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0"/>
  </p:handoutMasterIdLst>
  <p:sldIdLst>
    <p:sldId id="256" r:id="rId2"/>
    <p:sldId id="306" r:id="rId3"/>
    <p:sldId id="262" r:id="rId4"/>
    <p:sldId id="261" r:id="rId5"/>
    <p:sldId id="284" r:id="rId6"/>
    <p:sldId id="263" r:id="rId7"/>
    <p:sldId id="299" r:id="rId8"/>
    <p:sldId id="300" r:id="rId9"/>
    <p:sldId id="264" r:id="rId10"/>
    <p:sldId id="265" r:id="rId11"/>
    <p:sldId id="301" r:id="rId12"/>
    <p:sldId id="302" r:id="rId13"/>
    <p:sldId id="305" r:id="rId14"/>
    <p:sldId id="266" r:id="rId15"/>
    <p:sldId id="267" r:id="rId16"/>
    <p:sldId id="297" r:id="rId17"/>
    <p:sldId id="304" r:id="rId18"/>
    <p:sldId id="29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5" autoAdjust="0"/>
  </p:normalViewPr>
  <p:slideViewPr>
    <p:cSldViewPr>
      <p:cViewPr>
        <p:scale>
          <a:sx n="77" d="100"/>
          <a:sy n="77" d="100"/>
        </p:scale>
        <p:origin x="-40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340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DC5D-9976-4127-A525-175859BA1958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4A5FC-B5F0-4287-983F-30438F08F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752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2016-11-22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23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Swing &amp; Progress: 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Development in China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1996-2006: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Market-oriented development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en-US" altLang="zh-CN" dirty="0"/>
              <a:t>M</a:t>
            </a:r>
            <a:r>
              <a:rPr lang="en-US" altLang="zh-CN" dirty="0" smtClean="0"/>
              <a:t>arket-oriented and local papers start to dominate news consumption.</a:t>
            </a:r>
          </a:p>
          <a:p>
            <a:pPr marL="0" indent="0">
              <a:buNone/>
            </a:pPr>
            <a:r>
              <a:rPr lang="en-US" altLang="zh-CN" dirty="0" smtClean="0"/>
              <a:t>2. Media still was considered as public institution, but started to operate as a money-making enterprises</a:t>
            </a:r>
          </a:p>
          <a:p>
            <a:pPr marL="0" indent="0">
              <a:buNone/>
            </a:pPr>
            <a:r>
              <a:rPr lang="en-US" altLang="zh-CN" dirty="0" smtClean="0"/>
              <a:t>3. Try to balance social benefits and economic returns</a:t>
            </a:r>
          </a:p>
          <a:p>
            <a:pPr marL="0" indent="0">
              <a:buNone/>
            </a:pPr>
            <a:r>
              <a:rPr lang="en-US" altLang="zh-CN" dirty="0" smtClean="0"/>
              <a:t>4. A separation between production and broadcasting in TV stations.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65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1996-2006: 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Shanghai Competitive Model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28, 1992, when an independent 24-hour radio station known as Oriental Radio Station (ORS) was established and an independent TV station, Oriental Television Station (OTV), was set up three months later, on January 18, 1993.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1996-2006: Shanghai Case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Lively Styles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pressure on newspapers:</a:t>
            </a: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Shanghai Media Group (SMG) 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vs 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Shanghai Newspapers Group</a:t>
            </a: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2007- Now : Decline of traditional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edia and rise of new media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dirty="0" smtClean="0"/>
              <a:t>Media all over China were </a:t>
            </a:r>
            <a:r>
              <a:rPr lang="en-US" altLang="zh-CN" dirty="0"/>
              <a:t>c</a:t>
            </a:r>
            <a:r>
              <a:rPr lang="en-US" altLang="zh-CN" dirty="0" smtClean="0"/>
              <a:t>onverting to real enterprises.</a:t>
            </a:r>
          </a:p>
          <a:p>
            <a:pPr marL="514350" indent="-514350">
              <a:buAutoNum type="arabicPeriod"/>
            </a:pPr>
            <a:r>
              <a:rPr lang="en-US" altLang="zh-CN" dirty="0" smtClean="0"/>
              <a:t>The rise of China-based social media: @</a:t>
            </a:r>
            <a:r>
              <a:rPr lang="en-US" altLang="zh-CN" dirty="0" err="1" smtClean="0"/>
              <a:t>sina</a:t>
            </a:r>
            <a:r>
              <a:rPr lang="en-US" altLang="zh-CN" dirty="0"/>
              <a:t> </a:t>
            </a:r>
            <a:r>
              <a:rPr lang="en-US" altLang="zh-CN" dirty="0" smtClean="0"/>
              <a:t>and WeChat</a:t>
            </a:r>
          </a:p>
          <a:p>
            <a:pPr marL="514350" indent="-514350">
              <a:buAutoNum type="arabicPeriod" startAt="3"/>
            </a:pPr>
            <a:r>
              <a:rPr lang="en-US" altLang="zh-CN" dirty="0" smtClean="0"/>
              <a:t>Reality Shows make the separation between 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production  and broadcasting a reality.</a:t>
            </a:r>
          </a:p>
          <a:p>
            <a:pPr marL="0" indent="0">
              <a:buNone/>
            </a:pPr>
            <a:r>
              <a:rPr lang="en-US" altLang="zh-CN" dirty="0" smtClean="0"/>
              <a:t>4.    An attempt at survival: </a:t>
            </a:r>
            <a:r>
              <a:rPr lang="en-US" altLang="zh-CN" dirty="0"/>
              <a:t>t</a:t>
            </a:r>
            <a:r>
              <a:rPr lang="en-US" altLang="zh-CN" dirty="0" smtClean="0"/>
              <a:t>he newspaper apps (subscription heavy in the East Coast)</a:t>
            </a:r>
          </a:p>
        </p:txBody>
      </p:sp>
    </p:spTree>
    <p:extLst>
      <p:ext uri="{BB962C8B-B14F-4D97-AF65-F5344CB8AC3E}">
        <p14:creationId xmlns:p14="http://schemas.microsoft.com/office/powerpoint/2010/main" val="26034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2007- Now : Decline of traditional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edia and rise of new media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>
            <a:normAutofit/>
          </a:bodyPr>
          <a:lstStyle/>
          <a:p>
            <a:pPr marL="0" lvl="0" indent="0">
              <a:buClr>
                <a:srgbClr val="D34817"/>
              </a:buClr>
              <a:buNone/>
            </a:pPr>
            <a:r>
              <a:rPr lang="en-US" altLang="zh-CN" dirty="0">
                <a:solidFill>
                  <a:prstClr val="black"/>
                </a:solidFill>
              </a:rPr>
              <a:t>5.   The TV terminator: the video websites.</a:t>
            </a:r>
          </a:p>
          <a:p>
            <a:pPr marL="514350" lvl="0" indent="-514350">
              <a:buClr>
                <a:srgbClr val="D34817"/>
              </a:buClr>
              <a:buFont typeface="Wingdings 2"/>
              <a:buAutoNum type="arabicPeriod" startAt="6"/>
            </a:pPr>
            <a:r>
              <a:rPr lang="en-US" altLang="zh-CN" dirty="0">
                <a:solidFill>
                  <a:prstClr val="black"/>
                </a:solidFill>
              </a:rPr>
              <a:t>Further conglomeration and the appearance   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US" altLang="zh-CN" dirty="0">
                <a:solidFill>
                  <a:prstClr val="black"/>
                </a:solidFill>
              </a:rPr>
              <a:t>      of cross-medium, cross-industry, and cross-      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US" altLang="zh-CN" dirty="0">
                <a:solidFill>
                  <a:prstClr val="black"/>
                </a:solidFill>
              </a:rPr>
              <a:t>     region all-media: the combination of TV and  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US" altLang="zh-CN" dirty="0">
                <a:solidFill>
                  <a:prstClr val="black"/>
                </a:solidFill>
              </a:rPr>
              <a:t>     Radio and the establishment of Shanghai United   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US" altLang="zh-CN" dirty="0">
                <a:solidFill>
                  <a:prstClr val="black"/>
                </a:solidFill>
              </a:rPr>
              <a:t>     Media Group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US" altLang="zh-CN" dirty="0">
                <a:solidFill>
                  <a:prstClr val="black"/>
                </a:solidFill>
              </a:rPr>
              <a:t>7.   The aggregating trend: News aggregator, </a:t>
            </a:r>
            <a:r>
              <a:rPr lang="en-US" altLang="zh-CN" dirty="0" err="1">
                <a:solidFill>
                  <a:prstClr val="black"/>
                </a:solidFill>
              </a:rPr>
              <a:t>Jin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err="1">
                <a:solidFill>
                  <a:prstClr val="black"/>
                </a:solidFill>
              </a:rPr>
              <a:t>Ri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err="1">
                <a:solidFill>
                  <a:prstClr val="black"/>
                </a:solidFill>
              </a:rPr>
              <a:t>Tou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err="1">
                <a:solidFill>
                  <a:prstClr val="black"/>
                </a:solidFill>
              </a:rPr>
              <a:t>Tiao</a:t>
            </a:r>
            <a:r>
              <a:rPr lang="en-US" altLang="zh-CN" dirty="0">
                <a:solidFill>
                  <a:prstClr val="black"/>
                </a:solidFill>
              </a:rPr>
              <a:t> (Today’s Headline) ; the TV aggregator, </a:t>
            </a:r>
            <a:r>
              <a:rPr lang="en-US" altLang="zh-CN" dirty="0" smtClean="0">
                <a:solidFill>
                  <a:prstClr val="black"/>
                </a:solidFill>
              </a:rPr>
              <a:t>OTT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385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2015: internet+ 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Internet +  a catchword, yet how?</a:t>
            </a:r>
          </a:p>
          <a:p>
            <a:r>
              <a:rPr lang="en-US" altLang="zh-CN" b="1" dirty="0" err="1" smtClean="0"/>
              <a:t>Bingdu</a:t>
            </a:r>
            <a:r>
              <a:rPr lang="en-US" altLang="zh-CN" b="1" dirty="0" smtClean="0"/>
              <a:t> News</a:t>
            </a:r>
            <a:r>
              <a:rPr lang="en-US" altLang="zh-CN" dirty="0" smtClean="0"/>
              <a:t>: readers share advertising revenue. (2015,4,15)</a:t>
            </a:r>
          </a:p>
          <a:p>
            <a:r>
              <a:rPr lang="en-US" altLang="zh-CN" dirty="0" smtClean="0"/>
              <a:t>Within 45 days, the app download exceed 5,000,000</a:t>
            </a:r>
          </a:p>
          <a:p>
            <a:r>
              <a:rPr lang="en-US" altLang="zh-CN" dirty="0" smtClean="0">
                <a:solidFill>
                  <a:schemeClr val="accent2"/>
                </a:solidFill>
              </a:rPr>
              <a:t>It is not an extension of the newspaper, but rather is an alternative for the newspaper to continue to exist in some way after its inevitable death as a newspaper. </a:t>
            </a:r>
            <a:r>
              <a:rPr lang="en-US" altLang="zh-CN" dirty="0" smtClean="0"/>
              <a:t>--- </a:t>
            </a:r>
            <a:r>
              <a:rPr lang="en-US" altLang="zh-CN" i="1" dirty="0" err="1" smtClean="0"/>
              <a:t>Caoke</a:t>
            </a:r>
            <a:r>
              <a:rPr lang="en-US" altLang="zh-CN" i="1" dirty="0" smtClean="0"/>
              <a:t>, the CEO of </a:t>
            </a:r>
            <a:r>
              <a:rPr lang="en-US" altLang="zh-CN" i="1" dirty="0" err="1" smtClean="0"/>
              <a:t>Nandu</a:t>
            </a:r>
            <a:r>
              <a:rPr lang="en-US" altLang="zh-CN" i="1" dirty="0" smtClean="0"/>
              <a:t> Newspaper Group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84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Media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edia are state-owned and regulated by the state through administration codes.  There is not a statute media law now.</a:t>
            </a:r>
          </a:p>
          <a:p>
            <a:r>
              <a:rPr lang="en-US" dirty="0" smtClean="0"/>
              <a:t>A system of Press </a:t>
            </a:r>
            <a:r>
              <a:rPr lang="en-US" dirty="0"/>
              <a:t>S</a:t>
            </a:r>
            <a:r>
              <a:rPr lang="en-US" dirty="0" smtClean="0"/>
              <a:t>pokesperson is gradually installed.  But it is far from satisfactory, especially local governments need to improve their information sharing with public.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the media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US-based social media like Twitter and Facebook can not be accessed inside China.  Instead, Chinese own social media prosper. (</a:t>
            </a:r>
            <a:r>
              <a:rPr lang="en-US" dirty="0" err="1" smtClean="0"/>
              <a:t>Tencent</a:t>
            </a:r>
            <a:r>
              <a:rPr lang="en-US" dirty="0" smtClean="0"/>
              <a:t>/WeChat)</a:t>
            </a:r>
          </a:p>
          <a:p>
            <a:r>
              <a:rPr lang="en-US" dirty="0" smtClean="0"/>
              <a:t>Ethical challenges: truth, privacy-protection, the popularity of hidden cameras and undercover reporting, red-packet…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trend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Increasingly higher degree of marketization</a:t>
            </a:r>
          </a:p>
          <a:p>
            <a:r>
              <a:rPr lang="en-US" dirty="0" smtClean="0"/>
              <a:t>The regulation model (the media law): rooted in Chinese culture and practice yet fit to the needs of China’s modern development.</a:t>
            </a:r>
          </a:p>
        </p:txBody>
      </p:sp>
    </p:spTree>
    <p:extLst>
      <p:ext uri="{BB962C8B-B14F-4D97-AF65-F5344CB8AC3E}">
        <p14:creationId xmlns:p14="http://schemas.microsoft.com/office/powerpoint/2010/main" val="42389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on Radio Visit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056784" cy="40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4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ntro to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edia Development in China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framework for discussing Chinese media</a:t>
            </a:r>
          </a:p>
          <a:p>
            <a:r>
              <a:rPr lang="en-US" altLang="zh-CN" dirty="0" smtClean="0"/>
              <a:t>A metamorphosis over 30 years</a:t>
            </a:r>
          </a:p>
          <a:p>
            <a:r>
              <a:rPr lang="en-US" altLang="zh-CN" dirty="0" smtClean="0"/>
              <a:t>2015: internet+</a:t>
            </a:r>
          </a:p>
          <a:p>
            <a:r>
              <a:rPr lang="en-US" altLang="zh-CN" dirty="0" smtClean="0"/>
              <a:t>The regulation of the media</a:t>
            </a:r>
          </a:p>
          <a:p>
            <a:r>
              <a:rPr lang="en-US" altLang="zh-CN" dirty="0" smtClean="0"/>
              <a:t>Future trends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0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framework for discussing Chinese media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State-initiated and state-owned</a:t>
            </a:r>
          </a:p>
          <a:p>
            <a:pPr marL="0" indent="0">
              <a:buNone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historical contexts are important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always stereotyping: classroom discussions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797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metamorphosis over 30 years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1979-1995: </a:t>
            </a:r>
            <a:r>
              <a:rPr lang="en-US" altLang="zh-CN" dirty="0"/>
              <a:t>P</a:t>
            </a:r>
            <a:r>
              <a:rPr lang="en-US" altLang="zh-CN" dirty="0" smtClean="0"/>
              <a:t>lanned beginning</a:t>
            </a:r>
          </a:p>
          <a:p>
            <a:r>
              <a:rPr lang="en-US" altLang="zh-CN" dirty="0" smtClean="0"/>
              <a:t>1996-2006: </a:t>
            </a:r>
            <a:r>
              <a:rPr lang="en-US" altLang="zh-CN" dirty="0"/>
              <a:t>M</a:t>
            </a:r>
            <a:r>
              <a:rPr lang="en-US" altLang="zh-CN" dirty="0" smtClean="0"/>
              <a:t>arket-oriented development</a:t>
            </a:r>
          </a:p>
          <a:p>
            <a:r>
              <a:rPr lang="en-US" altLang="zh-CN" dirty="0" smtClean="0"/>
              <a:t>2007- now: </a:t>
            </a:r>
            <a:r>
              <a:rPr lang="en-US" altLang="zh-CN" dirty="0"/>
              <a:t>R</a:t>
            </a:r>
            <a:r>
              <a:rPr lang="en-US" altLang="zh-CN" dirty="0" smtClean="0"/>
              <a:t>ise of new media and decline of traditional media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52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1979-1995: Planned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eginning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 Media as public institutions, not as money-making enterprises</a:t>
            </a:r>
          </a:p>
          <a:p>
            <a:pPr marL="0" indent="0">
              <a:buNone/>
            </a:pPr>
            <a:r>
              <a:rPr lang="en-US" altLang="zh-CN" dirty="0" smtClean="0"/>
              <a:t>2. Prioritize social benefits over economic returns</a:t>
            </a:r>
          </a:p>
          <a:p>
            <a:pPr marL="0" indent="0">
              <a:buNone/>
            </a:pPr>
            <a:r>
              <a:rPr lang="en-US" altLang="zh-CN" dirty="0" smtClean="0"/>
              <a:t>3. Closed-cycle operation in every  TV station.  No national market of news production.           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22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1979-1995: Three Phases of Swings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irst </a:t>
            </a:r>
            <a:r>
              <a:rPr lang="en-US" altLang="zh-CN" dirty="0"/>
              <a:t>phase </a:t>
            </a:r>
            <a:r>
              <a:rPr lang="en-US" altLang="zh-CN" dirty="0" smtClean="0"/>
              <a:t>(1978 -1984) : Campaign </a:t>
            </a:r>
            <a:r>
              <a:rPr lang="en-US" altLang="zh-CN" dirty="0"/>
              <a:t>against "Spiritual Pollution" </a:t>
            </a:r>
            <a:r>
              <a:rPr lang="en-US" altLang="zh-CN" dirty="0" smtClean="0"/>
              <a:t> Pompous Writing Style &amp; Advertising appeared.</a:t>
            </a:r>
            <a:endParaRPr lang="en-US" altLang="zh-CN" dirty="0"/>
          </a:p>
          <a:p>
            <a:r>
              <a:rPr lang="en-US" altLang="zh-CN" dirty="0" smtClean="0"/>
              <a:t>Second Phase (1985 – 1986): Campaign </a:t>
            </a:r>
            <a:r>
              <a:rPr lang="en-US" altLang="zh-CN" dirty="0"/>
              <a:t>against "bourgeois liberalization."  </a:t>
            </a:r>
            <a:r>
              <a:rPr lang="en-US" altLang="zh-CN" dirty="0" smtClean="0"/>
              <a:t>Entertainment &amp; editorials</a:t>
            </a:r>
          </a:p>
          <a:p>
            <a:r>
              <a:rPr lang="en-US" altLang="zh-CN" dirty="0" smtClean="0"/>
              <a:t>Third Phase (Climax up to 1989) Movement  </a:t>
            </a:r>
            <a:r>
              <a:rPr lang="en-US" altLang="zh-CN" dirty="0"/>
              <a:t>against "peaceful evolution" by Western countries (Chu, 1994</a:t>
            </a:r>
            <a:r>
              <a:rPr lang="en-US" altLang="zh-CN" dirty="0" smtClean="0"/>
              <a:t>). Negative News &amp; World Economic Herald shutdown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93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Economic Herald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1980-1989: 441 Issues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7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1996-2006: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arket development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few watersheds in the late 90s.</a:t>
            </a:r>
          </a:p>
          <a:p>
            <a:r>
              <a:rPr lang="en-US" altLang="zh-CN" dirty="0" smtClean="0">
                <a:solidFill>
                  <a:schemeClr val="accent2"/>
                </a:solidFill>
              </a:rPr>
              <a:t>1996</a:t>
            </a:r>
            <a:r>
              <a:rPr lang="en-US" altLang="zh-CN" dirty="0" smtClean="0"/>
              <a:t>: the establishment of </a:t>
            </a:r>
            <a:r>
              <a:rPr lang="en-US" altLang="zh-CN" dirty="0" err="1" smtClean="0"/>
              <a:t>Huaxi</a:t>
            </a:r>
            <a:r>
              <a:rPr lang="en-US" altLang="zh-CN" dirty="0" smtClean="0"/>
              <a:t> Metropolitan News, a city daily newspaper based in Chengdu, initiating the age of city dailies which focus on the city dwellers and compete in the market and become very popular among readers.</a:t>
            </a:r>
          </a:p>
          <a:p>
            <a:r>
              <a:rPr lang="en-US" altLang="zh-CN" dirty="0" smtClean="0">
                <a:solidFill>
                  <a:schemeClr val="accent2"/>
                </a:solidFill>
              </a:rPr>
              <a:t>1997</a:t>
            </a:r>
            <a:r>
              <a:rPr lang="en-US" altLang="zh-CN" dirty="0" smtClean="0"/>
              <a:t>: the establishment of Guangzhou Daily Newspaper Group, the first newspaper group in China’s media history and it also started the practice of newspaper conglomeration all over China.</a:t>
            </a:r>
          </a:p>
          <a:p>
            <a:r>
              <a:rPr lang="en-US" altLang="zh-CN" dirty="0" smtClean="0">
                <a:solidFill>
                  <a:schemeClr val="accent2"/>
                </a:solidFill>
              </a:rPr>
              <a:t>From 2000</a:t>
            </a:r>
            <a:r>
              <a:rPr lang="en-US" altLang="zh-CN" dirty="0" smtClean="0"/>
              <a:t>, the channel specialization of television.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35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1495</TotalTime>
  <Words>747</Words>
  <Application>Microsoft Office PowerPoint</Application>
  <PresentationFormat>全屏显示(4:3)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平衡</vt:lpstr>
      <vt:lpstr>Swing &amp; Progress:  Media Development in China </vt:lpstr>
      <vt:lpstr>Reflection on Radio Visit</vt:lpstr>
      <vt:lpstr>Intro to Media Development in China</vt:lpstr>
      <vt:lpstr>A framework for discussing Chinese media</vt:lpstr>
      <vt:lpstr>A metamorphosis over 30 years</vt:lpstr>
      <vt:lpstr>1979-1995: Planned Beginning</vt:lpstr>
      <vt:lpstr>1979-1995: Three Phases of Swings</vt:lpstr>
      <vt:lpstr>World Economic Herald 1980-1989: 441 Issues</vt:lpstr>
      <vt:lpstr>1996-2006: Market development</vt:lpstr>
      <vt:lpstr>1996-2006:   Market-oriented development</vt:lpstr>
      <vt:lpstr>1996-2006:  Shanghai Competitive Model</vt:lpstr>
      <vt:lpstr>1996-2006: Shanghai Case</vt:lpstr>
      <vt:lpstr>         2007- Now : Decline of traditional media and rise of new media  </vt:lpstr>
      <vt:lpstr>         2007- Now : Decline of traditional media and rise of new media  </vt:lpstr>
      <vt:lpstr>2015: internet+ ?</vt:lpstr>
      <vt:lpstr>Regulation of Media</vt:lpstr>
      <vt:lpstr>Regulation of the media</vt:lpstr>
      <vt:lpstr>The future trend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Media in China</dc:title>
  <dc:creator>Administrator</dc:creator>
  <cp:lastModifiedBy>yu</cp:lastModifiedBy>
  <cp:revision>135</cp:revision>
  <dcterms:created xsi:type="dcterms:W3CDTF">2015-06-22T13:16:42Z</dcterms:created>
  <dcterms:modified xsi:type="dcterms:W3CDTF">2016-11-22T01:41:18Z</dcterms:modified>
</cp:coreProperties>
</file>