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6" r:id="rId8"/>
    <p:sldId id="262" r:id="rId9"/>
    <p:sldId id="260" r:id="rId10"/>
    <p:sldId id="263" r:id="rId11"/>
    <p:sldId id="264" r:id="rId12"/>
    <p:sldId id="270" r:id="rId13"/>
    <p:sldId id="271" r:id="rId14"/>
    <p:sldId id="272" r:id="rId15"/>
    <p:sldId id="276" r:id="rId16"/>
    <p:sldId id="268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70553158581478"/>
          <c:y val="8.3583878556261884E-2"/>
          <c:w val="0.4697772268440627"/>
          <c:h val="0.832832242887476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A-404A-A24C-6544CD055F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7A-404A-A24C-6544CD055F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7A-404A-A24C-6544CD055F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7A-404A-A24C-6544CD055F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7A-404A-A24C-6544CD055F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7A-404A-A24C-6544CD055F24}"/>
              </c:ext>
            </c:extLst>
          </c:dPt>
          <c:dLbls>
            <c:dLbl>
              <c:idx val="0"/>
              <c:layout>
                <c:manualLayout>
                  <c:x val="5.4678481218356362E-2"/>
                  <c:y val="3.51851851851851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78404577004605"/>
                      <c:h val="0.19627777777777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7A-404A-A24C-6544CD055F24}"/>
                </c:ext>
              </c:extLst>
            </c:dLbl>
            <c:dLbl>
              <c:idx val="4"/>
              <c:layout>
                <c:manualLayout>
                  <c:x val="-3.4760684890404098E-2"/>
                  <c:y val="-0.15370370370370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7A-404A-A24C-6544CD055F24}"/>
                </c:ext>
              </c:extLst>
            </c:dLbl>
            <c:dLbl>
              <c:idx val="5"/>
              <c:layout>
                <c:manualLayout>
                  <c:x val="0.15832254223838563"/>
                  <c:y val="4.81481481481481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7A-404A-A24C-6544CD055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ln w="285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Entertainment</c:v>
                </c:pt>
                <c:pt idx="1">
                  <c:v>Transportation</c:v>
                </c:pt>
                <c:pt idx="2">
                  <c:v>Clothing</c:v>
                </c:pt>
                <c:pt idx="3">
                  <c:v>Food</c:v>
                </c:pt>
                <c:pt idx="4">
                  <c:v>Bills</c:v>
                </c:pt>
                <c:pt idx="5">
                  <c:v>Rent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</c:v>
                </c:pt>
                <c:pt idx="1">
                  <c:v>0.1</c:v>
                </c:pt>
                <c:pt idx="2">
                  <c:v>0.05</c:v>
                </c:pt>
                <c:pt idx="3">
                  <c:v>0.1</c:v>
                </c:pt>
                <c:pt idx="4">
                  <c:v>0.15</c:v>
                </c:pt>
                <c:pt idx="5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Spending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517A-404A-A24C-6544CD055F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444499"/>
            <a:ext cx="5016500" cy="4483101"/>
          </a:xfrm>
        </p:spPr>
        <p:txBody>
          <a:bodyPr anchor="ctr">
            <a:normAutofit/>
          </a:bodyPr>
          <a:lstStyle/>
          <a:p>
            <a:r>
              <a:rPr lang="cs-CZ" sz="8000" b="1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</a:rPr>
              <a:t>MONEY,</a:t>
            </a:r>
            <a:br>
              <a:rPr lang="cs-CZ" sz="8000" b="1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</a:rPr>
            </a:br>
            <a:r>
              <a:rPr lang="cs-CZ" sz="8000" b="1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</a:rPr>
              <a:t>MONEY,</a:t>
            </a:r>
            <a:br>
              <a:rPr lang="cs-CZ" sz="8000" b="1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</a:rPr>
            </a:br>
            <a:r>
              <a:rPr lang="cs-CZ" sz="8000" b="1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</a:rPr>
              <a:t>MONEY...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700" y="4927600"/>
            <a:ext cx="4076700" cy="1452033"/>
          </a:xfrm>
        </p:spPr>
        <p:txBody>
          <a:bodyPr/>
          <a:lstStyle/>
          <a:p>
            <a:r>
              <a:rPr lang="cs-CZ" dirty="0"/>
              <a:t>spending money</a:t>
            </a:r>
          </a:p>
          <a:p>
            <a:r>
              <a:rPr lang="cs-CZ" dirty="0"/>
              <a:t>shopping</a:t>
            </a:r>
          </a:p>
          <a:p>
            <a:r>
              <a:rPr lang="en-GB" dirty="0"/>
              <a:t>budgeting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91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2" y="207432"/>
            <a:ext cx="11495088" cy="198966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SITUATION:</a:t>
            </a:r>
            <a:br>
              <a:rPr lang="en-GB" b="1" dirty="0"/>
            </a:br>
            <a:r>
              <a:rPr lang="en-GB" dirty="0"/>
              <a:t>YOU’D LIKE TO VISIT THE </a:t>
            </a:r>
            <a:r>
              <a:rPr lang="en-GB" b="1" dirty="0"/>
              <a:t>UK</a:t>
            </a:r>
            <a:r>
              <a:rPr lang="en-GB" dirty="0"/>
              <a:t> IN THE SUMMER BUT YOU’RE ON A REALLY </a:t>
            </a:r>
            <a:r>
              <a:rPr lang="en-GB" u="sng" dirty="0"/>
              <a:t>TIGHT BUDGET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WHAT ADVICE DOES YOUR PARTNER GIVE YOU?</a:t>
            </a:r>
            <a:endParaRPr lang="cs-CZ" dirty="0"/>
          </a:p>
        </p:txBody>
      </p:sp>
      <p:sp>
        <p:nvSpPr>
          <p:cNvPr id="5" name="Oval Callout 4"/>
          <p:cNvSpPr/>
          <p:nvPr/>
        </p:nvSpPr>
        <p:spPr>
          <a:xfrm>
            <a:off x="152400" y="2372690"/>
            <a:ext cx="5308600" cy="243564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I’d really like to visit London during the holiday but I don’t have much money.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064000" y="3590510"/>
            <a:ext cx="2984500" cy="27305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How about </a:t>
            </a:r>
            <a:r>
              <a:rPr lang="cs-CZ" sz="2400" b="1" dirty="0">
                <a:solidFill>
                  <a:schemeClr val="bg1"/>
                </a:solidFill>
              </a:rPr>
              <a:t>working overtime </a:t>
            </a:r>
            <a:r>
              <a:rPr lang="en-GB" sz="2400" b="1" dirty="0">
                <a:solidFill>
                  <a:schemeClr val="bg1"/>
                </a:solidFill>
              </a:rPr>
              <a:t>to save up?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7556500" y="2381800"/>
            <a:ext cx="4330700" cy="4307510"/>
          </a:xfrm>
          <a:prstGeom prst="can">
            <a:avLst>
              <a:gd name="adj" fmla="val 1084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u="sng" dirty="0"/>
              <a:t>MAKING SUGGESTIONS</a:t>
            </a:r>
          </a:p>
          <a:p>
            <a:pPr algn="ctr"/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sz="2000" dirty="0"/>
              <a:t>Why don’t you…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How about –</a:t>
            </a:r>
            <a:r>
              <a:rPr lang="en-GB" sz="2000" dirty="0" err="1"/>
              <a:t>ing</a:t>
            </a:r>
            <a:r>
              <a:rPr lang="en-GB" sz="2000" dirty="0"/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Have you thought about –</a:t>
            </a:r>
            <a:r>
              <a:rPr lang="en-GB" sz="2000" dirty="0" err="1"/>
              <a:t>ing</a:t>
            </a:r>
            <a:r>
              <a:rPr lang="en-GB" sz="2000" dirty="0"/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Have you considered –</a:t>
            </a:r>
            <a:r>
              <a:rPr lang="en-GB" sz="2000" dirty="0" err="1"/>
              <a:t>ing</a:t>
            </a:r>
            <a:r>
              <a:rPr lang="en-GB" sz="2000" dirty="0"/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What if you…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Maybe you should…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You could…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85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2" y="232833"/>
            <a:ext cx="11393488" cy="910167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THREE-MINUTE TALK</a:t>
            </a:r>
            <a:endParaRPr lang="cs-CZ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530" y="1468190"/>
            <a:ext cx="9376893" cy="2395471"/>
          </a:xfrm>
        </p:spPr>
        <p:txBody>
          <a:bodyPr anchor="t"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What is the most extravagant restaurant, party, or social event that you’ve ever been to? What was it like?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7876">
            <a:off x="-206090" y="3191794"/>
            <a:ext cx="8070004" cy="3768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459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2" y="232833"/>
            <a:ext cx="11393488" cy="910167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THREE-MINUTE TALK</a:t>
            </a:r>
            <a:endParaRPr lang="cs-CZ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2" y="1400578"/>
            <a:ext cx="11393488" cy="2540358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en-GB" sz="3600" b="1" dirty="0">
                <a:solidFill>
                  <a:schemeClr val="tx1">
                    <a:lumMod val="95000"/>
                  </a:schemeClr>
                </a:solidFill>
              </a:rPr>
              <a:t>Imagine that you could change lives for a day with a person of great wealth. Who would you change places with? Why?</a:t>
            </a:r>
          </a:p>
        </p:txBody>
      </p:sp>
      <p:pic>
        <p:nvPicPr>
          <p:cNvPr id="1026" name="Picture 2" descr="http://images6.fanpop.com/image/photos/37400000/Scrooge-McDuck-Clipart-uncle-scrooge-mcduck-37468375-468-2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02" y="3683358"/>
            <a:ext cx="4912887" cy="30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4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2" y="232833"/>
            <a:ext cx="11393488" cy="910167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THREE-MINUTE TALK</a:t>
            </a:r>
            <a:endParaRPr lang="cs-CZ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2" y="1429554"/>
            <a:ext cx="11393488" cy="1712891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What is something you’re saving up for?</a:t>
            </a:r>
            <a:endParaRPr lang="cs-CZ" sz="32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Why do you want it/need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83" r="4945"/>
          <a:stretch/>
        </p:blipFill>
        <p:spPr>
          <a:xfrm>
            <a:off x="417512" y="3142445"/>
            <a:ext cx="3845395" cy="35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0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2" y="232833"/>
            <a:ext cx="11393488" cy="910167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THREE-MINUTE TALK</a:t>
            </a:r>
            <a:endParaRPr lang="cs-CZ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346" y="1416676"/>
            <a:ext cx="9827654" cy="2021983"/>
          </a:xfrm>
        </p:spPr>
        <p:txBody>
          <a:bodyPr anchor="t">
            <a:normAutofit/>
          </a:bodyPr>
          <a:lstStyle/>
          <a:p>
            <a:pPr marL="0" indent="0" algn="r">
              <a:lnSpc>
                <a:spcPct val="150000"/>
              </a:lnSpc>
              <a:buClrTx/>
              <a:buNone/>
            </a:pP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If you inherited a large sum of money, what is the first thing you would spend it on? Why?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0812">
            <a:off x="379254" y="2964014"/>
            <a:ext cx="4479996" cy="3446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250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do you consider when you go shopping?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85800"/>
            <a:ext cx="6310648" cy="3615267"/>
          </a:xfrm>
        </p:spPr>
        <p:txBody>
          <a:bodyPr>
            <a:normAutofit/>
          </a:bodyPr>
          <a:lstStyle/>
          <a:p>
            <a:r>
              <a:rPr lang="cs-CZ" sz="2400" dirty="0"/>
              <a:t>PRICE?</a:t>
            </a:r>
          </a:p>
          <a:p>
            <a:r>
              <a:rPr lang="cs-CZ" sz="2400" dirty="0"/>
              <a:t>QUALITY?</a:t>
            </a:r>
          </a:p>
          <a:p>
            <a:r>
              <a:rPr lang="cs-CZ" sz="2400" dirty="0"/>
              <a:t>BRAND?</a:t>
            </a:r>
          </a:p>
          <a:p>
            <a:r>
              <a:rPr lang="cs-CZ" sz="2400" dirty="0"/>
              <a:t>WHERE THE ITEM WAS PRODUCED?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2"/>
          <a:stretch/>
        </p:blipFill>
        <p:spPr>
          <a:xfrm>
            <a:off x="200294" y="206062"/>
            <a:ext cx="3167017" cy="40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5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8901"/>
            <a:ext cx="6903429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0" y="668450"/>
            <a:ext cx="4884129" cy="1473199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FFDA3B"/>
                </a:solidFill>
              </a:rPr>
              <a:t>THE REAL COST</a:t>
            </a:r>
          </a:p>
        </p:txBody>
      </p:sp>
    </p:spTree>
    <p:extLst>
      <p:ext uri="{BB962C8B-B14F-4D97-AF65-F5344CB8AC3E}">
        <p14:creationId xmlns:p14="http://schemas.microsoft.com/office/powerpoint/2010/main" val="22388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753" y="4132689"/>
            <a:ext cx="6695382" cy="2550017"/>
          </a:xfrm>
        </p:spPr>
        <p:txBody>
          <a:bodyPr>
            <a:normAutofit/>
          </a:bodyPr>
          <a:lstStyle/>
          <a:p>
            <a:r>
              <a:rPr lang="cs-CZ" sz="2800" dirty="0"/>
              <a:t>Have you heard of the phenomenon called </a:t>
            </a:r>
            <a:r>
              <a:rPr lang="cs-CZ" sz="2800" b="1" dirty="0"/>
              <a:t>Fair Trade</a:t>
            </a:r>
            <a:r>
              <a:rPr lang="cs-CZ" sz="2800" dirty="0"/>
              <a:t>?</a:t>
            </a:r>
          </a:p>
          <a:p>
            <a:r>
              <a:rPr lang="cs-CZ" sz="2800" dirty="0"/>
              <a:t>What is it?</a:t>
            </a:r>
          </a:p>
          <a:p>
            <a:r>
              <a:rPr lang="cs-CZ" sz="2800" dirty="0"/>
              <a:t>What is its goal?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95"/>
            <a:ext cx="11430000" cy="3810000"/>
          </a:xfrm>
          <a:prstGeom prst="rect">
            <a:avLst/>
          </a:prstGeom>
        </p:spPr>
      </p:pic>
      <p:pic>
        <p:nvPicPr>
          <p:cNvPr id="2050" name="Picture 2" descr="https://upload.wikimedia.org/wikipedia/en/1/1b/Fairtra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2689"/>
            <a:ext cx="2550017" cy="25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0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0037">
            <a:off x="6190324" y="892913"/>
            <a:ext cx="6156252" cy="3509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66" y="5321115"/>
            <a:ext cx="8534400" cy="1314013"/>
          </a:xfrm>
        </p:spPr>
        <p:txBody>
          <a:bodyPr/>
          <a:lstStyle/>
          <a:p>
            <a:r>
              <a:rPr lang="cs-CZ" dirty="0"/>
              <a:t>RICH &amp; POOR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66" y="592428"/>
            <a:ext cx="5846709" cy="4353189"/>
          </a:xfrm>
        </p:spPr>
        <p:txBody>
          <a:bodyPr anchor="b">
            <a:normAutofit/>
          </a:bodyPr>
          <a:lstStyle/>
          <a:p>
            <a:r>
              <a:rPr lang="cs-CZ" sz="2800" dirty="0"/>
              <a:t>In pairs/groups, brainstorm some </a:t>
            </a:r>
            <a:r>
              <a:rPr lang="cs-CZ" sz="2800" b="1" dirty="0"/>
              <a:t>differences</a:t>
            </a:r>
            <a:r>
              <a:rPr lang="cs-CZ" sz="2800" dirty="0"/>
              <a:t> between rich countries and poor countries.</a:t>
            </a:r>
          </a:p>
          <a:p>
            <a:r>
              <a:rPr lang="cs-CZ" sz="2800" dirty="0"/>
              <a:t>Try to come up with </a:t>
            </a:r>
            <a:r>
              <a:rPr lang="cs-CZ" sz="2800" b="1" dirty="0"/>
              <a:t>7 – 10 points</a:t>
            </a:r>
            <a:r>
              <a:rPr lang="cs-CZ" sz="2800" dirty="0"/>
              <a:t>.</a:t>
            </a:r>
          </a:p>
          <a:p>
            <a:r>
              <a:rPr lang="cs-CZ" sz="2800" dirty="0"/>
              <a:t>Choose </a:t>
            </a:r>
            <a:r>
              <a:rPr lang="cs-CZ" sz="2800" b="1" dirty="0"/>
              <a:t>three of the differences </a:t>
            </a:r>
            <a:r>
              <a:rPr lang="cs-CZ" sz="2800" dirty="0"/>
              <a:t>you came up with and agree on the best way of making things </a:t>
            </a:r>
            <a:r>
              <a:rPr lang="cs-CZ" sz="2800" b="1" dirty="0"/>
              <a:t>more equal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4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24425"/>
            <a:ext cx="9090853" cy="1166493"/>
          </a:xfrm>
        </p:spPr>
        <p:txBody>
          <a:bodyPr/>
          <a:lstStyle/>
          <a:p>
            <a:r>
              <a:rPr lang="cs-CZ" dirty="0"/>
              <a:t>Is money the most important 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390918"/>
            <a:ext cx="10932533" cy="2910149"/>
          </a:xfrm>
        </p:spPr>
        <p:txBody>
          <a:bodyPr>
            <a:normAutofit/>
          </a:bodyPr>
          <a:lstStyle/>
          <a:p>
            <a:r>
              <a:rPr lang="cs-CZ" sz="2800" b="1" dirty="0"/>
              <a:t>Why</a:t>
            </a:r>
            <a:r>
              <a:rPr lang="cs-CZ" sz="2800" dirty="0"/>
              <a:t> do so many people list money as the most important thing in their lives?</a:t>
            </a:r>
          </a:p>
          <a:p>
            <a:r>
              <a:rPr lang="cs-CZ" sz="2800" dirty="0"/>
              <a:t>What may be the </a:t>
            </a:r>
            <a:r>
              <a:rPr lang="cs-CZ" sz="2800" b="1" dirty="0"/>
              <a:t>social or historical reasons</a:t>
            </a:r>
            <a:r>
              <a:rPr lang="cs-CZ" sz="2800" dirty="0"/>
              <a:t>?</a:t>
            </a:r>
          </a:p>
          <a:p>
            <a:r>
              <a:rPr lang="cs-CZ" sz="2800" dirty="0"/>
              <a:t>What is </a:t>
            </a:r>
            <a:r>
              <a:rPr lang="cs-CZ" sz="2800" b="1" dirty="0"/>
              <a:t>your opinion</a:t>
            </a:r>
            <a:r>
              <a:rPr lang="cs-CZ" sz="2800" dirty="0"/>
              <a:t>? Do you feel the same? Why (not)?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77" y="4284252"/>
            <a:ext cx="4477957" cy="2366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424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09032"/>
            <a:ext cx="11925300" cy="1507067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/>
              <a:t>WHAT DO YOU SPEND YOUR MONEY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193" y="2363372"/>
            <a:ext cx="6839439" cy="3967090"/>
          </a:xfrm>
        </p:spPr>
        <p:txBody>
          <a:bodyPr numCol="2" anchor="t">
            <a:noAutofit/>
          </a:bodyPr>
          <a:lstStyle/>
          <a:p>
            <a:r>
              <a:rPr lang="cs-CZ" sz="2400" dirty="0"/>
              <a:t>food</a:t>
            </a:r>
          </a:p>
          <a:p>
            <a:r>
              <a:rPr lang="cs-CZ" sz="2400" dirty="0"/>
              <a:t>rent</a:t>
            </a:r>
          </a:p>
          <a:p>
            <a:r>
              <a:rPr lang="cs-CZ" sz="2400" dirty="0"/>
              <a:t>transportation</a:t>
            </a:r>
          </a:p>
          <a:p>
            <a:r>
              <a:rPr lang="cs-CZ" sz="2400" dirty="0"/>
              <a:t>clothing</a:t>
            </a:r>
          </a:p>
          <a:p>
            <a:r>
              <a:rPr lang="cs-CZ" sz="2400" dirty="0"/>
              <a:t>books/magazines</a:t>
            </a:r>
          </a:p>
          <a:p>
            <a:r>
              <a:rPr lang="cs-CZ" sz="2400" dirty="0"/>
              <a:t>movies</a:t>
            </a:r>
          </a:p>
          <a:p>
            <a:r>
              <a:rPr lang="cs-CZ" sz="2400" dirty="0"/>
              <a:t>music</a:t>
            </a:r>
          </a:p>
          <a:p>
            <a:r>
              <a:rPr lang="cs-CZ" sz="2400" dirty="0"/>
              <a:t>social life</a:t>
            </a:r>
          </a:p>
          <a:p>
            <a:r>
              <a:rPr lang="cs-CZ" sz="2400" dirty="0"/>
              <a:t>trips</a:t>
            </a:r>
          </a:p>
          <a:p>
            <a:r>
              <a:rPr lang="cs-CZ" sz="2400" dirty="0"/>
              <a:t>the gym</a:t>
            </a:r>
          </a:p>
          <a:p>
            <a:r>
              <a:rPr lang="cs-CZ" sz="2400" dirty="0"/>
              <a:t>other</a:t>
            </a:r>
          </a:p>
        </p:txBody>
      </p:sp>
      <p:pic>
        <p:nvPicPr>
          <p:cNvPr id="1026" name="Picture 2" descr="https://az616578.vo.msecnd.net/files/responsive/cover/main/desktop/2015/08/28/635763168473561092-1095105747_620-tossing-money-get-rich-quick-spending-regrets.imgcache.rev1375382428909.web.imgopt1000x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4" y="2363372"/>
            <a:ext cx="5152047" cy="357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50800" stA="14000" endPos="28000" dist="889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2406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01858867"/>
              </p:ext>
            </p:extLst>
          </p:nvPr>
        </p:nvGraphicFramePr>
        <p:xfrm>
          <a:off x="595003" y="0"/>
          <a:ext cx="11071275" cy="598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4161" y="5782614"/>
            <a:ext cx="877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YOUR OWN PIE CHART BASED ON YOUR SPENDING!</a:t>
            </a:r>
          </a:p>
          <a:p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(It does not have to be absolutely accurate.)</a:t>
            </a:r>
          </a:p>
        </p:txBody>
      </p:sp>
    </p:spTree>
    <p:extLst>
      <p:ext uri="{BB962C8B-B14F-4D97-AF65-F5344CB8AC3E}">
        <p14:creationId xmlns:p14="http://schemas.microsoft.com/office/powerpoint/2010/main" val="17808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6998"/>
            <a:ext cx="11746706" cy="150706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Compare your pie chart to your partner</a:t>
            </a:r>
            <a:r>
              <a:rPr lang="en-GB" sz="4000" b="1" dirty="0"/>
              <a:t>’s</a:t>
            </a:r>
            <a:r>
              <a:rPr lang="cs-CZ" sz="4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34065"/>
            <a:ext cx="11607006" cy="3028087"/>
          </a:xfrm>
        </p:spPr>
        <p:txBody>
          <a:bodyPr anchor="t">
            <a:normAutofit/>
          </a:bodyPr>
          <a:lstStyle/>
          <a:p>
            <a:r>
              <a:rPr lang="en-GB" sz="2800" dirty="0"/>
              <a:t>Are they very similar or very different?</a:t>
            </a:r>
          </a:p>
          <a:p>
            <a:r>
              <a:rPr lang="en-GB" sz="2800" dirty="0"/>
              <a:t>Are your attitudes to spending typical of </a:t>
            </a:r>
            <a:r>
              <a:rPr lang="cs-CZ" sz="2800" dirty="0"/>
              <a:t>working</a:t>
            </a:r>
            <a:r>
              <a:rPr lang="en-GB" sz="2800" dirty="0"/>
              <a:t> people?</a:t>
            </a:r>
          </a:p>
          <a:p>
            <a:r>
              <a:rPr lang="en-GB" sz="2800" dirty="0"/>
              <a:t>Is there anything you’d like to spend </a:t>
            </a:r>
            <a:r>
              <a:rPr lang="en-GB" sz="2800" i="1" dirty="0"/>
              <a:t>less</a:t>
            </a:r>
            <a:r>
              <a:rPr lang="en-GB" sz="2800" dirty="0"/>
              <a:t> money on?</a:t>
            </a:r>
          </a:p>
          <a:p>
            <a:r>
              <a:rPr lang="en-GB" sz="2800" dirty="0"/>
              <a:t>Is there anything you’d like to spend </a:t>
            </a:r>
            <a:r>
              <a:rPr lang="en-GB" sz="2800" i="1" dirty="0"/>
              <a:t>more</a:t>
            </a:r>
            <a:r>
              <a:rPr lang="en-GB" sz="2800" dirty="0"/>
              <a:t> money on?</a:t>
            </a:r>
          </a:p>
          <a:p>
            <a:r>
              <a:rPr lang="en-GB" sz="2800" dirty="0"/>
              <a:t>Is it easy to </a:t>
            </a:r>
            <a:r>
              <a:rPr lang="en-GB" sz="2800" u="sng" dirty="0"/>
              <a:t>sustain</a:t>
            </a:r>
            <a:r>
              <a:rPr lang="en-GB" sz="2800" dirty="0"/>
              <a:t> this lifestyle?</a:t>
            </a:r>
            <a:endParaRPr lang="cs-CZ" sz="2800" dirty="0"/>
          </a:p>
        </p:txBody>
      </p:sp>
      <p:pic>
        <p:nvPicPr>
          <p:cNvPr id="2052" name="Picture 4" descr="http://pad3.whstatic.com/images/thumb/2/22/Travel-Without-Spending-Money-Step-13.jpg/aid5540900-728px-Travel-Without-Spending-Money-Step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2" b="32133"/>
          <a:stretch/>
        </p:blipFill>
        <p:spPr bwMode="auto">
          <a:xfrm>
            <a:off x="330200" y="5041900"/>
            <a:ext cx="11607006" cy="1507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3800" y="165098"/>
            <a:ext cx="3149600" cy="3898902"/>
          </a:xfrm>
        </p:spPr>
        <p:txBody>
          <a:bodyPr>
            <a:noAutofit/>
          </a:bodyPr>
          <a:lstStyle/>
          <a:p>
            <a:r>
              <a:rPr lang="en-GB" sz="2800" dirty="0"/>
              <a:t>bill</a:t>
            </a:r>
          </a:p>
          <a:p>
            <a:r>
              <a:rPr lang="en-GB" sz="2800" dirty="0"/>
              <a:t>cash machine</a:t>
            </a:r>
          </a:p>
          <a:p>
            <a:r>
              <a:rPr lang="en-GB" sz="2800" dirty="0"/>
              <a:t>charity</a:t>
            </a:r>
          </a:p>
          <a:p>
            <a:r>
              <a:rPr lang="en-GB" sz="2800" dirty="0"/>
              <a:t>cheque/check</a:t>
            </a:r>
          </a:p>
          <a:p>
            <a:r>
              <a:rPr lang="en-GB" sz="2800" dirty="0"/>
              <a:t>credit card</a:t>
            </a:r>
          </a:p>
          <a:p>
            <a:r>
              <a:rPr lang="en-GB" sz="2800" dirty="0"/>
              <a:t>purse</a:t>
            </a:r>
          </a:p>
          <a:p>
            <a:r>
              <a:rPr lang="en-GB" sz="2800" dirty="0"/>
              <a:t>wallet</a:t>
            </a:r>
          </a:p>
        </p:txBody>
      </p:sp>
      <p:pic>
        <p:nvPicPr>
          <p:cNvPr id="6146" name="Picture 2" descr="http://i.telegraph.co.uk/multimedia/archive/03368/billalamy_3368543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r="7685"/>
          <a:stretch/>
        </p:blipFill>
        <p:spPr bwMode="auto">
          <a:xfrm>
            <a:off x="8813800" y="4394399"/>
            <a:ext cx="3022601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reviewcf.turbosquid.com/Preview/2014/05/22__23_46_25/CashMachine.jpg_thumbnail1.jpgCA17C390-EC27-45A9-9D147C5297BCD2A2.jpgLa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744" y="3390899"/>
            <a:ext cx="3467101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lternet.org/files/styles/story_image/public/story_images/charity_sca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51" y="2634969"/>
            <a:ext cx="26193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781" y="247832"/>
            <a:ext cx="3792350" cy="1825946"/>
          </a:xfrm>
          <a:prstGeom prst="rect">
            <a:avLst/>
          </a:prstGeom>
        </p:spPr>
      </p:pic>
      <p:pic>
        <p:nvPicPr>
          <p:cNvPr id="6154" name="Picture 10" descr="https://upload.wikimedia.org/wikipedia/commons/thumb/4/4f/Credit-cards.jpg/220px-Credit-card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94" y="1972388"/>
            <a:ext cx="2515362" cy="18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sechic.com/files/imagecache/article-image/media/patent-leather-coin-purs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66" y="674341"/>
            <a:ext cx="3124043" cy="28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pk.all.biz/img/pk/catalog/78518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35" y="3766583"/>
            <a:ext cx="3906919" cy="31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612" y="1544685"/>
            <a:ext cx="38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/>
              <a:t>1</a:t>
            </a:r>
            <a:endParaRPr lang="cs-CZ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0781" y="239072"/>
            <a:ext cx="38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/>
              <a:t>2</a:t>
            </a:r>
            <a:endParaRPr lang="cs-CZ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85131" y="1852939"/>
            <a:ext cx="38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/>
              <a:t>3</a:t>
            </a:r>
            <a:endParaRPr lang="cs-CZ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78039" y="6201043"/>
            <a:ext cx="38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/>
              <a:t>4</a:t>
            </a:r>
            <a:endParaRPr lang="cs-CZ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91213" y="2683577"/>
            <a:ext cx="38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/>
              <a:t>5</a:t>
            </a:r>
            <a:endParaRPr lang="cs-CZ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33889" y="5853906"/>
            <a:ext cx="38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/>
              <a:t>6</a:t>
            </a:r>
            <a:endParaRPr lang="cs-CZ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455401" y="4394399"/>
            <a:ext cx="38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/>
              <a:t>7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81050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2" y="143932"/>
            <a:ext cx="11520488" cy="15070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MATCH THESE FINANCIAL EXPRESSIONS TO THEIR DEFINITIONS!</a:t>
            </a:r>
            <a:endParaRPr lang="cs-C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0998"/>
            <a:ext cx="5727700" cy="5207000"/>
          </a:xfrm>
        </p:spPr>
        <p:txBody>
          <a:bodyPr numCol="2">
            <a:noAutofit/>
          </a:bodyPr>
          <a:lstStyle/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a bargain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a fortune　　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financially independent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financially secure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stable job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to get by / to make ends meet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be well off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splurge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have expensive taste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take out a loan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be in debt</a:t>
            </a:r>
            <a:endParaRPr lang="cs-CZ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62600" y="1650997"/>
            <a:ext cx="6629400" cy="520700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to enjoy luxurious things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to be able to pay your own bills　　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to have just enough money to pay the bills, not more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 a lot of money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 to spend lots of money on one thing you really want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endParaRPr lang="en-US" b="1" dirty="0"/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to owe money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something you buy for a really good price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a job with regular hours and steady pay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to be wealthy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to borrow money from a bank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b="1" dirty="0"/>
              <a:t>to be able to cover your expenses comfortably</a:t>
            </a:r>
          </a:p>
        </p:txBody>
      </p:sp>
    </p:spTree>
    <p:extLst>
      <p:ext uri="{BB962C8B-B14F-4D97-AF65-F5344CB8AC3E}">
        <p14:creationId xmlns:p14="http://schemas.microsoft.com/office/powerpoint/2010/main" val="299877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ublimeyourtime.com/wp-content/uploads/2013/12/spending-mon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r="7570"/>
          <a:stretch/>
        </p:blipFill>
        <p:spPr bwMode="auto">
          <a:xfrm>
            <a:off x="7548854" y="0"/>
            <a:ext cx="4262145" cy="3454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9385300" cy="1244600"/>
          </a:xfrm>
        </p:spPr>
        <p:txBody>
          <a:bodyPr>
            <a:normAutofit fontScale="90000"/>
          </a:bodyPr>
          <a:lstStyle/>
          <a:p>
            <a:r>
              <a:rPr lang="en-CA" altLang="zh-CN" sz="49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itchFamily="2" charset="-122"/>
              </a:rPr>
              <a:t>ROLE PLAY</a:t>
            </a:r>
            <a:br>
              <a:rPr lang="en-CA" altLang="zh-CN" sz="4900" b="1" dirty="0">
                <a:ea typeface="宋体" pitchFamily="2" charset="-122"/>
              </a:rPr>
            </a:br>
            <a:r>
              <a:rPr lang="en-CA" altLang="zh-CN" sz="4000" dirty="0">
                <a:ea typeface="宋体" pitchFamily="2" charset="-122"/>
              </a:rPr>
              <a:t>Using the terms you just learned…</a:t>
            </a:r>
          </a:p>
        </p:txBody>
      </p:sp>
      <p:sp>
        <p:nvSpPr>
          <p:cNvPr id="12290" name="Rectangle 1"/>
          <p:cNvSpPr>
            <a:spLocks/>
          </p:cNvSpPr>
          <p:nvPr/>
        </p:nvSpPr>
        <p:spPr bwMode="auto">
          <a:xfrm>
            <a:off x="431800" y="1765300"/>
            <a:ext cx="84963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33057" bIns="0" anchor="ctr"/>
          <a:lstStyle/>
          <a:p>
            <a:pPr algn="just"/>
            <a:r>
              <a:rPr lang="en-US" altLang="zh-CN" sz="2400" dirty="0">
                <a:latin typeface="+mj-lt"/>
                <a:ea typeface="宋体" pitchFamily="2" charset="-122"/>
                <a:sym typeface="Century" pitchFamily="18" charset="0"/>
              </a:rPr>
              <a:t>A college student is having trouble paying his bills and has to ask his parents to lend him some money.</a:t>
            </a:r>
          </a:p>
          <a:p>
            <a:pPr algn="just"/>
            <a:r>
              <a:rPr lang="en-US" altLang="zh-CN" sz="2400" dirty="0">
                <a:latin typeface="+mj-lt"/>
                <a:ea typeface="宋体" pitchFamily="2" charset="-122"/>
                <a:sym typeface="Century" pitchFamily="18" charset="0"/>
              </a:rPr>
              <a:t>Student A plays the child, Student B plays his mother.</a:t>
            </a:r>
          </a:p>
          <a:p>
            <a:pPr algn="just"/>
            <a:endParaRPr lang="en-US" altLang="zh-CN" sz="2200" dirty="0">
              <a:latin typeface="+mj-lt"/>
              <a:ea typeface="宋体" pitchFamily="2" charset="-122"/>
              <a:sym typeface="Century" pitchFamily="18" charset="0"/>
            </a:endParaRPr>
          </a:p>
          <a:p>
            <a:pPr algn="just"/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宋体" pitchFamily="2" charset="-122"/>
                <a:sym typeface="Century" pitchFamily="18" charset="0"/>
              </a:rPr>
              <a:t>Child (Student A):</a:t>
            </a:r>
          </a:p>
          <a:p>
            <a:pPr algn="just"/>
            <a:r>
              <a:rPr lang="en-US" altLang="zh-CN" sz="2000" dirty="0">
                <a:latin typeface="+mj-lt"/>
                <a:ea typeface="宋体" pitchFamily="2" charset="-122"/>
                <a:sym typeface="Century" pitchFamily="18" charset="0"/>
              </a:rPr>
              <a:t>“Mom, you know I’ve been having trouble making ends meet lately...”</a:t>
            </a:r>
          </a:p>
          <a:p>
            <a:pPr algn="just"/>
            <a:endParaRPr lang="en-US" altLang="zh-CN" sz="2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宋体" pitchFamily="2" charset="-122"/>
              <a:sym typeface="Century" pitchFamily="18" charset="0"/>
            </a:endParaRPr>
          </a:p>
          <a:p>
            <a:pPr algn="just"/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宋体" pitchFamily="2" charset="-122"/>
                <a:sym typeface="Century" pitchFamily="18" charset="0"/>
              </a:rPr>
              <a:t>Parent (Student B):</a:t>
            </a:r>
          </a:p>
          <a:p>
            <a:pPr algn="just"/>
            <a:r>
              <a:rPr lang="en-US" altLang="zh-CN" sz="2000" dirty="0">
                <a:latin typeface="+mj-lt"/>
                <a:ea typeface="宋体" pitchFamily="2" charset="-122"/>
                <a:sym typeface="Century" pitchFamily="18" charset="0"/>
              </a:rPr>
              <a:t>“You know, you should try to become financially independent.” </a:t>
            </a:r>
          </a:p>
          <a:p>
            <a:pPr algn="just"/>
            <a:endParaRPr lang="en-US" altLang="zh-CN" sz="2200" dirty="0">
              <a:latin typeface="+mj-lt"/>
              <a:ea typeface="宋体" pitchFamily="2" charset="-122"/>
              <a:sym typeface="Century" pitchFamily="18" charset="0"/>
            </a:endParaRPr>
          </a:p>
          <a:p>
            <a:pPr algn="just"/>
            <a:endParaRPr lang="en-US" altLang="zh-CN" sz="2200" dirty="0">
              <a:latin typeface="+mj-lt"/>
              <a:ea typeface="宋体" pitchFamily="2" charset="-122"/>
              <a:sym typeface="Century" pitchFamily="18" charset="0"/>
            </a:endParaRPr>
          </a:p>
          <a:p>
            <a:pPr algn="just"/>
            <a:r>
              <a:rPr lang="en-US" altLang="zh-CN" sz="2800" dirty="0">
                <a:latin typeface="+mj-lt"/>
                <a:ea typeface="宋体" pitchFamily="2" charset="-122"/>
                <a:sym typeface="Century" pitchFamily="18" charset="0"/>
              </a:rPr>
              <a:t>Use at least five ‘money terms’ that you just learned!</a:t>
            </a:r>
          </a:p>
        </p:txBody>
      </p:sp>
    </p:spTree>
    <p:extLst>
      <p:ext uri="{BB962C8B-B14F-4D97-AF65-F5344CB8AC3E}">
        <p14:creationId xmlns:p14="http://schemas.microsoft.com/office/powerpoint/2010/main" val="1441690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82033"/>
            <a:ext cx="11938000" cy="13165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MATCH THESE SAYINGS ABOUT MONEY TO THEIR MEANINGS. </a:t>
            </a:r>
            <a:r>
              <a:rPr lang="en-GB" dirty="0"/>
              <a:t>DO YOU HAVE ANY SIMILAR SAYINGS IN YOUR LANGUAGE?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612" y="1699005"/>
            <a:ext cx="6210300" cy="2425701"/>
          </a:xfrm>
        </p:spPr>
        <p:txBody>
          <a:bodyPr anchor="ctr">
            <a:noAutofit/>
          </a:bodyPr>
          <a:lstStyle/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Money doesn’t grow on trees.</a:t>
            </a:r>
          </a:p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We all need to save for a rainy day.</a:t>
            </a:r>
          </a:p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Money is no object.</a:t>
            </a:r>
          </a:p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Don’t throw good money after bad.</a:t>
            </a:r>
          </a:p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Put your money where your mouth is.</a:t>
            </a:r>
            <a:endParaRPr lang="cs-CZ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2100" y="4325110"/>
            <a:ext cx="11772900" cy="2393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arenR"/>
            </a:pPr>
            <a:r>
              <a:rPr lang="en-GB" sz="2200" dirty="0"/>
              <a:t>Stop spending money on something that doesn’t work.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Money is not easy to get.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It doesn’t matter how much something costs.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Don’t spend all your money – you may need it in case of problems.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If you believe in something, you should be willing to spend money on it.</a:t>
            </a:r>
            <a:endParaRPr lang="cs-CZ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718818"/>
            <a:ext cx="3251200" cy="24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3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8300"/>
            <a:ext cx="11696700" cy="12446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Discuss these aspects of spending money</a:t>
            </a:r>
            <a:endParaRPr lang="cs-C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900"/>
            <a:ext cx="10210800" cy="279400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If you need to save money, which category do you </a:t>
            </a:r>
            <a:r>
              <a:rPr lang="en-GB" sz="2400" u="sng" dirty="0"/>
              <a:t>cut back on</a:t>
            </a:r>
            <a:r>
              <a:rPr lang="en-GB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Are you able to </a:t>
            </a:r>
            <a:r>
              <a:rPr lang="en-GB" sz="2400" u="sng" dirty="0"/>
              <a:t>stick to a budget </a:t>
            </a:r>
            <a:r>
              <a:rPr lang="en-GB" sz="2400" dirty="0"/>
              <a:t>and save money?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What is your top priority in terms of money right now? (save up for a holiday, earn more, </a:t>
            </a:r>
            <a:r>
              <a:rPr lang="en-GB" sz="2400" u="sng" dirty="0"/>
              <a:t>pay off loans and debts</a:t>
            </a:r>
            <a:r>
              <a:rPr lang="en-GB" sz="2400" dirty="0"/>
              <a:t>…)</a:t>
            </a:r>
            <a:endParaRPr lang="cs-CZ" sz="2400" dirty="0"/>
          </a:p>
        </p:txBody>
      </p:sp>
      <p:pic>
        <p:nvPicPr>
          <p:cNvPr id="3074" name="Picture 2" descr="http://busroots.org/wp-content/uploads/2016/02/01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3" b="4620"/>
          <a:stretch/>
        </p:blipFill>
        <p:spPr bwMode="auto">
          <a:xfrm>
            <a:off x="939800" y="4165600"/>
            <a:ext cx="6734175" cy="25272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628289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689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宋体</vt:lpstr>
      <vt:lpstr>Century</vt:lpstr>
      <vt:lpstr>Century Gothic</vt:lpstr>
      <vt:lpstr>Wingdings 3</vt:lpstr>
      <vt:lpstr>Slice</vt:lpstr>
      <vt:lpstr>MONEY, MONEY, MONEY...</vt:lpstr>
      <vt:lpstr>WHAT DO YOU SPEND YOUR MONEY ON?</vt:lpstr>
      <vt:lpstr>PowerPoint Presentation</vt:lpstr>
      <vt:lpstr>Compare your pie chart to your partner’s </vt:lpstr>
      <vt:lpstr>PowerPoint Presentation</vt:lpstr>
      <vt:lpstr>MATCH THESE FINANCIAL EXPRESSIONS TO THEIR DEFINITIONS!</vt:lpstr>
      <vt:lpstr>ROLE PLAY Using the terms you just learned…</vt:lpstr>
      <vt:lpstr>MATCH THESE SAYINGS ABOUT MONEY TO THEIR MEANINGS. DO YOU HAVE ANY SIMILAR SAYINGS IN YOUR LANGUAGE?</vt:lpstr>
      <vt:lpstr>Discuss these aspects of spending money</vt:lpstr>
      <vt:lpstr>SITUATION: YOU’D LIKE TO VISIT THE UK IN THE SUMMER BUT YOU’RE ON A REALLY TIGHT BUDGET. WHAT ADVICE DOES YOUR PARTNER GIVE YOU?</vt:lpstr>
      <vt:lpstr>A THREE-MINUTE TALK</vt:lpstr>
      <vt:lpstr>A THREE-MINUTE TALK</vt:lpstr>
      <vt:lpstr>A THREE-MINUTE TALK</vt:lpstr>
      <vt:lpstr>A THREE-MINUTE TALK</vt:lpstr>
      <vt:lpstr>What do you consider when you go shopping?</vt:lpstr>
      <vt:lpstr>THE REAL COST</vt:lpstr>
      <vt:lpstr>PowerPoint Presentation</vt:lpstr>
      <vt:lpstr>RICH &amp; POOR</vt:lpstr>
      <vt:lpstr>Is money the most important thing?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MONEY, MONEY, MONEY...</dc:title>
  <dc:creator>Olga</dc:creator>
  <cp:lastModifiedBy>Olga</cp:lastModifiedBy>
  <cp:revision>37</cp:revision>
  <dcterms:created xsi:type="dcterms:W3CDTF">2016-11-26T06:26:42Z</dcterms:created>
  <dcterms:modified xsi:type="dcterms:W3CDTF">2017-05-09T07:57:44Z</dcterms:modified>
</cp:coreProperties>
</file>