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64" r:id="rId4"/>
    <p:sldId id="258" r:id="rId5"/>
    <p:sldId id="259" r:id="rId6"/>
    <p:sldId id="260" r:id="rId7"/>
    <p:sldId id="261" r:id="rId8"/>
    <p:sldId id="262" r:id="rId9"/>
    <p:sldId id="265" r:id="rId10"/>
    <p:sldId id="266" r:id="rId11"/>
    <p:sldId id="267" r:id="rId12"/>
    <p:sldId id="268" r:id="rId13"/>
    <p:sldId id="269" r:id="rId14"/>
    <p:sldId id="263" r:id="rId1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9" d="100"/>
          <a:sy n="89" d="100"/>
        </p:scale>
        <p:origin x="-8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printerSettings" Target="printerSettings/printerSettings1.bin"/><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530820CF-B880-4189-942D-D702A7CBA730}" type="datetimeFigureOut">
              <a:rPr lang="zh-CN" altLang="en-US" smtClean="0"/>
              <a:t>16/6/6</a:t>
            </a:fld>
            <a:endParaRPr lang="zh-CN" altLang="en-US"/>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zh-CN" altLang="en-US"/>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0C913308-F349-4B6D-A68A-DD1791B4A57B}" type="slidenum">
              <a:rPr lang="zh-CN" altLang="en-US" smtClean="0"/>
              <a:t>‹#›</a:t>
            </a:fld>
            <a:endParaRPr lang="zh-CN" altLang="en-US"/>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endPar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16/6/6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16/6/6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16/6/6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11" name="Title 10"/>
          <p:cNvSpPr>
            <a:spLocks noGrp="1"/>
          </p:cNvSpPr>
          <p:nvPr>
            <p:ph type="title"/>
          </p:nvPr>
        </p:nvSpPr>
        <p:spPr/>
        <p:txBody>
          <a:bodyPr/>
          <a:lstStyle/>
          <a:p>
            <a:r>
              <a:rPr lang="zh-CN" altLang="en-US" smtClean="0"/>
              <a:t>单击此处编辑母版标题样式</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530820CF-B880-4189-942D-D702A7CBA730}" type="datetimeFigureOut">
              <a:rPr lang="zh-CN" altLang="en-US" smtClean="0"/>
              <a:t>16/6/6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530820CF-B880-4189-942D-D702A7CBA730}" type="datetimeFigureOut">
              <a:rPr lang="zh-CN" altLang="en-US" smtClean="0"/>
              <a:t>16/6/6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12" name="Title 11"/>
          <p:cNvSpPr>
            <a:spLocks noGrp="1"/>
          </p:cNvSpPr>
          <p:nvPr>
            <p:ph type="title"/>
          </p:nvPr>
        </p:nvSpPr>
        <p:spPr/>
        <p:txBody>
          <a:bodyPr/>
          <a:lstStyle>
            <a:lvl1pPr>
              <a:defRPr>
                <a:solidFill>
                  <a:schemeClr val="tx2"/>
                </a:solidFill>
              </a:defRPr>
            </a:lvl1pPr>
          </a:lstStyle>
          <a:p>
            <a:r>
              <a:rPr lang="zh-CN" altLang="en-US" smtClean="0"/>
              <a:t>单击此处编辑母版标题样式</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530820CF-B880-4189-942D-D702A7CBA730}" type="datetimeFigureOut">
              <a:rPr lang="zh-CN" altLang="en-US" smtClean="0"/>
              <a:t>16/6/6</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530820CF-B880-4189-942D-D702A7CBA730}" type="datetimeFigureOut">
              <a:rPr lang="zh-CN" altLang="en-US" smtClean="0"/>
              <a:t>16/6/6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820CF-B880-4189-942D-D702A7CBA730}" type="datetimeFigureOut">
              <a:rPr lang="zh-CN" altLang="en-US" smtClean="0"/>
              <a:t>16/6/6</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zh-CN" altLang="en-US" smtClean="0"/>
              <a:t>单击此处编辑母版标题样式</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16/6/6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zh-CN" altLang="en-US" smtClean="0"/>
              <a:t>单击此处编辑母版标题样式</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16/6/6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530820CF-B880-4189-942D-D702A7CBA730}" type="datetimeFigureOut">
              <a:rPr lang="zh-CN" altLang="en-US" smtClean="0"/>
              <a:t>16/6/6</a:t>
            </a:fld>
            <a:endParaRPr lang="zh-CN" altLang="en-US"/>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zh-CN" altLang="en-US"/>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 Id="rId3"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23528" y="1844823"/>
            <a:ext cx="8352928" cy="1274895"/>
          </a:xfrm>
        </p:spPr>
        <p:txBody>
          <a:bodyPr/>
          <a:lstStyle/>
          <a:p>
            <a:r>
              <a:rPr lang="en-US" altLang="zh-CN" dirty="0" smtClean="0"/>
              <a:t/>
            </a:r>
            <a:br>
              <a:rPr lang="en-US" altLang="zh-CN" dirty="0" smtClean="0"/>
            </a:br>
            <a:r>
              <a:rPr lang="en-US" altLang="zh-CN" dirty="0" smtClean="0"/>
              <a:t>Behavioral Economics</a:t>
            </a:r>
            <a:endParaRPr lang="zh-CN" altLang="en-US" dirty="0"/>
          </a:p>
        </p:txBody>
      </p:sp>
      <p:sp>
        <p:nvSpPr>
          <p:cNvPr id="3" name="副标题 2"/>
          <p:cNvSpPr>
            <a:spLocks noGrp="1"/>
          </p:cNvSpPr>
          <p:nvPr>
            <p:ph type="subTitle" idx="1"/>
          </p:nvPr>
        </p:nvSpPr>
        <p:spPr>
          <a:xfrm>
            <a:off x="2195736" y="4005064"/>
            <a:ext cx="4744616" cy="864096"/>
          </a:xfrm>
        </p:spPr>
        <p:txBody>
          <a:bodyPr>
            <a:normAutofit/>
          </a:bodyPr>
          <a:lstStyle/>
          <a:p>
            <a:r>
              <a:rPr lang="en-US" altLang="zh-CN" sz="4000" dirty="0" smtClean="0"/>
              <a:t>Lecture </a:t>
            </a:r>
            <a:r>
              <a:rPr lang="en-US" altLang="zh-CN" sz="4000" dirty="0" smtClean="0"/>
              <a:t>11</a:t>
            </a:r>
            <a:endParaRPr lang="zh-CN" altLang="en-US" sz="4000" dirty="0"/>
          </a:p>
        </p:txBody>
      </p:sp>
    </p:spTree>
    <p:extLst>
      <p:ext uri="{BB962C8B-B14F-4D97-AF65-F5344CB8AC3E}">
        <p14:creationId xmlns:p14="http://schemas.microsoft.com/office/powerpoint/2010/main" val="3813194479"/>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en-US" altLang="zh-CN" dirty="0"/>
              <a:t>A special class of projection biases are a result of what George </a:t>
            </a:r>
            <a:r>
              <a:rPr lang="en-US" altLang="zh-CN" dirty="0" err="1"/>
              <a:t>Loewenstein</a:t>
            </a:r>
            <a:r>
              <a:rPr lang="en-US" altLang="zh-CN" dirty="0"/>
              <a:t> calls </a:t>
            </a:r>
            <a:r>
              <a:rPr lang="en-US" altLang="zh-CN" b="1" dirty="0"/>
              <a:t>visceral factors</a:t>
            </a:r>
            <a:r>
              <a:rPr lang="en-US" altLang="zh-CN" dirty="0"/>
              <a:t>. Visceral factors include emotions and physical drives or feelings. Prominent examples of physical drives or feelings include hunger, pain, or feeling cold. Emotions include embarrassment, fear, anger, or jealousy. </a:t>
            </a:r>
            <a:endParaRPr lang="en-US" altLang="zh-CN" dirty="0"/>
          </a:p>
        </p:txBody>
      </p:sp>
      <p:sp>
        <p:nvSpPr>
          <p:cNvPr id="3" name="标题 2"/>
          <p:cNvSpPr>
            <a:spLocks noGrp="1"/>
          </p:cNvSpPr>
          <p:nvPr>
            <p:ph type="title"/>
          </p:nvPr>
        </p:nvSpPr>
        <p:spPr/>
        <p:txBody>
          <a:bodyPr/>
          <a:lstStyle/>
          <a:p>
            <a:r>
              <a:rPr lang="en-US" altLang="zh-CN" sz="3600" dirty="0"/>
              <a:t>The Role of Emotions and Visceral Factors </a:t>
            </a:r>
            <a:r>
              <a:rPr lang="en-US" altLang="zh-CN" sz="3600" dirty="0" smtClean="0"/>
              <a:t>in </a:t>
            </a:r>
            <a:r>
              <a:rPr lang="en-US" altLang="zh-CN" sz="3600" dirty="0"/>
              <a:t>Choice </a:t>
            </a:r>
            <a:endParaRPr lang="en-US" altLang="zh-CN" sz="3600" dirty="0"/>
          </a:p>
        </p:txBody>
      </p:sp>
    </p:spTree>
    <p:extLst>
      <p:ext uri="{BB962C8B-B14F-4D97-AF65-F5344CB8AC3E}">
        <p14:creationId xmlns:p14="http://schemas.microsoft.com/office/powerpoint/2010/main" val="1632870734"/>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p:txBody>
          <a:bodyPr/>
          <a:lstStyle/>
          <a:p>
            <a:r>
              <a:rPr lang="en-US" altLang="zh-CN" dirty="0"/>
              <a:t>We say that a person is in a </a:t>
            </a:r>
            <a:r>
              <a:rPr lang="en-US" altLang="zh-CN" b="1" dirty="0"/>
              <a:t>hot state </a:t>
            </a:r>
            <a:r>
              <a:rPr lang="en-US" altLang="zh-CN" dirty="0"/>
              <a:t>when a visceral factor is active. </a:t>
            </a:r>
            <a:endParaRPr lang="en-US" altLang="zh-CN" dirty="0" smtClean="0"/>
          </a:p>
          <a:p>
            <a:r>
              <a:rPr lang="en-US" altLang="zh-CN" dirty="0"/>
              <a:t>When the visceral factor is inactive, we say that the decision maker is in a </a:t>
            </a:r>
            <a:r>
              <a:rPr lang="en-US" altLang="zh-CN" b="1" dirty="0"/>
              <a:t>cold state</a:t>
            </a:r>
            <a:r>
              <a:rPr lang="en-US" altLang="zh-CN" dirty="0"/>
              <a:t>. </a:t>
            </a:r>
            <a:endParaRPr lang="en-US" altLang="zh-CN" dirty="0" smtClean="0"/>
          </a:p>
          <a:p>
            <a:r>
              <a:rPr lang="en-US" altLang="zh-CN" dirty="0" smtClean="0"/>
              <a:t>The </a:t>
            </a:r>
            <a:r>
              <a:rPr lang="en-US" altLang="zh-CN" dirty="0"/>
              <a:t>inability to project utility across hot or cold states is called the </a:t>
            </a:r>
            <a:r>
              <a:rPr lang="en-US" altLang="zh-CN" b="1" dirty="0"/>
              <a:t>hot–cold empathy gap</a:t>
            </a:r>
            <a:r>
              <a:rPr lang="en-US" altLang="zh-CN" dirty="0"/>
              <a:t>. </a:t>
            </a:r>
            <a:endParaRPr lang="en-US" altLang="zh-CN" dirty="0"/>
          </a:p>
          <a:p>
            <a:endParaRPr lang="en-US" altLang="zh-CN" dirty="0"/>
          </a:p>
          <a:p>
            <a:endParaRPr lang="en-US" altLang="zh-CN" dirty="0"/>
          </a:p>
          <a:p>
            <a:endParaRPr kumimoji="1" lang="zh-CN" altLang="en-US" dirty="0"/>
          </a:p>
        </p:txBody>
      </p:sp>
      <p:sp>
        <p:nvSpPr>
          <p:cNvPr id="2" name="标题 1"/>
          <p:cNvSpPr>
            <a:spLocks noGrp="1"/>
          </p:cNvSpPr>
          <p:nvPr>
            <p:ph type="title"/>
          </p:nvPr>
        </p:nvSpPr>
        <p:spPr/>
        <p:txBody>
          <a:bodyPr/>
          <a:lstStyle/>
          <a:p>
            <a:endParaRPr kumimoji="1" lang="zh-CN" altLang="en-US"/>
          </a:p>
        </p:txBody>
      </p:sp>
    </p:spTree>
    <p:extLst>
      <p:ext uri="{BB962C8B-B14F-4D97-AF65-F5344CB8AC3E}">
        <p14:creationId xmlns:p14="http://schemas.microsoft.com/office/powerpoint/2010/main" val="4198404195"/>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sz="3200" dirty="0"/>
              <a:t>The Effect of Hot and Cold States on Utility </a:t>
            </a:r>
            <a:endParaRPr lang="en-US" altLang="zh-CN" sz="3200" dirty="0"/>
          </a:p>
        </p:txBody>
      </p:sp>
      <p:sp>
        <p:nvSpPr>
          <p:cNvPr id="4" name="内容占位符 3"/>
          <p:cNvSpPr>
            <a:spLocks noGrp="1"/>
          </p:cNvSpPr>
          <p:nvPr>
            <p:ph idx="1"/>
          </p:nvPr>
        </p:nvSpPr>
        <p:spPr/>
        <p:txBody>
          <a:bodyPr/>
          <a:lstStyle/>
          <a:p>
            <a:endParaRPr kumimoji="1" lang="zh-CN" altLang="en-US"/>
          </a:p>
        </p:txBody>
      </p:sp>
      <p:pic>
        <p:nvPicPr>
          <p:cNvPr id="2" name="图片 1" descr="屏幕快照 2016-06-06 下午1.34.54.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91680" y="1700808"/>
            <a:ext cx="5638800" cy="4762500"/>
          </a:xfrm>
          <a:prstGeom prst="rect">
            <a:avLst/>
          </a:prstGeom>
        </p:spPr>
      </p:pic>
    </p:spTree>
    <p:extLst>
      <p:ext uri="{BB962C8B-B14F-4D97-AF65-F5344CB8AC3E}">
        <p14:creationId xmlns:p14="http://schemas.microsoft.com/office/powerpoint/2010/main" val="1032153752"/>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a:t>People have extreme difficulty not letting recent information bias their assessment of prior decisions. This inability to disregard hindsight information is called hindsight bias. </a:t>
            </a:r>
            <a:endParaRPr lang="en-US" altLang="zh-CN" dirty="0"/>
          </a:p>
          <a:p>
            <a:r>
              <a:rPr lang="en-US" altLang="zh-CN" dirty="0"/>
              <a:t>A close cousin of hindsight bias is the curse of knowledge. The curse of knowledge refers to the phenomenon of believing that others possess the same knowledge you do. </a:t>
            </a:r>
            <a:endParaRPr lang="en-US" altLang="zh-CN" dirty="0"/>
          </a:p>
          <a:p>
            <a:endParaRPr kumimoji="1" lang="zh-CN" altLang="en-US" dirty="0"/>
          </a:p>
        </p:txBody>
      </p:sp>
      <p:sp>
        <p:nvSpPr>
          <p:cNvPr id="3" name="标题 2"/>
          <p:cNvSpPr>
            <a:spLocks noGrp="1"/>
          </p:cNvSpPr>
          <p:nvPr>
            <p:ph type="title"/>
          </p:nvPr>
        </p:nvSpPr>
        <p:spPr/>
        <p:txBody>
          <a:bodyPr/>
          <a:lstStyle/>
          <a:p>
            <a:r>
              <a:rPr lang="en-US" altLang="zh-CN" sz="3600" dirty="0"/>
              <a:t>Hindsight Bias and the Curse of Knowledge </a:t>
            </a:r>
            <a:endParaRPr lang="en-US" altLang="zh-CN" sz="3600" dirty="0"/>
          </a:p>
        </p:txBody>
      </p:sp>
    </p:spTree>
    <p:extLst>
      <p:ext uri="{BB962C8B-B14F-4D97-AF65-F5344CB8AC3E}">
        <p14:creationId xmlns:p14="http://schemas.microsoft.com/office/powerpoint/2010/main" val="38678100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r>
              <a:rPr lang="en-US" altLang="zh-CN" dirty="0" smtClean="0"/>
              <a:t>Thanks for Listening</a:t>
            </a:r>
            <a:endParaRPr lang="zh-CN" altLang="en-US" dirty="0"/>
          </a:p>
        </p:txBody>
      </p:sp>
      <p:sp>
        <p:nvSpPr>
          <p:cNvPr id="5" name="副标题 4"/>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417441136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Autofit/>
          </a:bodyPr>
          <a:lstStyle/>
          <a:p>
            <a:r>
              <a:rPr lang="en-US" altLang="zh-CN" b="1" dirty="0"/>
              <a:t>Projection bias </a:t>
            </a:r>
            <a:r>
              <a:rPr lang="en-US" altLang="zh-CN" dirty="0"/>
              <a:t>deals with predicting how we will feel at some future date. </a:t>
            </a:r>
            <a:endParaRPr lang="en-US" altLang="zh-CN" dirty="0" smtClean="0"/>
          </a:p>
          <a:p>
            <a:r>
              <a:rPr lang="en-US" altLang="zh-CN" b="1" dirty="0" smtClean="0"/>
              <a:t>Hindsight </a:t>
            </a:r>
            <a:r>
              <a:rPr lang="en-US" altLang="zh-CN" b="1" dirty="0"/>
              <a:t>bias </a:t>
            </a:r>
            <a:r>
              <a:rPr lang="en-US" altLang="zh-CN" dirty="0"/>
              <a:t>deals with remembering the information that was available for our judgment at some previous date. </a:t>
            </a:r>
            <a:endParaRPr lang="en-US" altLang="zh-CN" dirty="0" smtClean="0"/>
          </a:p>
          <a:p>
            <a:r>
              <a:rPr lang="en-US" altLang="zh-CN" dirty="0" smtClean="0"/>
              <a:t>In </a:t>
            </a:r>
            <a:r>
              <a:rPr lang="en-US" altLang="zh-CN" dirty="0"/>
              <a:t>both cases we discuss the evidence for such biases and how they may be modeled. </a:t>
            </a:r>
            <a:endParaRPr lang="en-US" altLang="zh-CN" dirty="0"/>
          </a:p>
          <a:p>
            <a:pPr marL="0" indent="0">
              <a:buNone/>
            </a:pPr>
            <a:endParaRPr lang="en-US" altLang="zh-CN" dirty="0"/>
          </a:p>
        </p:txBody>
      </p:sp>
      <p:sp>
        <p:nvSpPr>
          <p:cNvPr id="3" name="标题 2"/>
          <p:cNvSpPr>
            <a:spLocks noGrp="1"/>
          </p:cNvSpPr>
          <p:nvPr>
            <p:ph type="title"/>
          </p:nvPr>
        </p:nvSpPr>
        <p:spPr/>
        <p:txBody>
          <a:bodyPr/>
          <a:lstStyle/>
          <a:p>
            <a:r>
              <a:rPr lang="en-US" altLang="zh-CN" sz="3600" dirty="0"/>
              <a:t>Disagreeing with Ourselves: Projection and Hindsight Biases </a:t>
            </a:r>
            <a:endParaRPr lang="en-US" altLang="zh-CN" sz="3600" dirty="0"/>
          </a:p>
        </p:txBody>
      </p:sp>
    </p:spTree>
    <p:extLst>
      <p:ext uri="{BB962C8B-B14F-4D97-AF65-F5344CB8AC3E}">
        <p14:creationId xmlns:p14="http://schemas.microsoft.com/office/powerpoint/2010/main" val="3233528705"/>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normAutofit/>
          </a:bodyPr>
          <a:lstStyle/>
          <a:p>
            <a:r>
              <a:rPr lang="en-US" altLang="zh-CN" dirty="0"/>
              <a:t>A general model of consumption might suppose that the person solves </a:t>
            </a:r>
            <a:endParaRPr lang="en-US" altLang="zh-CN" dirty="0"/>
          </a:p>
          <a:p>
            <a:pPr marL="0" indent="0">
              <a:buNone/>
            </a:pPr>
            <a:endParaRPr lang="en-US" altLang="zh-CN" sz="2800" dirty="0" smtClean="0"/>
          </a:p>
          <a:p>
            <a:endParaRPr lang="en-US" altLang="zh-CN" sz="2800" dirty="0" smtClean="0"/>
          </a:p>
          <a:p>
            <a:endParaRPr lang="en-US" altLang="zh-CN" sz="2800" dirty="0"/>
          </a:p>
          <a:p>
            <a:r>
              <a:rPr lang="en-US" altLang="zh-CN" sz="2000" dirty="0"/>
              <a:t>where 0 ≤ c1 ≤ w1, and where U </a:t>
            </a:r>
            <a:r>
              <a:rPr lang="en-US" altLang="zh-CN" sz="2000" dirty="0" smtClean="0"/>
              <a:t>(c1</a:t>
            </a:r>
            <a:r>
              <a:rPr lang="en-US" altLang="zh-CN" sz="2000" dirty="0"/>
              <a:t>, </a:t>
            </a:r>
            <a:r>
              <a:rPr lang="en-US" altLang="zh-CN" sz="2000" dirty="0" smtClean="0"/>
              <a:t>c2) </a:t>
            </a:r>
            <a:r>
              <a:rPr lang="en-US" altLang="zh-CN" sz="2000" dirty="0"/>
              <a:t>is the utility of consuming c1 in period 1 and c2 in period 2. </a:t>
            </a:r>
            <a:endParaRPr lang="en-US" altLang="zh-CN" sz="2000" dirty="0"/>
          </a:p>
          <a:p>
            <a:endParaRPr lang="en-US" altLang="zh-CN" sz="2800" dirty="0"/>
          </a:p>
          <a:p>
            <a:endParaRPr lang="zh-CN" altLang="en-US" dirty="0"/>
          </a:p>
        </p:txBody>
      </p:sp>
      <p:sp>
        <p:nvSpPr>
          <p:cNvPr id="4" name="标题 3"/>
          <p:cNvSpPr>
            <a:spLocks noGrp="1"/>
          </p:cNvSpPr>
          <p:nvPr>
            <p:ph type="title"/>
          </p:nvPr>
        </p:nvSpPr>
        <p:spPr/>
        <p:txBody>
          <a:bodyPr/>
          <a:lstStyle/>
          <a:p>
            <a:r>
              <a:rPr lang="zh-CN" altLang="en-US" sz="3600" baseline="30000" dirty="0"/>
              <a:t/>
            </a:r>
            <a:br>
              <a:rPr lang="zh-CN" altLang="en-US" sz="3600" baseline="30000" dirty="0"/>
            </a:br>
            <a:r>
              <a:rPr lang="en-US" altLang="zh-CN" sz="3600" baseline="30000" dirty="0"/>
              <a:t>The Standard Models of </a:t>
            </a:r>
            <a:r>
              <a:rPr lang="en-US" altLang="zh-CN" sz="3600" baseline="30000" dirty="0" err="1"/>
              <a:t>Intertemporal</a:t>
            </a:r>
            <a:r>
              <a:rPr lang="en-US" altLang="zh-CN" sz="3600" baseline="30000" dirty="0"/>
              <a:t> Choice</a:t>
            </a:r>
            <a:endParaRPr lang="zh-CN" altLang="en-US" sz="3600" dirty="0"/>
          </a:p>
        </p:txBody>
      </p:sp>
      <p:pic>
        <p:nvPicPr>
          <p:cNvPr id="2" name="图片 1" descr="屏幕快照 2016-06-06 下午1.09.0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3848" y="3284984"/>
            <a:ext cx="2562997" cy="864096"/>
          </a:xfrm>
          <a:prstGeom prst="rect">
            <a:avLst/>
          </a:prstGeom>
        </p:spPr>
      </p:pic>
    </p:spTree>
    <p:extLst>
      <p:ext uri="{BB962C8B-B14F-4D97-AF65-F5344CB8AC3E}">
        <p14:creationId xmlns:p14="http://schemas.microsoft.com/office/powerpoint/2010/main" val="858077153"/>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7545" y="2248347"/>
            <a:ext cx="8280920" cy="4421013"/>
          </a:xfrm>
        </p:spPr>
        <p:txBody>
          <a:bodyPr/>
          <a:lstStyle/>
          <a:p>
            <a:pPr marL="0" indent="0">
              <a:buNone/>
            </a:pPr>
            <a:endParaRPr lang="en-US" altLang="zh-CN" dirty="0"/>
          </a:p>
        </p:txBody>
      </p:sp>
      <p:sp>
        <p:nvSpPr>
          <p:cNvPr id="3" name="标题 2"/>
          <p:cNvSpPr>
            <a:spLocks noGrp="1"/>
          </p:cNvSpPr>
          <p:nvPr>
            <p:ph type="title"/>
          </p:nvPr>
        </p:nvSpPr>
        <p:spPr/>
        <p:txBody>
          <a:bodyPr/>
          <a:lstStyle/>
          <a:p>
            <a:r>
              <a:rPr lang="en-US" altLang="zh-CN" sz="3200" dirty="0"/>
              <a:t>General Model of </a:t>
            </a:r>
            <a:r>
              <a:rPr lang="en-US" altLang="zh-CN" sz="3200" dirty="0" err="1"/>
              <a:t>Intertemporal</a:t>
            </a:r>
            <a:r>
              <a:rPr lang="en-US" altLang="zh-CN" sz="3200" dirty="0"/>
              <a:t> Choice </a:t>
            </a:r>
            <a:endParaRPr lang="en-US" altLang="zh-CN" sz="3200" dirty="0"/>
          </a:p>
        </p:txBody>
      </p:sp>
      <p:pic>
        <p:nvPicPr>
          <p:cNvPr id="6" name="图片 5" descr="屏幕快照 2016-06-06 下午1.18.24.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5656" y="1484784"/>
            <a:ext cx="6019800" cy="4991100"/>
          </a:xfrm>
          <a:prstGeom prst="rect">
            <a:avLst/>
          </a:prstGeom>
        </p:spPr>
      </p:pic>
    </p:spTree>
    <p:extLst>
      <p:ext uri="{BB962C8B-B14F-4D97-AF65-F5344CB8AC3E}">
        <p14:creationId xmlns:p14="http://schemas.microsoft.com/office/powerpoint/2010/main" val="3653280770"/>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sz="3600" dirty="0"/>
              <a:t>A</a:t>
            </a:r>
            <a:r>
              <a:rPr lang="en-US" altLang="zh-CN" sz="3600" dirty="0" smtClean="0"/>
              <a:t>dditive </a:t>
            </a:r>
            <a:r>
              <a:rPr lang="en-US" altLang="zh-CN" sz="3600" dirty="0"/>
              <a:t>M</a:t>
            </a:r>
            <a:r>
              <a:rPr lang="en-US" altLang="zh-CN" sz="3600" dirty="0" smtClean="0"/>
              <a:t>odel </a:t>
            </a:r>
            <a:r>
              <a:rPr lang="en-US" altLang="zh-CN" sz="3600" dirty="0"/>
              <a:t/>
            </a:r>
            <a:br>
              <a:rPr lang="en-US" altLang="zh-CN" sz="3600" dirty="0"/>
            </a:br>
            <a:endParaRPr lang="en-US" altLang="zh-CN" sz="3600" dirty="0"/>
          </a:p>
        </p:txBody>
      </p:sp>
      <p:sp>
        <p:nvSpPr>
          <p:cNvPr id="6" name="内容占位符 5"/>
          <p:cNvSpPr>
            <a:spLocks noGrp="1"/>
          </p:cNvSpPr>
          <p:nvPr>
            <p:ph idx="1"/>
          </p:nvPr>
        </p:nvSpPr>
        <p:spPr/>
        <p:txBody>
          <a:bodyPr/>
          <a:lstStyle/>
          <a:p>
            <a:r>
              <a:rPr lang="en-US" altLang="zh-CN" dirty="0"/>
              <a:t>I</a:t>
            </a:r>
            <a:r>
              <a:rPr lang="en-US" altLang="zh-CN" dirty="0" smtClean="0"/>
              <a:t>n </a:t>
            </a:r>
            <a:r>
              <a:rPr lang="en-US" altLang="zh-CN" dirty="0"/>
              <a:t>a majority of applications, the economic model of </a:t>
            </a:r>
            <a:r>
              <a:rPr lang="en-US" altLang="zh-CN" dirty="0" err="1"/>
              <a:t>intertemporal</a:t>
            </a:r>
            <a:r>
              <a:rPr lang="en-US" altLang="zh-CN" dirty="0"/>
              <a:t> choice modifies the model in equation 11.1, assuming </a:t>
            </a:r>
            <a:endParaRPr lang="en-US" altLang="zh-CN" dirty="0"/>
          </a:p>
          <a:p>
            <a:endParaRPr lang="en-US" altLang="zh-CN" dirty="0" smtClean="0"/>
          </a:p>
          <a:p>
            <a:endParaRPr lang="en-US" altLang="zh-CN" dirty="0"/>
          </a:p>
          <a:p>
            <a:r>
              <a:rPr lang="en-US" altLang="zh-CN" dirty="0" smtClean="0"/>
              <a:t>The </a:t>
            </a:r>
            <a:r>
              <a:rPr lang="en-US" altLang="zh-CN" dirty="0"/>
              <a:t>slope of the indifference curves at any point c1, c2 follows the form </a:t>
            </a:r>
            <a:endParaRPr lang="en-US" altLang="zh-CN" dirty="0"/>
          </a:p>
          <a:p>
            <a:endParaRPr lang="en-US" altLang="zh-CN" dirty="0"/>
          </a:p>
          <a:p>
            <a:endParaRPr kumimoji="1" lang="zh-CN" altLang="en-US" dirty="0"/>
          </a:p>
        </p:txBody>
      </p:sp>
      <p:pic>
        <p:nvPicPr>
          <p:cNvPr id="2" name="图片 1" descr="屏幕快照 2016-06-06 下午1.21.47.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3848" y="3501008"/>
            <a:ext cx="2952328" cy="721076"/>
          </a:xfrm>
          <a:prstGeom prst="rect">
            <a:avLst/>
          </a:prstGeom>
        </p:spPr>
      </p:pic>
      <p:pic>
        <p:nvPicPr>
          <p:cNvPr id="4" name="图片 3" descr="屏幕快照 2016-06-06 下午1.23.5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91880" y="5373216"/>
            <a:ext cx="1892300" cy="774700"/>
          </a:xfrm>
          <a:prstGeom prst="rect">
            <a:avLst/>
          </a:prstGeom>
        </p:spPr>
      </p:pic>
    </p:spTree>
    <p:extLst>
      <p:ext uri="{BB962C8B-B14F-4D97-AF65-F5344CB8AC3E}">
        <p14:creationId xmlns:p14="http://schemas.microsoft.com/office/powerpoint/2010/main" val="274514085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95536" y="620688"/>
            <a:ext cx="8496944" cy="1054250"/>
          </a:xfrm>
        </p:spPr>
        <p:txBody>
          <a:bodyPr/>
          <a:lstStyle/>
          <a:p>
            <a:r>
              <a:rPr lang="en-US" altLang="zh-CN" sz="3200" dirty="0"/>
              <a:t>Making Decisions for Our Future Self </a:t>
            </a:r>
            <a:endParaRPr lang="en-US" altLang="zh-CN" sz="3200" dirty="0"/>
          </a:p>
        </p:txBody>
      </p:sp>
      <p:sp>
        <p:nvSpPr>
          <p:cNvPr id="5" name="内容占位符 4"/>
          <p:cNvSpPr>
            <a:spLocks noGrp="1"/>
          </p:cNvSpPr>
          <p:nvPr>
            <p:ph idx="1"/>
          </p:nvPr>
        </p:nvSpPr>
        <p:spPr/>
        <p:txBody>
          <a:bodyPr/>
          <a:lstStyle/>
          <a:p>
            <a:r>
              <a:rPr lang="en-US" altLang="zh-CN" dirty="0"/>
              <a:t>Projection bias supposes that people believe they will value options in the future the way they value them today. They tend to ignore the impact of some factors that should change in the intervening time. </a:t>
            </a:r>
            <a:endParaRPr lang="en-US" altLang="zh-CN" dirty="0"/>
          </a:p>
          <a:p>
            <a:endParaRPr kumimoji="1" lang="zh-CN" altLang="en-US" dirty="0"/>
          </a:p>
        </p:txBody>
      </p:sp>
    </p:spTree>
    <p:extLst>
      <p:ext uri="{BB962C8B-B14F-4D97-AF65-F5344CB8AC3E}">
        <p14:creationId xmlns:p14="http://schemas.microsoft.com/office/powerpoint/2010/main" val="3099074765"/>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a:t>When people at one period in time believe they will have one set of preferences in the future, but then later realize systematically inconsistent preferences, we call this time-</a:t>
            </a:r>
            <a:r>
              <a:rPr lang="en-US" altLang="zh-CN" dirty="0" smtClean="0"/>
              <a:t>inconsistent </a:t>
            </a:r>
            <a:r>
              <a:rPr lang="en-US" altLang="zh-CN" dirty="0"/>
              <a:t>preferences. </a:t>
            </a:r>
            <a:endParaRPr lang="en-US" altLang="zh-CN" dirty="0"/>
          </a:p>
          <a:p>
            <a:endParaRPr lang="zh-CN" altLang="en-US" dirty="0"/>
          </a:p>
        </p:txBody>
      </p:sp>
      <p:sp>
        <p:nvSpPr>
          <p:cNvPr id="4" name="标题 3"/>
          <p:cNvSpPr>
            <a:spLocks noGrp="1"/>
          </p:cNvSpPr>
          <p:nvPr>
            <p:ph type="title"/>
          </p:nvPr>
        </p:nvSpPr>
        <p:spPr/>
        <p:txBody>
          <a:bodyPr/>
          <a:lstStyle/>
          <a:p>
            <a:r>
              <a:rPr lang="en-US" altLang="zh-CN" sz="4000" dirty="0"/>
              <a:t>time-</a:t>
            </a:r>
            <a:r>
              <a:rPr lang="en-US" altLang="zh-CN" sz="4000" dirty="0" smtClean="0"/>
              <a:t>inconsistent </a:t>
            </a:r>
            <a:r>
              <a:rPr lang="en-US" altLang="zh-CN" sz="4000" dirty="0"/>
              <a:t>preferences </a:t>
            </a:r>
            <a:r>
              <a:rPr lang="en-US" altLang="zh-CN" sz="4000" dirty="0"/>
              <a:t/>
            </a:r>
            <a:br>
              <a:rPr lang="en-US" altLang="zh-CN" sz="4000" dirty="0"/>
            </a:br>
            <a:endParaRPr kumimoji="1" lang="zh-CN" altLang="en-US" sz="4000" dirty="0"/>
          </a:p>
        </p:txBody>
      </p:sp>
    </p:spTree>
    <p:extLst>
      <p:ext uri="{BB962C8B-B14F-4D97-AF65-F5344CB8AC3E}">
        <p14:creationId xmlns:p14="http://schemas.microsoft.com/office/powerpoint/2010/main" val="3372523866"/>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sz="3200" dirty="0" err="1"/>
              <a:t>Intertemporal</a:t>
            </a:r>
            <a:r>
              <a:rPr lang="en-US" altLang="zh-CN" sz="3200" dirty="0"/>
              <a:t> Choice with Projection Bias </a:t>
            </a:r>
            <a:endParaRPr lang="en-US" altLang="zh-CN" sz="3200" dirty="0"/>
          </a:p>
        </p:txBody>
      </p:sp>
      <p:sp>
        <p:nvSpPr>
          <p:cNvPr id="4" name="内容占位符 3"/>
          <p:cNvSpPr>
            <a:spLocks noGrp="1"/>
          </p:cNvSpPr>
          <p:nvPr>
            <p:ph idx="1"/>
          </p:nvPr>
        </p:nvSpPr>
        <p:spPr/>
        <p:txBody>
          <a:bodyPr/>
          <a:lstStyle/>
          <a:p>
            <a:endParaRPr kumimoji="1" lang="zh-CN" altLang="en-US"/>
          </a:p>
        </p:txBody>
      </p:sp>
      <p:pic>
        <p:nvPicPr>
          <p:cNvPr id="5" name="图片 4" descr="屏幕快照 2016-06-06 下午1.29.14.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9632" y="1556792"/>
            <a:ext cx="6743700" cy="4826000"/>
          </a:xfrm>
          <a:prstGeom prst="rect">
            <a:avLst/>
          </a:prstGeom>
        </p:spPr>
      </p:pic>
    </p:spTree>
    <p:extLst>
      <p:ext uri="{BB962C8B-B14F-4D97-AF65-F5344CB8AC3E}">
        <p14:creationId xmlns:p14="http://schemas.microsoft.com/office/powerpoint/2010/main" val="4052098517"/>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sz="3200" dirty="0"/>
              <a:t>Addictive Behaviors with Projection Bias </a:t>
            </a:r>
            <a:endParaRPr lang="en-US" altLang="zh-CN" sz="3200" dirty="0"/>
          </a:p>
        </p:txBody>
      </p:sp>
      <p:sp>
        <p:nvSpPr>
          <p:cNvPr id="6" name="内容占位符 5"/>
          <p:cNvSpPr>
            <a:spLocks noGrp="1"/>
          </p:cNvSpPr>
          <p:nvPr>
            <p:ph idx="1"/>
          </p:nvPr>
        </p:nvSpPr>
        <p:spPr/>
        <p:txBody>
          <a:bodyPr/>
          <a:lstStyle/>
          <a:p>
            <a:endParaRPr kumimoji="1" lang="zh-CN" altLang="en-US" dirty="0"/>
          </a:p>
        </p:txBody>
      </p:sp>
      <p:pic>
        <p:nvPicPr>
          <p:cNvPr id="2" name="图片 1" descr="屏幕快照 2016-06-06 下午1.30.36.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568" y="1844824"/>
            <a:ext cx="8026400" cy="4178300"/>
          </a:xfrm>
          <a:prstGeom prst="rect">
            <a:avLst/>
          </a:prstGeom>
        </p:spPr>
      </p:pic>
    </p:spTree>
    <p:extLst>
      <p:ext uri="{BB962C8B-B14F-4D97-AF65-F5344CB8AC3E}">
        <p14:creationId xmlns:p14="http://schemas.microsoft.com/office/powerpoint/2010/main" val="3879999233"/>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精装书">
  <a:themeElements>
    <a:clrScheme name="精装书">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精装书">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精装书">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Hardcover</Template>
  <TotalTime>274</TotalTime>
  <Words>428</Words>
  <Application>Microsoft Macintosh PowerPoint</Application>
  <PresentationFormat>全屏显示(4:3)</PresentationFormat>
  <Paragraphs>35</Paragraphs>
  <Slides>14</Slides>
  <Notes>0</Notes>
  <HiddenSlides>0</HiddenSlides>
  <MMClips>0</MMClips>
  <ScaleCrop>false</ScaleCrop>
  <HeadingPairs>
    <vt:vector size="4" baseType="variant">
      <vt:variant>
        <vt:lpstr>主题</vt:lpstr>
      </vt:variant>
      <vt:variant>
        <vt:i4>1</vt:i4>
      </vt:variant>
      <vt:variant>
        <vt:lpstr>幻灯片标题</vt:lpstr>
      </vt:variant>
      <vt:variant>
        <vt:i4>14</vt:i4>
      </vt:variant>
    </vt:vector>
  </HeadingPairs>
  <TitlesOfParts>
    <vt:vector size="15" baseType="lpstr">
      <vt:lpstr>精装书</vt:lpstr>
      <vt:lpstr> Behavioral Economics</vt:lpstr>
      <vt:lpstr>Disagreeing with Ourselves: Projection and Hindsight Biases </vt:lpstr>
      <vt:lpstr> The Standard Models of Intertemporal Choice</vt:lpstr>
      <vt:lpstr>General Model of Intertemporal Choice </vt:lpstr>
      <vt:lpstr>Additive Model  </vt:lpstr>
      <vt:lpstr>Making Decisions for Our Future Self </vt:lpstr>
      <vt:lpstr>time-inconsistent preferences  </vt:lpstr>
      <vt:lpstr>Intertemporal Choice with Projection Bias </vt:lpstr>
      <vt:lpstr>Addictive Behaviors with Projection Bias </vt:lpstr>
      <vt:lpstr>The Role of Emotions and Visceral Factors in Choice </vt:lpstr>
      <vt:lpstr>PowerPoint 演示文稿</vt:lpstr>
      <vt:lpstr>The Effect of Hot and Cold States on Utility </vt:lpstr>
      <vt:lpstr>Hindsight Bias and the Curse of Knowledge </vt:lpstr>
      <vt:lpstr>Thanks for Listening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Behavioral Economics</dc:title>
  <dc:creator>myuser</dc:creator>
  <cp:lastModifiedBy>stella pan</cp:lastModifiedBy>
  <cp:revision>21</cp:revision>
  <dcterms:created xsi:type="dcterms:W3CDTF">2016-06-01T08:49:25Z</dcterms:created>
  <dcterms:modified xsi:type="dcterms:W3CDTF">2016-06-06T05:39:14Z</dcterms:modified>
</cp:coreProperties>
</file>