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6000" dirty="0" smtClean="0"/>
              <a:t>MYSTERIOUS DISAPPEARANCES</a:t>
            </a:r>
            <a:endParaRPr lang="cs-CZ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AND OTHER OUT-OF-THE-ORDINARY EVENTS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125013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-media-cache-ak0.pinimg.com/236x/93/ff/92/93ff920a51533bf44eda0ca5ba91b6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43777">
            <a:off x="6822905" y="558051"/>
            <a:ext cx="4779787" cy="573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609600"/>
            <a:ext cx="7315200" cy="4025900"/>
          </a:xfrm>
        </p:spPr>
        <p:txBody>
          <a:bodyPr>
            <a:normAutofit/>
          </a:bodyPr>
          <a:lstStyle/>
          <a:p>
            <a:pPr algn="l"/>
            <a:r>
              <a:rPr lang="cs-CZ" dirty="0" smtClean="0"/>
              <a:t>Do you like to read police stories in the newspaper or on the internet?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Why do you think people are interested in crime stories?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480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0" y="190500"/>
            <a:ext cx="6045199" cy="2933700"/>
          </a:xfrm>
        </p:spPr>
        <p:txBody>
          <a:bodyPr/>
          <a:lstStyle/>
          <a:p>
            <a:r>
              <a:rPr lang="cs-CZ" dirty="0" smtClean="0"/>
              <a:t>What is this police story about?</a:t>
            </a:r>
            <a:endParaRPr lang="cs-CZ" dirty="0"/>
          </a:p>
        </p:txBody>
      </p:sp>
      <p:pic>
        <p:nvPicPr>
          <p:cNvPr id="2050" name="Picture 2" descr="http://blog.britishnewspaperarchive.co.uk/wp-content/uploads/sites/9/2014/08/Octop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89454"/>
            <a:ext cx="4292600" cy="666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176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5832476" cy="2032000"/>
          </a:xfrm>
        </p:spPr>
        <p:txBody>
          <a:bodyPr/>
          <a:lstStyle/>
          <a:p>
            <a:r>
              <a:rPr lang="cs-CZ" dirty="0"/>
              <a:t>What is this police story about?</a:t>
            </a:r>
          </a:p>
        </p:txBody>
      </p:sp>
      <p:pic>
        <p:nvPicPr>
          <p:cNvPr id="3074" name="Picture 2" descr="image.jpg (630×629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75" y="609600"/>
            <a:ext cx="6000750" cy="599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446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755" y="292100"/>
            <a:ext cx="10353761" cy="1326321"/>
          </a:xfrm>
        </p:spPr>
        <p:txBody>
          <a:bodyPr/>
          <a:lstStyle/>
          <a:p>
            <a:r>
              <a:rPr lang="cs-CZ" dirty="0"/>
              <a:t>What is this police story about?</a:t>
            </a:r>
          </a:p>
        </p:txBody>
      </p:sp>
      <p:pic>
        <p:nvPicPr>
          <p:cNvPr id="4098" name="Picture 2" descr="http://blog.britishnewspaperarchive.co.uk/wp-content/uploads/sites/9/2014/10/BuriedAli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4" y="1711952"/>
            <a:ext cx="6232522" cy="504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703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8901"/>
            <a:ext cx="11861799" cy="118110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Match these expressions to their definitions</a:t>
            </a:r>
            <a:endParaRPr lang="cs-CZ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6418" y="965200"/>
            <a:ext cx="4948282" cy="589280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dirty="0" smtClean="0"/>
              <a:t>to be sought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to be devoted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a distress call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to be stranded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authorities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a witness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the involvement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seemingly 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to have vanished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outcome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to be indentified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documents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evidence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a theory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an incident</a:t>
            </a:r>
            <a:endParaRPr lang="cs-CZ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02318" y="965200"/>
            <a:ext cx="5519782" cy="5892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a person who sees an event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official papers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to be looked for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apparently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an emergency call for help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to be recognised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officials, in this case the police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to have disappeared suddenly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objects that prove that something is true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to be in a helpless situation, unable to move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an event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an result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to be dedicated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participation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 smtClean="0"/>
              <a:t>an explanation not yet proven to be true</a:t>
            </a:r>
          </a:p>
        </p:txBody>
      </p:sp>
    </p:spTree>
    <p:extLst>
      <p:ext uri="{BB962C8B-B14F-4D97-AF65-F5344CB8AC3E}">
        <p14:creationId xmlns:p14="http://schemas.microsoft.com/office/powerpoint/2010/main" val="3958047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426" y="139700"/>
            <a:ext cx="11366499" cy="1326321"/>
          </a:xfrm>
        </p:spPr>
        <p:txBody>
          <a:bodyPr/>
          <a:lstStyle/>
          <a:p>
            <a:r>
              <a:rPr lang="cs-CZ" dirty="0" smtClean="0"/>
              <a:t>The disappearance of a birthday cake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1466021"/>
            <a:ext cx="10353762" cy="2026479"/>
          </a:xfrm>
        </p:spPr>
        <p:txBody>
          <a:bodyPr>
            <a:normAutofit/>
          </a:bodyPr>
          <a:lstStyle/>
          <a:p>
            <a:r>
              <a:rPr lang="cs-CZ" dirty="0" smtClean="0"/>
              <a:t>The students planned to have a birthday party for their teacher at lunch time today.</a:t>
            </a:r>
          </a:p>
          <a:p>
            <a:r>
              <a:rPr lang="cs-CZ" dirty="0" smtClean="0"/>
              <a:t>Yesterday at 5 p.m., they put the birthday cake in the school office refrigerator.</a:t>
            </a:r>
          </a:p>
          <a:p>
            <a:r>
              <a:rPr lang="cs-CZ" dirty="0" smtClean="0"/>
              <a:t>When they opened the fridge this morning at 8 a.m., it was empty.</a:t>
            </a:r>
          </a:p>
          <a:p>
            <a:r>
              <a:rPr lang="cs-CZ" sz="2400" dirty="0" smtClean="0"/>
              <a:t>WHAT HAPPENED?</a:t>
            </a:r>
            <a:endParaRPr lang="cs-CZ" sz="2400" dirty="0"/>
          </a:p>
        </p:txBody>
      </p:sp>
      <p:pic>
        <p:nvPicPr>
          <p:cNvPr id="5122" name="Picture 2" descr="http://i1.mirror.co.uk/incoming/article5158804.ece/ALTERNATES/s615/Woman-shocked-by-her-empty-frid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894039"/>
            <a:ext cx="5704956" cy="379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168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65100"/>
            <a:ext cx="10353761" cy="1326321"/>
          </a:xfrm>
        </p:spPr>
        <p:txBody>
          <a:bodyPr/>
          <a:lstStyle/>
          <a:p>
            <a:r>
              <a:rPr lang="cs-CZ" dirty="0" smtClean="0"/>
              <a:t>Making speculations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04684"/>
            <a:ext cx="6362700" cy="5023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		</a:t>
            </a:r>
            <a:r>
              <a:rPr lang="en-GB" b="1" dirty="0" smtClean="0"/>
              <a:t>LESS CERTAIN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</a:rPr>
              <a:t>I wonder if </a:t>
            </a:r>
            <a:r>
              <a:rPr lang="cs-CZ" dirty="0" smtClean="0"/>
              <a:t>the cleaners ___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g</a:t>
            </a:r>
            <a:r>
              <a:rPr lang="cs-CZ" dirty="0" smtClean="0"/>
              <a:t>____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</a:rPr>
              <a:t>I suppose </a:t>
            </a:r>
            <a:r>
              <a:rPr lang="cs-CZ" dirty="0" smtClean="0"/>
              <a:t>a thief _________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</a:rPr>
              <a:t>I suspect that </a:t>
            </a:r>
            <a:r>
              <a:rPr lang="cs-CZ" dirty="0" smtClean="0"/>
              <a:t>our teacher _______</a:t>
            </a:r>
          </a:p>
          <a:p>
            <a:pPr marL="457200" indent="-457200">
              <a:buFont typeface="+mj-lt"/>
              <a:buAutoNum type="arabicPeriod"/>
            </a:pP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’m pretty sure that </a:t>
            </a:r>
            <a:r>
              <a:rPr lang="en-GB" dirty="0" smtClean="0"/>
              <a:t>one of our classmates _____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I’m convinced/certain/positive that </a:t>
            </a:r>
            <a:r>
              <a:rPr lang="en-GB" dirty="0" smtClean="0"/>
              <a:t>our teacher’s colleagues ______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It’s impossible that </a:t>
            </a:r>
            <a:r>
              <a:rPr lang="en-GB" dirty="0" smtClean="0"/>
              <a:t>we ________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There’s no doubt that </a:t>
            </a:r>
            <a:r>
              <a:rPr lang="en-GB" dirty="0" smtClean="0"/>
              <a:t>the cake ________</a:t>
            </a:r>
          </a:p>
          <a:p>
            <a:pPr marL="0" indent="0">
              <a:buNone/>
            </a:pPr>
            <a:r>
              <a:rPr lang="en-GB" dirty="0" smtClean="0"/>
              <a:t>		</a:t>
            </a:r>
            <a:r>
              <a:rPr lang="en-GB" b="1" dirty="0" smtClean="0"/>
              <a:t>MORE CERTAIN</a:t>
            </a:r>
            <a:endParaRPr lang="cs-CZ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680200" y="1491421"/>
            <a:ext cx="5397500" cy="5023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lphaUcPeriod"/>
            </a:pPr>
            <a:r>
              <a:rPr lang="en-GB" dirty="0" smtClean="0"/>
              <a:t>… stole the cake. We all love desserts.</a:t>
            </a:r>
          </a:p>
          <a:p>
            <a:pPr marL="457200" indent="-457200">
              <a:buFont typeface="+mj-lt"/>
              <a:buAutoNum type="alphaUcPeriod"/>
            </a:pPr>
            <a:r>
              <a:rPr lang="en-GB" dirty="0" smtClean="0"/>
              <a:t>… took it home with her yesterday. It had her name on it.</a:t>
            </a:r>
          </a:p>
          <a:p>
            <a:pPr marL="457200" indent="-457200">
              <a:buFont typeface="+mj-lt"/>
              <a:buAutoNum type="alphaUcPeriod"/>
            </a:pPr>
            <a:r>
              <a:rPr lang="en-GB" dirty="0" smtClean="0"/>
              <a:t>… forgot to order it. We know that we picked it up.</a:t>
            </a:r>
          </a:p>
          <a:p>
            <a:pPr marL="457200" indent="-457200">
              <a:buFont typeface="+mj-lt"/>
              <a:buAutoNum type="alphaUcPeriod"/>
            </a:pPr>
            <a:r>
              <a:rPr lang="en-GB" dirty="0" smtClean="0"/>
              <a:t>… could have broken into the office last night.</a:t>
            </a:r>
          </a:p>
          <a:p>
            <a:pPr marL="457200" indent="-457200">
              <a:buFont typeface="+mj-lt"/>
              <a:buAutoNum type="alphaUcPeriod"/>
            </a:pPr>
            <a:r>
              <a:rPr lang="en-GB" dirty="0" smtClean="0"/>
              <a:t>… ate it. They were in the office until 	7 p.m. last night.</a:t>
            </a:r>
          </a:p>
          <a:p>
            <a:pPr marL="457200" indent="-457200">
              <a:buFont typeface="+mj-lt"/>
              <a:buAutoNum type="alphaUcPeriod"/>
            </a:pPr>
            <a:r>
              <a:rPr lang="en-GB" dirty="0" smtClean="0"/>
              <a:t>… was gone when we got to school.</a:t>
            </a:r>
          </a:p>
          <a:p>
            <a:pPr marL="457200" indent="-457200">
              <a:buFont typeface="+mj-lt"/>
              <a:buAutoNum type="alphaUcPeriod"/>
            </a:pPr>
            <a:r>
              <a:rPr lang="en-GB" strike="sngStrike" dirty="0" smtClean="0"/>
              <a:t>… emptied out the fridge.</a:t>
            </a:r>
            <a:endParaRPr lang="cs-CZ" strike="sngStrike" dirty="0"/>
          </a:p>
        </p:txBody>
      </p:sp>
    </p:spTree>
    <p:extLst>
      <p:ext uri="{BB962C8B-B14F-4D97-AF65-F5344CB8AC3E}">
        <p14:creationId xmlns:p14="http://schemas.microsoft.com/office/powerpoint/2010/main" val="2982920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list five possible explanations for each of these situations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096064"/>
            <a:ext cx="4394805" cy="4317436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Your class started fifteen minutes ago. Your teacher still isn’t there.</a:t>
            </a:r>
          </a:p>
          <a:p>
            <a:pPr marL="0" indent="0">
              <a:buNone/>
            </a:pPr>
            <a:endParaRPr lang="en-GB" dirty="0" smtClean="0"/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stuck </a:t>
            </a:r>
            <a:r>
              <a:rPr lang="en-GB" dirty="0"/>
              <a:t>in a traffic jam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_____________________________</a:t>
            </a: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______________________________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______________________________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______________________________</a:t>
            </a:r>
            <a:endParaRPr lang="cs-CZ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85895" y="2096064"/>
            <a:ext cx="4394805" cy="43174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You are at the train station to meet your friend after class. Your friend has never been there before. You have been waiting for an hour.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got lost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______________________________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______________________________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______________________________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______________________________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1754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talk about the situations you’ve written down, and respond to your classmate’s explanations</a:t>
            </a:r>
            <a:endParaRPr lang="cs-CZ" dirty="0"/>
          </a:p>
        </p:txBody>
      </p:sp>
      <p:sp>
        <p:nvSpPr>
          <p:cNvPr id="6" name="Oval Callout 5"/>
          <p:cNvSpPr/>
          <p:nvPr/>
        </p:nvSpPr>
        <p:spPr>
          <a:xfrm>
            <a:off x="495300" y="2187160"/>
            <a:ext cx="4888895" cy="1981200"/>
          </a:xfrm>
          <a:prstGeom prst="wedgeEllipseCallou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I wonder if Olga is stuck in a traffic jam.</a:t>
            </a:r>
            <a:endParaRPr lang="cs-CZ" sz="2400" b="1" dirty="0">
              <a:solidFill>
                <a:schemeClr val="bg1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3225800" y="4419600"/>
            <a:ext cx="3276600" cy="1320800"/>
          </a:xfrm>
          <a:prstGeom prst="wedgeEllipseCallou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No way! She takes the train.</a:t>
            </a:r>
            <a:endParaRPr lang="cs-CZ" sz="2400" b="1" dirty="0">
              <a:solidFill>
                <a:schemeClr val="bg1"/>
              </a:solidFill>
            </a:endParaRPr>
          </a:p>
        </p:txBody>
      </p:sp>
      <p:sp>
        <p:nvSpPr>
          <p:cNvPr id="8" name="Flowchart: Document 7"/>
          <p:cNvSpPr/>
          <p:nvPr/>
        </p:nvSpPr>
        <p:spPr>
          <a:xfrm>
            <a:off x="7239000" y="2187160"/>
            <a:ext cx="4648200" cy="4353340"/>
          </a:xfrm>
          <a:prstGeom prst="flowChartDocumen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u="sng" dirty="0" smtClean="0"/>
              <a:t>RESPONDING TO SPECULATIONS</a:t>
            </a:r>
          </a:p>
          <a:p>
            <a:pPr algn="ctr"/>
            <a:endParaRPr lang="en-GB" dirty="0"/>
          </a:p>
          <a:p>
            <a:pPr algn="ctr">
              <a:lnSpc>
                <a:spcPct val="150000"/>
              </a:lnSpc>
            </a:pPr>
            <a:r>
              <a:rPr lang="en-GB" sz="2000" dirty="0" smtClean="0"/>
              <a:t>Definitely!</a:t>
            </a:r>
          </a:p>
          <a:p>
            <a:pPr algn="ctr">
              <a:lnSpc>
                <a:spcPct val="150000"/>
              </a:lnSpc>
            </a:pPr>
            <a:r>
              <a:rPr lang="en-GB" sz="2000" dirty="0" smtClean="0"/>
              <a:t>You’re probably right.</a:t>
            </a:r>
          </a:p>
          <a:p>
            <a:pPr algn="ctr">
              <a:lnSpc>
                <a:spcPct val="150000"/>
              </a:lnSpc>
            </a:pPr>
            <a:r>
              <a:rPr lang="en-GB" sz="2000" dirty="0" smtClean="0"/>
              <a:t>You may be right.</a:t>
            </a:r>
          </a:p>
          <a:p>
            <a:pPr algn="ctr">
              <a:lnSpc>
                <a:spcPct val="150000"/>
              </a:lnSpc>
            </a:pPr>
            <a:r>
              <a:rPr lang="en-GB" sz="2000" dirty="0" smtClean="0"/>
              <a:t>Well, maybe, but…</a:t>
            </a:r>
          </a:p>
          <a:p>
            <a:pPr algn="ctr">
              <a:lnSpc>
                <a:spcPct val="150000"/>
              </a:lnSpc>
            </a:pPr>
            <a:r>
              <a:rPr lang="en-GB" sz="2000" dirty="0" smtClean="0"/>
              <a:t>That hardly seems likely.</a:t>
            </a:r>
          </a:p>
          <a:p>
            <a:pPr algn="ctr">
              <a:lnSpc>
                <a:spcPct val="150000"/>
              </a:lnSpc>
            </a:pPr>
            <a:r>
              <a:rPr lang="en-GB" sz="2000" dirty="0" smtClean="0"/>
              <a:t>No way! </a:t>
            </a:r>
            <a:r>
              <a:rPr lang="en-GB" sz="2000" i="1" dirty="0" smtClean="0"/>
              <a:t>(informal)</a:t>
            </a:r>
            <a:endParaRPr lang="cs-CZ" sz="2000" i="1" dirty="0"/>
          </a:p>
        </p:txBody>
      </p:sp>
    </p:spTree>
    <p:extLst>
      <p:ext uri="{BB962C8B-B14F-4D97-AF65-F5344CB8AC3E}">
        <p14:creationId xmlns:p14="http://schemas.microsoft.com/office/powerpoint/2010/main" val="1059386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195" y="304800"/>
            <a:ext cx="10353761" cy="42799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Think of a mysterious situation and write it down.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give it to another pair/group.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role-play explaining the situation you received.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cap="none" dirty="0" smtClean="0"/>
              <a:t>e.g.</a:t>
            </a:r>
            <a:endParaRPr lang="cs-CZ" cap="none" dirty="0"/>
          </a:p>
        </p:txBody>
      </p:sp>
      <p:sp>
        <p:nvSpPr>
          <p:cNvPr id="5" name="Flowchart: Punched Tape 4"/>
          <p:cNvSpPr/>
          <p:nvPr/>
        </p:nvSpPr>
        <p:spPr>
          <a:xfrm>
            <a:off x="3810000" y="3530600"/>
            <a:ext cx="7874000" cy="2997200"/>
          </a:xfrm>
          <a:prstGeom prst="flowChartPunchedTap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You come to class late. When you open the door, no one is there but there’s a big empty box on the teacher’s desk.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1322055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1231900"/>
            <a:ext cx="11696699" cy="1859721"/>
          </a:xfrm>
        </p:spPr>
        <p:txBody>
          <a:bodyPr/>
          <a:lstStyle/>
          <a:p>
            <a:r>
              <a:rPr lang="cs-CZ" dirty="0" smtClean="0"/>
              <a:t>... and other interesting phenomena</a:t>
            </a:r>
            <a:endParaRPr lang="cs-CZ" dirty="0"/>
          </a:p>
        </p:txBody>
      </p:sp>
      <p:pic>
        <p:nvPicPr>
          <p:cNvPr id="1026" name="Picture 2" descr="http://i4.coventrytelegraph.net/incoming/article8271716.ece/ALTERNATES/s615b/Geminid-Meteor-Shower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71"/>
          <a:stretch/>
        </p:blipFill>
        <p:spPr bwMode="auto">
          <a:xfrm>
            <a:off x="2094906" y="3091621"/>
            <a:ext cx="8065685" cy="332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509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ages.huffingtonpost.com/2014-01-09-Dreams_Cloud_Recurring_Dreams_shutterstock_960566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1366434"/>
            <a:ext cx="6695556" cy="502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52400"/>
            <a:ext cx="10353761" cy="996119"/>
          </a:xfrm>
        </p:spPr>
        <p:txBody>
          <a:bodyPr>
            <a:normAutofit fontScale="90000"/>
          </a:bodyPr>
          <a:lstStyle/>
          <a:p>
            <a:r>
              <a:rPr lang="cs-CZ" sz="6600" dirty="0" smtClean="0"/>
              <a:t>dreams</a:t>
            </a:r>
            <a:endParaRPr lang="cs-CZ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95" y="1148519"/>
            <a:ext cx="11290905" cy="5569781"/>
          </a:xfrm>
        </p:spPr>
        <p:txBody>
          <a:bodyPr>
            <a:noAutofit/>
          </a:bodyPr>
          <a:lstStyle/>
          <a:p>
            <a:pPr marL="0" lvl="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your dreams usually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nightmares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sweet dreams?</a:t>
            </a:r>
          </a:p>
          <a:p>
            <a:pPr marL="0" lvl="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often do you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daydream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cs-CZ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Are dreams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predictions</a:t>
            </a:r>
            <a:r>
              <a:rPr lang="en-US" sz="2400" dirty="0"/>
              <a:t>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Why do we dream?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Do you usually remember your dreams?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Do you think that animals dream?  Why or why not?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Have you ever had the same dream more than once?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/>
              <a:t>Have you ever had a dream that later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came true</a:t>
            </a:r>
            <a:r>
              <a:rPr lang="en-US" sz="2400" dirty="0"/>
              <a:t>?  Why might this happen</a:t>
            </a:r>
            <a:r>
              <a:rPr lang="en-US" sz="2400" dirty="0" smtClean="0"/>
              <a:t>?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7146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01601"/>
            <a:ext cx="10353761" cy="1193800"/>
          </a:xfrm>
        </p:spPr>
        <p:txBody>
          <a:bodyPr>
            <a:normAutofit/>
          </a:bodyPr>
          <a:lstStyle/>
          <a:p>
            <a:r>
              <a:rPr lang="cs-CZ" sz="7200" dirty="0" smtClean="0"/>
              <a:t>sleep</a:t>
            </a:r>
            <a:endParaRPr lang="cs-CZ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1295401"/>
            <a:ext cx="11836400" cy="541019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800" dirty="0"/>
              <a:t>How many hours a night do you usually sleep?  </a:t>
            </a:r>
            <a:r>
              <a:rPr lang="cs-CZ" sz="1800" dirty="0" smtClean="0"/>
              <a:t>Do you think you need more sleep?</a:t>
            </a:r>
            <a:endParaRPr lang="en-US" sz="1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cs-CZ" sz="1800" dirty="0" smtClean="0"/>
              <a:t>Do </a:t>
            </a:r>
            <a:r>
              <a:rPr lang="cs-CZ" sz="1800" dirty="0"/>
              <a:t>you talk in your sleep?</a:t>
            </a:r>
            <a:endParaRPr lang="en-US" sz="1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800" dirty="0" smtClean="0"/>
              <a:t>Do </a:t>
            </a:r>
            <a:r>
              <a:rPr lang="en-US" sz="1800" dirty="0"/>
              <a:t>you ever take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naps</a:t>
            </a:r>
            <a:r>
              <a:rPr lang="en-US" sz="1800" dirty="0" smtClean="0"/>
              <a:t>?</a:t>
            </a:r>
            <a:endParaRPr lang="cs-CZ" sz="18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cs-CZ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snore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cs-CZ" sz="1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800" dirty="0"/>
              <a:t>Have you ever slept outside?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800" dirty="0" smtClean="0"/>
              <a:t>Are you</a:t>
            </a:r>
            <a:r>
              <a:rPr lang="cs-CZ" sz="1800" dirty="0" smtClean="0"/>
              <a:t> </a:t>
            </a:r>
            <a:r>
              <a:rPr lang="cs-CZ" sz="1800" b="1" dirty="0" smtClean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light sleeper</a:t>
            </a:r>
            <a:r>
              <a:rPr lang="en-US" sz="1800" b="1" dirty="0"/>
              <a:t> </a:t>
            </a:r>
            <a:r>
              <a:rPr lang="en-US" sz="1800" dirty="0"/>
              <a:t>or </a:t>
            </a:r>
            <a:r>
              <a:rPr lang="cs-CZ" sz="1800" b="1" dirty="0" smtClean="0">
                <a:solidFill>
                  <a:schemeClr val="accent6">
                    <a:lumMod val="75000"/>
                  </a:schemeClr>
                </a:solidFill>
              </a:rPr>
              <a:t>a heavy sleeper</a:t>
            </a:r>
            <a:r>
              <a:rPr lang="en-US" sz="1800" dirty="0" smtClean="0"/>
              <a:t>?</a:t>
            </a:r>
            <a:endParaRPr lang="en-US" sz="1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800" dirty="0"/>
              <a:t>Do you prefer to sleep late or wake up early?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800" dirty="0"/>
              <a:t>Have you ever known anyone who walked in their sleep?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800" dirty="0"/>
              <a:t>If you could have an operation that would allow you to get only </a:t>
            </a:r>
            <a:r>
              <a:rPr lang="cs-CZ" sz="1800" dirty="0" smtClean="0"/>
              <a:t>2 </a:t>
            </a:r>
            <a:r>
              <a:rPr lang="en-US" sz="1800" dirty="0" smtClean="0"/>
              <a:t>hours </a:t>
            </a:r>
            <a:r>
              <a:rPr lang="en-US" sz="1800" dirty="0"/>
              <a:t>of sleep each night, would you have it?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800" dirty="0"/>
              <a:t>Have you ever experienced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insomnia</a:t>
            </a:r>
            <a:r>
              <a:rPr lang="en-US" sz="1800" dirty="0"/>
              <a:t>?  What can you do to treat it?  What do you think causes it</a:t>
            </a:r>
            <a:r>
              <a:rPr lang="en-US" sz="1800" dirty="0" smtClean="0"/>
              <a:t>?</a:t>
            </a:r>
            <a:endParaRPr lang="cs-CZ" sz="1800" dirty="0" smtClean="0"/>
          </a:p>
        </p:txBody>
      </p:sp>
      <p:pic>
        <p:nvPicPr>
          <p:cNvPr id="3074" name="Picture 2" descr="http://colourmeanna-com.cloud.hosting-toolkit.net/wp-content/uploads/2015/05/garfield_free_sleep.jpg?w=5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992" y="1842294"/>
            <a:ext cx="5011208" cy="375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785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what do these expressions mean?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935921"/>
            <a:ext cx="6642705" cy="4584136"/>
          </a:xfrm>
        </p:spPr>
        <p:txBody>
          <a:bodyPr numCol="2">
            <a:noAutofit/>
          </a:bodyPr>
          <a:lstStyle/>
          <a:p>
            <a:pPr>
              <a:spcBef>
                <a:spcPct val="50000"/>
              </a:spcBef>
            </a:pPr>
            <a:r>
              <a:rPr lang="cs-CZ" b="1" dirty="0" smtClean="0">
                <a:latin typeface="Verdana" pitchFamily="34" charset="0"/>
              </a:rPr>
              <a:t>D</a:t>
            </a:r>
            <a:r>
              <a:rPr lang="en-US" b="1" dirty="0" err="1" smtClean="0">
                <a:latin typeface="Verdana" pitchFamily="34" charset="0"/>
              </a:rPr>
              <a:t>éjà</a:t>
            </a:r>
            <a:r>
              <a:rPr lang="en-US" b="1" dirty="0" smtClean="0">
                <a:latin typeface="Verdana" pitchFamily="34" charset="0"/>
              </a:rPr>
              <a:t> </a:t>
            </a:r>
            <a:r>
              <a:rPr lang="en-US" b="1" dirty="0">
                <a:latin typeface="Verdana" pitchFamily="34" charset="0"/>
              </a:rPr>
              <a:t>vu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Telepathy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Soul mate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Reincarnation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Miracle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Fortune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Horoscope</a:t>
            </a:r>
          </a:p>
          <a:p>
            <a:pPr>
              <a:spcBef>
                <a:spcPct val="50000"/>
              </a:spcBef>
            </a:pPr>
            <a:r>
              <a:rPr lang="en-US" altLang="zh-CN" b="1" dirty="0" smtClean="0">
                <a:latin typeface="Verdana" pitchFamily="34" charset="0"/>
              </a:rPr>
              <a:t>Ghost</a:t>
            </a:r>
            <a:endParaRPr lang="cs-CZ" altLang="zh-CN" b="1" dirty="0" smtClean="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en-US" altLang="zh-CN" b="1" dirty="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Prediction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Séance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Life force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Psychic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Superstition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Mystery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Coincidence</a:t>
            </a:r>
          </a:p>
          <a:p>
            <a:pPr>
              <a:spcBef>
                <a:spcPct val="50000"/>
              </a:spcBef>
            </a:pPr>
            <a:r>
              <a:rPr lang="en-US" altLang="zh-CN" b="1" dirty="0">
                <a:latin typeface="Verdana" pitchFamily="34" charset="0"/>
              </a:rPr>
              <a:t>Luck</a:t>
            </a:r>
          </a:p>
          <a:p>
            <a:endParaRPr lang="cs-CZ" dirty="0"/>
          </a:p>
        </p:txBody>
      </p:sp>
      <p:pic>
        <p:nvPicPr>
          <p:cNvPr id="4" name="Picture 3" descr="JesusWalkingOnWa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0" y="1703074"/>
            <a:ext cx="3711056" cy="48169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18190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172</TotalTime>
  <Words>650</Words>
  <Application>Microsoft Office PowerPoint</Application>
  <PresentationFormat>Widescreen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宋体</vt:lpstr>
      <vt:lpstr>Arial</vt:lpstr>
      <vt:lpstr>Bookman Old Style</vt:lpstr>
      <vt:lpstr>Rockwell</vt:lpstr>
      <vt:lpstr>Verdana</vt:lpstr>
      <vt:lpstr>Wingdings</vt:lpstr>
      <vt:lpstr>Damask</vt:lpstr>
      <vt:lpstr>MYSTERIOUS DISAPPEARANCES</vt:lpstr>
      <vt:lpstr>Do you like to read police stories in the newspaper or on the internet?  Why do you think people are interested in crime stories?</vt:lpstr>
      <vt:lpstr>What is this police story about?</vt:lpstr>
      <vt:lpstr>What is this police story about?</vt:lpstr>
      <vt:lpstr>What is this police story about?</vt:lpstr>
      <vt:lpstr>Match these expressions to their definitions</vt:lpstr>
      <vt:lpstr>The disappearance of a birthday cake</vt:lpstr>
      <vt:lpstr>Making speculations</vt:lpstr>
      <vt:lpstr>list five possible explanations for each of these situations</vt:lpstr>
      <vt:lpstr>talk about the situations you’ve written down, and respond to your classmate’s explanations</vt:lpstr>
      <vt:lpstr>Think of a mysterious situation and write it down.  give it to another pair/group.  role-play explaining the situation you received.  e.g.</vt:lpstr>
      <vt:lpstr>... and other interesting phenomena</vt:lpstr>
      <vt:lpstr>dreams</vt:lpstr>
      <vt:lpstr>sleep</vt:lpstr>
      <vt:lpstr>what do these expressions mean?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MYSTERIOUS DISAPPEARANCES</dc:title>
  <dc:creator>Olga</dc:creator>
  <cp:lastModifiedBy>Olga</cp:lastModifiedBy>
  <cp:revision>17</cp:revision>
  <dcterms:created xsi:type="dcterms:W3CDTF">2016-11-02T10:10:32Z</dcterms:created>
  <dcterms:modified xsi:type="dcterms:W3CDTF">2016-11-02T13:07:12Z</dcterms:modified>
</cp:coreProperties>
</file>