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64" r:id="rId4"/>
    <p:sldId id="258" r:id="rId5"/>
    <p:sldId id="259" r:id="rId6"/>
    <p:sldId id="260" r:id="rId7"/>
    <p:sldId id="261" r:id="rId8"/>
    <p:sldId id="262" r:id="rId9"/>
    <p:sldId id="265" r:id="rId10"/>
    <p:sldId id="263"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9" d="100"/>
          <a:sy n="89" d="100"/>
        </p:scale>
        <p:origin x="-8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zh-CN" alt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0C913308-F349-4B6D-A68A-DD1791B4A57B}" type="slidenum">
              <a:rPr lang="zh-CN" altLang="en-US" smtClean="0"/>
              <a:t>‹#›</a:t>
            </a:fld>
            <a:endParaRPr lang="zh-CN" altLang="en-US"/>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1" name="Title 10"/>
          <p:cNvSpPr>
            <a:spLocks noGrp="1"/>
          </p:cNvSpPr>
          <p:nvPr>
            <p:ph type="title"/>
          </p:nvPr>
        </p:nvSpPr>
        <p:spPr/>
        <p:txBody>
          <a:bodyPr/>
          <a:lstStyle/>
          <a:p>
            <a:r>
              <a:rPr lang="zh-CN" altLang="en-US" smtClean="0"/>
              <a:t>单击此处编辑母版标题样式</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2" name="Title 11"/>
          <p:cNvSpPr>
            <a:spLocks noGrp="1"/>
          </p:cNvSpPr>
          <p:nvPr>
            <p:ph type="title"/>
          </p:nvPr>
        </p:nvSpPr>
        <p:spPr/>
        <p:txBody>
          <a:bodyPr/>
          <a:lstStyle>
            <a:lvl1pPr>
              <a:defRPr>
                <a:solidFill>
                  <a:schemeClr val="tx2"/>
                </a:solidFill>
              </a:defRPr>
            </a:lvl1pPr>
          </a:lstStyle>
          <a:p>
            <a:r>
              <a:rPr lang="zh-CN" altLang="en-US" smtClean="0"/>
              <a:t>单击此处编辑母版标题样式</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zh-CN" altLang="en-US" smtClean="0"/>
              <a:t>单击此处编辑母版标题样式</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zh-CN" altLang="en-US" smtClean="0"/>
              <a:t>单击此处编辑母版标题样式</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zh-CN" altLang="en-US"/>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844823"/>
            <a:ext cx="8352928" cy="1274895"/>
          </a:xfrm>
        </p:spPr>
        <p:txBody>
          <a:bodyPr/>
          <a:lstStyle/>
          <a:p>
            <a:r>
              <a:rPr lang="en-US" altLang="zh-CN" dirty="0" smtClean="0"/>
              <a:t/>
            </a:r>
            <a:br>
              <a:rPr lang="en-US" altLang="zh-CN" dirty="0" smtClean="0"/>
            </a:br>
            <a:r>
              <a:rPr lang="en-US" altLang="zh-CN" dirty="0" smtClean="0"/>
              <a:t>Behavioral Economics</a:t>
            </a:r>
            <a:endParaRPr lang="zh-CN" altLang="en-US" dirty="0"/>
          </a:p>
        </p:txBody>
      </p:sp>
      <p:sp>
        <p:nvSpPr>
          <p:cNvPr id="3" name="副标题 2"/>
          <p:cNvSpPr>
            <a:spLocks noGrp="1"/>
          </p:cNvSpPr>
          <p:nvPr>
            <p:ph type="subTitle" idx="1"/>
          </p:nvPr>
        </p:nvSpPr>
        <p:spPr>
          <a:xfrm>
            <a:off x="2195736" y="4005064"/>
            <a:ext cx="4744616" cy="864096"/>
          </a:xfrm>
        </p:spPr>
        <p:txBody>
          <a:bodyPr>
            <a:normAutofit/>
          </a:bodyPr>
          <a:lstStyle/>
          <a:p>
            <a:r>
              <a:rPr lang="en-US" altLang="zh-CN" sz="4000" dirty="0" smtClean="0"/>
              <a:t>Lecture </a:t>
            </a:r>
            <a:r>
              <a:rPr lang="en-US" altLang="zh-CN" sz="4000" dirty="0" smtClean="0"/>
              <a:t>13</a:t>
            </a:r>
            <a:endParaRPr lang="zh-CN" altLang="en-US" sz="4000" dirty="0"/>
          </a:p>
        </p:txBody>
      </p:sp>
    </p:spTree>
    <p:extLst>
      <p:ext uri="{BB962C8B-B14F-4D97-AF65-F5344CB8AC3E}">
        <p14:creationId xmlns:p14="http://schemas.microsoft.com/office/powerpoint/2010/main" val="381319447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smtClean="0"/>
              <a:t>Thanks for Listening</a:t>
            </a:r>
            <a:endParaRPr lang="zh-CN" altLang="en-US" dirty="0"/>
          </a:p>
        </p:txBody>
      </p:sp>
      <p:sp>
        <p:nvSpPr>
          <p:cNvPr id="5" name="副标题 4"/>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417441136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Autofit/>
          </a:bodyPr>
          <a:lstStyle/>
          <a:p>
            <a:r>
              <a:rPr lang="en-US" altLang="zh-CN" dirty="0"/>
              <a:t>Commitment mechanisms are ubiquitous in our economic lives</a:t>
            </a:r>
            <a:r>
              <a:rPr lang="en-US" altLang="zh-CN" dirty="0" smtClean="0"/>
              <a:t>.</a:t>
            </a:r>
          </a:p>
          <a:p>
            <a:endParaRPr lang="en-US" altLang="zh-CN" dirty="0" smtClean="0"/>
          </a:p>
          <a:p>
            <a:r>
              <a:rPr lang="en-US" altLang="zh-CN" dirty="0" smtClean="0"/>
              <a:t>Commitment </a:t>
            </a:r>
            <a:r>
              <a:rPr lang="en-US" altLang="zh-CN" dirty="0"/>
              <a:t>mechanisms reduce the set of possible choices available in the future. </a:t>
            </a:r>
            <a:endParaRPr lang="en-US" altLang="zh-CN" dirty="0" smtClean="0"/>
          </a:p>
          <a:p>
            <a:endParaRPr lang="en-US" altLang="zh-CN" dirty="0"/>
          </a:p>
          <a:p>
            <a:r>
              <a:rPr lang="en-US" altLang="zh-CN" dirty="0"/>
              <a:t>C</a:t>
            </a:r>
            <a:r>
              <a:rPr lang="en-US" altLang="zh-CN" dirty="0" smtClean="0"/>
              <a:t>ommitment </a:t>
            </a:r>
            <a:r>
              <a:rPr lang="en-US" altLang="zh-CN" dirty="0"/>
              <a:t>mechanisms can be used by those who recognize their own time inconsistency to tie them- selves to the mast. </a:t>
            </a:r>
            <a:endParaRPr lang="en-US" altLang="zh-CN" dirty="0"/>
          </a:p>
          <a:p>
            <a:endParaRPr lang="en-US" altLang="zh-CN" dirty="0"/>
          </a:p>
          <a:p>
            <a:pPr marL="0" indent="0">
              <a:buNone/>
            </a:pPr>
            <a:endParaRPr lang="en-US" altLang="zh-CN" dirty="0"/>
          </a:p>
        </p:txBody>
      </p:sp>
      <p:sp>
        <p:nvSpPr>
          <p:cNvPr id="3" name="标题 2"/>
          <p:cNvSpPr>
            <a:spLocks noGrp="1"/>
          </p:cNvSpPr>
          <p:nvPr>
            <p:ph type="title"/>
          </p:nvPr>
        </p:nvSpPr>
        <p:spPr/>
        <p:txBody>
          <a:bodyPr/>
          <a:lstStyle/>
          <a:p>
            <a:r>
              <a:rPr lang="en-US" altLang="zh-CN" sz="3600" dirty="0"/>
              <a:t>Committing and </a:t>
            </a:r>
            <a:r>
              <a:rPr lang="en-US" altLang="zh-CN" sz="3600" dirty="0" err="1"/>
              <a:t>Uncommitting</a:t>
            </a:r>
            <a:r>
              <a:rPr lang="en-US" altLang="zh-CN" sz="3600" dirty="0"/>
              <a:t> </a:t>
            </a:r>
            <a:endParaRPr lang="en-US" altLang="zh-CN" sz="3600" dirty="0"/>
          </a:p>
        </p:txBody>
      </p:sp>
    </p:spTree>
    <p:extLst>
      <p:ext uri="{BB962C8B-B14F-4D97-AF65-F5344CB8AC3E}">
        <p14:creationId xmlns:p14="http://schemas.microsoft.com/office/powerpoint/2010/main" val="323352870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normAutofit/>
          </a:bodyPr>
          <a:lstStyle/>
          <a:p>
            <a:r>
              <a:rPr lang="en-US" altLang="zh-CN" dirty="0"/>
              <a:t>I</a:t>
            </a:r>
            <a:r>
              <a:rPr lang="en-US" altLang="zh-CN" dirty="0" smtClean="0"/>
              <a:t>n </a:t>
            </a:r>
            <a:r>
              <a:rPr lang="en-US" altLang="zh-CN" dirty="0"/>
              <a:t>period t, the consumer solves the recursive optimization problem: </a:t>
            </a:r>
            <a:endParaRPr lang="en-US" altLang="zh-CN" dirty="0"/>
          </a:p>
          <a:p>
            <a:endParaRPr lang="en-US" altLang="zh-CN" dirty="0" smtClean="0"/>
          </a:p>
          <a:p>
            <a:endParaRPr lang="en-US" altLang="zh-CN" dirty="0" smtClean="0"/>
          </a:p>
          <a:p>
            <a:pPr marL="0" indent="0">
              <a:buNone/>
            </a:pPr>
            <a:endParaRPr lang="en-US" altLang="zh-CN" dirty="0" smtClean="0"/>
          </a:p>
          <a:p>
            <a:endParaRPr lang="en-US" altLang="zh-CN" dirty="0" smtClean="0"/>
          </a:p>
          <a:p>
            <a:pPr marL="0" indent="0">
              <a:buNone/>
            </a:pPr>
            <a:endParaRPr lang="en-US" altLang="zh-CN" dirty="0" smtClean="0"/>
          </a:p>
          <a:p>
            <a:pPr marL="0" indent="0">
              <a:buNone/>
            </a:pPr>
            <a:endParaRPr lang="en-US" altLang="zh-CN" sz="2800" dirty="0" smtClean="0"/>
          </a:p>
          <a:p>
            <a:endParaRPr lang="zh-CN" altLang="en-US" dirty="0"/>
          </a:p>
        </p:txBody>
      </p:sp>
      <p:sp>
        <p:nvSpPr>
          <p:cNvPr id="4" name="标题 3"/>
          <p:cNvSpPr>
            <a:spLocks noGrp="1"/>
          </p:cNvSpPr>
          <p:nvPr>
            <p:ph type="title"/>
          </p:nvPr>
        </p:nvSpPr>
        <p:spPr/>
        <p:txBody>
          <a:bodyPr/>
          <a:lstStyle/>
          <a:p>
            <a:r>
              <a:rPr lang="en-US" altLang="zh-CN" sz="3600" dirty="0"/>
              <a:t>Rationality and the Possibility of Committing </a:t>
            </a:r>
            <a:endParaRPr lang="en-US" altLang="zh-CN" sz="3600" dirty="0"/>
          </a:p>
        </p:txBody>
      </p:sp>
      <p:pic>
        <p:nvPicPr>
          <p:cNvPr id="7" name="图片 6" descr="屏幕快照 2016-06-06 下午2.15.3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3284984"/>
            <a:ext cx="7213600" cy="685800"/>
          </a:xfrm>
          <a:prstGeom prst="rect">
            <a:avLst/>
          </a:prstGeom>
        </p:spPr>
      </p:pic>
    </p:spTree>
    <p:extLst>
      <p:ext uri="{BB962C8B-B14F-4D97-AF65-F5344CB8AC3E}">
        <p14:creationId xmlns:p14="http://schemas.microsoft.com/office/powerpoint/2010/main" val="85807715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3200" dirty="0"/>
              <a:t>Commitment under Time Inconsistency </a:t>
            </a:r>
            <a:endParaRPr lang="en-US" altLang="zh-CN" sz="3200" dirty="0"/>
          </a:p>
        </p:txBody>
      </p:sp>
      <p:sp>
        <p:nvSpPr>
          <p:cNvPr id="7" name="内容占位符 4"/>
          <p:cNvSpPr>
            <a:spLocks noGrp="1"/>
          </p:cNvSpPr>
          <p:nvPr>
            <p:ph idx="1"/>
          </p:nvPr>
        </p:nvSpPr>
        <p:spPr>
          <a:xfrm>
            <a:off x="699247" y="2248347"/>
            <a:ext cx="7745505" cy="3877815"/>
          </a:xfrm>
        </p:spPr>
        <p:txBody>
          <a:bodyPr>
            <a:normAutofit/>
          </a:bodyPr>
          <a:lstStyle/>
          <a:p>
            <a:r>
              <a:rPr lang="en-US" altLang="zh-CN" dirty="0"/>
              <a:t>If a decision maker could commit to a consumption path now, he would choose </a:t>
            </a:r>
            <a:endParaRPr lang="en-US" altLang="zh-CN" dirty="0" smtClean="0"/>
          </a:p>
          <a:p>
            <a:endParaRPr lang="en-US" altLang="zh-CN" dirty="0"/>
          </a:p>
          <a:p>
            <a:endParaRPr lang="en-US" altLang="zh-CN" dirty="0" smtClean="0"/>
          </a:p>
          <a:p>
            <a:r>
              <a:rPr lang="en-US" altLang="zh-CN" dirty="0" smtClean="0"/>
              <a:t>People </a:t>
            </a:r>
            <a:r>
              <a:rPr lang="en-US" altLang="zh-CN" dirty="0"/>
              <a:t>without access to a credible way to commit to future acts must then anticipate their future actions by solving the recursive optimization problem. </a:t>
            </a:r>
            <a:endParaRPr lang="en-US" altLang="zh-CN" dirty="0"/>
          </a:p>
          <a:p>
            <a:endParaRPr lang="en-US" altLang="zh-CN" dirty="0"/>
          </a:p>
          <a:p>
            <a:endParaRPr lang="en-US" altLang="zh-CN" dirty="0" smtClean="0"/>
          </a:p>
          <a:p>
            <a:endParaRPr lang="en-US" altLang="zh-CN" dirty="0" smtClean="0"/>
          </a:p>
          <a:p>
            <a:pPr marL="0" indent="0">
              <a:buNone/>
            </a:pPr>
            <a:endParaRPr lang="en-US" altLang="zh-CN" dirty="0" smtClean="0"/>
          </a:p>
          <a:p>
            <a:pPr marL="0" indent="0">
              <a:buNone/>
            </a:pPr>
            <a:endParaRPr lang="en-US" altLang="zh-CN" sz="2800" dirty="0" smtClean="0"/>
          </a:p>
          <a:p>
            <a:endParaRPr lang="zh-CN" altLang="en-US" dirty="0"/>
          </a:p>
        </p:txBody>
      </p:sp>
      <p:pic>
        <p:nvPicPr>
          <p:cNvPr id="10" name="图片 9" descr="屏幕快照 2016-06-06 下午2.16.3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1800" y="3068960"/>
            <a:ext cx="3606800" cy="838200"/>
          </a:xfrm>
          <a:prstGeom prst="rect">
            <a:avLst/>
          </a:prstGeom>
        </p:spPr>
      </p:pic>
      <p:pic>
        <p:nvPicPr>
          <p:cNvPr id="11" name="图片 10" descr="屏幕快照 2016-06-06 下午2.18.1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1800" y="5445224"/>
            <a:ext cx="3556000" cy="723900"/>
          </a:xfrm>
          <a:prstGeom prst="rect">
            <a:avLst/>
          </a:prstGeom>
        </p:spPr>
      </p:pic>
    </p:spTree>
    <p:extLst>
      <p:ext uri="{BB962C8B-B14F-4D97-AF65-F5344CB8AC3E}">
        <p14:creationId xmlns:p14="http://schemas.microsoft.com/office/powerpoint/2010/main" val="365328077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en-US" altLang="zh-CN" sz="3600" dirty="0"/>
          </a:p>
        </p:txBody>
      </p:sp>
      <p:sp>
        <p:nvSpPr>
          <p:cNvPr id="5" name="内容占位符 4"/>
          <p:cNvSpPr>
            <a:spLocks noGrp="1"/>
          </p:cNvSpPr>
          <p:nvPr>
            <p:ph idx="1"/>
          </p:nvPr>
        </p:nvSpPr>
        <p:spPr/>
        <p:txBody>
          <a:bodyPr/>
          <a:lstStyle/>
          <a:p>
            <a:r>
              <a:rPr lang="en-US" altLang="zh-CN" dirty="0"/>
              <a:t>We refer to decision makers who behave as if they solve the recursive optimization problem as sophisticated, and we refer to those who solve the standard maximization problem (as in equation 13.1) as </a:t>
            </a:r>
            <a:r>
              <a:rPr lang="en-US" altLang="zh-CN" dirty="0" err="1"/>
              <a:t>naïve</a:t>
            </a:r>
            <a:r>
              <a:rPr lang="en-US" altLang="zh-CN" dirty="0"/>
              <a:t> or committed, depending on the context. </a:t>
            </a:r>
            <a:endParaRPr lang="en-US" altLang="zh-CN" dirty="0"/>
          </a:p>
          <a:p>
            <a:endParaRPr kumimoji="1" lang="zh-CN" altLang="en-US" dirty="0"/>
          </a:p>
        </p:txBody>
      </p:sp>
    </p:spTree>
    <p:extLst>
      <p:ext uri="{BB962C8B-B14F-4D97-AF65-F5344CB8AC3E}">
        <p14:creationId xmlns:p14="http://schemas.microsoft.com/office/powerpoint/2010/main" val="274514085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95536" y="620688"/>
            <a:ext cx="8496944" cy="1054250"/>
          </a:xfrm>
        </p:spPr>
        <p:txBody>
          <a:bodyPr/>
          <a:lstStyle/>
          <a:p>
            <a:r>
              <a:rPr lang="en-US" altLang="zh-CN" sz="3200" dirty="0"/>
              <a:t>PROPERTY 13.1: DOMINANCE </a:t>
            </a:r>
            <a:endParaRPr lang="en-US" altLang="zh-CN" sz="3200" dirty="0"/>
          </a:p>
        </p:txBody>
      </p:sp>
      <p:sp>
        <p:nvSpPr>
          <p:cNvPr id="2" name="内容占位符 1"/>
          <p:cNvSpPr>
            <a:spLocks noGrp="1"/>
          </p:cNvSpPr>
          <p:nvPr>
            <p:ph idx="1"/>
          </p:nvPr>
        </p:nvSpPr>
        <p:spPr/>
        <p:txBody>
          <a:bodyPr/>
          <a:lstStyle/>
          <a:p>
            <a:r>
              <a:rPr lang="en-US" altLang="zh-CN" dirty="0"/>
              <a:t>A decision maker obeys dominance if whenever there exists some period t with </a:t>
            </a:r>
            <a:r>
              <a:rPr lang="en-US" altLang="zh-CN" dirty="0" err="1"/>
              <a:t>vt</a:t>
            </a:r>
            <a:r>
              <a:rPr lang="en-US" altLang="zh-CN" dirty="0"/>
              <a:t> &gt; 0 and </a:t>
            </a:r>
            <a:r>
              <a:rPr lang="en-US" altLang="zh-CN" dirty="0" err="1"/>
              <a:t>ct</a:t>
            </a:r>
            <a:r>
              <a:rPr lang="en-US" altLang="zh-CN" dirty="0"/>
              <a:t> = 0, the person will not choose to complete the task in any period t′ with </a:t>
            </a:r>
            <a:r>
              <a:rPr lang="en-US" altLang="zh-CN" dirty="0" err="1"/>
              <a:t>ct</a:t>
            </a:r>
            <a:r>
              <a:rPr lang="en-US" altLang="zh-CN" dirty="0"/>
              <a:t>′ &gt;0 and </a:t>
            </a:r>
            <a:r>
              <a:rPr lang="en-US" altLang="zh-CN" dirty="0" err="1"/>
              <a:t>vt</a:t>
            </a:r>
            <a:r>
              <a:rPr lang="en-US" altLang="zh-CN" dirty="0"/>
              <a:t>′ =0. </a:t>
            </a:r>
            <a:endParaRPr lang="en-US" altLang="zh-CN" dirty="0"/>
          </a:p>
          <a:p>
            <a:endParaRPr kumimoji="1" lang="en-US" altLang="zh-CN" dirty="0" smtClean="0"/>
          </a:p>
          <a:p>
            <a:endParaRPr kumimoji="1" lang="zh-CN" altLang="en-US" dirty="0"/>
          </a:p>
        </p:txBody>
      </p:sp>
    </p:spTree>
    <p:extLst>
      <p:ext uri="{BB962C8B-B14F-4D97-AF65-F5344CB8AC3E}">
        <p14:creationId xmlns:p14="http://schemas.microsoft.com/office/powerpoint/2010/main" val="309907476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3200" dirty="0"/>
              <a:t>PROPERTY 13.2: INDEPENDENCE OF IRRELEVANT ALTERNATIVES </a:t>
            </a:r>
            <a:endParaRPr lang="en-US" altLang="zh-CN" sz="3200" dirty="0"/>
          </a:p>
        </p:txBody>
      </p:sp>
      <p:sp>
        <p:nvSpPr>
          <p:cNvPr id="3" name="内容占位符 2"/>
          <p:cNvSpPr>
            <a:spLocks noGrp="1"/>
          </p:cNvSpPr>
          <p:nvPr>
            <p:ph idx="1"/>
          </p:nvPr>
        </p:nvSpPr>
        <p:spPr/>
        <p:txBody>
          <a:bodyPr/>
          <a:lstStyle/>
          <a:p>
            <a:r>
              <a:rPr lang="en-US" altLang="zh-CN" dirty="0"/>
              <a:t>A decision maker obeys independence of irrelevant alternatives if whenever the decision maker chooses t′ t, when given the choices embodied in v= v1, v2, , vt−1, </a:t>
            </a:r>
            <a:r>
              <a:rPr lang="en-US" altLang="zh-CN" dirty="0" err="1"/>
              <a:t>vt</a:t>
            </a:r>
            <a:r>
              <a:rPr lang="en-US" altLang="zh-CN" dirty="0"/>
              <a:t>, vt+1 , </a:t>
            </a:r>
            <a:r>
              <a:rPr lang="en-US" altLang="zh-CN" dirty="0" err="1"/>
              <a:t>vT</a:t>
            </a:r>
            <a:r>
              <a:rPr lang="en-US" altLang="zh-CN" dirty="0"/>
              <a:t> and c= c1, c2, , ct−1, </a:t>
            </a:r>
            <a:r>
              <a:rPr lang="en-US" altLang="zh-CN" dirty="0" err="1"/>
              <a:t>ct</a:t>
            </a:r>
            <a:r>
              <a:rPr lang="en-US" altLang="zh-CN" dirty="0"/>
              <a:t>, ct+1, , </a:t>
            </a:r>
            <a:r>
              <a:rPr lang="en-US" altLang="zh-CN" dirty="0" err="1"/>
              <a:t>cT</a:t>
            </a:r>
            <a:r>
              <a:rPr lang="en-US" altLang="zh-CN" dirty="0"/>
              <a:t> , the decision maker will also choose t′ when </a:t>
            </a:r>
            <a:r>
              <a:rPr lang="en-US" altLang="zh-CN" dirty="0" smtClean="0"/>
              <a:t>choices </a:t>
            </a:r>
            <a:r>
              <a:rPr lang="en-US" altLang="zh-CN" dirty="0"/>
              <a:t>embodied in v= v1, v2, , vt−1, vt+1 , </a:t>
            </a:r>
            <a:r>
              <a:rPr lang="en-US" altLang="zh-CN" dirty="0" err="1"/>
              <a:t>vT</a:t>
            </a:r>
            <a:r>
              <a:rPr lang="en-US" altLang="zh-CN" dirty="0"/>
              <a:t> , </a:t>
            </a:r>
            <a:r>
              <a:rPr lang="en-US" altLang="zh-CN" dirty="0" smtClean="0"/>
              <a:t>given </a:t>
            </a:r>
            <a:r>
              <a:rPr lang="en-US" altLang="zh-CN" dirty="0"/>
              <a:t>the</a:t>
            </a:r>
            <a:br>
              <a:rPr lang="en-US" altLang="zh-CN" dirty="0"/>
            </a:br>
            <a:r>
              <a:rPr lang="en-US" altLang="zh-CN" dirty="0"/>
              <a:t>c= c1,c2, ,ct−1,ct+1, ,</a:t>
            </a:r>
            <a:r>
              <a:rPr lang="en-US" altLang="zh-CN" dirty="0" err="1"/>
              <a:t>cT</a:t>
            </a:r>
            <a:r>
              <a:rPr lang="en-US" altLang="zh-CN" dirty="0"/>
              <a:t> . </a:t>
            </a:r>
            <a:endParaRPr lang="en-US" altLang="zh-CN" dirty="0"/>
          </a:p>
          <a:p>
            <a:endParaRPr kumimoji="1" lang="zh-CN" altLang="en-US" dirty="0"/>
          </a:p>
        </p:txBody>
      </p:sp>
    </p:spTree>
    <p:extLst>
      <p:ext uri="{BB962C8B-B14F-4D97-AF65-F5344CB8AC3E}">
        <p14:creationId xmlns:p14="http://schemas.microsoft.com/office/powerpoint/2010/main" val="337252386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lstStyle/>
          <a:p>
            <a:r>
              <a:rPr lang="en-US" altLang="zh-CN" dirty="0"/>
              <a:t>Suppose there are two types of activities: immediate cost and immediate reward</a:t>
            </a:r>
            <a:r>
              <a:rPr lang="en-US" altLang="zh-CN" dirty="0" smtClean="0"/>
              <a:t>.</a:t>
            </a:r>
          </a:p>
          <a:p>
            <a:r>
              <a:rPr lang="en-US" altLang="zh-CN" dirty="0" smtClean="0"/>
              <a:t> </a:t>
            </a:r>
            <a:r>
              <a:rPr lang="en-US" altLang="zh-CN" dirty="0"/>
              <a:t>In immediate-cost activities, costs are realized in the period in which the activity is com- </a:t>
            </a:r>
            <a:r>
              <a:rPr lang="en-US" altLang="zh-CN" dirty="0" err="1"/>
              <a:t>pleted</a:t>
            </a:r>
            <a:r>
              <a:rPr lang="en-US" altLang="zh-CN" dirty="0"/>
              <a:t>, but the rewards are received in future periods, </a:t>
            </a:r>
            <a:r>
              <a:rPr lang="en-US" altLang="zh-CN" dirty="0" err="1"/>
              <a:t>kv</a:t>
            </a:r>
            <a:r>
              <a:rPr lang="en-US" altLang="zh-CN" dirty="0"/>
              <a:t> &gt; 0, </a:t>
            </a:r>
            <a:r>
              <a:rPr lang="en-US" altLang="zh-CN" dirty="0" err="1"/>
              <a:t>kc</a:t>
            </a:r>
            <a:r>
              <a:rPr lang="en-US" altLang="zh-CN" dirty="0"/>
              <a:t> = 0. </a:t>
            </a:r>
            <a:endParaRPr lang="en-US" altLang="zh-CN" dirty="0" smtClean="0"/>
          </a:p>
          <a:p>
            <a:r>
              <a:rPr lang="en-US" altLang="zh-CN" dirty="0" smtClean="0"/>
              <a:t>Alternatively</a:t>
            </a:r>
            <a:r>
              <a:rPr lang="en-US" altLang="zh-CN" dirty="0"/>
              <a:t>, in immediate-reward activities the rewards are received in the period in which the activity is completed, and the costs are paid in future periods, </a:t>
            </a:r>
            <a:r>
              <a:rPr lang="en-US" altLang="zh-CN" dirty="0" err="1"/>
              <a:t>kv</a:t>
            </a:r>
            <a:r>
              <a:rPr lang="en-US" altLang="zh-CN" dirty="0"/>
              <a:t> = 0, </a:t>
            </a:r>
            <a:r>
              <a:rPr lang="en-US" altLang="zh-CN" dirty="0" err="1"/>
              <a:t>kc</a:t>
            </a:r>
            <a:r>
              <a:rPr lang="en-US" altLang="zh-CN" dirty="0"/>
              <a:t> &gt; 0. </a:t>
            </a:r>
            <a:endParaRPr lang="en-US" altLang="zh-CN" dirty="0"/>
          </a:p>
        </p:txBody>
      </p:sp>
      <p:sp>
        <p:nvSpPr>
          <p:cNvPr id="6" name="标题 5"/>
          <p:cNvSpPr>
            <a:spLocks noGrp="1"/>
          </p:cNvSpPr>
          <p:nvPr>
            <p:ph type="title"/>
          </p:nvPr>
        </p:nvSpPr>
        <p:spPr/>
        <p:txBody>
          <a:bodyPr/>
          <a:lstStyle/>
          <a:p>
            <a:endParaRPr kumimoji="1" lang="zh-CN" altLang="en-US"/>
          </a:p>
        </p:txBody>
      </p:sp>
    </p:spTree>
    <p:extLst>
      <p:ext uri="{BB962C8B-B14F-4D97-AF65-F5344CB8AC3E}">
        <p14:creationId xmlns:p14="http://schemas.microsoft.com/office/powerpoint/2010/main" val="405209851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p:txBody>
          <a:bodyPr>
            <a:normAutofit fontScale="92500" lnSpcReduction="20000"/>
          </a:bodyPr>
          <a:lstStyle/>
          <a:p>
            <a:r>
              <a:rPr lang="en-US" altLang="zh-CN" b="1" dirty="0">
                <a:solidFill>
                  <a:srgbClr val="0000FF"/>
                </a:solidFill>
              </a:rPr>
              <a:t>PROPOSITION 13.1 </a:t>
            </a:r>
            <a:r>
              <a:rPr lang="en-US" altLang="zh-CN" dirty="0"/>
              <a:t>A </a:t>
            </a:r>
            <a:r>
              <a:rPr lang="en-US" altLang="zh-CN" dirty="0" err="1"/>
              <a:t>naïf</a:t>
            </a:r>
            <a:r>
              <a:rPr lang="en-US" altLang="zh-CN" dirty="0"/>
              <a:t> always completes an immediate-cost task either at the same time as or later than a time-consistent decision maker does. </a:t>
            </a:r>
            <a:endParaRPr lang="en-US" altLang="zh-CN" dirty="0"/>
          </a:p>
          <a:p>
            <a:r>
              <a:rPr lang="en-US" altLang="zh-CN" b="1" dirty="0">
                <a:solidFill>
                  <a:srgbClr val="0000FF"/>
                </a:solidFill>
              </a:rPr>
              <a:t>PROPOSITION 13.2 </a:t>
            </a:r>
            <a:r>
              <a:rPr lang="en-US" altLang="zh-CN" dirty="0"/>
              <a:t>A sophisticate always completes an immediate-cost task either at the same time as or before a </a:t>
            </a:r>
            <a:r>
              <a:rPr lang="en-US" altLang="zh-CN" dirty="0" err="1"/>
              <a:t>naïf</a:t>
            </a:r>
            <a:r>
              <a:rPr lang="en-US" altLang="zh-CN" dirty="0"/>
              <a:t> would. </a:t>
            </a:r>
            <a:endParaRPr lang="en-US" altLang="zh-CN" dirty="0"/>
          </a:p>
          <a:p>
            <a:r>
              <a:rPr lang="en-US" altLang="zh-CN" b="1" dirty="0">
                <a:solidFill>
                  <a:srgbClr val="0000FF"/>
                </a:solidFill>
              </a:rPr>
              <a:t>PROPOSITION 13.3 </a:t>
            </a:r>
            <a:r>
              <a:rPr lang="en-US" altLang="zh-CN" dirty="0" smtClean="0"/>
              <a:t>A </a:t>
            </a:r>
            <a:r>
              <a:rPr lang="en-US" altLang="zh-CN" dirty="0" err="1"/>
              <a:t>naïf</a:t>
            </a:r>
            <a:r>
              <a:rPr lang="en-US" altLang="zh-CN" dirty="0"/>
              <a:t> always completes an immediate-reward task either at the same time as or earlier than a time-consistent decision maker. </a:t>
            </a:r>
            <a:endParaRPr lang="en-US" altLang="zh-CN" dirty="0" smtClean="0"/>
          </a:p>
          <a:p>
            <a:r>
              <a:rPr lang="en-US" altLang="zh-CN" b="1" dirty="0">
                <a:solidFill>
                  <a:srgbClr val="0000FF"/>
                </a:solidFill>
              </a:rPr>
              <a:t>PROPOSITION 13.4 </a:t>
            </a:r>
            <a:r>
              <a:rPr lang="en-US" altLang="zh-CN" dirty="0"/>
              <a:t>A sophisticate always completes an immediate-reward task either at the same time as or earlier than a </a:t>
            </a:r>
            <a:r>
              <a:rPr lang="en-US" altLang="zh-CN" dirty="0" err="1"/>
              <a:t>naïf</a:t>
            </a:r>
            <a:r>
              <a:rPr lang="en-US" altLang="zh-CN" dirty="0"/>
              <a:t> does. </a:t>
            </a:r>
            <a:endParaRPr lang="en-US" altLang="zh-CN" dirty="0"/>
          </a:p>
          <a:p>
            <a:endParaRPr lang="en-US" altLang="zh-CN" dirty="0"/>
          </a:p>
          <a:p>
            <a:endParaRPr lang="en-US" altLang="zh-CN" dirty="0"/>
          </a:p>
          <a:p>
            <a:endParaRPr kumimoji="1" lang="zh-CN" altLang="en-US" dirty="0"/>
          </a:p>
        </p:txBody>
      </p:sp>
      <p:sp>
        <p:nvSpPr>
          <p:cNvPr id="8" name="标题 7"/>
          <p:cNvSpPr>
            <a:spLocks noGrp="1"/>
          </p:cNvSpPr>
          <p:nvPr>
            <p:ph type="title"/>
          </p:nvPr>
        </p:nvSpPr>
        <p:spPr/>
        <p:txBody>
          <a:bodyPr/>
          <a:lstStyle/>
          <a:p>
            <a:endParaRPr kumimoji="1" lang="zh-CN" altLang="en-US"/>
          </a:p>
        </p:txBody>
      </p:sp>
    </p:spTree>
    <p:extLst>
      <p:ext uri="{BB962C8B-B14F-4D97-AF65-F5344CB8AC3E}">
        <p14:creationId xmlns:p14="http://schemas.microsoft.com/office/powerpoint/2010/main" val="3879999233"/>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精装书">
  <a:themeElements>
    <a:clrScheme name="精装书">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精装书">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精装书">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320</TotalTime>
  <Words>503</Words>
  <Application>Microsoft Macintosh PowerPoint</Application>
  <PresentationFormat>全屏显示(4:3)</PresentationFormat>
  <Paragraphs>38</Paragraphs>
  <Slides>10</Slides>
  <Notes>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精装书</vt:lpstr>
      <vt:lpstr> Behavioral Economics</vt:lpstr>
      <vt:lpstr>Committing and Uncommitting </vt:lpstr>
      <vt:lpstr>Rationality and the Possibility of Committing </vt:lpstr>
      <vt:lpstr>Commitment under Time Inconsistency </vt:lpstr>
      <vt:lpstr>PowerPoint 演示文稿</vt:lpstr>
      <vt:lpstr>PROPERTY 13.1: DOMINANCE </vt:lpstr>
      <vt:lpstr>PROPERTY 13.2: INDEPENDENCE OF IRRELEVANT ALTERNATIVES </vt:lpstr>
      <vt:lpstr>PowerPoint 演示文稿</vt:lpstr>
      <vt:lpstr>PowerPoint 演示文稿</vt:lpstr>
      <vt:lpstr>Thanks for Listening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Behavioral Economics</dc:title>
  <dc:creator>myuser</dc:creator>
  <cp:lastModifiedBy>stella pan</cp:lastModifiedBy>
  <cp:revision>26</cp:revision>
  <dcterms:created xsi:type="dcterms:W3CDTF">2016-06-01T08:49:25Z</dcterms:created>
  <dcterms:modified xsi:type="dcterms:W3CDTF">2016-06-06T06:25:06Z</dcterms:modified>
</cp:coreProperties>
</file>