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</a:t>
            </a:r>
            <a:r>
              <a:rPr lang="en-US" altLang="zh-CN" sz="4000" dirty="0" smtClean="0"/>
              <a:t>16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In this chapter, we examine human behavior related to trust from a behavioral economics perspective. 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Trust and Reciprocity 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sz="2800" dirty="0" smtClean="0"/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Trust Relationships </a:t>
            </a:r>
            <a:endParaRPr lang="en-US" altLang="zh-CN" sz="3600" dirty="0"/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851647" y="24007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For our purposes, we define trust as referring to a person’s willingness to place others in a position to make decisions that could either help or harm the person. 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/>
              <a:t>The people they were paired with, the receivers, could then decide to send back whatever portion of that money they wished. We refer to this as a trust game. </a:t>
            </a:r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Font typeface="Wingdings" pitchFamily="2" charset="2"/>
              <a:buNone/>
            </a:pPr>
            <a:endParaRPr lang="en-US" altLang="zh-CN" dirty="0" smtClean="0"/>
          </a:p>
          <a:p>
            <a:pPr marL="0" indent="0">
              <a:buFont typeface="Wingdings" pitchFamily="2" charset="2"/>
              <a:buNone/>
            </a:pPr>
            <a:endParaRPr lang="en-US" altLang="zh-CN" sz="28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Of Trust and Trustworthiness </a:t>
            </a:r>
            <a:endParaRPr lang="en-US" altLang="zh-CN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Social capital is a term originating in </a:t>
            </a:r>
            <a:r>
              <a:rPr lang="en-US" altLang="zh-CN" dirty="0" err="1"/>
              <a:t>soci</a:t>
            </a:r>
            <a:r>
              <a:rPr lang="en-US" altLang="zh-CN" dirty="0"/>
              <a:t>- ology; it refers to the durable social relationships one has and can draw upon as resources for goods—tangible, emotional, or informational. 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79512" y="570156"/>
            <a:ext cx="8712968" cy="1054250"/>
          </a:xfrm>
        </p:spPr>
        <p:txBody>
          <a:bodyPr/>
          <a:lstStyle/>
          <a:p>
            <a:endParaRPr lang="en-US" altLang="zh-CN" sz="32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Reciprocity</a:t>
            </a:r>
            <a:r>
              <a:rPr lang="en-US" altLang="zh-CN" dirty="0"/>
              <a:t> refers to participants’ intention to reward senders for trusting them by returning more than was sent. </a:t>
            </a:r>
            <a:r>
              <a:rPr lang="en-US" altLang="zh-CN" dirty="0" smtClean="0"/>
              <a:t>In </a:t>
            </a:r>
            <a:r>
              <a:rPr lang="en-US" altLang="zh-CN" dirty="0"/>
              <a:t>fact, many use the term reciprocity to represent behavior embodied in the addition of kindness functions to the standard utility function. </a:t>
            </a:r>
            <a:endParaRPr lang="en-US" altLang="zh-CN" dirty="0" smtClean="0"/>
          </a:p>
          <a:p>
            <a:r>
              <a:rPr lang="en-US" altLang="zh-CN" b="1" dirty="0"/>
              <a:t>Moral hazard </a:t>
            </a:r>
            <a:r>
              <a:rPr lang="en-US" altLang="zh-CN" dirty="0"/>
              <a:t>occurs when a person can take actions that are not fully observed by others but that affect the welfare of both the actor and others. </a:t>
            </a:r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96944" cy="1054250"/>
          </a:xfrm>
        </p:spPr>
        <p:txBody>
          <a:bodyPr/>
          <a:lstStyle/>
          <a:p>
            <a:r>
              <a:rPr lang="en-US" altLang="zh-CN" sz="3200" dirty="0"/>
              <a:t>Trust in the Marketplace </a:t>
            </a:r>
            <a:endParaRPr lang="en-US" altLang="zh-CN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When people are willing to sacrifice in order to reward the kindness of others, or to punish the unkindness of others, we refer to them as being motivated by </a:t>
            </a:r>
            <a:r>
              <a:rPr lang="en-US" altLang="zh-CN" b="1" dirty="0"/>
              <a:t>fairness</a:t>
            </a:r>
            <a:r>
              <a:rPr lang="en-US" altLang="zh-CN" dirty="0"/>
              <a:t>. 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zh-CN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opposite of reciprocity is </a:t>
            </a:r>
            <a:r>
              <a:rPr lang="en-US" altLang="zh-CN" b="1" dirty="0"/>
              <a:t>opportunism</a:t>
            </a:r>
            <a:r>
              <a:rPr lang="en-US" altLang="zh-CN" dirty="0"/>
              <a:t>, defined by some as self-interest unconstrained by moral considerations. </a:t>
            </a:r>
            <a:endParaRPr lang="en-US" altLang="zh-CN" dirty="0"/>
          </a:p>
          <a:p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Trust-destroying events are more visible or more noticeable than trust-building events. </a:t>
            </a:r>
            <a:endParaRPr lang="en-US" altLang="zh-CN" dirty="0"/>
          </a:p>
          <a:p>
            <a:r>
              <a:rPr lang="en-US" altLang="zh-CN" dirty="0"/>
              <a:t>Trust-destroying events carry more weight than trust-building events. </a:t>
            </a:r>
            <a:endParaRPr lang="en-US" altLang="zh-CN" dirty="0" smtClean="0"/>
          </a:p>
          <a:p>
            <a:r>
              <a:rPr lang="en-US" altLang="zh-CN" dirty="0"/>
              <a:t>People tend to believe sources of negative or trust-destroying news more than those that are trust-building. </a:t>
            </a:r>
            <a:endParaRPr lang="en-US" altLang="zh-CN" dirty="0" smtClean="0"/>
          </a:p>
          <a:p>
            <a:r>
              <a:rPr lang="en-US" altLang="zh-CN" dirty="0"/>
              <a:t>Distrust is self-reinforcing. 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Trust and Distrust </a:t>
            </a:r>
            <a:r>
              <a:rPr lang="en-US" altLang="zh-CN" dirty="0"/>
              <a:t/>
            </a:r>
            <a:br>
              <a:rPr lang="en-US" altLang="zh-CN" dirty="0"/>
            </a:b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511</TotalTime>
  <Words>317</Words>
  <Application>Microsoft Macintosh PowerPoint</Application>
  <PresentationFormat>全屏显示(4:3)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精装书</vt:lpstr>
      <vt:lpstr> Behavioral Economics</vt:lpstr>
      <vt:lpstr>Trust and Reciprocity </vt:lpstr>
      <vt:lpstr>Trust Relationships </vt:lpstr>
      <vt:lpstr>Of Trust and Trustworthiness </vt:lpstr>
      <vt:lpstr>PowerPoint 演示文稿</vt:lpstr>
      <vt:lpstr>Trust in the Marketplace </vt:lpstr>
      <vt:lpstr>PowerPoint 演示文稿</vt:lpstr>
      <vt:lpstr>Trust and Distrust  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stella pan</cp:lastModifiedBy>
  <cp:revision>33</cp:revision>
  <dcterms:created xsi:type="dcterms:W3CDTF">2016-06-01T08:49:25Z</dcterms:created>
  <dcterms:modified xsi:type="dcterms:W3CDTF">2016-06-08T14:17:07Z</dcterms:modified>
</cp:coreProperties>
</file>