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8A395-F407-4286-A4FC-E0DFFE90592D}" type="doc">
      <dgm:prSet loTypeId="urn:microsoft.com/office/officeart/2005/8/layout/process1" loCatId="process" qsTypeId="urn:microsoft.com/office/officeart/2005/8/quickstyle/simple1" qsCatId="simple" csTypeId="urn:microsoft.com/office/officeart/2005/8/colors/accent1_2" csCatId="accent1" phldr="1"/>
      <dgm:spPr/>
    </dgm:pt>
    <dgm:pt modelId="{53FAA9A1-6086-4A6C-834A-B86AE6AE2239}">
      <dgm:prSet phldrT="[Text]" custT="1"/>
      <dgm:spPr/>
      <dgm:t>
        <a:bodyPr/>
        <a:lstStyle/>
        <a:p>
          <a:r>
            <a:rPr lang="en-GB" sz="2400" dirty="0" smtClean="0"/>
            <a:t>Smoking is banned in restaurants</a:t>
          </a:r>
          <a:endParaRPr lang="cs-CZ" sz="2400" dirty="0"/>
        </a:p>
      </dgm:t>
    </dgm:pt>
    <dgm:pt modelId="{47D4D01A-318B-4874-A2C7-7D018C67AD98}" type="parTrans" cxnId="{29575F77-27A0-4B25-87A0-027DB648D386}">
      <dgm:prSet/>
      <dgm:spPr/>
      <dgm:t>
        <a:bodyPr/>
        <a:lstStyle/>
        <a:p>
          <a:endParaRPr lang="cs-CZ"/>
        </a:p>
      </dgm:t>
    </dgm:pt>
    <dgm:pt modelId="{80962F33-8DB6-4E55-A6BE-037112B7B92C}" type="sibTrans" cxnId="{29575F77-27A0-4B25-87A0-027DB648D386}">
      <dgm:prSet/>
      <dgm:spPr/>
      <dgm:t>
        <a:bodyPr/>
        <a:lstStyle/>
        <a:p>
          <a:endParaRPr lang="cs-CZ"/>
        </a:p>
      </dgm:t>
    </dgm:pt>
    <dgm:pt modelId="{0F045E65-5859-4608-9772-8B54D533F398}">
      <dgm:prSet phldrT="[Text]" custT="1"/>
      <dgm:spPr/>
      <dgm:t>
        <a:bodyPr/>
        <a:lstStyle/>
        <a:p>
          <a:r>
            <a:rPr lang="en-GB" sz="2400" dirty="0" smtClean="0"/>
            <a:t>Smokers will go to restaurants less often</a:t>
          </a:r>
          <a:endParaRPr lang="cs-CZ" sz="2400" dirty="0"/>
        </a:p>
      </dgm:t>
    </dgm:pt>
    <dgm:pt modelId="{B399CCB6-EE75-4783-927E-6FDBC6437EC5}" type="parTrans" cxnId="{79CE99CF-2272-4096-B3CC-B3EC725B5D71}">
      <dgm:prSet/>
      <dgm:spPr/>
      <dgm:t>
        <a:bodyPr/>
        <a:lstStyle/>
        <a:p>
          <a:endParaRPr lang="cs-CZ"/>
        </a:p>
      </dgm:t>
    </dgm:pt>
    <dgm:pt modelId="{522C2A22-F9F8-4583-89ED-124146CDD30F}" type="sibTrans" cxnId="{79CE99CF-2272-4096-B3CC-B3EC725B5D71}">
      <dgm:prSet/>
      <dgm:spPr/>
      <dgm:t>
        <a:bodyPr/>
        <a:lstStyle/>
        <a:p>
          <a:endParaRPr lang="cs-CZ"/>
        </a:p>
      </dgm:t>
    </dgm:pt>
    <dgm:pt modelId="{0A733955-9454-4349-9E74-9E29122A84DD}">
      <dgm:prSet phldrT="[Text]" custT="1"/>
      <dgm:spPr/>
      <dgm:t>
        <a:bodyPr/>
        <a:lstStyle/>
        <a:p>
          <a:r>
            <a:rPr lang="en-GB" sz="2400" dirty="0" smtClean="0"/>
            <a:t>Restaurants will lose money</a:t>
          </a:r>
          <a:endParaRPr lang="cs-CZ" sz="2400" dirty="0"/>
        </a:p>
      </dgm:t>
    </dgm:pt>
    <dgm:pt modelId="{CCE21E85-2100-498A-B082-EBE47AC03AFC}" type="parTrans" cxnId="{EDB75537-909D-4FAE-B490-9C98D80FEFBC}">
      <dgm:prSet/>
      <dgm:spPr/>
      <dgm:t>
        <a:bodyPr/>
        <a:lstStyle/>
        <a:p>
          <a:endParaRPr lang="cs-CZ"/>
        </a:p>
      </dgm:t>
    </dgm:pt>
    <dgm:pt modelId="{33BB6CFE-0BD9-4863-825E-99BD587AF683}" type="sibTrans" cxnId="{EDB75537-909D-4FAE-B490-9C98D80FEFBC}">
      <dgm:prSet/>
      <dgm:spPr/>
      <dgm:t>
        <a:bodyPr/>
        <a:lstStyle/>
        <a:p>
          <a:endParaRPr lang="cs-CZ"/>
        </a:p>
      </dgm:t>
    </dgm:pt>
    <dgm:pt modelId="{E595AE4B-3F8C-4171-BE12-C2E6205D352C}">
      <dgm:prSet custT="1"/>
      <dgm:spPr/>
      <dgm:t>
        <a:bodyPr/>
        <a:lstStyle/>
        <a:p>
          <a:r>
            <a:rPr lang="en-GB" sz="2400" dirty="0" smtClean="0"/>
            <a:t>Some restaurants will be forced to close down</a:t>
          </a:r>
          <a:endParaRPr lang="cs-CZ" sz="2400" dirty="0"/>
        </a:p>
      </dgm:t>
    </dgm:pt>
    <dgm:pt modelId="{E6A8977B-3B5A-451E-9B1E-AED315BBF1CE}" type="parTrans" cxnId="{4943A71A-5D5E-4F08-99B6-941CB07C44E7}">
      <dgm:prSet/>
      <dgm:spPr/>
      <dgm:t>
        <a:bodyPr/>
        <a:lstStyle/>
        <a:p>
          <a:endParaRPr lang="cs-CZ"/>
        </a:p>
      </dgm:t>
    </dgm:pt>
    <dgm:pt modelId="{9DC3167D-E486-4552-8776-661A667CA6B8}" type="sibTrans" cxnId="{4943A71A-5D5E-4F08-99B6-941CB07C44E7}">
      <dgm:prSet/>
      <dgm:spPr/>
      <dgm:t>
        <a:bodyPr/>
        <a:lstStyle/>
        <a:p>
          <a:endParaRPr lang="cs-CZ"/>
        </a:p>
      </dgm:t>
    </dgm:pt>
    <dgm:pt modelId="{FEC7E8EA-4251-479D-A8E4-F9B766B1FD9A}" type="pres">
      <dgm:prSet presAssocID="{2218A395-F407-4286-A4FC-E0DFFE90592D}" presName="Name0" presStyleCnt="0">
        <dgm:presLayoutVars>
          <dgm:dir/>
          <dgm:resizeHandles val="exact"/>
        </dgm:presLayoutVars>
      </dgm:prSet>
      <dgm:spPr/>
    </dgm:pt>
    <dgm:pt modelId="{FD3BC21B-C7C8-4B80-9FBC-C9FA75453321}" type="pres">
      <dgm:prSet presAssocID="{53FAA9A1-6086-4A6C-834A-B86AE6AE2239}" presName="node" presStyleLbl="node1" presStyleIdx="0" presStyleCnt="4">
        <dgm:presLayoutVars>
          <dgm:bulletEnabled val="1"/>
        </dgm:presLayoutVars>
      </dgm:prSet>
      <dgm:spPr/>
      <dgm:t>
        <a:bodyPr/>
        <a:lstStyle/>
        <a:p>
          <a:endParaRPr lang="cs-CZ"/>
        </a:p>
      </dgm:t>
    </dgm:pt>
    <dgm:pt modelId="{1625E603-28F9-4F00-9D59-0B6E2C417B3C}" type="pres">
      <dgm:prSet presAssocID="{80962F33-8DB6-4E55-A6BE-037112B7B92C}" presName="sibTrans" presStyleLbl="sibTrans2D1" presStyleIdx="0" presStyleCnt="3"/>
      <dgm:spPr/>
    </dgm:pt>
    <dgm:pt modelId="{E33DF291-8CDC-43E4-82E8-AD85D1E420A6}" type="pres">
      <dgm:prSet presAssocID="{80962F33-8DB6-4E55-A6BE-037112B7B92C}" presName="connectorText" presStyleLbl="sibTrans2D1" presStyleIdx="0" presStyleCnt="3"/>
      <dgm:spPr/>
    </dgm:pt>
    <dgm:pt modelId="{6B8AA9FF-40AA-4303-B1AE-46645DC7777C}" type="pres">
      <dgm:prSet presAssocID="{0F045E65-5859-4608-9772-8B54D533F398}" presName="node" presStyleLbl="node1" presStyleIdx="1" presStyleCnt="4">
        <dgm:presLayoutVars>
          <dgm:bulletEnabled val="1"/>
        </dgm:presLayoutVars>
      </dgm:prSet>
      <dgm:spPr/>
      <dgm:t>
        <a:bodyPr/>
        <a:lstStyle/>
        <a:p>
          <a:endParaRPr lang="cs-CZ"/>
        </a:p>
      </dgm:t>
    </dgm:pt>
    <dgm:pt modelId="{5854F411-4C3B-41A9-B394-6F9B58F52BF3}" type="pres">
      <dgm:prSet presAssocID="{522C2A22-F9F8-4583-89ED-124146CDD30F}" presName="sibTrans" presStyleLbl="sibTrans2D1" presStyleIdx="1" presStyleCnt="3"/>
      <dgm:spPr/>
    </dgm:pt>
    <dgm:pt modelId="{300353FD-B82A-4006-ABBF-86454FC91EA3}" type="pres">
      <dgm:prSet presAssocID="{522C2A22-F9F8-4583-89ED-124146CDD30F}" presName="connectorText" presStyleLbl="sibTrans2D1" presStyleIdx="1" presStyleCnt="3"/>
      <dgm:spPr/>
    </dgm:pt>
    <dgm:pt modelId="{53160435-66D1-45E6-98B1-531AC19117BF}" type="pres">
      <dgm:prSet presAssocID="{0A733955-9454-4349-9E74-9E29122A84DD}" presName="node" presStyleLbl="node1" presStyleIdx="2" presStyleCnt="4">
        <dgm:presLayoutVars>
          <dgm:bulletEnabled val="1"/>
        </dgm:presLayoutVars>
      </dgm:prSet>
      <dgm:spPr/>
      <dgm:t>
        <a:bodyPr/>
        <a:lstStyle/>
        <a:p>
          <a:endParaRPr lang="cs-CZ"/>
        </a:p>
      </dgm:t>
    </dgm:pt>
    <dgm:pt modelId="{39B18C2A-A4F2-47C9-B350-2B603F579985}" type="pres">
      <dgm:prSet presAssocID="{33BB6CFE-0BD9-4863-825E-99BD587AF683}" presName="sibTrans" presStyleLbl="sibTrans2D1" presStyleIdx="2" presStyleCnt="3"/>
      <dgm:spPr/>
    </dgm:pt>
    <dgm:pt modelId="{D7CC8845-8185-49D0-AF89-0486A8DFC289}" type="pres">
      <dgm:prSet presAssocID="{33BB6CFE-0BD9-4863-825E-99BD587AF683}" presName="connectorText" presStyleLbl="sibTrans2D1" presStyleIdx="2" presStyleCnt="3"/>
      <dgm:spPr/>
    </dgm:pt>
    <dgm:pt modelId="{8C126874-D888-417A-99B4-F1EFF50B2A6D}" type="pres">
      <dgm:prSet presAssocID="{E595AE4B-3F8C-4171-BE12-C2E6205D352C}" presName="node" presStyleLbl="node1" presStyleIdx="3" presStyleCnt="4">
        <dgm:presLayoutVars>
          <dgm:bulletEnabled val="1"/>
        </dgm:presLayoutVars>
      </dgm:prSet>
      <dgm:spPr/>
      <dgm:t>
        <a:bodyPr/>
        <a:lstStyle/>
        <a:p>
          <a:endParaRPr lang="cs-CZ"/>
        </a:p>
      </dgm:t>
    </dgm:pt>
  </dgm:ptLst>
  <dgm:cxnLst>
    <dgm:cxn modelId="{29575F77-27A0-4B25-87A0-027DB648D386}" srcId="{2218A395-F407-4286-A4FC-E0DFFE90592D}" destId="{53FAA9A1-6086-4A6C-834A-B86AE6AE2239}" srcOrd="0" destOrd="0" parTransId="{47D4D01A-318B-4874-A2C7-7D018C67AD98}" sibTransId="{80962F33-8DB6-4E55-A6BE-037112B7B92C}"/>
    <dgm:cxn modelId="{4FC72AC9-4667-49CE-86E0-81BAD68E3869}" type="presOf" srcId="{33BB6CFE-0BD9-4863-825E-99BD587AF683}" destId="{39B18C2A-A4F2-47C9-B350-2B603F579985}" srcOrd="0" destOrd="0" presId="urn:microsoft.com/office/officeart/2005/8/layout/process1"/>
    <dgm:cxn modelId="{34825A05-6F76-411C-805B-9C2744B27496}" type="presOf" srcId="{2218A395-F407-4286-A4FC-E0DFFE90592D}" destId="{FEC7E8EA-4251-479D-A8E4-F9B766B1FD9A}" srcOrd="0" destOrd="0" presId="urn:microsoft.com/office/officeart/2005/8/layout/process1"/>
    <dgm:cxn modelId="{9B0C5C51-81C9-45FB-A8E5-30E53108BD1C}" type="presOf" srcId="{0F045E65-5859-4608-9772-8B54D533F398}" destId="{6B8AA9FF-40AA-4303-B1AE-46645DC7777C}" srcOrd="0" destOrd="0" presId="urn:microsoft.com/office/officeart/2005/8/layout/process1"/>
    <dgm:cxn modelId="{EDB75537-909D-4FAE-B490-9C98D80FEFBC}" srcId="{2218A395-F407-4286-A4FC-E0DFFE90592D}" destId="{0A733955-9454-4349-9E74-9E29122A84DD}" srcOrd="2" destOrd="0" parTransId="{CCE21E85-2100-498A-B082-EBE47AC03AFC}" sibTransId="{33BB6CFE-0BD9-4863-825E-99BD587AF683}"/>
    <dgm:cxn modelId="{4943A71A-5D5E-4F08-99B6-941CB07C44E7}" srcId="{2218A395-F407-4286-A4FC-E0DFFE90592D}" destId="{E595AE4B-3F8C-4171-BE12-C2E6205D352C}" srcOrd="3" destOrd="0" parTransId="{E6A8977B-3B5A-451E-9B1E-AED315BBF1CE}" sibTransId="{9DC3167D-E486-4552-8776-661A667CA6B8}"/>
    <dgm:cxn modelId="{79CE99CF-2272-4096-B3CC-B3EC725B5D71}" srcId="{2218A395-F407-4286-A4FC-E0DFFE90592D}" destId="{0F045E65-5859-4608-9772-8B54D533F398}" srcOrd="1" destOrd="0" parTransId="{B399CCB6-EE75-4783-927E-6FDBC6437EC5}" sibTransId="{522C2A22-F9F8-4583-89ED-124146CDD30F}"/>
    <dgm:cxn modelId="{D6352BE4-41C5-49CD-BC46-0E77D8EE5A65}" type="presOf" srcId="{522C2A22-F9F8-4583-89ED-124146CDD30F}" destId="{5854F411-4C3B-41A9-B394-6F9B58F52BF3}" srcOrd="0" destOrd="0" presId="urn:microsoft.com/office/officeart/2005/8/layout/process1"/>
    <dgm:cxn modelId="{AAFD3EC8-DF89-4DC2-91BD-874C700E9420}" type="presOf" srcId="{E595AE4B-3F8C-4171-BE12-C2E6205D352C}" destId="{8C126874-D888-417A-99B4-F1EFF50B2A6D}" srcOrd="0" destOrd="0" presId="urn:microsoft.com/office/officeart/2005/8/layout/process1"/>
    <dgm:cxn modelId="{91BB1D3F-20ED-421F-92F9-75B1A79C8E3A}" type="presOf" srcId="{53FAA9A1-6086-4A6C-834A-B86AE6AE2239}" destId="{FD3BC21B-C7C8-4B80-9FBC-C9FA75453321}" srcOrd="0" destOrd="0" presId="urn:microsoft.com/office/officeart/2005/8/layout/process1"/>
    <dgm:cxn modelId="{E12375CB-3082-4986-85DB-2BFDB3209D82}" type="presOf" srcId="{0A733955-9454-4349-9E74-9E29122A84DD}" destId="{53160435-66D1-45E6-98B1-531AC19117BF}" srcOrd="0" destOrd="0" presId="urn:microsoft.com/office/officeart/2005/8/layout/process1"/>
    <dgm:cxn modelId="{88A08F38-2679-4837-9A47-927647248B28}" type="presOf" srcId="{80962F33-8DB6-4E55-A6BE-037112B7B92C}" destId="{E33DF291-8CDC-43E4-82E8-AD85D1E420A6}" srcOrd="1" destOrd="0" presId="urn:microsoft.com/office/officeart/2005/8/layout/process1"/>
    <dgm:cxn modelId="{319E03C4-2FCA-4518-9777-09EB1E05E27C}" type="presOf" srcId="{33BB6CFE-0BD9-4863-825E-99BD587AF683}" destId="{D7CC8845-8185-49D0-AF89-0486A8DFC289}" srcOrd="1" destOrd="0" presId="urn:microsoft.com/office/officeart/2005/8/layout/process1"/>
    <dgm:cxn modelId="{E17E1F47-6319-483B-8091-79977F8B68F5}" type="presOf" srcId="{522C2A22-F9F8-4583-89ED-124146CDD30F}" destId="{300353FD-B82A-4006-ABBF-86454FC91EA3}" srcOrd="1" destOrd="0" presId="urn:microsoft.com/office/officeart/2005/8/layout/process1"/>
    <dgm:cxn modelId="{CDD47552-EED8-4338-A309-DE57C146B0A8}" type="presOf" srcId="{80962F33-8DB6-4E55-A6BE-037112B7B92C}" destId="{1625E603-28F9-4F00-9D59-0B6E2C417B3C}" srcOrd="0" destOrd="0" presId="urn:microsoft.com/office/officeart/2005/8/layout/process1"/>
    <dgm:cxn modelId="{B78CC314-E89F-4614-8B19-FF1FD04EC6C6}" type="presParOf" srcId="{FEC7E8EA-4251-479D-A8E4-F9B766B1FD9A}" destId="{FD3BC21B-C7C8-4B80-9FBC-C9FA75453321}" srcOrd="0" destOrd="0" presId="urn:microsoft.com/office/officeart/2005/8/layout/process1"/>
    <dgm:cxn modelId="{80BA7113-C17D-460B-B6DC-1FA0DB8BEE59}" type="presParOf" srcId="{FEC7E8EA-4251-479D-A8E4-F9B766B1FD9A}" destId="{1625E603-28F9-4F00-9D59-0B6E2C417B3C}" srcOrd="1" destOrd="0" presId="urn:microsoft.com/office/officeart/2005/8/layout/process1"/>
    <dgm:cxn modelId="{A0C45D77-BE17-4BD8-8C08-EFDA16FF29F4}" type="presParOf" srcId="{1625E603-28F9-4F00-9D59-0B6E2C417B3C}" destId="{E33DF291-8CDC-43E4-82E8-AD85D1E420A6}" srcOrd="0" destOrd="0" presId="urn:microsoft.com/office/officeart/2005/8/layout/process1"/>
    <dgm:cxn modelId="{E81730EE-EDE9-40E8-99F7-1B3E2253F570}" type="presParOf" srcId="{FEC7E8EA-4251-479D-A8E4-F9B766B1FD9A}" destId="{6B8AA9FF-40AA-4303-B1AE-46645DC7777C}" srcOrd="2" destOrd="0" presId="urn:microsoft.com/office/officeart/2005/8/layout/process1"/>
    <dgm:cxn modelId="{47E9D9C3-584F-432A-B537-418F5A16D13D}" type="presParOf" srcId="{FEC7E8EA-4251-479D-A8E4-F9B766B1FD9A}" destId="{5854F411-4C3B-41A9-B394-6F9B58F52BF3}" srcOrd="3" destOrd="0" presId="urn:microsoft.com/office/officeart/2005/8/layout/process1"/>
    <dgm:cxn modelId="{59FE9AD6-6F32-4906-B190-745569FDFBF4}" type="presParOf" srcId="{5854F411-4C3B-41A9-B394-6F9B58F52BF3}" destId="{300353FD-B82A-4006-ABBF-86454FC91EA3}" srcOrd="0" destOrd="0" presId="urn:microsoft.com/office/officeart/2005/8/layout/process1"/>
    <dgm:cxn modelId="{E8BFCA4C-52D1-4FDE-BEA8-967B75FBCBAC}" type="presParOf" srcId="{FEC7E8EA-4251-479D-A8E4-F9B766B1FD9A}" destId="{53160435-66D1-45E6-98B1-531AC19117BF}" srcOrd="4" destOrd="0" presId="urn:microsoft.com/office/officeart/2005/8/layout/process1"/>
    <dgm:cxn modelId="{45269F13-6900-4421-AD87-8F78A0C3B0A9}" type="presParOf" srcId="{FEC7E8EA-4251-479D-A8E4-F9B766B1FD9A}" destId="{39B18C2A-A4F2-47C9-B350-2B603F579985}" srcOrd="5" destOrd="0" presId="urn:microsoft.com/office/officeart/2005/8/layout/process1"/>
    <dgm:cxn modelId="{9E8978CF-1B0A-45C0-8746-F3BAE935D07B}" type="presParOf" srcId="{39B18C2A-A4F2-47C9-B350-2B603F579985}" destId="{D7CC8845-8185-49D0-AF89-0486A8DFC289}" srcOrd="0" destOrd="0" presId="urn:microsoft.com/office/officeart/2005/8/layout/process1"/>
    <dgm:cxn modelId="{931941C0-8DBC-4D13-92EE-3341C05AC9CA}" type="presParOf" srcId="{FEC7E8EA-4251-479D-A8E4-F9B766B1FD9A}" destId="{8C126874-D888-417A-99B4-F1EFF50B2A6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8A395-F407-4286-A4FC-E0DFFE90592D}" type="doc">
      <dgm:prSet loTypeId="urn:microsoft.com/office/officeart/2005/8/layout/process1" loCatId="process" qsTypeId="urn:microsoft.com/office/officeart/2005/8/quickstyle/simple1" qsCatId="simple" csTypeId="urn:microsoft.com/office/officeart/2005/8/colors/accent1_2" csCatId="accent1" phldr="1"/>
      <dgm:spPr/>
    </dgm:pt>
    <dgm:pt modelId="{53FAA9A1-6086-4A6C-834A-B86AE6AE2239}">
      <dgm:prSet phldrT="[Text]" custT="1"/>
      <dgm:spPr/>
      <dgm:t>
        <a:bodyPr/>
        <a:lstStyle/>
        <a:p>
          <a:r>
            <a:rPr lang="en-GB" sz="1800" dirty="0" smtClean="0"/>
            <a:t>Smoking is banned in restaurants</a:t>
          </a:r>
          <a:endParaRPr lang="cs-CZ" sz="1800" dirty="0"/>
        </a:p>
      </dgm:t>
    </dgm:pt>
    <dgm:pt modelId="{47D4D01A-318B-4874-A2C7-7D018C67AD98}" type="parTrans" cxnId="{29575F77-27A0-4B25-87A0-027DB648D386}">
      <dgm:prSet/>
      <dgm:spPr/>
      <dgm:t>
        <a:bodyPr/>
        <a:lstStyle/>
        <a:p>
          <a:endParaRPr lang="cs-CZ"/>
        </a:p>
      </dgm:t>
    </dgm:pt>
    <dgm:pt modelId="{80962F33-8DB6-4E55-A6BE-037112B7B92C}" type="sibTrans" cxnId="{29575F77-27A0-4B25-87A0-027DB648D386}">
      <dgm:prSet custT="1"/>
      <dgm:spPr/>
      <dgm:t>
        <a:bodyPr/>
        <a:lstStyle/>
        <a:p>
          <a:endParaRPr lang="cs-CZ" sz="1800"/>
        </a:p>
      </dgm:t>
    </dgm:pt>
    <dgm:pt modelId="{0F045E65-5859-4608-9772-8B54D533F398}">
      <dgm:prSet phldrT="[Text]" custT="1"/>
      <dgm:spPr/>
      <dgm:t>
        <a:bodyPr/>
        <a:lstStyle/>
        <a:p>
          <a:r>
            <a:rPr lang="en-GB" sz="1800" dirty="0" smtClean="0"/>
            <a:t>Smokers will go to restaurants less often</a:t>
          </a:r>
          <a:endParaRPr lang="cs-CZ" sz="1800" dirty="0"/>
        </a:p>
      </dgm:t>
    </dgm:pt>
    <dgm:pt modelId="{B399CCB6-EE75-4783-927E-6FDBC6437EC5}" type="parTrans" cxnId="{79CE99CF-2272-4096-B3CC-B3EC725B5D71}">
      <dgm:prSet/>
      <dgm:spPr/>
      <dgm:t>
        <a:bodyPr/>
        <a:lstStyle/>
        <a:p>
          <a:endParaRPr lang="cs-CZ"/>
        </a:p>
      </dgm:t>
    </dgm:pt>
    <dgm:pt modelId="{522C2A22-F9F8-4583-89ED-124146CDD30F}" type="sibTrans" cxnId="{79CE99CF-2272-4096-B3CC-B3EC725B5D71}">
      <dgm:prSet custT="1"/>
      <dgm:spPr/>
      <dgm:t>
        <a:bodyPr/>
        <a:lstStyle/>
        <a:p>
          <a:endParaRPr lang="cs-CZ" sz="1800"/>
        </a:p>
      </dgm:t>
    </dgm:pt>
    <dgm:pt modelId="{0A733955-9454-4349-9E74-9E29122A84DD}">
      <dgm:prSet phldrT="[Text]" custT="1"/>
      <dgm:spPr/>
      <dgm:t>
        <a:bodyPr/>
        <a:lstStyle/>
        <a:p>
          <a:r>
            <a:rPr lang="en-GB" sz="1800" dirty="0" smtClean="0"/>
            <a:t>Restaurants will lose money</a:t>
          </a:r>
          <a:endParaRPr lang="cs-CZ" sz="1800" dirty="0"/>
        </a:p>
      </dgm:t>
    </dgm:pt>
    <dgm:pt modelId="{CCE21E85-2100-498A-B082-EBE47AC03AFC}" type="parTrans" cxnId="{EDB75537-909D-4FAE-B490-9C98D80FEFBC}">
      <dgm:prSet/>
      <dgm:spPr/>
      <dgm:t>
        <a:bodyPr/>
        <a:lstStyle/>
        <a:p>
          <a:endParaRPr lang="cs-CZ"/>
        </a:p>
      </dgm:t>
    </dgm:pt>
    <dgm:pt modelId="{33BB6CFE-0BD9-4863-825E-99BD587AF683}" type="sibTrans" cxnId="{EDB75537-909D-4FAE-B490-9C98D80FEFBC}">
      <dgm:prSet custT="1"/>
      <dgm:spPr/>
      <dgm:t>
        <a:bodyPr/>
        <a:lstStyle/>
        <a:p>
          <a:endParaRPr lang="cs-CZ" sz="1800"/>
        </a:p>
      </dgm:t>
    </dgm:pt>
    <dgm:pt modelId="{E595AE4B-3F8C-4171-BE12-C2E6205D352C}">
      <dgm:prSet custT="1"/>
      <dgm:spPr/>
      <dgm:t>
        <a:bodyPr/>
        <a:lstStyle/>
        <a:p>
          <a:r>
            <a:rPr lang="en-GB" sz="1800" dirty="0" smtClean="0"/>
            <a:t>Some restaurants will be forced to close down</a:t>
          </a:r>
          <a:endParaRPr lang="cs-CZ" sz="1800" dirty="0"/>
        </a:p>
      </dgm:t>
    </dgm:pt>
    <dgm:pt modelId="{E6A8977B-3B5A-451E-9B1E-AED315BBF1CE}" type="parTrans" cxnId="{4943A71A-5D5E-4F08-99B6-941CB07C44E7}">
      <dgm:prSet/>
      <dgm:spPr/>
      <dgm:t>
        <a:bodyPr/>
        <a:lstStyle/>
        <a:p>
          <a:endParaRPr lang="cs-CZ"/>
        </a:p>
      </dgm:t>
    </dgm:pt>
    <dgm:pt modelId="{9DC3167D-E486-4552-8776-661A667CA6B8}" type="sibTrans" cxnId="{4943A71A-5D5E-4F08-99B6-941CB07C44E7}">
      <dgm:prSet/>
      <dgm:spPr/>
      <dgm:t>
        <a:bodyPr/>
        <a:lstStyle/>
        <a:p>
          <a:endParaRPr lang="cs-CZ"/>
        </a:p>
      </dgm:t>
    </dgm:pt>
    <dgm:pt modelId="{FEC7E8EA-4251-479D-A8E4-F9B766B1FD9A}" type="pres">
      <dgm:prSet presAssocID="{2218A395-F407-4286-A4FC-E0DFFE90592D}" presName="Name0" presStyleCnt="0">
        <dgm:presLayoutVars>
          <dgm:dir/>
          <dgm:resizeHandles val="exact"/>
        </dgm:presLayoutVars>
      </dgm:prSet>
      <dgm:spPr/>
    </dgm:pt>
    <dgm:pt modelId="{FD3BC21B-C7C8-4B80-9FBC-C9FA75453321}" type="pres">
      <dgm:prSet presAssocID="{53FAA9A1-6086-4A6C-834A-B86AE6AE2239}" presName="node" presStyleLbl="node1" presStyleIdx="0" presStyleCnt="4">
        <dgm:presLayoutVars>
          <dgm:bulletEnabled val="1"/>
        </dgm:presLayoutVars>
      </dgm:prSet>
      <dgm:spPr/>
      <dgm:t>
        <a:bodyPr/>
        <a:lstStyle/>
        <a:p>
          <a:endParaRPr lang="cs-CZ"/>
        </a:p>
      </dgm:t>
    </dgm:pt>
    <dgm:pt modelId="{1625E603-28F9-4F00-9D59-0B6E2C417B3C}" type="pres">
      <dgm:prSet presAssocID="{80962F33-8DB6-4E55-A6BE-037112B7B92C}" presName="sibTrans" presStyleLbl="sibTrans2D1" presStyleIdx="0" presStyleCnt="3"/>
      <dgm:spPr/>
    </dgm:pt>
    <dgm:pt modelId="{E33DF291-8CDC-43E4-82E8-AD85D1E420A6}" type="pres">
      <dgm:prSet presAssocID="{80962F33-8DB6-4E55-A6BE-037112B7B92C}" presName="connectorText" presStyleLbl="sibTrans2D1" presStyleIdx="0" presStyleCnt="3"/>
      <dgm:spPr/>
    </dgm:pt>
    <dgm:pt modelId="{6B8AA9FF-40AA-4303-B1AE-46645DC7777C}" type="pres">
      <dgm:prSet presAssocID="{0F045E65-5859-4608-9772-8B54D533F398}" presName="node" presStyleLbl="node1" presStyleIdx="1" presStyleCnt="4">
        <dgm:presLayoutVars>
          <dgm:bulletEnabled val="1"/>
        </dgm:presLayoutVars>
      </dgm:prSet>
      <dgm:spPr/>
      <dgm:t>
        <a:bodyPr/>
        <a:lstStyle/>
        <a:p>
          <a:endParaRPr lang="cs-CZ"/>
        </a:p>
      </dgm:t>
    </dgm:pt>
    <dgm:pt modelId="{5854F411-4C3B-41A9-B394-6F9B58F52BF3}" type="pres">
      <dgm:prSet presAssocID="{522C2A22-F9F8-4583-89ED-124146CDD30F}" presName="sibTrans" presStyleLbl="sibTrans2D1" presStyleIdx="1" presStyleCnt="3"/>
      <dgm:spPr/>
    </dgm:pt>
    <dgm:pt modelId="{300353FD-B82A-4006-ABBF-86454FC91EA3}" type="pres">
      <dgm:prSet presAssocID="{522C2A22-F9F8-4583-89ED-124146CDD30F}" presName="connectorText" presStyleLbl="sibTrans2D1" presStyleIdx="1" presStyleCnt="3"/>
      <dgm:spPr/>
    </dgm:pt>
    <dgm:pt modelId="{53160435-66D1-45E6-98B1-531AC19117BF}" type="pres">
      <dgm:prSet presAssocID="{0A733955-9454-4349-9E74-9E29122A84DD}" presName="node" presStyleLbl="node1" presStyleIdx="2" presStyleCnt="4">
        <dgm:presLayoutVars>
          <dgm:bulletEnabled val="1"/>
        </dgm:presLayoutVars>
      </dgm:prSet>
      <dgm:spPr/>
      <dgm:t>
        <a:bodyPr/>
        <a:lstStyle/>
        <a:p>
          <a:endParaRPr lang="cs-CZ"/>
        </a:p>
      </dgm:t>
    </dgm:pt>
    <dgm:pt modelId="{39B18C2A-A4F2-47C9-B350-2B603F579985}" type="pres">
      <dgm:prSet presAssocID="{33BB6CFE-0BD9-4863-825E-99BD587AF683}" presName="sibTrans" presStyleLbl="sibTrans2D1" presStyleIdx="2" presStyleCnt="3"/>
      <dgm:spPr/>
    </dgm:pt>
    <dgm:pt modelId="{D7CC8845-8185-49D0-AF89-0486A8DFC289}" type="pres">
      <dgm:prSet presAssocID="{33BB6CFE-0BD9-4863-825E-99BD587AF683}" presName="connectorText" presStyleLbl="sibTrans2D1" presStyleIdx="2" presStyleCnt="3"/>
      <dgm:spPr/>
    </dgm:pt>
    <dgm:pt modelId="{8C126874-D888-417A-99B4-F1EFF50B2A6D}" type="pres">
      <dgm:prSet presAssocID="{E595AE4B-3F8C-4171-BE12-C2E6205D352C}" presName="node" presStyleLbl="node1" presStyleIdx="3" presStyleCnt="4">
        <dgm:presLayoutVars>
          <dgm:bulletEnabled val="1"/>
        </dgm:presLayoutVars>
      </dgm:prSet>
      <dgm:spPr/>
      <dgm:t>
        <a:bodyPr/>
        <a:lstStyle/>
        <a:p>
          <a:endParaRPr lang="cs-CZ"/>
        </a:p>
      </dgm:t>
    </dgm:pt>
  </dgm:ptLst>
  <dgm:cxnLst>
    <dgm:cxn modelId="{29575F77-27A0-4B25-87A0-027DB648D386}" srcId="{2218A395-F407-4286-A4FC-E0DFFE90592D}" destId="{53FAA9A1-6086-4A6C-834A-B86AE6AE2239}" srcOrd="0" destOrd="0" parTransId="{47D4D01A-318B-4874-A2C7-7D018C67AD98}" sibTransId="{80962F33-8DB6-4E55-A6BE-037112B7B92C}"/>
    <dgm:cxn modelId="{4DD3F048-E2B3-4B6B-8814-D86D57A1340F}" type="presOf" srcId="{80962F33-8DB6-4E55-A6BE-037112B7B92C}" destId="{E33DF291-8CDC-43E4-82E8-AD85D1E420A6}" srcOrd="1" destOrd="0" presId="urn:microsoft.com/office/officeart/2005/8/layout/process1"/>
    <dgm:cxn modelId="{F5F5C708-9796-4F89-AC29-5F95A46CD8E7}" type="presOf" srcId="{53FAA9A1-6086-4A6C-834A-B86AE6AE2239}" destId="{FD3BC21B-C7C8-4B80-9FBC-C9FA75453321}" srcOrd="0" destOrd="0" presId="urn:microsoft.com/office/officeart/2005/8/layout/process1"/>
    <dgm:cxn modelId="{4943A71A-5D5E-4F08-99B6-941CB07C44E7}" srcId="{2218A395-F407-4286-A4FC-E0DFFE90592D}" destId="{E595AE4B-3F8C-4171-BE12-C2E6205D352C}" srcOrd="3" destOrd="0" parTransId="{E6A8977B-3B5A-451E-9B1E-AED315BBF1CE}" sibTransId="{9DC3167D-E486-4552-8776-661A667CA6B8}"/>
    <dgm:cxn modelId="{C3150BF9-1D87-421F-8270-5974B1E571E7}" type="presOf" srcId="{33BB6CFE-0BD9-4863-825E-99BD587AF683}" destId="{39B18C2A-A4F2-47C9-B350-2B603F579985}" srcOrd="0" destOrd="0" presId="urn:microsoft.com/office/officeart/2005/8/layout/process1"/>
    <dgm:cxn modelId="{474C8B52-ACE8-421A-9F1B-D5F18E9D65CE}" type="presOf" srcId="{33BB6CFE-0BD9-4863-825E-99BD587AF683}" destId="{D7CC8845-8185-49D0-AF89-0486A8DFC289}" srcOrd="1" destOrd="0" presId="urn:microsoft.com/office/officeart/2005/8/layout/process1"/>
    <dgm:cxn modelId="{EDB75537-909D-4FAE-B490-9C98D80FEFBC}" srcId="{2218A395-F407-4286-A4FC-E0DFFE90592D}" destId="{0A733955-9454-4349-9E74-9E29122A84DD}" srcOrd="2" destOrd="0" parTransId="{CCE21E85-2100-498A-B082-EBE47AC03AFC}" sibTransId="{33BB6CFE-0BD9-4863-825E-99BD587AF683}"/>
    <dgm:cxn modelId="{A6C5F903-C4C6-42D0-A3BE-31ABF2942600}" type="presOf" srcId="{522C2A22-F9F8-4583-89ED-124146CDD30F}" destId="{300353FD-B82A-4006-ABBF-86454FC91EA3}" srcOrd="1" destOrd="0" presId="urn:microsoft.com/office/officeart/2005/8/layout/process1"/>
    <dgm:cxn modelId="{50746E45-3CCF-4A41-9398-7F81E4F447C0}" type="presOf" srcId="{2218A395-F407-4286-A4FC-E0DFFE90592D}" destId="{FEC7E8EA-4251-479D-A8E4-F9B766B1FD9A}" srcOrd="0" destOrd="0" presId="urn:microsoft.com/office/officeart/2005/8/layout/process1"/>
    <dgm:cxn modelId="{D390882B-AA9F-4412-BE29-D492CAFC2664}" type="presOf" srcId="{522C2A22-F9F8-4583-89ED-124146CDD30F}" destId="{5854F411-4C3B-41A9-B394-6F9B58F52BF3}" srcOrd="0" destOrd="0" presId="urn:microsoft.com/office/officeart/2005/8/layout/process1"/>
    <dgm:cxn modelId="{5E5C5215-7C21-4E42-B3D4-9B6C30024C1E}" type="presOf" srcId="{0A733955-9454-4349-9E74-9E29122A84DD}" destId="{53160435-66D1-45E6-98B1-531AC19117BF}" srcOrd="0" destOrd="0" presId="urn:microsoft.com/office/officeart/2005/8/layout/process1"/>
    <dgm:cxn modelId="{127AAC34-EBCF-4940-86DD-B0943909DE61}" type="presOf" srcId="{E595AE4B-3F8C-4171-BE12-C2E6205D352C}" destId="{8C126874-D888-417A-99B4-F1EFF50B2A6D}" srcOrd="0" destOrd="0" presId="urn:microsoft.com/office/officeart/2005/8/layout/process1"/>
    <dgm:cxn modelId="{79CE99CF-2272-4096-B3CC-B3EC725B5D71}" srcId="{2218A395-F407-4286-A4FC-E0DFFE90592D}" destId="{0F045E65-5859-4608-9772-8B54D533F398}" srcOrd="1" destOrd="0" parTransId="{B399CCB6-EE75-4783-927E-6FDBC6437EC5}" sibTransId="{522C2A22-F9F8-4583-89ED-124146CDD30F}"/>
    <dgm:cxn modelId="{6F344188-D9B8-4F2E-BCED-B7DC949C3CF6}" type="presOf" srcId="{0F045E65-5859-4608-9772-8B54D533F398}" destId="{6B8AA9FF-40AA-4303-B1AE-46645DC7777C}" srcOrd="0" destOrd="0" presId="urn:microsoft.com/office/officeart/2005/8/layout/process1"/>
    <dgm:cxn modelId="{7F196AAF-8467-4344-90E5-1CB4D9D44043}" type="presOf" srcId="{80962F33-8DB6-4E55-A6BE-037112B7B92C}" destId="{1625E603-28F9-4F00-9D59-0B6E2C417B3C}" srcOrd="0" destOrd="0" presId="urn:microsoft.com/office/officeart/2005/8/layout/process1"/>
    <dgm:cxn modelId="{7A0D74BC-7444-4A82-B86D-76FC7854F092}" type="presParOf" srcId="{FEC7E8EA-4251-479D-A8E4-F9B766B1FD9A}" destId="{FD3BC21B-C7C8-4B80-9FBC-C9FA75453321}" srcOrd="0" destOrd="0" presId="urn:microsoft.com/office/officeart/2005/8/layout/process1"/>
    <dgm:cxn modelId="{A4EC9531-8DA3-4552-807A-DAA48ABDEF93}" type="presParOf" srcId="{FEC7E8EA-4251-479D-A8E4-F9B766B1FD9A}" destId="{1625E603-28F9-4F00-9D59-0B6E2C417B3C}" srcOrd="1" destOrd="0" presId="urn:microsoft.com/office/officeart/2005/8/layout/process1"/>
    <dgm:cxn modelId="{4F107FB5-7C18-4197-AC32-34FA1D85C5BF}" type="presParOf" srcId="{1625E603-28F9-4F00-9D59-0B6E2C417B3C}" destId="{E33DF291-8CDC-43E4-82E8-AD85D1E420A6}" srcOrd="0" destOrd="0" presId="urn:microsoft.com/office/officeart/2005/8/layout/process1"/>
    <dgm:cxn modelId="{67EF4C86-775C-40AC-918B-D4409A9C5F06}" type="presParOf" srcId="{FEC7E8EA-4251-479D-A8E4-F9B766B1FD9A}" destId="{6B8AA9FF-40AA-4303-B1AE-46645DC7777C}" srcOrd="2" destOrd="0" presId="urn:microsoft.com/office/officeart/2005/8/layout/process1"/>
    <dgm:cxn modelId="{A475924F-AD45-4D7F-87D8-5535EBCF6611}" type="presParOf" srcId="{FEC7E8EA-4251-479D-A8E4-F9B766B1FD9A}" destId="{5854F411-4C3B-41A9-B394-6F9B58F52BF3}" srcOrd="3" destOrd="0" presId="urn:microsoft.com/office/officeart/2005/8/layout/process1"/>
    <dgm:cxn modelId="{2FA75CBD-FA03-4AD0-BE0C-A26A97C7881C}" type="presParOf" srcId="{5854F411-4C3B-41A9-B394-6F9B58F52BF3}" destId="{300353FD-B82A-4006-ABBF-86454FC91EA3}" srcOrd="0" destOrd="0" presId="urn:microsoft.com/office/officeart/2005/8/layout/process1"/>
    <dgm:cxn modelId="{7212D798-5865-47AE-B9BE-2B54AE94EEBF}" type="presParOf" srcId="{FEC7E8EA-4251-479D-A8E4-F9B766B1FD9A}" destId="{53160435-66D1-45E6-98B1-531AC19117BF}" srcOrd="4" destOrd="0" presId="urn:microsoft.com/office/officeart/2005/8/layout/process1"/>
    <dgm:cxn modelId="{166FEFA8-D6C3-41DB-B08D-4B15280B23B6}" type="presParOf" srcId="{FEC7E8EA-4251-479D-A8E4-F9B766B1FD9A}" destId="{39B18C2A-A4F2-47C9-B350-2B603F579985}" srcOrd="5" destOrd="0" presId="urn:microsoft.com/office/officeart/2005/8/layout/process1"/>
    <dgm:cxn modelId="{8400205B-98CE-4E1B-9A3F-C1B04E41CFAB}" type="presParOf" srcId="{39B18C2A-A4F2-47C9-B350-2B603F579985}" destId="{D7CC8845-8185-49D0-AF89-0486A8DFC289}" srcOrd="0" destOrd="0" presId="urn:microsoft.com/office/officeart/2005/8/layout/process1"/>
    <dgm:cxn modelId="{E378A2F1-FD74-4321-8C8C-162F5B4C0CB0}" type="presParOf" srcId="{FEC7E8EA-4251-479D-A8E4-F9B766B1FD9A}" destId="{8C126874-D888-417A-99B4-F1EFF50B2A6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BC21B-C7C8-4B80-9FBC-C9FA75453321}">
      <dsp:nvSpPr>
        <dsp:cNvPr id="0" name=""/>
        <dsp:cNvSpPr/>
      </dsp:nvSpPr>
      <dsp:spPr>
        <a:xfrm>
          <a:off x="5128" y="1054668"/>
          <a:ext cx="2242379" cy="2033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Smoking is banned in restaurants</a:t>
          </a:r>
          <a:endParaRPr lang="cs-CZ" sz="2400" kern="1200" dirty="0"/>
        </a:p>
      </dsp:txBody>
      <dsp:txXfrm>
        <a:off x="64680" y="1114220"/>
        <a:ext cx="2123275" cy="1914147"/>
      </dsp:txXfrm>
    </dsp:sp>
    <dsp:sp modelId="{1625E603-28F9-4F00-9D59-0B6E2C417B3C}">
      <dsp:nvSpPr>
        <dsp:cNvPr id="0" name=""/>
        <dsp:cNvSpPr/>
      </dsp:nvSpPr>
      <dsp:spPr>
        <a:xfrm>
          <a:off x="2471746" y="1793239"/>
          <a:ext cx="475384" cy="556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cs-CZ" sz="2300" kern="1200"/>
        </a:p>
      </dsp:txBody>
      <dsp:txXfrm>
        <a:off x="2471746" y="1904461"/>
        <a:ext cx="332769" cy="333666"/>
      </dsp:txXfrm>
    </dsp:sp>
    <dsp:sp modelId="{6B8AA9FF-40AA-4303-B1AE-46645DC7777C}">
      <dsp:nvSpPr>
        <dsp:cNvPr id="0" name=""/>
        <dsp:cNvSpPr/>
      </dsp:nvSpPr>
      <dsp:spPr>
        <a:xfrm>
          <a:off x="3144460" y="1054668"/>
          <a:ext cx="2242379" cy="2033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Smokers will go to restaurants less often</a:t>
          </a:r>
          <a:endParaRPr lang="cs-CZ" sz="2400" kern="1200" dirty="0"/>
        </a:p>
      </dsp:txBody>
      <dsp:txXfrm>
        <a:off x="3204012" y="1114220"/>
        <a:ext cx="2123275" cy="1914147"/>
      </dsp:txXfrm>
    </dsp:sp>
    <dsp:sp modelId="{5854F411-4C3B-41A9-B394-6F9B58F52BF3}">
      <dsp:nvSpPr>
        <dsp:cNvPr id="0" name=""/>
        <dsp:cNvSpPr/>
      </dsp:nvSpPr>
      <dsp:spPr>
        <a:xfrm>
          <a:off x="5611077" y="1793239"/>
          <a:ext cx="475384" cy="556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cs-CZ" sz="2300" kern="1200"/>
        </a:p>
      </dsp:txBody>
      <dsp:txXfrm>
        <a:off x="5611077" y="1904461"/>
        <a:ext cx="332769" cy="333666"/>
      </dsp:txXfrm>
    </dsp:sp>
    <dsp:sp modelId="{53160435-66D1-45E6-98B1-531AC19117BF}">
      <dsp:nvSpPr>
        <dsp:cNvPr id="0" name=""/>
        <dsp:cNvSpPr/>
      </dsp:nvSpPr>
      <dsp:spPr>
        <a:xfrm>
          <a:off x="6283791" y="1054668"/>
          <a:ext cx="2242379" cy="2033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Restaurants will lose money</a:t>
          </a:r>
          <a:endParaRPr lang="cs-CZ" sz="2400" kern="1200" dirty="0"/>
        </a:p>
      </dsp:txBody>
      <dsp:txXfrm>
        <a:off x="6343343" y="1114220"/>
        <a:ext cx="2123275" cy="1914147"/>
      </dsp:txXfrm>
    </dsp:sp>
    <dsp:sp modelId="{39B18C2A-A4F2-47C9-B350-2B603F579985}">
      <dsp:nvSpPr>
        <dsp:cNvPr id="0" name=""/>
        <dsp:cNvSpPr/>
      </dsp:nvSpPr>
      <dsp:spPr>
        <a:xfrm>
          <a:off x="8750408" y="1793239"/>
          <a:ext cx="475384" cy="556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cs-CZ" sz="2300" kern="1200"/>
        </a:p>
      </dsp:txBody>
      <dsp:txXfrm>
        <a:off x="8750408" y="1904461"/>
        <a:ext cx="332769" cy="333666"/>
      </dsp:txXfrm>
    </dsp:sp>
    <dsp:sp modelId="{8C126874-D888-417A-99B4-F1EFF50B2A6D}">
      <dsp:nvSpPr>
        <dsp:cNvPr id="0" name=""/>
        <dsp:cNvSpPr/>
      </dsp:nvSpPr>
      <dsp:spPr>
        <a:xfrm>
          <a:off x="9423122" y="1054668"/>
          <a:ext cx="2242379" cy="2033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Some restaurants will be forced to close down</a:t>
          </a:r>
          <a:endParaRPr lang="cs-CZ" sz="2400" kern="1200" dirty="0"/>
        </a:p>
      </dsp:txBody>
      <dsp:txXfrm>
        <a:off x="9482674" y="1114220"/>
        <a:ext cx="2123275" cy="191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BC21B-C7C8-4B80-9FBC-C9FA75453321}">
      <dsp:nvSpPr>
        <dsp:cNvPr id="0" name=""/>
        <dsp:cNvSpPr/>
      </dsp:nvSpPr>
      <dsp:spPr>
        <a:xfrm>
          <a:off x="4755" y="211446"/>
          <a:ext cx="2079017" cy="1247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Smoking is banned in restaurants</a:t>
          </a:r>
          <a:endParaRPr lang="cs-CZ" sz="1800" kern="1200" dirty="0"/>
        </a:p>
      </dsp:txBody>
      <dsp:txXfrm>
        <a:off x="41290" y="247981"/>
        <a:ext cx="2005947" cy="1174340"/>
      </dsp:txXfrm>
    </dsp:sp>
    <dsp:sp modelId="{1625E603-28F9-4F00-9D59-0B6E2C417B3C}">
      <dsp:nvSpPr>
        <dsp:cNvPr id="0" name=""/>
        <dsp:cNvSpPr/>
      </dsp:nvSpPr>
      <dsp:spPr>
        <a:xfrm>
          <a:off x="2291674" y="577353"/>
          <a:ext cx="440751" cy="51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cs-CZ" sz="1800" kern="1200"/>
        </a:p>
      </dsp:txBody>
      <dsp:txXfrm>
        <a:off x="2291674" y="680472"/>
        <a:ext cx="308526" cy="309358"/>
      </dsp:txXfrm>
    </dsp:sp>
    <dsp:sp modelId="{6B8AA9FF-40AA-4303-B1AE-46645DC7777C}">
      <dsp:nvSpPr>
        <dsp:cNvPr id="0" name=""/>
        <dsp:cNvSpPr/>
      </dsp:nvSpPr>
      <dsp:spPr>
        <a:xfrm>
          <a:off x="2915379" y="211446"/>
          <a:ext cx="2079017" cy="1247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Smokers will go to restaurants less often</a:t>
          </a:r>
          <a:endParaRPr lang="cs-CZ" sz="1800" kern="1200" dirty="0"/>
        </a:p>
      </dsp:txBody>
      <dsp:txXfrm>
        <a:off x="2951914" y="247981"/>
        <a:ext cx="2005947" cy="1174340"/>
      </dsp:txXfrm>
    </dsp:sp>
    <dsp:sp modelId="{5854F411-4C3B-41A9-B394-6F9B58F52BF3}">
      <dsp:nvSpPr>
        <dsp:cNvPr id="0" name=""/>
        <dsp:cNvSpPr/>
      </dsp:nvSpPr>
      <dsp:spPr>
        <a:xfrm>
          <a:off x="5202298" y="577353"/>
          <a:ext cx="440751" cy="51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cs-CZ" sz="1800" kern="1200"/>
        </a:p>
      </dsp:txBody>
      <dsp:txXfrm>
        <a:off x="5202298" y="680472"/>
        <a:ext cx="308526" cy="309358"/>
      </dsp:txXfrm>
    </dsp:sp>
    <dsp:sp modelId="{53160435-66D1-45E6-98B1-531AC19117BF}">
      <dsp:nvSpPr>
        <dsp:cNvPr id="0" name=""/>
        <dsp:cNvSpPr/>
      </dsp:nvSpPr>
      <dsp:spPr>
        <a:xfrm>
          <a:off x="5826003" y="211446"/>
          <a:ext cx="2079017" cy="1247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Restaurants will lose money</a:t>
          </a:r>
          <a:endParaRPr lang="cs-CZ" sz="1800" kern="1200" dirty="0"/>
        </a:p>
      </dsp:txBody>
      <dsp:txXfrm>
        <a:off x="5862538" y="247981"/>
        <a:ext cx="2005947" cy="1174340"/>
      </dsp:txXfrm>
    </dsp:sp>
    <dsp:sp modelId="{39B18C2A-A4F2-47C9-B350-2B603F579985}">
      <dsp:nvSpPr>
        <dsp:cNvPr id="0" name=""/>
        <dsp:cNvSpPr/>
      </dsp:nvSpPr>
      <dsp:spPr>
        <a:xfrm>
          <a:off x="8112922" y="577353"/>
          <a:ext cx="440751" cy="51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cs-CZ" sz="1800" kern="1200"/>
        </a:p>
      </dsp:txBody>
      <dsp:txXfrm>
        <a:off x="8112922" y="680472"/>
        <a:ext cx="308526" cy="309358"/>
      </dsp:txXfrm>
    </dsp:sp>
    <dsp:sp modelId="{8C126874-D888-417A-99B4-F1EFF50B2A6D}">
      <dsp:nvSpPr>
        <dsp:cNvPr id="0" name=""/>
        <dsp:cNvSpPr/>
      </dsp:nvSpPr>
      <dsp:spPr>
        <a:xfrm>
          <a:off x="8736627" y="211446"/>
          <a:ext cx="2079017" cy="1247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Some restaurants will be forced to close down</a:t>
          </a:r>
          <a:endParaRPr lang="cs-CZ" sz="1800" kern="1200" dirty="0"/>
        </a:p>
      </dsp:txBody>
      <dsp:txXfrm>
        <a:off x="8773162" y="247981"/>
        <a:ext cx="2005947" cy="11743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BEA38-7C3A-4F80-959F-A3256E2C42C2}" type="datetimeFigureOut">
              <a:rPr lang="cs-CZ" smtClean="0"/>
              <a:t>7.3.2017</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EEF45-4240-4F56-BCC1-DF479DCE2B0C}" type="slidenum">
              <a:rPr lang="cs-CZ" smtClean="0"/>
              <a:t>‹#›</a:t>
            </a:fld>
            <a:endParaRPr lang="cs-CZ"/>
          </a:p>
        </p:txBody>
      </p:sp>
    </p:spTree>
    <p:extLst>
      <p:ext uri="{BB962C8B-B14F-4D97-AF65-F5344CB8AC3E}">
        <p14:creationId xmlns:p14="http://schemas.microsoft.com/office/powerpoint/2010/main" val="57572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91EEF45-4240-4F56-BCC1-DF479DCE2B0C}" type="slidenum">
              <a:rPr lang="cs-CZ" smtClean="0"/>
              <a:t>1</a:t>
            </a:fld>
            <a:endParaRPr lang="cs-CZ"/>
          </a:p>
        </p:txBody>
      </p:sp>
    </p:spTree>
    <p:extLst>
      <p:ext uri="{BB962C8B-B14F-4D97-AF65-F5344CB8AC3E}">
        <p14:creationId xmlns:p14="http://schemas.microsoft.com/office/powerpoint/2010/main" val="422824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91EEF45-4240-4F56-BCC1-DF479DCE2B0C}" type="slidenum">
              <a:rPr lang="cs-CZ" smtClean="0"/>
              <a:t>4</a:t>
            </a:fld>
            <a:endParaRPr lang="cs-CZ"/>
          </a:p>
        </p:txBody>
      </p:sp>
    </p:spTree>
    <p:extLst>
      <p:ext uri="{BB962C8B-B14F-4D97-AF65-F5344CB8AC3E}">
        <p14:creationId xmlns:p14="http://schemas.microsoft.com/office/powerpoint/2010/main" val="3829031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26EC8FC-E791-4382-A0C6-10B950B1AC76}" type="datetime1">
              <a:rPr lang="en-US" smtClean="0"/>
              <a:t>3/7/2017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2EE62-3DBC-450E-A8F1-C7929B33D8DA}" type="datetime1">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CD78A6-A150-410E-A375-B325EF59B9A6}" type="datetime1">
              <a:rPr lang="en-US" smtClean="0"/>
              <a:t>3/7/2017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8C01B2-CEF4-41D8-A5B3-9AE53DB7B8C6}" type="datetime1">
              <a:rPr lang="en-US" smtClean="0"/>
              <a:t>3/7/2017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EFA18A8-CDE2-4958-B62A-0D36822E5B75}" type="datetime1">
              <a:rPr lang="en-US" smtClean="0"/>
              <a:t>3/7/2017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A4A01B5-5E5F-4399-A3A2-FF283746CF91}" type="datetime1">
              <a:rPr lang="en-US" smtClean="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B3C3498-C6A4-426A-894D-11D0C39DA88E}" type="datetime1">
              <a:rPr lang="en-US" smtClean="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C8B88-AA17-4AEB-A6C0-13E47C97C575}" type="datetime1">
              <a:rPr lang="en-US" smtClean="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DEF9030-ED16-4573-BCD2-55A867A62DEC}" type="datetime1">
              <a:rPr lang="en-US" smtClean="0"/>
              <a:t>3/7/2017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90F5D1-6B09-449F-8D1A-74E3B7208775}" type="datetime1">
              <a:rPr lang="en-US" smtClean="0"/>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1C3165F-C09A-4240-A831-95728E76410C}" type="datetime1">
              <a:rPr lang="en-US" smtClean="0"/>
              <a:t>3/7/2017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884AA8-FF9D-4670-8FEA-FECCE41881C8}" type="datetime1">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64B702-0AC2-4582-8A36-172B34E4CF63}" type="datetime1">
              <a:rPr lang="en-US" smtClean="0"/>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B934F1-D3EA-4C43-B71F-885901899028}" type="datetime1">
              <a:rPr lang="en-US" smtClean="0"/>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54DC5-FC84-4314-BA0D-408C20C44146}" type="datetime1">
              <a:rPr lang="en-US" smtClean="0"/>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9D1EE-7D2A-4385-9F6B-5B52CF7B64F8}" type="datetime1">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BFE01-3312-447F-B2D2-25956C088469}" type="datetime1">
              <a:rPr lang="en-US" smtClean="0"/>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21E809-8F49-4350-A448-AE1652059326}" type="datetime1">
              <a:rPr lang="en-US" smtClean="0"/>
              <a:t>3/7/2017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832" y="1807105"/>
            <a:ext cx="10792326" cy="1706116"/>
          </a:xfrm>
        </p:spPr>
        <p:txBody>
          <a:bodyPr/>
          <a:lstStyle/>
          <a:p>
            <a:pPr algn="ctr"/>
            <a:r>
              <a:rPr lang="cs-CZ" dirty="0" smtClean="0"/>
              <a:t>asking critical questions</a:t>
            </a:r>
            <a:endParaRPr lang="cs-CZ" dirty="0"/>
          </a:p>
        </p:txBody>
      </p:sp>
      <p:sp>
        <p:nvSpPr>
          <p:cNvPr id="3" name="Subtitle 2"/>
          <p:cNvSpPr>
            <a:spLocks noGrp="1"/>
          </p:cNvSpPr>
          <p:nvPr>
            <p:ph type="subTitle" idx="1"/>
          </p:nvPr>
        </p:nvSpPr>
        <p:spPr/>
        <p:txBody>
          <a:bodyPr>
            <a:normAutofit/>
          </a:bodyPr>
          <a:lstStyle/>
          <a:p>
            <a:pPr algn="ctr"/>
            <a:r>
              <a:rPr lang="cs-CZ" sz="2800" dirty="0" smtClean="0"/>
              <a:t>Unit 3</a:t>
            </a:r>
            <a:endParaRPr lang="cs-CZ" sz="2800" dirty="0"/>
          </a:p>
        </p:txBody>
      </p:sp>
    </p:spTree>
    <p:extLst>
      <p:ext uri="{BB962C8B-B14F-4D97-AF65-F5344CB8AC3E}">
        <p14:creationId xmlns:p14="http://schemas.microsoft.com/office/powerpoint/2010/main" val="426609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itle 1"/>
          <p:cNvSpPr>
            <a:spLocks noGrp="1"/>
          </p:cNvSpPr>
          <p:nvPr>
            <p:ph type="title"/>
          </p:nvPr>
        </p:nvSpPr>
        <p:spPr/>
        <p:txBody>
          <a:bodyPr/>
          <a:lstStyle/>
          <a:p>
            <a:r>
              <a:rPr lang="en-GB" dirty="0" smtClean="0"/>
              <a:t>look at this cause.</a:t>
            </a:r>
            <a:br>
              <a:rPr lang="en-GB" dirty="0" smtClean="0"/>
            </a:br>
            <a:r>
              <a:rPr lang="en-GB" dirty="0" smtClean="0"/>
              <a:t>what is the effect?</a:t>
            </a:r>
            <a:endParaRPr lang="cs-CZ" dirty="0"/>
          </a:p>
        </p:txBody>
      </p:sp>
      <p:pic>
        <p:nvPicPr>
          <p:cNvPr id="6" name="Picture 5"/>
          <p:cNvPicPr>
            <a:picLocks noChangeAspect="1"/>
          </p:cNvPicPr>
          <p:nvPr/>
        </p:nvPicPr>
        <p:blipFill>
          <a:blip r:embed="rId2"/>
          <a:stretch>
            <a:fillRect/>
          </a:stretch>
        </p:blipFill>
        <p:spPr>
          <a:xfrm>
            <a:off x="2895600" y="2225841"/>
            <a:ext cx="5594057" cy="4078705"/>
          </a:xfrm>
          <a:prstGeom prst="rect">
            <a:avLst/>
          </a:prstGeom>
        </p:spPr>
      </p:pic>
    </p:spTree>
    <p:extLst>
      <p:ext uri="{BB962C8B-B14F-4D97-AF65-F5344CB8AC3E}">
        <p14:creationId xmlns:p14="http://schemas.microsoft.com/office/powerpoint/2010/main" val="40772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Picture 4"/>
          <p:cNvPicPr>
            <a:picLocks noChangeAspect="1"/>
          </p:cNvPicPr>
          <p:nvPr/>
        </p:nvPicPr>
        <p:blipFill>
          <a:blip r:embed="rId2"/>
          <a:stretch>
            <a:fillRect/>
          </a:stretch>
        </p:blipFill>
        <p:spPr>
          <a:xfrm>
            <a:off x="565190" y="2031581"/>
            <a:ext cx="10941010" cy="4116555"/>
          </a:xfrm>
          <a:prstGeom prst="rect">
            <a:avLst/>
          </a:prstGeom>
        </p:spPr>
      </p:pic>
    </p:spTree>
    <p:extLst>
      <p:ext uri="{BB962C8B-B14F-4D97-AF65-F5344CB8AC3E}">
        <p14:creationId xmlns:p14="http://schemas.microsoft.com/office/powerpoint/2010/main" val="407602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
        <p:nvSpPr>
          <p:cNvPr id="5" name="Title 1"/>
          <p:cNvSpPr>
            <a:spLocks noGrp="1"/>
          </p:cNvSpPr>
          <p:nvPr>
            <p:ph type="title"/>
          </p:nvPr>
        </p:nvSpPr>
        <p:spPr/>
        <p:txBody>
          <a:bodyPr/>
          <a:lstStyle/>
          <a:p>
            <a:r>
              <a:rPr lang="en-GB" dirty="0" smtClean="0"/>
              <a:t>look at this cause.</a:t>
            </a:r>
            <a:br>
              <a:rPr lang="en-GB" dirty="0" smtClean="0"/>
            </a:br>
            <a:r>
              <a:rPr lang="en-GB" dirty="0" smtClean="0"/>
              <a:t>what is the effect?</a:t>
            </a:r>
            <a:endParaRPr lang="cs-CZ" dirty="0"/>
          </a:p>
        </p:txBody>
      </p:sp>
      <p:pic>
        <p:nvPicPr>
          <p:cNvPr id="6" name="Picture 5"/>
          <p:cNvPicPr>
            <a:picLocks noChangeAspect="1"/>
          </p:cNvPicPr>
          <p:nvPr/>
        </p:nvPicPr>
        <p:blipFill>
          <a:blip r:embed="rId2"/>
          <a:stretch>
            <a:fillRect/>
          </a:stretch>
        </p:blipFill>
        <p:spPr>
          <a:xfrm>
            <a:off x="2895600" y="2364707"/>
            <a:ext cx="5671135" cy="4099976"/>
          </a:xfrm>
          <a:prstGeom prst="rect">
            <a:avLst/>
          </a:prstGeom>
        </p:spPr>
      </p:pic>
    </p:spTree>
    <p:extLst>
      <p:ext uri="{BB962C8B-B14F-4D97-AF65-F5344CB8AC3E}">
        <p14:creationId xmlns:p14="http://schemas.microsoft.com/office/powerpoint/2010/main" val="1092998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pic>
        <p:nvPicPr>
          <p:cNvPr id="5" name="Picture 4"/>
          <p:cNvPicPr>
            <a:picLocks noChangeAspect="1"/>
          </p:cNvPicPr>
          <p:nvPr/>
        </p:nvPicPr>
        <p:blipFill>
          <a:blip r:embed="rId2"/>
          <a:stretch>
            <a:fillRect/>
          </a:stretch>
        </p:blipFill>
        <p:spPr>
          <a:xfrm>
            <a:off x="553453" y="2106284"/>
            <a:ext cx="11158176" cy="4198264"/>
          </a:xfrm>
          <a:prstGeom prst="rect">
            <a:avLst/>
          </a:prstGeom>
        </p:spPr>
      </p:pic>
    </p:spTree>
    <p:extLst>
      <p:ext uri="{BB962C8B-B14F-4D97-AF65-F5344CB8AC3E}">
        <p14:creationId xmlns:p14="http://schemas.microsoft.com/office/powerpoint/2010/main" val="359439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5" y="2027689"/>
            <a:ext cx="6091989" cy="1293028"/>
          </a:xfrm>
        </p:spPr>
        <p:txBody>
          <a:bodyPr/>
          <a:lstStyle/>
          <a:p>
            <a:r>
              <a:rPr lang="en-GB" dirty="0"/>
              <a:t>look at </a:t>
            </a:r>
            <a:r>
              <a:rPr lang="en-GB" dirty="0" smtClean="0"/>
              <a:t>these causes.</a:t>
            </a:r>
            <a:r>
              <a:rPr lang="en-GB" dirty="0"/>
              <a:t/>
            </a:r>
            <a:br>
              <a:rPr lang="en-GB" dirty="0"/>
            </a:br>
            <a:r>
              <a:rPr lang="en-GB" dirty="0"/>
              <a:t>what </a:t>
            </a:r>
            <a:r>
              <a:rPr lang="en-GB" dirty="0" smtClean="0"/>
              <a:t>are </a:t>
            </a:r>
            <a:r>
              <a:rPr lang="en-GB" dirty="0"/>
              <a:t>the </a:t>
            </a:r>
            <a:r>
              <a:rPr lang="en-GB" dirty="0" smtClean="0"/>
              <a:t>effects?</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Picture 4"/>
          <p:cNvPicPr>
            <a:picLocks noChangeAspect="1"/>
          </p:cNvPicPr>
          <p:nvPr/>
        </p:nvPicPr>
        <p:blipFill rotWithShape="1">
          <a:blip r:embed="rId2"/>
          <a:srcRect l="782" t="2805"/>
          <a:stretch/>
        </p:blipFill>
        <p:spPr>
          <a:xfrm>
            <a:off x="6701589" y="746125"/>
            <a:ext cx="5394158" cy="6063916"/>
          </a:xfrm>
          <a:prstGeom prst="rect">
            <a:avLst/>
          </a:prstGeom>
        </p:spPr>
      </p:pic>
    </p:spTree>
    <p:extLst>
      <p:ext uri="{BB962C8B-B14F-4D97-AF65-F5344CB8AC3E}">
        <p14:creationId xmlns:p14="http://schemas.microsoft.com/office/powerpoint/2010/main" val="44370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causes can have more than one effect.</a:t>
            </a:r>
            <a:endParaRPr lang="cs-CZ" dirty="0"/>
          </a:p>
        </p:txBody>
      </p:sp>
      <p:pic>
        <p:nvPicPr>
          <p:cNvPr id="5" name="Content Placeholder 4"/>
          <p:cNvPicPr>
            <a:picLocks noGrp="1" noChangeAspect="1"/>
          </p:cNvPicPr>
          <p:nvPr>
            <p:ph idx="1"/>
          </p:nvPr>
        </p:nvPicPr>
        <p:blipFill>
          <a:blip r:embed="rId2"/>
          <a:stretch>
            <a:fillRect/>
          </a:stretch>
        </p:blipFill>
        <p:spPr>
          <a:xfrm>
            <a:off x="328026" y="2707105"/>
            <a:ext cx="5659325" cy="364066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Picture 5"/>
          <p:cNvPicPr>
            <a:picLocks noChangeAspect="1"/>
          </p:cNvPicPr>
          <p:nvPr/>
        </p:nvPicPr>
        <p:blipFill>
          <a:blip r:embed="rId3"/>
          <a:stretch>
            <a:fillRect/>
          </a:stretch>
        </p:blipFill>
        <p:spPr>
          <a:xfrm>
            <a:off x="6208295" y="2563416"/>
            <a:ext cx="5882689" cy="3784358"/>
          </a:xfrm>
          <a:prstGeom prst="rect">
            <a:avLst/>
          </a:prstGeom>
        </p:spPr>
      </p:pic>
    </p:spTree>
    <p:extLst>
      <p:ext uri="{BB962C8B-B14F-4D97-AF65-F5344CB8AC3E}">
        <p14:creationId xmlns:p14="http://schemas.microsoft.com/office/powerpoint/2010/main" val="234386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an effect can have more than one cause.</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p:cNvPicPr>
            <a:picLocks noChangeAspect="1"/>
          </p:cNvPicPr>
          <p:nvPr/>
        </p:nvPicPr>
        <p:blipFill>
          <a:blip r:embed="rId2"/>
          <a:stretch>
            <a:fillRect/>
          </a:stretch>
        </p:blipFill>
        <p:spPr>
          <a:xfrm>
            <a:off x="2356686" y="2075649"/>
            <a:ext cx="7334250" cy="4705350"/>
          </a:xfrm>
          <a:prstGeom prst="rect">
            <a:avLst/>
          </a:prstGeom>
        </p:spPr>
      </p:pic>
    </p:spTree>
    <p:extLst>
      <p:ext uri="{BB962C8B-B14F-4D97-AF65-F5344CB8AC3E}">
        <p14:creationId xmlns:p14="http://schemas.microsoft.com/office/powerpoint/2010/main" val="173606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happen?</a:t>
            </a:r>
            <a:endParaRPr lang="cs-CZ" dirty="0"/>
          </a:p>
        </p:txBody>
      </p:sp>
      <p:sp>
        <p:nvSpPr>
          <p:cNvPr id="3" name="Content Placeholder 2"/>
          <p:cNvSpPr>
            <a:spLocks noGrp="1"/>
          </p:cNvSpPr>
          <p:nvPr>
            <p:ph idx="1"/>
          </p:nvPr>
        </p:nvSpPr>
        <p:spPr>
          <a:xfrm>
            <a:off x="685800" y="2075649"/>
            <a:ext cx="10820400" cy="1093232"/>
          </a:xfrm>
        </p:spPr>
        <p:txBody>
          <a:bodyPr>
            <a:normAutofit/>
          </a:bodyPr>
          <a:lstStyle/>
          <a:p>
            <a:r>
              <a:rPr lang="en-GB" sz="3200" dirty="0" smtClean="0"/>
              <a:t>sometimes people focus too much on a problem at hand that they fail to see long-term consequences</a:t>
            </a:r>
            <a:endParaRPr lang="cs-CZ" sz="3200"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pic>
        <p:nvPicPr>
          <p:cNvPr id="1028" name="Picture 4" descr="http://www.authorceo.com/wp-content/uploads/2014/11/Depositphotos_49745597_s.jpg"/>
          <p:cNvPicPr>
            <a:picLocks noChangeAspect="1" noChangeArrowheads="1"/>
          </p:cNvPicPr>
          <p:nvPr/>
        </p:nvPicPr>
        <p:blipFill rotWithShape="1">
          <a:blip r:embed="rId2">
            <a:extLst>
              <a:ext uri="{28A0092B-C50C-407E-A947-70E740481C1C}">
                <a14:useLocalDpi xmlns:a14="http://schemas.microsoft.com/office/drawing/2010/main" val="0"/>
              </a:ext>
            </a:extLst>
          </a:blip>
          <a:srcRect t="17617" b="13033"/>
          <a:stretch/>
        </p:blipFill>
        <p:spPr bwMode="auto">
          <a:xfrm>
            <a:off x="2671010" y="3168881"/>
            <a:ext cx="6853989" cy="35649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6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242" y="746124"/>
            <a:ext cx="11073063" cy="1407529"/>
          </a:xfrm>
        </p:spPr>
        <p:txBody>
          <a:bodyPr>
            <a:normAutofit fontScale="90000"/>
          </a:bodyPr>
          <a:lstStyle/>
          <a:p>
            <a:r>
              <a:rPr lang="en-GB" dirty="0" smtClean="0"/>
              <a:t>what is happening, and why?</a:t>
            </a:r>
            <a:br>
              <a:rPr lang="en-GB" dirty="0" smtClean="0"/>
            </a:br>
            <a:r>
              <a:rPr lang="en-GB" dirty="0" smtClean="0"/>
              <a:t>What may be the long-term consequences?</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pic>
        <p:nvPicPr>
          <p:cNvPr id="5" name="Picture 2" descr="http://www.whysustainable.com/images/1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5020" y="2153653"/>
            <a:ext cx="6933433" cy="451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8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
        <p:nvSpPr>
          <p:cNvPr id="5" name="Title 1"/>
          <p:cNvSpPr>
            <a:spLocks noGrp="1"/>
          </p:cNvSpPr>
          <p:nvPr>
            <p:ph type="title"/>
          </p:nvPr>
        </p:nvSpPr>
        <p:spPr>
          <a:xfrm>
            <a:off x="685799" y="764373"/>
            <a:ext cx="11165305" cy="1293028"/>
          </a:xfrm>
        </p:spPr>
        <p:txBody>
          <a:bodyPr>
            <a:normAutofit fontScale="90000"/>
          </a:bodyPr>
          <a:lstStyle/>
          <a:p>
            <a:r>
              <a:rPr lang="en-GB" dirty="0" smtClean="0"/>
              <a:t>what is happening, and why?</a:t>
            </a:r>
            <a:br>
              <a:rPr lang="en-GB" dirty="0" smtClean="0"/>
            </a:br>
            <a:r>
              <a:rPr lang="en-GB" dirty="0" smtClean="0"/>
              <a:t>What may be the long-term consequences?</a:t>
            </a:r>
            <a:endParaRPr lang="cs-CZ" dirty="0"/>
          </a:p>
        </p:txBody>
      </p:sp>
      <p:pic>
        <p:nvPicPr>
          <p:cNvPr id="3074" name="Picture 2" descr="http://www.newlinepharmacy.com/wp-content/uploads/2015/10/drinking-too-much-alcoho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279" y="2057401"/>
            <a:ext cx="6914343" cy="460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8610600" cy="1124588"/>
          </a:xfrm>
        </p:spPr>
        <p:txBody>
          <a:bodyPr/>
          <a:lstStyle/>
          <a:p>
            <a:r>
              <a:rPr lang="cs-CZ" dirty="0" smtClean="0"/>
              <a:t>What will we learn today?</a:t>
            </a:r>
            <a:endParaRPr lang="cs-CZ" dirty="0"/>
          </a:p>
        </p:txBody>
      </p:sp>
      <p:sp>
        <p:nvSpPr>
          <p:cNvPr id="3" name="Content Placeholder 2"/>
          <p:cNvSpPr>
            <a:spLocks noGrp="1"/>
          </p:cNvSpPr>
          <p:nvPr>
            <p:ph idx="1"/>
          </p:nvPr>
        </p:nvSpPr>
        <p:spPr>
          <a:xfrm>
            <a:off x="685800" y="4090737"/>
            <a:ext cx="8686800" cy="2069430"/>
          </a:xfrm>
        </p:spPr>
        <p:txBody>
          <a:bodyPr>
            <a:normAutofit/>
          </a:bodyPr>
          <a:lstStyle/>
          <a:p>
            <a:r>
              <a:rPr lang="cs-CZ" sz="2800" dirty="0" smtClean="0"/>
              <a:t>to </a:t>
            </a:r>
            <a:r>
              <a:rPr lang="cs-CZ" sz="2800" u="sng" dirty="0" smtClean="0"/>
              <a:t>infer</a:t>
            </a:r>
            <a:r>
              <a:rPr lang="cs-CZ" sz="2800" dirty="0" smtClean="0"/>
              <a:t> causes</a:t>
            </a:r>
          </a:p>
          <a:p>
            <a:r>
              <a:rPr lang="cs-CZ" sz="2800" dirty="0" smtClean="0"/>
              <a:t>to </a:t>
            </a:r>
            <a:r>
              <a:rPr lang="cs-CZ" sz="2800" u="sng" dirty="0" smtClean="0"/>
              <a:t>forecast</a:t>
            </a:r>
            <a:r>
              <a:rPr lang="cs-CZ" sz="2800" dirty="0" smtClean="0"/>
              <a:t> consequences</a:t>
            </a:r>
          </a:p>
          <a:p>
            <a:r>
              <a:rPr lang="cs-CZ" sz="2800" dirty="0" smtClean="0"/>
              <a:t>to discuss </a:t>
            </a:r>
            <a:r>
              <a:rPr lang="cs-CZ" sz="2800" u="sng" dirty="0" smtClean="0"/>
              <a:t>implications</a:t>
            </a:r>
          </a:p>
          <a:p>
            <a:r>
              <a:rPr lang="cs-CZ" sz="2800" dirty="0" smtClean="0"/>
              <a:t>to put forward </a:t>
            </a:r>
            <a:r>
              <a:rPr lang="cs-CZ" sz="2800" u="sng" dirty="0" smtClean="0"/>
              <a:t>alternatives</a:t>
            </a:r>
            <a:r>
              <a:rPr lang="en-GB" sz="2800" dirty="0" smtClean="0"/>
              <a:t> and supporting facts</a:t>
            </a:r>
            <a:endParaRPr lang="cs-CZ" sz="2800" dirty="0"/>
          </a:p>
        </p:txBody>
      </p:sp>
      <p:pic>
        <p:nvPicPr>
          <p:cNvPr id="7" name="Picture 6"/>
          <p:cNvPicPr>
            <a:picLocks noChangeAspect="1"/>
          </p:cNvPicPr>
          <p:nvPr/>
        </p:nvPicPr>
        <p:blipFill>
          <a:blip r:embed="rId2"/>
          <a:stretch>
            <a:fillRect/>
          </a:stretch>
        </p:blipFill>
        <p:spPr>
          <a:xfrm>
            <a:off x="6858000" y="2000501"/>
            <a:ext cx="5334000" cy="2905125"/>
          </a:xfrm>
          <a:prstGeom prst="rect">
            <a:avLst/>
          </a:prstGeom>
        </p:spPr>
      </p:pic>
      <p:sp>
        <p:nvSpPr>
          <p:cNvPr id="8" name="Slide Number Placeholder 7"/>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66401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pic>
        <p:nvPicPr>
          <p:cNvPr id="4098" name="Picture 2" descr="http://havokjournal.com/wp-content/uploads/2015/10/marines-in-w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9563" y="2165204"/>
            <a:ext cx="6497306" cy="45724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69232" y="764373"/>
            <a:ext cx="11417968" cy="1293028"/>
          </a:xfrm>
        </p:spPr>
        <p:txBody>
          <a:bodyPr>
            <a:normAutofit fontScale="90000"/>
          </a:bodyPr>
          <a:lstStyle/>
          <a:p>
            <a:r>
              <a:rPr lang="en-GB" dirty="0" smtClean="0"/>
              <a:t>what is happening, and why?</a:t>
            </a:r>
            <a:br>
              <a:rPr lang="en-GB" dirty="0" smtClean="0"/>
            </a:br>
            <a:r>
              <a:rPr lang="en-GB" dirty="0" smtClean="0"/>
              <a:t>What may be the long-term consequences?</a:t>
            </a:r>
            <a:endParaRPr lang="cs-CZ" dirty="0"/>
          </a:p>
        </p:txBody>
      </p:sp>
    </p:spTree>
    <p:extLst>
      <p:ext uri="{BB962C8B-B14F-4D97-AF65-F5344CB8AC3E}">
        <p14:creationId xmlns:p14="http://schemas.microsoft.com/office/powerpoint/2010/main" val="327342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695" y="951064"/>
            <a:ext cx="8823158" cy="1293028"/>
          </a:xfrm>
        </p:spPr>
        <p:txBody>
          <a:bodyPr>
            <a:normAutofit/>
          </a:bodyPr>
          <a:lstStyle/>
          <a:p>
            <a:r>
              <a:rPr lang="en-GB" sz="5400" dirty="0" smtClean="0"/>
              <a:t>flowchart</a:t>
            </a:r>
            <a:endParaRPr lang="cs-CZ" sz="5400" dirty="0"/>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1370900606"/>
              </p:ext>
            </p:extLst>
          </p:nvPr>
        </p:nvGraphicFramePr>
        <p:xfrm>
          <a:off x="204537" y="2244092"/>
          <a:ext cx="11670631" cy="414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416874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71011"/>
            <a:ext cx="11658600" cy="2033335"/>
          </a:xfrm>
        </p:spPr>
        <p:txBody>
          <a:bodyPr>
            <a:noAutofit/>
          </a:bodyPr>
          <a:lstStyle/>
          <a:p>
            <a:r>
              <a:rPr lang="en-GB" sz="2800" dirty="0" smtClean="0"/>
              <a:t>Choose a recent controversial event</a:t>
            </a:r>
          </a:p>
          <a:p>
            <a:r>
              <a:rPr lang="en-GB" sz="2800" dirty="0" smtClean="0"/>
              <a:t>Create a flowchart describing possible consequences</a:t>
            </a:r>
          </a:p>
          <a:p>
            <a:r>
              <a:rPr lang="en-GB" sz="2800" dirty="0" smtClean="0"/>
              <a:t>Post in the homework submission area online OR write it into your notebook</a:t>
            </a:r>
            <a:endParaRPr lang="cs-CZ"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graphicFrame>
        <p:nvGraphicFramePr>
          <p:cNvPr id="5" name="Content Placeholder 19"/>
          <p:cNvGraphicFramePr>
            <a:graphicFrameLocks/>
          </p:cNvGraphicFramePr>
          <p:nvPr>
            <p:extLst>
              <p:ext uri="{D42A27DB-BD31-4B8C-83A1-F6EECF244321}">
                <p14:modId xmlns:p14="http://schemas.microsoft.com/office/powerpoint/2010/main" val="2708135583"/>
              </p:ext>
            </p:extLst>
          </p:nvPr>
        </p:nvGraphicFramePr>
        <p:xfrm>
          <a:off x="685800" y="4704346"/>
          <a:ext cx="10820400" cy="167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0315" y="238628"/>
            <a:ext cx="2831432" cy="2831432"/>
          </a:xfrm>
          <a:prstGeom prst="rect">
            <a:avLst/>
          </a:prstGeom>
        </p:spPr>
      </p:pic>
    </p:spTree>
    <p:extLst>
      <p:ext uri="{BB962C8B-B14F-4D97-AF65-F5344CB8AC3E}">
        <p14:creationId xmlns:p14="http://schemas.microsoft.com/office/powerpoint/2010/main" val="107489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if…?</a:t>
            </a:r>
            <a:endParaRPr lang="cs-CZ" dirty="0"/>
          </a:p>
        </p:txBody>
      </p:sp>
      <p:sp>
        <p:nvSpPr>
          <p:cNvPr id="3" name="Content Placeholder 2"/>
          <p:cNvSpPr>
            <a:spLocks noGrp="1"/>
          </p:cNvSpPr>
          <p:nvPr>
            <p:ph idx="1"/>
          </p:nvPr>
        </p:nvSpPr>
        <p:spPr>
          <a:xfrm>
            <a:off x="3693694" y="2182528"/>
            <a:ext cx="7812505" cy="4494998"/>
          </a:xfrm>
        </p:spPr>
        <p:txBody>
          <a:bodyPr>
            <a:normAutofit/>
          </a:bodyPr>
          <a:lstStyle/>
          <a:p>
            <a:pPr>
              <a:lnSpc>
                <a:spcPct val="150000"/>
              </a:lnSpc>
            </a:pPr>
            <a:r>
              <a:rPr lang="en-GB" sz="2800" dirty="0" smtClean="0"/>
              <a:t>As a student, you may be given a problem to investigate. </a:t>
            </a:r>
          </a:p>
          <a:p>
            <a:pPr>
              <a:lnSpc>
                <a:spcPct val="150000"/>
              </a:lnSpc>
            </a:pPr>
            <a:r>
              <a:rPr lang="en-GB" sz="2800" dirty="0" smtClean="0"/>
              <a:t>If this happens, you may need to:</a:t>
            </a:r>
          </a:p>
          <a:p>
            <a:pPr lvl="1">
              <a:lnSpc>
                <a:spcPct val="150000"/>
              </a:lnSpc>
            </a:pPr>
            <a:r>
              <a:rPr lang="en-GB" sz="2800" dirty="0" smtClean="0"/>
              <a:t>look at a variety of solutions</a:t>
            </a:r>
          </a:p>
          <a:p>
            <a:pPr lvl="1">
              <a:lnSpc>
                <a:spcPct val="150000"/>
              </a:lnSpc>
            </a:pPr>
            <a:r>
              <a:rPr lang="en-GB" sz="2800" dirty="0" smtClean="0"/>
              <a:t>evaluate the consequences of each</a:t>
            </a:r>
          </a:p>
          <a:p>
            <a:pPr lvl="1">
              <a:lnSpc>
                <a:spcPct val="150000"/>
              </a:lnSpc>
            </a:pPr>
            <a:r>
              <a:rPr lang="en-GB" sz="2800" dirty="0" smtClean="0"/>
              <a:t>determine which is the ‘best’ solution</a:t>
            </a:r>
            <a:endParaRPr lang="cs-CZ"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pic>
        <p:nvPicPr>
          <p:cNvPr id="5" name="Picture 4"/>
          <p:cNvPicPr>
            <a:picLocks noChangeAspect="1"/>
          </p:cNvPicPr>
          <p:nvPr/>
        </p:nvPicPr>
        <p:blipFill rotWithShape="1">
          <a:blip r:embed="rId2"/>
          <a:srcRect l="23614" r="23755"/>
          <a:stretch/>
        </p:blipFill>
        <p:spPr>
          <a:xfrm>
            <a:off x="457198" y="2450833"/>
            <a:ext cx="2777817" cy="3958388"/>
          </a:xfrm>
          <a:prstGeom prst="ellipse">
            <a:avLst/>
          </a:prstGeom>
          <a:ln w="63500"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9920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649705"/>
            <a:ext cx="11959389" cy="2237874"/>
          </a:xfrm>
        </p:spPr>
        <p:txBody>
          <a:bodyPr>
            <a:normAutofit/>
          </a:bodyPr>
          <a:lstStyle/>
          <a:p>
            <a:r>
              <a:rPr lang="en-GB" sz="3200" dirty="0" smtClean="0"/>
              <a:t>a small town decided to modify its town centre and asked two development companies to submit plans.</a:t>
            </a:r>
            <a:br>
              <a:rPr lang="en-GB" sz="3200" dirty="0" smtClean="0"/>
            </a:br>
            <a:r>
              <a:rPr lang="en-GB" sz="3200" b="1" dirty="0" smtClean="0"/>
              <a:t>which plan </a:t>
            </a:r>
            <a:r>
              <a:rPr lang="en-GB" sz="3200" dirty="0" smtClean="0"/>
              <a:t>should the town support, and </a:t>
            </a:r>
            <a:r>
              <a:rPr lang="en-GB" sz="3200" b="1" dirty="0" smtClean="0"/>
              <a:t>why</a:t>
            </a:r>
            <a:r>
              <a:rPr lang="en-GB" sz="3200" dirty="0" smtClean="0"/>
              <a:t>?</a:t>
            </a:r>
            <a:br>
              <a:rPr lang="en-GB" sz="3200" dirty="0" smtClean="0"/>
            </a:br>
            <a:r>
              <a:rPr lang="en-GB" sz="3200" dirty="0" smtClean="0"/>
              <a:t>what may be the </a:t>
            </a:r>
            <a:r>
              <a:rPr lang="en-GB" sz="3200" b="1" dirty="0" smtClean="0"/>
              <a:t>consequences</a:t>
            </a:r>
            <a:r>
              <a:rPr lang="en-GB" sz="3200" dirty="0" smtClean="0"/>
              <a:t> of your decision?</a:t>
            </a:r>
            <a:endParaRPr lang="cs-CZ" sz="3200" dirty="0"/>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pic>
        <p:nvPicPr>
          <p:cNvPr id="6" name="Picture 5"/>
          <p:cNvPicPr>
            <a:picLocks noChangeAspect="1"/>
          </p:cNvPicPr>
          <p:nvPr/>
        </p:nvPicPr>
        <p:blipFill>
          <a:blip r:embed="rId2"/>
          <a:stretch>
            <a:fillRect/>
          </a:stretch>
        </p:blipFill>
        <p:spPr>
          <a:xfrm>
            <a:off x="1436520" y="2810178"/>
            <a:ext cx="9278853" cy="4047822"/>
          </a:xfrm>
          <a:prstGeom prst="rect">
            <a:avLst/>
          </a:prstGeom>
        </p:spPr>
      </p:pic>
    </p:spTree>
    <p:extLst>
      <p:ext uri="{BB962C8B-B14F-4D97-AF65-F5344CB8AC3E}">
        <p14:creationId xmlns:p14="http://schemas.microsoft.com/office/powerpoint/2010/main" val="159361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726" y="5450304"/>
            <a:ext cx="8610600" cy="1082843"/>
          </a:xfrm>
        </p:spPr>
        <p:txBody>
          <a:bodyPr>
            <a:normAutofit/>
          </a:bodyPr>
          <a:lstStyle/>
          <a:p>
            <a:pPr algn="ctr"/>
            <a:r>
              <a:rPr lang="en-GB" sz="3200" dirty="0" smtClean="0"/>
              <a:t>what does it mean?</a:t>
            </a:r>
            <a:endParaRPr lang="cs-CZ" sz="3200" dirty="0"/>
          </a:p>
        </p:txBody>
      </p:sp>
      <p:pic>
        <p:nvPicPr>
          <p:cNvPr id="4" name="Picture 3"/>
          <p:cNvPicPr>
            <a:picLocks noChangeAspect="1"/>
          </p:cNvPicPr>
          <p:nvPr/>
        </p:nvPicPr>
        <p:blipFill rotWithShape="1">
          <a:blip r:embed="rId2"/>
          <a:srcRect t="7561" b="15392"/>
          <a:stretch/>
        </p:blipFill>
        <p:spPr>
          <a:xfrm>
            <a:off x="3711992" y="709863"/>
            <a:ext cx="4788069" cy="4042611"/>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43546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063" y="1214955"/>
            <a:ext cx="10086474" cy="1293028"/>
          </a:xfrm>
        </p:spPr>
        <p:txBody>
          <a:bodyPr/>
          <a:lstStyle/>
          <a:p>
            <a:r>
              <a:rPr lang="en-GB" dirty="0" smtClean="0"/>
              <a:t>Causal relationship have direction</a:t>
            </a:r>
            <a:endParaRPr lang="cs-CZ" dirty="0"/>
          </a:p>
        </p:txBody>
      </p:sp>
      <p:pic>
        <p:nvPicPr>
          <p:cNvPr id="4" name="Picture 3"/>
          <p:cNvPicPr>
            <a:picLocks noChangeAspect="1"/>
          </p:cNvPicPr>
          <p:nvPr/>
        </p:nvPicPr>
        <p:blipFill rotWithShape="1">
          <a:blip r:embed="rId3"/>
          <a:srcRect t="3931" r="11034" b="3448"/>
          <a:stretch/>
        </p:blipFill>
        <p:spPr>
          <a:xfrm>
            <a:off x="225091" y="2976814"/>
            <a:ext cx="5044742" cy="3043989"/>
          </a:xfrm>
          <a:prstGeom prst="rect">
            <a:avLst/>
          </a:prstGeom>
        </p:spPr>
      </p:pic>
      <p:pic>
        <p:nvPicPr>
          <p:cNvPr id="5" name="Picture 4"/>
          <p:cNvPicPr>
            <a:picLocks noChangeAspect="1"/>
          </p:cNvPicPr>
          <p:nvPr/>
        </p:nvPicPr>
        <p:blipFill>
          <a:blip r:embed="rId4"/>
          <a:stretch>
            <a:fillRect/>
          </a:stretch>
        </p:blipFill>
        <p:spPr>
          <a:xfrm>
            <a:off x="5409029" y="2976814"/>
            <a:ext cx="6388090" cy="3043989"/>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2188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106905"/>
            <a:ext cx="11105148" cy="950496"/>
          </a:xfrm>
        </p:spPr>
        <p:txBody>
          <a:bodyPr/>
          <a:lstStyle/>
          <a:p>
            <a:r>
              <a:rPr lang="en-GB" dirty="0" smtClean="0"/>
              <a:t>not all relationships have causal links</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a:blip r:embed="rId2"/>
          <a:stretch>
            <a:fillRect/>
          </a:stretch>
        </p:blipFill>
        <p:spPr>
          <a:xfrm>
            <a:off x="1086352" y="2418181"/>
            <a:ext cx="10091016" cy="4018546"/>
          </a:xfrm>
          <a:prstGeom prst="rect">
            <a:avLst/>
          </a:prstGeom>
        </p:spPr>
      </p:pic>
    </p:spTree>
    <p:extLst>
      <p:ext uri="{BB962C8B-B14F-4D97-AF65-F5344CB8AC3E}">
        <p14:creationId xmlns:p14="http://schemas.microsoft.com/office/powerpoint/2010/main" val="327414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10" y="1263316"/>
            <a:ext cx="11345779" cy="782054"/>
          </a:xfrm>
        </p:spPr>
        <p:txBody>
          <a:bodyPr/>
          <a:lstStyle/>
          <a:p>
            <a:r>
              <a:rPr lang="en-GB" dirty="0" smtClean="0"/>
              <a:t>a cause may have more than one effect</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Picture 4"/>
          <p:cNvPicPr>
            <a:picLocks noChangeAspect="1"/>
          </p:cNvPicPr>
          <p:nvPr/>
        </p:nvPicPr>
        <p:blipFill>
          <a:blip r:embed="rId2"/>
          <a:stretch>
            <a:fillRect/>
          </a:stretch>
        </p:blipFill>
        <p:spPr>
          <a:xfrm>
            <a:off x="1333499" y="1877929"/>
            <a:ext cx="9525000" cy="4762500"/>
          </a:xfrm>
          <a:prstGeom prst="rect">
            <a:avLst/>
          </a:prstGeom>
        </p:spPr>
      </p:pic>
    </p:spTree>
    <p:extLst>
      <p:ext uri="{BB962C8B-B14F-4D97-AF65-F5344CB8AC3E}">
        <p14:creationId xmlns:p14="http://schemas.microsoft.com/office/powerpoint/2010/main" val="33965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873"/>
            <a:ext cx="10820400" cy="944279"/>
          </a:xfrm>
        </p:spPr>
        <p:txBody>
          <a:bodyPr/>
          <a:lstStyle/>
          <a:p>
            <a:pPr algn="ctr"/>
            <a:r>
              <a:rPr lang="en-GB" dirty="0" smtClean="0"/>
              <a:t>events happen in a wider context</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pic>
        <p:nvPicPr>
          <p:cNvPr id="5" name="Picture 4"/>
          <p:cNvPicPr>
            <a:picLocks noChangeAspect="1"/>
          </p:cNvPicPr>
          <p:nvPr/>
        </p:nvPicPr>
        <p:blipFill>
          <a:blip r:embed="rId2"/>
          <a:stretch>
            <a:fillRect/>
          </a:stretch>
        </p:blipFill>
        <p:spPr>
          <a:xfrm>
            <a:off x="1333500" y="2039153"/>
            <a:ext cx="9525000" cy="4674468"/>
          </a:xfrm>
          <a:prstGeom prst="rect">
            <a:avLst/>
          </a:prstGeom>
        </p:spPr>
      </p:pic>
    </p:spTree>
    <p:extLst>
      <p:ext uri="{BB962C8B-B14F-4D97-AF65-F5344CB8AC3E}">
        <p14:creationId xmlns:p14="http://schemas.microsoft.com/office/powerpoint/2010/main" val="40217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306" y="746125"/>
            <a:ext cx="8341894" cy="1449438"/>
          </a:xfrm>
        </p:spPr>
        <p:txBody>
          <a:bodyPr/>
          <a:lstStyle/>
          <a:p>
            <a:r>
              <a:rPr lang="en-GB" dirty="0" smtClean="0"/>
              <a:t>look at this cause.</a:t>
            </a:r>
            <a:br>
              <a:rPr lang="en-GB" dirty="0" smtClean="0"/>
            </a:br>
            <a:r>
              <a:rPr lang="en-GB" dirty="0" smtClean="0"/>
              <a:t>what is the effect?</a:t>
            </a:r>
            <a:endParaRPr lang="cs-CZ"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pic>
        <p:nvPicPr>
          <p:cNvPr id="5" name="Picture 4"/>
          <p:cNvPicPr>
            <a:picLocks noChangeAspect="1"/>
          </p:cNvPicPr>
          <p:nvPr/>
        </p:nvPicPr>
        <p:blipFill>
          <a:blip r:embed="rId2"/>
          <a:stretch>
            <a:fillRect/>
          </a:stretch>
        </p:blipFill>
        <p:spPr>
          <a:xfrm>
            <a:off x="2321594" y="1269332"/>
            <a:ext cx="3409950" cy="5257800"/>
          </a:xfrm>
          <a:prstGeom prst="rect">
            <a:avLst/>
          </a:prstGeom>
        </p:spPr>
      </p:pic>
    </p:spTree>
    <p:extLst>
      <p:ext uri="{BB962C8B-B14F-4D97-AF65-F5344CB8AC3E}">
        <p14:creationId xmlns:p14="http://schemas.microsoft.com/office/powerpoint/2010/main" val="278021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4"/>
          <p:cNvPicPr>
            <a:picLocks noChangeAspect="1"/>
          </p:cNvPicPr>
          <p:nvPr/>
        </p:nvPicPr>
        <p:blipFill>
          <a:blip r:embed="rId2"/>
          <a:stretch>
            <a:fillRect/>
          </a:stretch>
        </p:blipFill>
        <p:spPr>
          <a:xfrm>
            <a:off x="2590800" y="1257300"/>
            <a:ext cx="7010400" cy="5257800"/>
          </a:xfrm>
          <a:prstGeom prst="rect">
            <a:avLst/>
          </a:prstGeom>
        </p:spPr>
      </p:pic>
    </p:spTree>
    <p:extLst>
      <p:ext uri="{BB962C8B-B14F-4D97-AF65-F5344CB8AC3E}">
        <p14:creationId xmlns:p14="http://schemas.microsoft.com/office/powerpoint/2010/main" val="86088369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133</TotalTime>
  <Words>298</Words>
  <Application>Microsoft Office PowerPoint</Application>
  <PresentationFormat>Widescreen</PresentationFormat>
  <Paragraphs>67</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Vapor Trail</vt:lpstr>
      <vt:lpstr>asking critical questions</vt:lpstr>
      <vt:lpstr>What will we learn today?</vt:lpstr>
      <vt:lpstr>what does it mean?</vt:lpstr>
      <vt:lpstr>Causal relationship have direction</vt:lpstr>
      <vt:lpstr>not all relationships have causal links</vt:lpstr>
      <vt:lpstr>a cause may have more than one effect</vt:lpstr>
      <vt:lpstr>events happen in a wider context</vt:lpstr>
      <vt:lpstr>look at this cause. what is the effect?</vt:lpstr>
      <vt:lpstr>PowerPoint Presentation</vt:lpstr>
      <vt:lpstr>look at this cause. what is the effect?</vt:lpstr>
      <vt:lpstr>PowerPoint Presentation</vt:lpstr>
      <vt:lpstr>look at this cause. what is the effect?</vt:lpstr>
      <vt:lpstr>PowerPoint Presentation</vt:lpstr>
      <vt:lpstr>look at these causes. what are the effects?</vt:lpstr>
      <vt:lpstr>sometimes causes can have more than one effect.</vt:lpstr>
      <vt:lpstr>sometimes an effect can have more than one cause.</vt:lpstr>
      <vt:lpstr>what will happen?</vt:lpstr>
      <vt:lpstr>what is happening, and why? What may be the long-term consequences?</vt:lpstr>
      <vt:lpstr>what is happening, and why? What may be the long-term consequences?</vt:lpstr>
      <vt:lpstr>what is happening, and why? What may be the long-term consequences?</vt:lpstr>
      <vt:lpstr>flowchart</vt:lpstr>
      <vt:lpstr>PowerPoint Presentation</vt:lpstr>
      <vt:lpstr>what happens if…?</vt:lpstr>
      <vt:lpstr>a small town decided to modify its town centre and asked two development companies to submit plans. which plan should the town support, and why? what may be the consequences of your decision?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asking critical questions</dc:title>
  <dc:creator>Olga</dc:creator>
  <cp:lastModifiedBy>Olga</cp:lastModifiedBy>
  <cp:revision>26</cp:revision>
  <dcterms:created xsi:type="dcterms:W3CDTF">2017-03-07T08:14:02Z</dcterms:created>
  <dcterms:modified xsi:type="dcterms:W3CDTF">2017-03-07T10:27:54Z</dcterms:modified>
</cp:coreProperties>
</file>