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91" r:id="rId3"/>
    <p:sldId id="293" r:id="rId4"/>
    <p:sldId id="295" r:id="rId5"/>
    <p:sldId id="296" r:id="rId6"/>
    <p:sldId id="298" r:id="rId7"/>
    <p:sldId id="297" r:id="rId8"/>
    <p:sldId id="294" r:id="rId9"/>
    <p:sldId id="299" r:id="rId10"/>
    <p:sldId id="302" r:id="rId11"/>
    <p:sldId id="300" r:id="rId12"/>
    <p:sldId id="303" r:id="rId13"/>
    <p:sldId id="304" r:id="rId14"/>
    <p:sldId id="301" r:id="rId15"/>
    <p:sldId id="305" r:id="rId16"/>
    <p:sldId id="306" r:id="rId17"/>
    <p:sldId id="310" r:id="rId18"/>
    <p:sldId id="288" r:id="rId19"/>
    <p:sldId id="307" r:id="rId20"/>
    <p:sldId id="257" r:id="rId21"/>
    <p:sldId id="259" r:id="rId22"/>
    <p:sldId id="260" r:id="rId23"/>
    <p:sldId id="308" r:id="rId24"/>
    <p:sldId id="262" r:id="rId25"/>
    <p:sldId id="309" r:id="rId26"/>
    <p:sldId id="263" r:id="rId27"/>
    <p:sldId id="265" r:id="rId28"/>
    <p:sldId id="266" r:id="rId29"/>
    <p:sldId id="267" r:id="rId30"/>
    <p:sldId id="289" r:id="rId31"/>
    <p:sldId id="290" r:id="rId32"/>
    <p:sldId id="268" r:id="rId33"/>
    <p:sldId id="269" r:id="rId34"/>
    <p:sldId id="270" r:id="rId35"/>
    <p:sldId id="273" r:id="rId36"/>
    <p:sldId id="271" r:id="rId37"/>
    <p:sldId id="274" r:id="rId38"/>
    <p:sldId id="272" r:id="rId39"/>
    <p:sldId id="275" r:id="rId40"/>
    <p:sldId id="277" r:id="rId41"/>
    <p:sldId id="281" r:id="rId42"/>
    <p:sldId id="280" r:id="rId43"/>
    <p:sldId id="276" r:id="rId44"/>
    <p:sldId id="278" r:id="rId45"/>
    <p:sldId id="282" r:id="rId46"/>
    <p:sldId id="283" r:id="rId47"/>
    <p:sldId id="284" r:id="rId48"/>
    <p:sldId id="279" r:id="rId49"/>
    <p:sldId id="285" r:id="rId50"/>
    <p:sldId id="286" r:id="rId51"/>
    <p:sldId id="28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10A2"/>
    <a:srgbClr val="9649A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415" autoAdjust="0"/>
    <p:restoredTop sz="98543" autoAdjust="0"/>
  </p:normalViewPr>
  <p:slideViewPr>
    <p:cSldViewPr>
      <p:cViewPr>
        <p:scale>
          <a:sx n="75" d="100"/>
          <a:sy n="75" d="100"/>
        </p:scale>
        <p:origin x="-192"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4D802-CE5F-4687-A8B1-A3EC0045FF98}" type="datetimeFigureOut">
              <a:rPr lang="en-US" smtClean="0"/>
              <a:pPr/>
              <a:t>1/1/2007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DE567-87ED-46C1-A135-7A6FF47A1351}" type="slidenum">
              <a:rPr lang="en-US" smtClean="0"/>
              <a:pPr/>
              <a:t>‹#›</a:t>
            </a:fld>
            <a:endParaRPr lang="en-US"/>
          </a:p>
        </p:txBody>
      </p:sp>
    </p:spTree>
    <p:extLst>
      <p:ext uri="{BB962C8B-B14F-4D97-AF65-F5344CB8AC3E}">
        <p14:creationId xmlns="" xmlns:p14="http://schemas.microsoft.com/office/powerpoint/2010/main" val="41858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French fireman</a:t>
            </a:r>
            <a:r>
              <a:rPr lang="en-US" baseline="0" dirty="0" smtClean="0"/>
              <a:t> remarked flippantly due to being flabbergasted at how fickle his colleague reacted to the Physics formula for a photon.</a:t>
            </a:r>
            <a:endParaRPr lang="en-US" dirty="0"/>
          </a:p>
        </p:txBody>
      </p:sp>
      <p:sp>
        <p:nvSpPr>
          <p:cNvPr id="4" name="Slide Number Placeholder 3"/>
          <p:cNvSpPr>
            <a:spLocks noGrp="1"/>
          </p:cNvSpPr>
          <p:nvPr>
            <p:ph type="sldNum" sz="quarter" idx="10"/>
          </p:nvPr>
        </p:nvSpPr>
        <p:spPr/>
        <p:txBody>
          <a:bodyPr/>
          <a:lstStyle/>
          <a:p>
            <a:fld id="{E58DE567-87ED-46C1-A135-7A6FF47A1351}" type="slidenum">
              <a:rPr lang="en-US" smtClean="0"/>
              <a:pPr/>
              <a:t>3</a:t>
            </a:fld>
            <a:endParaRPr lang="en-US"/>
          </a:p>
        </p:txBody>
      </p:sp>
    </p:spTree>
    <p:extLst>
      <p:ext uri="{BB962C8B-B14F-4D97-AF65-F5344CB8AC3E}">
        <p14:creationId xmlns="" xmlns:p14="http://schemas.microsoft.com/office/powerpoint/2010/main" val="152307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French fireman</a:t>
            </a:r>
            <a:r>
              <a:rPr lang="en-US" baseline="0" dirty="0" smtClean="0"/>
              <a:t> remarked flippantly due to being flabbergasted at how fickle his colleague reacted to the Physics formula for a photon.</a:t>
            </a:r>
            <a:endParaRPr lang="en-US" dirty="0"/>
          </a:p>
        </p:txBody>
      </p:sp>
      <p:sp>
        <p:nvSpPr>
          <p:cNvPr id="4" name="Slide Number Placeholder 3"/>
          <p:cNvSpPr>
            <a:spLocks noGrp="1"/>
          </p:cNvSpPr>
          <p:nvPr>
            <p:ph type="sldNum" sz="quarter" idx="10"/>
          </p:nvPr>
        </p:nvSpPr>
        <p:spPr/>
        <p:txBody>
          <a:bodyPr/>
          <a:lstStyle/>
          <a:p>
            <a:fld id="{E58DE567-87ED-46C1-A135-7A6FF47A1351}" type="slidenum">
              <a:rPr lang="en-US" smtClean="0"/>
              <a:pPr/>
              <a:t>9</a:t>
            </a:fld>
            <a:endParaRPr lang="en-US"/>
          </a:p>
        </p:txBody>
      </p:sp>
    </p:spTree>
    <p:extLst>
      <p:ext uri="{BB962C8B-B14F-4D97-AF65-F5344CB8AC3E}">
        <p14:creationId xmlns="" xmlns:p14="http://schemas.microsoft.com/office/powerpoint/2010/main" val="152307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DE567-87ED-46C1-A135-7A6FF47A1351}" type="slidenum">
              <a:rPr lang="en-US" smtClean="0"/>
              <a:pPr/>
              <a:t>11</a:t>
            </a:fld>
            <a:endParaRPr lang="en-US"/>
          </a:p>
        </p:txBody>
      </p:sp>
    </p:spTree>
    <p:extLst>
      <p:ext uri="{BB962C8B-B14F-4D97-AF65-F5344CB8AC3E}">
        <p14:creationId xmlns="" xmlns:p14="http://schemas.microsoft.com/office/powerpoint/2010/main" val="152307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is oblivious to the obtuse mindset that made her obese. </a:t>
            </a:r>
            <a:endParaRPr lang="en-US" dirty="0"/>
          </a:p>
        </p:txBody>
      </p:sp>
      <p:sp>
        <p:nvSpPr>
          <p:cNvPr id="4" name="Slide Number Placeholder 3"/>
          <p:cNvSpPr>
            <a:spLocks noGrp="1"/>
          </p:cNvSpPr>
          <p:nvPr>
            <p:ph type="sldNum" sz="quarter" idx="10"/>
          </p:nvPr>
        </p:nvSpPr>
        <p:spPr/>
        <p:txBody>
          <a:bodyPr/>
          <a:lstStyle/>
          <a:p>
            <a:fld id="{E58DE567-87ED-46C1-A135-7A6FF47A1351}" type="slidenum">
              <a:rPr lang="en-US" smtClean="0"/>
              <a:pPr/>
              <a:t>14</a:t>
            </a:fld>
            <a:endParaRPr lang="en-US"/>
          </a:p>
        </p:txBody>
      </p:sp>
    </p:spTree>
    <p:extLst>
      <p:ext uri="{BB962C8B-B14F-4D97-AF65-F5344CB8AC3E}">
        <p14:creationId xmlns="" xmlns:p14="http://schemas.microsoft.com/office/powerpoint/2010/main" val="152307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identify quotes, paraphrases and technical language by highlighting. Refer</a:t>
            </a:r>
            <a:r>
              <a:rPr lang="en-US" baseline="0" dirty="0" smtClean="0"/>
              <a:t> to the worksheet.</a:t>
            </a:r>
            <a:endParaRPr lang="en-US" dirty="0"/>
          </a:p>
        </p:txBody>
      </p:sp>
      <p:sp>
        <p:nvSpPr>
          <p:cNvPr id="4" name="Slide Number Placeholder 3"/>
          <p:cNvSpPr>
            <a:spLocks noGrp="1"/>
          </p:cNvSpPr>
          <p:nvPr>
            <p:ph type="sldNum" sz="quarter" idx="10"/>
          </p:nvPr>
        </p:nvSpPr>
        <p:spPr/>
        <p:txBody>
          <a:bodyPr/>
          <a:lstStyle/>
          <a:p>
            <a:fld id="{E58DE567-87ED-46C1-A135-7A6FF47A1351}" type="slidenum">
              <a:rPr lang="en-US" smtClean="0"/>
              <a:pPr/>
              <a:t>27</a:t>
            </a:fld>
            <a:endParaRPr lang="en-US"/>
          </a:p>
        </p:txBody>
      </p:sp>
    </p:spTree>
    <p:extLst>
      <p:ext uri="{BB962C8B-B14F-4D97-AF65-F5344CB8AC3E}">
        <p14:creationId xmlns="" xmlns:p14="http://schemas.microsoft.com/office/powerpoint/2010/main" val="104885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Guided practice</a:t>
            </a:r>
            <a:endParaRPr lang="en-US" dirty="0"/>
          </a:p>
        </p:txBody>
      </p:sp>
      <p:sp>
        <p:nvSpPr>
          <p:cNvPr id="4" name="Slide Number Placeholder 3"/>
          <p:cNvSpPr>
            <a:spLocks noGrp="1"/>
          </p:cNvSpPr>
          <p:nvPr>
            <p:ph type="sldNum" sz="quarter" idx="10"/>
          </p:nvPr>
        </p:nvSpPr>
        <p:spPr/>
        <p:txBody>
          <a:bodyPr/>
          <a:lstStyle/>
          <a:p>
            <a:fld id="{E58DE567-87ED-46C1-A135-7A6FF47A1351}" type="slidenum">
              <a:rPr lang="en-US" smtClean="0"/>
              <a:pPr/>
              <a:t>33</a:t>
            </a:fld>
            <a:endParaRPr lang="en-US"/>
          </a:p>
        </p:txBody>
      </p:sp>
    </p:spTree>
    <p:extLst>
      <p:ext uri="{BB962C8B-B14F-4D97-AF65-F5344CB8AC3E}">
        <p14:creationId xmlns="" xmlns:p14="http://schemas.microsoft.com/office/powerpoint/2010/main" val="157363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http://owl.english.purdue.edu/owl/resource/619/03/</a:t>
            </a:r>
            <a:endParaRPr lang="en-US" dirty="0"/>
          </a:p>
        </p:txBody>
      </p:sp>
      <p:sp>
        <p:nvSpPr>
          <p:cNvPr id="4" name="Slide Number Placeholder 3"/>
          <p:cNvSpPr>
            <a:spLocks noGrp="1"/>
          </p:cNvSpPr>
          <p:nvPr>
            <p:ph type="sldNum" sz="quarter" idx="10"/>
          </p:nvPr>
        </p:nvSpPr>
        <p:spPr/>
        <p:txBody>
          <a:bodyPr/>
          <a:lstStyle/>
          <a:p>
            <a:fld id="{E58DE567-87ED-46C1-A135-7A6FF47A1351}" type="slidenum">
              <a:rPr lang="en-US" smtClean="0"/>
              <a:pPr/>
              <a:t>42</a:t>
            </a:fld>
            <a:endParaRPr lang="en-US"/>
          </a:p>
        </p:txBody>
      </p:sp>
    </p:spTree>
    <p:extLst>
      <p:ext uri="{BB962C8B-B14F-4D97-AF65-F5344CB8AC3E}">
        <p14:creationId xmlns="" xmlns:p14="http://schemas.microsoft.com/office/powerpoint/2010/main" val="281244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http://owl.english.purdue.edu/owl/resource/619/03/</a:t>
            </a:r>
          </a:p>
        </p:txBody>
      </p:sp>
      <p:sp>
        <p:nvSpPr>
          <p:cNvPr id="4" name="Slide Number Placeholder 3"/>
          <p:cNvSpPr>
            <a:spLocks noGrp="1"/>
          </p:cNvSpPr>
          <p:nvPr>
            <p:ph type="sldNum" sz="quarter" idx="10"/>
          </p:nvPr>
        </p:nvSpPr>
        <p:spPr/>
        <p:txBody>
          <a:bodyPr/>
          <a:lstStyle/>
          <a:p>
            <a:fld id="{E58DE567-87ED-46C1-A135-7A6FF47A1351}" type="slidenum">
              <a:rPr lang="en-US" smtClean="0"/>
              <a:pPr/>
              <a:t>46</a:t>
            </a:fld>
            <a:endParaRPr lang="en-US"/>
          </a:p>
        </p:txBody>
      </p:sp>
    </p:spTree>
    <p:extLst>
      <p:ext uri="{BB962C8B-B14F-4D97-AF65-F5344CB8AC3E}">
        <p14:creationId xmlns="" xmlns:p14="http://schemas.microsoft.com/office/powerpoint/2010/main" val="415513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http://owl.english.purdue.edu/owl/resource/619/03/</a:t>
            </a:r>
            <a:endParaRPr lang="en-US" dirty="0"/>
          </a:p>
        </p:txBody>
      </p:sp>
      <p:sp>
        <p:nvSpPr>
          <p:cNvPr id="4" name="Slide Number Placeholder 3"/>
          <p:cNvSpPr>
            <a:spLocks noGrp="1"/>
          </p:cNvSpPr>
          <p:nvPr>
            <p:ph type="sldNum" sz="quarter" idx="10"/>
          </p:nvPr>
        </p:nvSpPr>
        <p:spPr/>
        <p:txBody>
          <a:bodyPr/>
          <a:lstStyle/>
          <a:p>
            <a:fld id="{E58DE567-87ED-46C1-A135-7A6FF47A1351}" type="slidenum">
              <a:rPr lang="en-US" smtClean="0"/>
              <a:pPr/>
              <a:t>50</a:t>
            </a:fld>
            <a:endParaRPr lang="en-US"/>
          </a:p>
        </p:txBody>
      </p:sp>
    </p:spTree>
    <p:extLst>
      <p:ext uri="{BB962C8B-B14F-4D97-AF65-F5344CB8AC3E}">
        <p14:creationId xmlns="" xmlns:p14="http://schemas.microsoft.com/office/powerpoint/2010/main" val="19417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B6F15528-21DE-4FAA-801E-634DDDAF4B2B}"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1/1/2007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1/1/2007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D8BD707-D9CF-40AE-B4C6-C98DA3205C09}" type="datetimeFigureOut">
              <a:rPr lang="en-US" smtClean="0"/>
              <a:pPr/>
              <a:t>1/1/2007</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Worksheet%20for%20Paraphrasing%20Skills%20PPT.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rainpop.com/english/writing/paraphrasing/preview.we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05200"/>
            <a:ext cx="6400800" cy="1752600"/>
          </a:xfrm>
        </p:spPr>
        <p:style>
          <a:lnRef idx="1">
            <a:schemeClr val="accent3"/>
          </a:lnRef>
          <a:fillRef idx="2">
            <a:schemeClr val="accent3"/>
          </a:fillRef>
          <a:effectRef idx="1">
            <a:schemeClr val="accent3"/>
          </a:effectRef>
          <a:fontRef idx="minor">
            <a:schemeClr val="dk1"/>
          </a:fontRef>
        </p:style>
        <p:txBody>
          <a:bodyPr/>
          <a:lstStyle/>
          <a:p>
            <a:r>
              <a:rPr lang="en-US" dirty="0" smtClean="0"/>
              <a:t>RESEARCH AND WRITING SKILLS</a:t>
            </a:r>
          </a:p>
          <a:p>
            <a:r>
              <a:rPr lang="en-US" dirty="0" smtClean="0"/>
              <a:t>DAMON LEO HANSEN, MA </a:t>
            </a:r>
          </a:p>
          <a:p>
            <a:r>
              <a:rPr lang="en-US" dirty="0" smtClean="0"/>
              <a:t>ACADEMIC ENGLISH ; SPRING 2016</a:t>
            </a:r>
            <a:endParaRPr lang="en-US" dirty="0"/>
          </a:p>
        </p:txBody>
      </p:sp>
      <p:sp>
        <p:nvSpPr>
          <p:cNvPr id="2" name="Title 1"/>
          <p:cNvSpPr>
            <a:spLocks noGrp="1"/>
          </p:cNvSpPr>
          <p:nvPr>
            <p:ph type="title"/>
          </p:nvPr>
        </p:nvSpPr>
        <p:spPr>
          <a:xfrm>
            <a:off x="685800" y="1295400"/>
            <a:ext cx="7772400" cy="1470025"/>
          </a:xfrm>
        </p:spPr>
        <p:style>
          <a:lnRef idx="1">
            <a:schemeClr val="accent2"/>
          </a:lnRef>
          <a:fillRef idx="2">
            <a:schemeClr val="accent2"/>
          </a:fillRef>
          <a:effectRef idx="1">
            <a:schemeClr val="accent2"/>
          </a:effectRef>
          <a:fontRef idx="minor">
            <a:schemeClr val="dk1"/>
          </a:fontRef>
        </p:style>
        <p:txBody>
          <a:bodyPr/>
          <a:lstStyle/>
          <a:p>
            <a:r>
              <a:rPr lang="en-US" dirty="0" smtClean="0"/>
              <a:t>PARAPHRASING versus PLAGIARISM</a:t>
            </a:r>
            <a:endParaRPr lang="en-US" dirty="0"/>
          </a:p>
        </p:txBody>
      </p:sp>
    </p:spTree>
    <p:extLst>
      <p:ext uri="{BB962C8B-B14F-4D97-AF65-F5344CB8AC3E}">
        <p14:creationId xmlns="" xmlns:p14="http://schemas.microsoft.com/office/powerpoint/2010/main" val="1128296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Tongue twister:</a:t>
            </a:r>
            <a:br>
              <a:rPr lang="en-US" dirty="0"/>
            </a:br>
            <a:endParaRPr lang="en-US" dirty="0"/>
          </a:p>
        </p:txBody>
      </p:sp>
      <p:sp>
        <p:nvSpPr>
          <p:cNvPr id="3" name="Content Placeholder 2"/>
          <p:cNvSpPr>
            <a:spLocks noGrp="1"/>
          </p:cNvSpPr>
          <p:nvPr>
            <p:ph sz="quarter" idx="13"/>
          </p:nvPr>
        </p:nvSpPr>
        <p:spPr>
          <a:xfrm>
            <a:off x="228600" y="1295400"/>
            <a:ext cx="8595360" cy="4937760"/>
          </a:xfrm>
        </p:spPr>
        <p:txBody>
          <a:bodyPr>
            <a:normAutofit/>
          </a:bodyPr>
          <a:lstStyle/>
          <a:p>
            <a:pPr marL="0" indent="0">
              <a:buNone/>
            </a:pPr>
            <a:r>
              <a:rPr lang="en-US" sz="6000" dirty="0" smtClean="0"/>
              <a:t> </a:t>
            </a:r>
          </a:p>
          <a:p>
            <a:pPr marL="0" indent="0">
              <a:buNone/>
            </a:pPr>
            <a:r>
              <a:rPr lang="en-US" sz="6000" i="1" dirty="0" smtClean="0"/>
              <a:t>The man in the mosque mocked the monk for his Buddhist mind!</a:t>
            </a:r>
            <a:endParaRPr lang="en-US" sz="6000" i="1" dirty="0"/>
          </a:p>
        </p:txBody>
      </p:sp>
    </p:spTree>
    <p:extLst>
      <p:ext uri="{BB962C8B-B14F-4D97-AF65-F5344CB8AC3E}">
        <p14:creationId xmlns="" xmlns:p14="http://schemas.microsoft.com/office/powerpoint/2010/main" val="2752142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1066801"/>
          </a:xfrm>
        </p:spPr>
        <p:txBody>
          <a:bodyPr/>
          <a:lstStyle/>
          <a:p>
            <a:pPr algn="ctr"/>
            <a:r>
              <a:rPr lang="en-US" u="sng" dirty="0" smtClean="0">
                <a:solidFill>
                  <a:srgbClr val="FF0000"/>
                </a:solidFill>
              </a:rPr>
              <a:t>PRONUNCIATION DRILLS</a:t>
            </a:r>
            <a:endParaRPr lang="en-US" u="sng" dirty="0">
              <a:solidFill>
                <a:srgbClr val="FF0000"/>
              </a:solidFill>
            </a:endParaRPr>
          </a:p>
        </p:txBody>
      </p:sp>
      <p:sp>
        <p:nvSpPr>
          <p:cNvPr id="3" name="Content Placeholder 2"/>
          <p:cNvSpPr>
            <a:spLocks noGrp="1"/>
          </p:cNvSpPr>
          <p:nvPr>
            <p:ph sz="quarter" idx="13"/>
          </p:nvPr>
        </p:nvSpPr>
        <p:spPr>
          <a:xfrm>
            <a:off x="0" y="1428736"/>
            <a:ext cx="9286908" cy="6072206"/>
          </a:xfrm>
        </p:spPr>
        <p:txBody>
          <a:bodyPr>
            <a:normAutofit/>
          </a:bodyPr>
          <a:lstStyle/>
          <a:p>
            <a:pPr marL="0" indent="0">
              <a:buNone/>
            </a:pPr>
            <a:r>
              <a:rPr lang="en-US" sz="5500" dirty="0" smtClean="0"/>
              <a:t>Validity</a:t>
            </a:r>
            <a:r>
              <a:rPr lang="zh-TW" altLang="en-US" sz="5500" dirty="0"/>
              <a:t>有效性</a:t>
            </a:r>
            <a:r>
              <a:rPr lang="en-US" sz="5500" dirty="0" smtClean="0"/>
              <a:t> {</a:t>
            </a:r>
            <a:r>
              <a:rPr lang="en-US" sz="5500" dirty="0" smtClean="0"/>
              <a:t>TRUTH}</a:t>
            </a:r>
            <a:endParaRPr lang="en-US" sz="5500" dirty="0" smtClean="0"/>
          </a:p>
          <a:p>
            <a:pPr marL="0" indent="0">
              <a:buNone/>
            </a:pPr>
            <a:r>
              <a:rPr lang="en-US" sz="5500" dirty="0" smtClean="0"/>
              <a:t>Vitality</a:t>
            </a:r>
            <a:r>
              <a:rPr lang="zh-TW" altLang="en-US" sz="5500" dirty="0"/>
              <a:t>活力</a:t>
            </a:r>
            <a:r>
              <a:rPr lang="en-US" sz="5500" dirty="0" smtClean="0"/>
              <a:t> {LIFE}</a:t>
            </a:r>
          </a:p>
          <a:p>
            <a:pPr marL="0" indent="0">
              <a:buNone/>
            </a:pPr>
            <a:r>
              <a:rPr lang="en-US" sz="5500" dirty="0" smtClean="0"/>
              <a:t>Voracity</a:t>
            </a:r>
            <a:r>
              <a:rPr lang="zh-TW" altLang="en-US" sz="5500" dirty="0"/>
              <a:t>强力</a:t>
            </a:r>
            <a:r>
              <a:rPr lang="en-US" sz="5500" dirty="0" smtClean="0"/>
              <a:t> </a:t>
            </a:r>
            <a:r>
              <a:rPr lang="en-US" sz="5500" dirty="0" smtClean="0"/>
              <a:t>{EXCITEMENT</a:t>
            </a:r>
            <a:r>
              <a:rPr lang="en-US" sz="5500" dirty="0" smtClean="0"/>
              <a:t>}</a:t>
            </a:r>
          </a:p>
          <a:p>
            <a:pPr marL="0" indent="0">
              <a:buNone/>
            </a:pPr>
            <a:r>
              <a:rPr lang="en-US" sz="5500" dirty="0" smtClean="0"/>
              <a:t>Velocity </a:t>
            </a:r>
            <a:r>
              <a:rPr lang="en-US" sz="5500" dirty="0" err="1" smtClean="0"/>
              <a:t>速度</a:t>
            </a:r>
            <a:r>
              <a:rPr lang="en-US" sz="5500" dirty="0" smtClean="0"/>
              <a:t> </a:t>
            </a:r>
            <a:r>
              <a:rPr lang="en-US" sz="5500" dirty="0" smtClean="0"/>
              <a:t>{SPEED}</a:t>
            </a:r>
            <a:endParaRPr lang="en-US" sz="5500" dirty="0"/>
          </a:p>
          <a:p>
            <a:pPr marL="0" indent="0">
              <a:buNone/>
            </a:pPr>
            <a:endParaRPr lang="en-US" sz="5500" dirty="0" smtClean="0"/>
          </a:p>
        </p:txBody>
      </p:sp>
    </p:spTree>
    <p:extLst>
      <p:ext uri="{BB962C8B-B14F-4D97-AF65-F5344CB8AC3E}">
        <p14:creationId xmlns="" xmlns:p14="http://schemas.microsoft.com/office/powerpoint/2010/main" val="4020095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structures</a:t>
            </a:r>
            <a:endParaRPr lang="en-US" dirty="0"/>
          </a:p>
        </p:txBody>
      </p:sp>
      <p:sp>
        <p:nvSpPr>
          <p:cNvPr id="3" name="Content Placeholder 2"/>
          <p:cNvSpPr>
            <a:spLocks noGrp="1"/>
          </p:cNvSpPr>
          <p:nvPr>
            <p:ph sz="quarter" idx="13"/>
          </p:nvPr>
        </p:nvSpPr>
        <p:spPr/>
        <p:txBody>
          <a:bodyPr>
            <a:normAutofit lnSpcReduction="10000"/>
          </a:bodyPr>
          <a:lstStyle/>
          <a:p>
            <a:pPr marL="685800" indent="-685800"/>
            <a:r>
              <a:rPr lang="en-US" sz="5400" dirty="0" smtClean="0"/>
              <a:t>The</a:t>
            </a:r>
            <a:r>
              <a:rPr lang="en-US" sz="5400" u="sng" dirty="0" smtClean="0"/>
              <a:t> validity </a:t>
            </a:r>
            <a:r>
              <a:rPr lang="en-US" sz="5400" dirty="0" smtClean="0"/>
              <a:t>of the claim is beyond doubt due to so much evidence! </a:t>
            </a:r>
          </a:p>
          <a:p>
            <a:pPr marL="685800" indent="-685800"/>
            <a:r>
              <a:rPr lang="en-US" sz="5400" dirty="0" smtClean="0"/>
              <a:t>Maintain your </a:t>
            </a:r>
            <a:r>
              <a:rPr lang="en-US" sz="5400" u="sng" dirty="0" smtClean="0"/>
              <a:t>vitality</a:t>
            </a:r>
            <a:r>
              <a:rPr lang="en-US" sz="5400" dirty="0" smtClean="0"/>
              <a:t> by consuming a great deal of delicious foods! </a:t>
            </a:r>
            <a:endParaRPr lang="en-US" sz="5400" dirty="0"/>
          </a:p>
        </p:txBody>
      </p:sp>
    </p:spTree>
    <p:extLst>
      <p:ext uri="{BB962C8B-B14F-4D97-AF65-F5344CB8AC3E}">
        <p14:creationId xmlns="" xmlns:p14="http://schemas.microsoft.com/office/powerpoint/2010/main" val="2687118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structures</a:t>
            </a:r>
            <a:endParaRPr lang="en-US" dirty="0"/>
          </a:p>
        </p:txBody>
      </p:sp>
      <p:sp>
        <p:nvSpPr>
          <p:cNvPr id="3" name="Content Placeholder 2"/>
          <p:cNvSpPr>
            <a:spLocks noGrp="1"/>
          </p:cNvSpPr>
          <p:nvPr>
            <p:ph sz="quarter" idx="13"/>
          </p:nvPr>
        </p:nvSpPr>
        <p:spPr/>
        <p:txBody>
          <a:bodyPr>
            <a:normAutofit lnSpcReduction="10000"/>
          </a:bodyPr>
          <a:lstStyle/>
          <a:p>
            <a:pPr marL="685800" indent="-685800"/>
            <a:r>
              <a:rPr lang="en-US" sz="5400" dirty="0" smtClean="0"/>
              <a:t>Enter your studies with great </a:t>
            </a:r>
            <a:r>
              <a:rPr lang="en-US" sz="5400" u="sng" dirty="0" smtClean="0"/>
              <a:t>voracity</a:t>
            </a:r>
            <a:r>
              <a:rPr lang="en-US" sz="5400" dirty="0" smtClean="0"/>
              <a:t> and surely you will learn rapidly! </a:t>
            </a:r>
            <a:endParaRPr lang="en-US" sz="5400" u="sng" dirty="0" smtClean="0"/>
          </a:p>
          <a:p>
            <a:pPr marL="685800" indent="-685800"/>
            <a:r>
              <a:rPr lang="en-US" sz="5400" dirty="0" smtClean="0"/>
              <a:t>Keep your </a:t>
            </a:r>
            <a:r>
              <a:rPr lang="en-US" sz="5400" u="sng" dirty="0" smtClean="0"/>
              <a:t>velocity</a:t>
            </a:r>
            <a:r>
              <a:rPr lang="en-US" sz="5400" dirty="0" smtClean="0"/>
              <a:t> at a reasonable level to avoid accidents! </a:t>
            </a:r>
            <a:endParaRPr lang="en-US" sz="5400" dirty="0"/>
          </a:p>
        </p:txBody>
      </p:sp>
    </p:spTree>
    <p:extLst>
      <p:ext uri="{BB962C8B-B14F-4D97-AF65-F5344CB8AC3E}">
        <p14:creationId xmlns="" xmlns:p14="http://schemas.microsoft.com/office/powerpoint/2010/main" val="4291935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1066801"/>
          </a:xfrm>
        </p:spPr>
        <p:txBody>
          <a:bodyPr/>
          <a:lstStyle/>
          <a:p>
            <a:pPr algn="ctr"/>
            <a:r>
              <a:rPr lang="en-US" u="sng" dirty="0" smtClean="0">
                <a:solidFill>
                  <a:srgbClr val="FF0000"/>
                </a:solidFill>
              </a:rPr>
              <a:t>PRONUNCIATION DRILLS</a:t>
            </a:r>
            <a:endParaRPr lang="en-US" u="sng" dirty="0">
              <a:solidFill>
                <a:srgbClr val="FF0000"/>
              </a:solidFill>
            </a:endParaRPr>
          </a:p>
        </p:txBody>
      </p:sp>
      <p:sp>
        <p:nvSpPr>
          <p:cNvPr id="3" name="Content Placeholder 2"/>
          <p:cNvSpPr>
            <a:spLocks noGrp="1"/>
          </p:cNvSpPr>
          <p:nvPr>
            <p:ph sz="quarter" idx="13"/>
          </p:nvPr>
        </p:nvSpPr>
        <p:spPr>
          <a:xfrm>
            <a:off x="234242" y="1447800"/>
            <a:ext cx="8900160" cy="4937760"/>
          </a:xfrm>
        </p:spPr>
        <p:txBody>
          <a:bodyPr>
            <a:normAutofit/>
          </a:bodyPr>
          <a:lstStyle/>
          <a:p>
            <a:pPr marL="0" indent="0">
              <a:buNone/>
            </a:pPr>
            <a:r>
              <a:rPr lang="en-US" sz="6000" dirty="0" smtClean="0"/>
              <a:t>Obese {FAT}</a:t>
            </a:r>
          </a:p>
          <a:p>
            <a:pPr marL="0" indent="0">
              <a:buNone/>
            </a:pPr>
            <a:r>
              <a:rPr lang="en-US" sz="6000" dirty="0" smtClean="0"/>
              <a:t>Obtuse {SLOW, BLUNT}</a:t>
            </a:r>
          </a:p>
          <a:p>
            <a:pPr marL="0" indent="0">
              <a:buNone/>
            </a:pPr>
            <a:r>
              <a:rPr lang="en-US" sz="6000" dirty="0" smtClean="0"/>
              <a:t>Obvious {EASY TO SEE}</a:t>
            </a:r>
          </a:p>
          <a:p>
            <a:pPr marL="0" indent="0">
              <a:buNone/>
            </a:pPr>
            <a:r>
              <a:rPr lang="en-US" sz="6000" dirty="0" smtClean="0"/>
              <a:t>Oblivious {NOT AWARE}</a:t>
            </a:r>
            <a:endParaRPr lang="en-US" sz="6000" dirty="0"/>
          </a:p>
          <a:p>
            <a:pPr marL="0" indent="0">
              <a:buNone/>
            </a:pPr>
            <a:endParaRPr lang="en-US" sz="6000" dirty="0" smtClean="0"/>
          </a:p>
        </p:txBody>
      </p:sp>
    </p:spTree>
    <p:extLst>
      <p:ext uri="{BB962C8B-B14F-4D97-AF65-F5344CB8AC3E}">
        <p14:creationId xmlns="" xmlns:p14="http://schemas.microsoft.com/office/powerpoint/2010/main" val="4093133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Tongue twister</a:t>
            </a:r>
            <a:endParaRPr lang="en-US" dirty="0"/>
          </a:p>
        </p:txBody>
      </p:sp>
      <p:sp>
        <p:nvSpPr>
          <p:cNvPr id="3" name="Content Placeholder 2"/>
          <p:cNvSpPr>
            <a:spLocks noGrp="1"/>
          </p:cNvSpPr>
          <p:nvPr>
            <p:ph sz="quarter" idx="13"/>
          </p:nvPr>
        </p:nvSpPr>
        <p:spPr/>
        <p:txBody>
          <a:bodyPr>
            <a:normAutofit/>
          </a:bodyPr>
          <a:lstStyle/>
          <a:p>
            <a:pPr marL="0" indent="0">
              <a:buNone/>
            </a:pPr>
            <a:r>
              <a:rPr lang="en-US" sz="6600" i="1" dirty="0" smtClean="0"/>
              <a:t>She </a:t>
            </a:r>
            <a:r>
              <a:rPr lang="en-US" sz="6600" i="1" dirty="0" smtClean="0"/>
              <a:t>is oblivious </a:t>
            </a:r>
            <a:r>
              <a:rPr lang="en-US" sz="6600" i="1" dirty="0"/>
              <a:t>to the obtuse mindset that made her obese. </a:t>
            </a:r>
          </a:p>
          <a:p>
            <a:pPr marL="0" indent="0">
              <a:buNone/>
            </a:pPr>
            <a:endParaRPr lang="en-US" sz="6600" dirty="0"/>
          </a:p>
        </p:txBody>
      </p:sp>
    </p:spTree>
    <p:extLst>
      <p:ext uri="{BB962C8B-B14F-4D97-AF65-F5344CB8AC3E}">
        <p14:creationId xmlns="" xmlns:p14="http://schemas.microsoft.com/office/powerpoint/2010/main" val="95144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285720" y="1298448"/>
            <a:ext cx="8583960" cy="5845328"/>
          </a:xfrm>
        </p:spPr>
        <p:txBody>
          <a:bodyPr>
            <a:normAutofit fontScale="92500" lnSpcReduction="20000"/>
          </a:bodyPr>
          <a:lstStyle/>
          <a:p>
            <a:pPr marL="0" indent="0">
              <a:buNone/>
            </a:pPr>
            <a:r>
              <a:rPr lang="en-US" sz="4800" dirty="0" smtClean="0"/>
              <a:t>QING MING </a:t>
            </a:r>
          </a:p>
          <a:p>
            <a:pPr marL="0" indent="0">
              <a:buNone/>
            </a:pPr>
            <a:r>
              <a:rPr lang="en-US" sz="4800" dirty="0" smtClean="0"/>
              <a:t>Tomb Sweeping day </a:t>
            </a:r>
          </a:p>
          <a:p>
            <a:pPr marL="0" indent="0">
              <a:buNone/>
            </a:pPr>
            <a:r>
              <a:rPr lang="en-US" sz="4800" i="1" dirty="0" smtClean="0"/>
              <a:t>A day of ancestral worship.</a:t>
            </a:r>
          </a:p>
          <a:p>
            <a:pPr marL="914400" indent="-914400">
              <a:buFont typeface="+mj-lt"/>
              <a:buAutoNum type="arabicPeriod"/>
            </a:pPr>
            <a:r>
              <a:rPr lang="en-US" sz="4800" i="1" dirty="0" smtClean="0"/>
              <a:t>Over QINGMING holiday --- connect with family. </a:t>
            </a:r>
          </a:p>
          <a:p>
            <a:pPr marL="914400" indent="-914400">
              <a:buFont typeface="+mj-lt"/>
              <a:buAutoNum type="arabicPeriod"/>
            </a:pPr>
            <a:r>
              <a:rPr lang="en-US" sz="4800" i="1" dirty="0" smtClean="0"/>
              <a:t>Prepare a short talk with some visual diagram (</a:t>
            </a:r>
            <a:r>
              <a:rPr lang="en-US" sz="4800" i="1" dirty="0" err="1" smtClean="0"/>
              <a:t>ppt</a:t>
            </a:r>
            <a:r>
              <a:rPr lang="en-US" sz="4800" i="1" dirty="0" smtClean="0"/>
              <a:t>) about your </a:t>
            </a:r>
            <a:r>
              <a:rPr lang="en-US" sz="4800" i="1" dirty="0" err="1" smtClean="0"/>
              <a:t>geneology</a:t>
            </a:r>
            <a:r>
              <a:rPr lang="en-US" sz="4800" i="1" dirty="0" smtClean="0"/>
              <a:t> (family history) </a:t>
            </a:r>
          </a:p>
          <a:p>
            <a:pPr marL="914400" indent="-914400">
              <a:buFont typeface="+mj-lt"/>
              <a:buAutoNum type="arabicPeriod"/>
            </a:pPr>
            <a:r>
              <a:rPr lang="en-US" sz="4800" i="1" dirty="0" smtClean="0"/>
              <a:t>5-10 min talk after holiday</a:t>
            </a:r>
          </a:p>
          <a:p>
            <a:pPr marL="0" indent="0">
              <a:buNone/>
            </a:pPr>
            <a:endParaRPr lang="en-US" sz="4800" dirty="0"/>
          </a:p>
        </p:txBody>
      </p:sp>
    </p:spTree>
    <p:extLst>
      <p:ext uri="{BB962C8B-B14F-4D97-AF65-F5344CB8AC3E}">
        <p14:creationId xmlns="" xmlns:p14="http://schemas.microsoft.com/office/powerpoint/2010/main" val="2579036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42900"/>
            <a:ext cx="8591550" cy="1066801"/>
          </a:xfrm>
        </p:spPr>
        <p:txBody>
          <a:bodyPr/>
          <a:lstStyle/>
          <a:p>
            <a:r>
              <a:rPr lang="en-US" dirty="0" smtClean="0"/>
              <a:t>Example structures</a:t>
            </a:r>
            <a:endParaRPr lang="en-US" dirty="0"/>
          </a:p>
        </p:txBody>
      </p:sp>
      <p:sp>
        <p:nvSpPr>
          <p:cNvPr id="3" name="Content Placeholder 2"/>
          <p:cNvSpPr>
            <a:spLocks noGrp="1"/>
          </p:cNvSpPr>
          <p:nvPr>
            <p:ph sz="quarter" idx="13"/>
          </p:nvPr>
        </p:nvSpPr>
        <p:spPr>
          <a:xfrm>
            <a:off x="285720" y="857232"/>
            <a:ext cx="8583960" cy="5845328"/>
          </a:xfrm>
        </p:spPr>
        <p:txBody>
          <a:bodyPr>
            <a:normAutofit fontScale="70000" lnSpcReduction="20000"/>
          </a:bodyPr>
          <a:lstStyle/>
          <a:p>
            <a:pPr marL="0" indent="0">
              <a:buNone/>
            </a:pPr>
            <a:r>
              <a:rPr lang="en-US" sz="4800" dirty="0" smtClean="0"/>
              <a:t>“The self educated are marked by stubborn peculiarities”</a:t>
            </a:r>
            <a:endParaRPr lang="en-US" sz="4800" dirty="0" smtClean="0">
              <a:solidFill>
                <a:srgbClr val="FF0000"/>
              </a:solidFill>
            </a:endParaRPr>
          </a:p>
          <a:p>
            <a:pPr marL="0" indent="0">
              <a:buNone/>
            </a:pPr>
            <a:r>
              <a:rPr lang="en-US" sz="4800" dirty="0" smtClean="0"/>
              <a:t>Paraphrase / rewording</a:t>
            </a:r>
          </a:p>
          <a:p>
            <a:pPr marL="0" indent="0">
              <a:buNone/>
            </a:pPr>
            <a:r>
              <a:rPr lang="en-US" sz="4800" dirty="0" smtClean="0"/>
              <a:t>Peculiarity = uniqueness, difference, independence </a:t>
            </a:r>
          </a:p>
          <a:p>
            <a:pPr marL="0" indent="0">
              <a:buNone/>
            </a:pPr>
            <a:r>
              <a:rPr lang="en-US" sz="4800" i="1" dirty="0" smtClean="0"/>
              <a:t>People that teach themselves are typically </a:t>
            </a:r>
            <a:r>
              <a:rPr lang="en-US" sz="4800" b="1" i="1" dirty="0" smtClean="0"/>
              <a:t>resistant to change </a:t>
            </a:r>
            <a:r>
              <a:rPr lang="en-US" sz="4800" i="1" dirty="0" smtClean="0"/>
              <a:t>and filled with </a:t>
            </a:r>
            <a:r>
              <a:rPr lang="en-US" sz="4800" b="1" i="1" dirty="0" smtClean="0"/>
              <a:t>uniqueness.</a:t>
            </a:r>
          </a:p>
          <a:p>
            <a:pPr marL="0" indent="0">
              <a:buNone/>
            </a:pPr>
            <a:r>
              <a:rPr lang="en-US" sz="4800" b="1" i="1" u="sng" dirty="0" smtClean="0"/>
              <a:t>Paraphrase homework --- pick three quotes from list and write as above. </a:t>
            </a:r>
            <a:r>
              <a:rPr lang="en-US" sz="4800" i="1" u="sng" dirty="0" smtClean="0"/>
              <a:t> </a:t>
            </a:r>
          </a:p>
          <a:p>
            <a:pPr marL="0" indent="0">
              <a:buNone/>
            </a:pPr>
            <a:r>
              <a:rPr lang="en-US" sz="4800" i="1" u="sng" dirty="0" smtClean="0"/>
              <a:t>Send next week WEDNESDAY AFTERNOON E-MAIL </a:t>
            </a:r>
          </a:p>
        </p:txBody>
      </p:sp>
    </p:spTree>
    <p:extLst>
      <p:ext uri="{BB962C8B-B14F-4D97-AF65-F5344CB8AC3E}">
        <p14:creationId xmlns="" xmlns:p14="http://schemas.microsoft.com/office/powerpoint/2010/main" val="2579036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ln w="57150">
            <a:solidFill>
              <a:schemeClr val="tx1"/>
            </a:solidFill>
          </a:ln>
        </p:spPr>
        <p:txBody>
          <a:bodyPr>
            <a:normAutofit/>
          </a:bodyPr>
          <a:lstStyle/>
          <a:p>
            <a:r>
              <a:rPr lang="en-US" dirty="0" smtClean="0"/>
              <a:t>What do I know about paraphrasing?</a:t>
            </a:r>
            <a:endParaRPr lang="en-US" dirty="0"/>
          </a:p>
        </p:txBody>
      </p:sp>
      <p:sp>
        <p:nvSpPr>
          <p:cNvPr id="3" name="Content Placeholder 2"/>
          <p:cNvSpPr>
            <a:spLocks noGrp="1"/>
          </p:cNvSpPr>
          <p:nvPr>
            <p:ph sz="quarter" idx="13"/>
          </p:nvPr>
        </p:nvSpPr>
        <p:spPr>
          <a:xfrm>
            <a:off x="533400" y="2667000"/>
            <a:ext cx="8229600" cy="2286000"/>
          </a:xfrm>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Do I know what it is?</a:t>
            </a:r>
          </a:p>
          <a:p>
            <a:r>
              <a:rPr lang="en-US" dirty="0" smtClean="0"/>
              <a:t>Do I know how to do it?</a:t>
            </a:r>
          </a:p>
          <a:p>
            <a:r>
              <a:rPr lang="en-US" dirty="0" smtClean="0"/>
              <a:t>How have I paraphrased?</a:t>
            </a:r>
            <a:endParaRPr lang="en-US" dirty="0"/>
          </a:p>
        </p:txBody>
      </p:sp>
      <p:pic>
        <p:nvPicPr>
          <p:cNvPr id="4098" name="Picture 2" descr="C:\Users\Student\AppData\Local\Microsoft\Windows\Temporary Internet Files\Content.IE5\Q1AV88J2\MC910216361[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33282" y="2133600"/>
            <a:ext cx="4362450" cy="38004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143000" y="5760720"/>
            <a:ext cx="7239000" cy="523220"/>
          </a:xfrm>
          <a:prstGeom prst="rect">
            <a:avLst/>
          </a:prstGeom>
          <a:noFill/>
        </p:spPr>
        <p:txBody>
          <a:bodyPr wrap="square" rtlCol="0">
            <a:spAutoFit/>
          </a:bodyPr>
          <a:lstStyle/>
          <a:p>
            <a:pPr algn="ctr"/>
            <a:r>
              <a:rPr lang="en-US" sz="2800" dirty="0" smtClean="0"/>
              <a:t>So, how do I feel about my ability to paraphrase?</a:t>
            </a:r>
            <a:endParaRPr lang="en-US" sz="2800" dirty="0"/>
          </a:p>
        </p:txBody>
      </p:sp>
    </p:spTree>
    <p:extLst>
      <p:ext uri="{BB962C8B-B14F-4D97-AF65-F5344CB8AC3E}">
        <p14:creationId xmlns="" xmlns:p14="http://schemas.microsoft.com/office/powerpoint/2010/main" val="713169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450" y="0"/>
            <a:ext cx="8591550" cy="1066801"/>
          </a:xfrm>
        </p:spPr>
        <p:txBody>
          <a:bodyPr/>
          <a:lstStyle/>
          <a:p>
            <a:r>
              <a:rPr lang="en-US" altLang="zh-CN" u="sng" dirty="0" smtClean="0"/>
              <a:t>HOMEWORK</a:t>
            </a:r>
            <a:endParaRPr lang="zh-CN" altLang="en-US" u="sng" dirty="0"/>
          </a:p>
        </p:txBody>
      </p:sp>
      <p:sp>
        <p:nvSpPr>
          <p:cNvPr id="3" name="内容占位符 2"/>
          <p:cNvSpPr>
            <a:spLocks noGrp="1"/>
          </p:cNvSpPr>
          <p:nvPr>
            <p:ph sz="quarter" idx="13"/>
          </p:nvPr>
        </p:nvSpPr>
        <p:spPr>
          <a:xfrm>
            <a:off x="357158" y="1000108"/>
            <a:ext cx="8523922" cy="5572164"/>
          </a:xfrm>
        </p:spPr>
        <p:txBody>
          <a:bodyPr>
            <a:normAutofit lnSpcReduction="10000"/>
          </a:bodyPr>
          <a:lstStyle/>
          <a:p>
            <a:r>
              <a:rPr lang="en-US" altLang="zh-CN" sz="4400" dirty="0" smtClean="0"/>
              <a:t>E Learning</a:t>
            </a:r>
          </a:p>
          <a:p>
            <a:endParaRPr lang="en-US" altLang="zh-CN" sz="4400" dirty="0" smtClean="0"/>
          </a:p>
          <a:p>
            <a:pPr marL="740664" indent="-742950">
              <a:buFont typeface="+mj-lt"/>
              <a:buAutoNum type="arabicPeriod"/>
            </a:pPr>
            <a:r>
              <a:rPr lang="en-US" altLang="zh-CN" sz="4400" dirty="0" smtClean="0"/>
              <a:t>Elearning.shisu.edu </a:t>
            </a:r>
          </a:p>
          <a:p>
            <a:pPr marL="740664" indent="-742950">
              <a:buFont typeface="+mj-lt"/>
              <a:buAutoNum type="arabicPeriod"/>
            </a:pPr>
            <a:r>
              <a:rPr lang="en-US" altLang="zh-CN" sz="4400" dirty="0" smtClean="0"/>
              <a:t>Type your student number for your ID </a:t>
            </a:r>
          </a:p>
          <a:p>
            <a:pPr marL="740664" indent="-742950">
              <a:buFont typeface="+mj-lt"/>
              <a:buAutoNum type="arabicPeriod"/>
            </a:pPr>
            <a:r>
              <a:rPr lang="en-US" altLang="zh-CN" sz="4400" dirty="0" smtClean="0"/>
              <a:t>Password </a:t>
            </a:r>
          </a:p>
          <a:p>
            <a:pPr marL="740664" indent="-742950">
              <a:buFont typeface="+mj-lt"/>
              <a:buAutoNum type="arabicPeriod"/>
            </a:pPr>
            <a:r>
              <a:rPr lang="en-US" altLang="zh-CN" sz="4400" dirty="0" smtClean="0"/>
              <a:t>Discussion forums</a:t>
            </a:r>
          </a:p>
          <a:p>
            <a:pPr marL="740664" indent="-742950">
              <a:buFont typeface="+mj-lt"/>
              <a:buAutoNum type="arabicPeriod"/>
            </a:pPr>
            <a:r>
              <a:rPr lang="en-US" altLang="zh-CN" sz="4400" dirty="0" smtClean="0"/>
              <a:t>Classroom feedback forum</a:t>
            </a:r>
          </a:p>
          <a:p>
            <a:endParaRPr lang="zh-CN" alt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OBJECTIVES </a:t>
            </a:r>
            <a:endParaRPr lang="en-US" dirty="0"/>
          </a:p>
        </p:txBody>
      </p:sp>
      <p:sp>
        <p:nvSpPr>
          <p:cNvPr id="3" name="Content Placeholder 2"/>
          <p:cNvSpPr>
            <a:spLocks noGrp="1"/>
          </p:cNvSpPr>
          <p:nvPr>
            <p:ph sz="quarter" idx="13"/>
          </p:nvPr>
        </p:nvSpPr>
        <p:spPr/>
        <p:txBody>
          <a:bodyPr>
            <a:normAutofit/>
          </a:bodyPr>
          <a:lstStyle/>
          <a:p>
            <a:r>
              <a:rPr lang="en-US" sz="3600" dirty="0" smtClean="0"/>
              <a:t>Warm up bilingual round reading activity. </a:t>
            </a:r>
          </a:p>
          <a:p>
            <a:r>
              <a:rPr lang="en-US" sz="3600" dirty="0" smtClean="0"/>
              <a:t>Pronunciation drill and exercise for advanced vocabulary . </a:t>
            </a:r>
          </a:p>
          <a:p>
            <a:r>
              <a:rPr lang="en-US" sz="3600" dirty="0" smtClean="0"/>
              <a:t>Work on </a:t>
            </a:r>
            <a:r>
              <a:rPr lang="en-US" sz="3600" b="1" dirty="0" smtClean="0"/>
              <a:t>paraphrase and summarization </a:t>
            </a:r>
            <a:r>
              <a:rPr lang="en-US" sz="3600" dirty="0" smtClean="0"/>
              <a:t>abilities via two information channels</a:t>
            </a:r>
          </a:p>
          <a:p>
            <a:r>
              <a:rPr lang="en-US" sz="3600" dirty="0" smtClean="0"/>
              <a:t>To improve research abilities by holding text in the mind and writing with key summarizing structures. </a:t>
            </a:r>
          </a:p>
        </p:txBody>
      </p:sp>
    </p:spTree>
    <p:extLst>
      <p:ext uri="{BB962C8B-B14F-4D97-AF65-F5344CB8AC3E}">
        <p14:creationId xmlns="" xmlns:p14="http://schemas.microsoft.com/office/powerpoint/2010/main" val="3546928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en-US" sz="3200" dirty="0"/>
              <a:t>What strategies should I use to </a:t>
            </a:r>
            <a:r>
              <a:rPr lang="en-US" sz="3200" dirty="0">
                <a:solidFill>
                  <a:srgbClr val="FFFF00"/>
                </a:solidFill>
              </a:rPr>
              <a:t>pull out </a:t>
            </a:r>
            <a:r>
              <a:rPr lang="en-US" sz="3200" dirty="0"/>
              <a:t>and </a:t>
            </a:r>
            <a:r>
              <a:rPr lang="en-US" sz="3200" dirty="0">
                <a:solidFill>
                  <a:srgbClr val="00B0F0"/>
                </a:solidFill>
              </a:rPr>
              <a:t>keep track </a:t>
            </a:r>
            <a:r>
              <a:rPr lang="en-US" sz="3200" dirty="0"/>
              <a:t>of </a:t>
            </a:r>
            <a:r>
              <a:rPr lang="en-US" sz="3200" dirty="0" smtClean="0"/>
              <a:t>pieces </a:t>
            </a:r>
            <a:r>
              <a:rPr lang="en-US" sz="3200" dirty="0"/>
              <a:t>of information</a:t>
            </a:r>
            <a:r>
              <a:rPr lang="en-US" sz="3200" dirty="0" smtClean="0"/>
              <a:t>?</a:t>
            </a:r>
            <a:endParaRPr lang="en-US" sz="3200" dirty="0"/>
          </a:p>
        </p:txBody>
      </p:sp>
      <p:sp>
        <p:nvSpPr>
          <p:cNvPr id="3" name="Content Placeholder 2"/>
          <p:cNvSpPr>
            <a:spLocks noGrp="1"/>
          </p:cNvSpPr>
          <p:nvPr>
            <p:ph sz="quarter" idx="13"/>
          </p:nvPr>
        </p:nvSpPr>
        <p:spPr/>
        <p:style>
          <a:lnRef idx="3">
            <a:schemeClr val="lt1"/>
          </a:lnRef>
          <a:fillRef idx="1">
            <a:schemeClr val="accent4"/>
          </a:fillRef>
          <a:effectRef idx="1">
            <a:schemeClr val="accent4"/>
          </a:effectRef>
          <a:fontRef idx="minor">
            <a:schemeClr val="lt1"/>
          </a:fontRef>
        </p:style>
        <p:txBody>
          <a:bodyPr/>
          <a:lstStyle/>
          <a:p>
            <a:pPr marL="0" indent="0">
              <a:buNone/>
            </a:pPr>
            <a:endParaRPr lang="en-US" dirty="0" smtClean="0"/>
          </a:p>
          <a:p>
            <a:pPr marL="0" indent="0">
              <a:buNone/>
            </a:pPr>
            <a:endParaRPr lang="en-US" dirty="0"/>
          </a:p>
          <a:p>
            <a:pPr marL="0" indent="0" algn="ctr">
              <a:buNone/>
            </a:pPr>
            <a:endParaRPr lang="en-US" dirty="0" smtClean="0"/>
          </a:p>
          <a:p>
            <a:pPr marL="0" indent="0" algn="ctr">
              <a:buNone/>
            </a:pPr>
            <a:r>
              <a:rPr lang="en-US" dirty="0" smtClean="0"/>
              <a:t>Keep </a:t>
            </a:r>
            <a:r>
              <a:rPr lang="en-US" dirty="0"/>
              <a:t>well organized succinct notes written in own words </a:t>
            </a:r>
          </a:p>
          <a:p>
            <a:pPr marL="0" indent="0">
              <a:buNone/>
            </a:pPr>
            <a:endParaRPr lang="en-US" dirty="0"/>
          </a:p>
        </p:txBody>
      </p:sp>
    </p:spTree>
    <p:extLst>
      <p:ext uri="{BB962C8B-B14F-4D97-AF65-F5344CB8AC3E}">
        <p14:creationId xmlns="" xmlns:p14="http://schemas.microsoft.com/office/powerpoint/2010/main" val="33592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difference between ….</a:t>
            </a:r>
            <a:endParaRPr lang="en-US" dirty="0"/>
          </a:p>
        </p:txBody>
      </p:sp>
      <p:sp>
        <p:nvSpPr>
          <p:cNvPr id="4" name="Content Placeholder 3"/>
          <p:cNvSpPr>
            <a:spLocks noGrp="1"/>
          </p:cNvSpPr>
          <p:nvPr>
            <p:ph sz="quarter" idx="13"/>
          </p:nvPr>
        </p:nvSpPr>
        <p:spPr>
          <a:xfrm>
            <a:off x="457200" y="1981200"/>
            <a:ext cx="4040188" cy="4530725"/>
          </a:xfrm>
          <a:ln>
            <a:solidFill>
              <a:srgbClr val="7030A0"/>
            </a:solidFill>
          </a:ln>
        </p:spPr>
        <p:txBody>
          <a:bodyPr>
            <a:normAutofit/>
          </a:bodyPr>
          <a:lstStyle/>
          <a:p>
            <a:pPr marL="0" indent="0">
              <a:buNone/>
            </a:pPr>
            <a:r>
              <a:rPr lang="en-US" b="1" dirty="0" smtClean="0"/>
              <a:t>      Summarizing</a:t>
            </a:r>
            <a:r>
              <a:rPr lang="en-US" dirty="0" smtClean="0"/>
              <a:t> </a:t>
            </a:r>
            <a:r>
              <a:rPr lang="en-US" dirty="0"/>
              <a:t>involves putting the </a:t>
            </a:r>
            <a:r>
              <a:rPr lang="en-US" b="1" dirty="0"/>
              <a:t>main idea(s)</a:t>
            </a:r>
            <a:r>
              <a:rPr lang="en-US" dirty="0"/>
              <a:t> into your own words, including only the main point(s). Once again, it is necessary to </a:t>
            </a:r>
            <a:r>
              <a:rPr lang="en-US" b="1" dirty="0"/>
              <a:t>attribute</a:t>
            </a:r>
            <a:r>
              <a:rPr lang="en-US" dirty="0"/>
              <a:t> summarized ideas to the original source. </a:t>
            </a:r>
          </a:p>
          <a:p>
            <a:pPr marL="0" indent="0">
              <a:buNone/>
            </a:pPr>
            <a:r>
              <a:rPr lang="en-US" dirty="0"/>
              <a:t>       Summaries are significantly shorter than the original and take a </a:t>
            </a:r>
            <a:r>
              <a:rPr lang="en-US" b="1" dirty="0"/>
              <a:t>broad overview</a:t>
            </a:r>
            <a:r>
              <a:rPr lang="en-US" dirty="0"/>
              <a:t> of the source material</a:t>
            </a:r>
            <a:r>
              <a:rPr lang="en-US" dirty="0" smtClean="0"/>
              <a:t>.</a:t>
            </a:r>
          </a:p>
          <a:p>
            <a:pPr marL="0" indent="0">
              <a:buNone/>
            </a:pPr>
            <a:r>
              <a:rPr lang="en-US" dirty="0"/>
              <a:t> </a:t>
            </a:r>
            <a:r>
              <a:rPr lang="en-US" dirty="0" smtClean="0"/>
              <a:t>      summarize = make notes</a:t>
            </a:r>
          </a:p>
          <a:p>
            <a:pPr marL="0" indent="0">
              <a:buNone/>
            </a:pPr>
            <a:endParaRPr lang="en-US" dirty="0"/>
          </a:p>
          <a:p>
            <a:endParaRPr lang="en-US" dirty="0"/>
          </a:p>
        </p:txBody>
      </p:sp>
      <p:sp>
        <p:nvSpPr>
          <p:cNvPr id="6" name="Content Placeholder 5"/>
          <p:cNvSpPr>
            <a:spLocks noGrp="1"/>
          </p:cNvSpPr>
          <p:nvPr>
            <p:ph sz="quarter" idx="14"/>
          </p:nvPr>
        </p:nvSpPr>
        <p:spPr>
          <a:xfrm>
            <a:off x="4572000" y="1981200"/>
            <a:ext cx="4041775" cy="4530726"/>
          </a:xfrm>
          <a:ln>
            <a:solidFill>
              <a:srgbClr val="002060"/>
            </a:solidFill>
          </a:ln>
        </p:spPr>
        <p:txBody>
          <a:bodyPr>
            <a:normAutofit/>
          </a:bodyPr>
          <a:lstStyle/>
          <a:p>
            <a:pPr marL="0" indent="0">
              <a:buNone/>
            </a:pPr>
            <a:r>
              <a:rPr lang="en-US" b="1" dirty="0" smtClean="0"/>
              <a:t>      Paraphrasing</a:t>
            </a:r>
            <a:r>
              <a:rPr lang="en-US" dirty="0" smtClean="0"/>
              <a:t> </a:t>
            </a:r>
            <a:r>
              <a:rPr lang="en-US" dirty="0"/>
              <a:t>involves putting a passage from source material into </a:t>
            </a:r>
            <a:r>
              <a:rPr lang="en-US" b="1" dirty="0"/>
              <a:t>your own words</a:t>
            </a:r>
            <a:r>
              <a:rPr lang="en-US" dirty="0"/>
              <a:t>. A paraphrase must also be </a:t>
            </a:r>
            <a:r>
              <a:rPr lang="en-US" b="1" dirty="0"/>
              <a:t>attributed</a:t>
            </a:r>
            <a:r>
              <a:rPr lang="en-US" dirty="0"/>
              <a:t> to the </a:t>
            </a:r>
            <a:r>
              <a:rPr lang="en-US" dirty="0" smtClean="0"/>
              <a:t>original source. </a:t>
            </a:r>
          </a:p>
          <a:p>
            <a:pPr marL="0" indent="0">
              <a:buNone/>
            </a:pPr>
            <a:r>
              <a:rPr lang="en-US" dirty="0" smtClean="0"/>
              <a:t>      Paraphrased </a:t>
            </a:r>
            <a:r>
              <a:rPr lang="en-US" dirty="0"/>
              <a:t>material is usually shorter than the original passage, taking a somewhat broader </a:t>
            </a:r>
            <a:r>
              <a:rPr lang="en-US" b="1" dirty="0"/>
              <a:t>segment of the source </a:t>
            </a:r>
            <a:r>
              <a:rPr lang="en-US" dirty="0"/>
              <a:t>and condensing it slightly</a:t>
            </a:r>
            <a:r>
              <a:rPr lang="en-US" dirty="0" smtClean="0"/>
              <a:t>.</a:t>
            </a:r>
          </a:p>
          <a:p>
            <a:pPr marL="0" indent="0">
              <a:buNone/>
            </a:pPr>
            <a:r>
              <a:rPr lang="en-US" dirty="0"/>
              <a:t> </a:t>
            </a:r>
            <a:r>
              <a:rPr lang="en-US" dirty="0" smtClean="0"/>
              <a:t>      paraphrase = synthesis</a:t>
            </a:r>
            <a:endParaRPr lang="en-US" dirty="0"/>
          </a:p>
        </p:txBody>
      </p:sp>
      <p:sp>
        <p:nvSpPr>
          <p:cNvPr id="3" name="Text Placeholder 2"/>
          <p:cNvSpPr>
            <a:spLocks noGrp="1"/>
          </p:cNvSpPr>
          <p:nvPr>
            <p:ph type="body" sz="half" idx="2"/>
          </p:nvPr>
        </p:nvSpPr>
        <p:spPr>
          <a:xfrm>
            <a:off x="457200" y="1447800"/>
            <a:ext cx="4040188" cy="498475"/>
          </a:xfrm>
        </p:spPr>
        <p:txBody>
          <a:bodyPr/>
          <a:lstStyle/>
          <a:p>
            <a:pPr algn="ctr"/>
            <a:r>
              <a:rPr lang="en-US" dirty="0" smtClean="0"/>
              <a:t>SUMMARIZING		</a:t>
            </a:r>
            <a:endParaRPr lang="en-US" dirty="0"/>
          </a:p>
        </p:txBody>
      </p:sp>
      <p:sp>
        <p:nvSpPr>
          <p:cNvPr id="5" name="Text Placeholder 4"/>
          <p:cNvSpPr>
            <a:spLocks noGrp="1"/>
          </p:cNvSpPr>
          <p:nvPr>
            <p:ph type="body" sz="half" idx="15"/>
          </p:nvPr>
        </p:nvSpPr>
        <p:spPr>
          <a:xfrm>
            <a:off x="4648200" y="1447800"/>
            <a:ext cx="4041775" cy="498475"/>
          </a:xfrm>
        </p:spPr>
        <p:txBody>
          <a:bodyPr/>
          <a:lstStyle/>
          <a:p>
            <a:pPr algn="ctr"/>
            <a:r>
              <a:rPr lang="en-US" dirty="0" smtClean="0"/>
              <a:t>PARAPHRASING</a:t>
            </a:r>
            <a:endParaRPr lang="en-US" dirty="0"/>
          </a:p>
        </p:txBody>
      </p:sp>
    </p:spTree>
    <p:extLst>
      <p:ext uri="{BB962C8B-B14F-4D97-AF65-F5344CB8AC3E}">
        <p14:creationId xmlns="" xmlns:p14="http://schemas.microsoft.com/office/powerpoint/2010/main" val="2652449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difference between …</a:t>
            </a:r>
            <a:endParaRPr lang="en-US" dirty="0"/>
          </a:p>
        </p:txBody>
      </p:sp>
      <p:sp>
        <p:nvSpPr>
          <p:cNvPr id="4" name="Content Placeholder 3"/>
          <p:cNvSpPr>
            <a:spLocks noGrp="1"/>
          </p:cNvSpPr>
          <p:nvPr>
            <p:ph sz="quarter" idx="13"/>
          </p:nvPr>
        </p:nvSpPr>
        <p:spPr>
          <a:ln>
            <a:solidFill>
              <a:schemeClr val="accent2">
                <a:lumMod val="75000"/>
              </a:schemeClr>
            </a:solidFill>
          </a:ln>
        </p:spPr>
        <p:txBody>
          <a:bodyPr/>
          <a:lstStyle/>
          <a:p>
            <a:pPr marL="0" indent="0">
              <a:buNone/>
            </a:pPr>
            <a:r>
              <a:rPr lang="en-US" b="1" dirty="0" smtClean="0"/>
              <a:t>      Quotations</a:t>
            </a:r>
            <a:r>
              <a:rPr lang="en-US" dirty="0" smtClean="0"/>
              <a:t> </a:t>
            </a:r>
            <a:r>
              <a:rPr lang="en-US" dirty="0"/>
              <a:t>must be </a:t>
            </a:r>
            <a:r>
              <a:rPr lang="en-US" b="1" dirty="0"/>
              <a:t>identical to the original</a:t>
            </a:r>
            <a:r>
              <a:rPr lang="en-US" dirty="0"/>
              <a:t>, using a narrow segment of the source. They must match the source document word for word and </a:t>
            </a:r>
            <a:r>
              <a:rPr lang="en-US" b="1" dirty="0"/>
              <a:t>must be attributed </a:t>
            </a:r>
            <a:r>
              <a:rPr lang="en-US" dirty="0"/>
              <a:t>to the original author.</a:t>
            </a:r>
          </a:p>
        </p:txBody>
      </p:sp>
      <p:sp>
        <p:nvSpPr>
          <p:cNvPr id="6" name="Content Placeholder 5"/>
          <p:cNvSpPr>
            <a:spLocks noGrp="1"/>
          </p:cNvSpPr>
          <p:nvPr>
            <p:ph sz="quarter" idx="14"/>
          </p:nvPr>
        </p:nvSpPr>
        <p:spPr>
          <a:ln/>
        </p:spPr>
        <p:style>
          <a:lnRef idx="1">
            <a:schemeClr val="accent2"/>
          </a:lnRef>
          <a:fillRef idx="3">
            <a:schemeClr val="accent2"/>
          </a:fillRef>
          <a:effectRef idx="2">
            <a:schemeClr val="accent2"/>
          </a:effectRef>
          <a:fontRef idx="minor">
            <a:schemeClr val="lt1"/>
          </a:fontRef>
        </p:style>
        <p:txBody>
          <a:bodyPr/>
          <a:lstStyle/>
          <a:p>
            <a:pPr marL="0" indent="0">
              <a:buNone/>
            </a:pPr>
            <a:r>
              <a:rPr lang="en-US" b="1" dirty="0" smtClean="0"/>
              <a:t>     Plagiarism </a:t>
            </a:r>
            <a:r>
              <a:rPr lang="en-US" dirty="0" smtClean="0"/>
              <a:t>is using </a:t>
            </a:r>
            <a:r>
              <a:rPr lang="en-US" dirty="0"/>
              <a:t>someone else’s ideas and writings and </a:t>
            </a:r>
            <a:r>
              <a:rPr lang="en-US" b="1" dirty="0"/>
              <a:t>presenting them as your own</a:t>
            </a:r>
            <a:r>
              <a:rPr lang="en-US" dirty="0" smtClean="0"/>
              <a:t>.</a:t>
            </a:r>
          </a:p>
          <a:p>
            <a:pPr marL="0" indent="0">
              <a:buNone/>
            </a:pPr>
            <a:endParaRPr lang="en-US" dirty="0"/>
          </a:p>
          <a:p>
            <a:pPr marL="0" indent="0">
              <a:buNone/>
            </a:pPr>
            <a:r>
              <a:rPr lang="en-US" dirty="0" smtClean="0"/>
              <a:t>      Plagiarism = Theft/Lying</a:t>
            </a:r>
            <a:endParaRPr lang="en-US" dirty="0"/>
          </a:p>
          <a:p>
            <a:pPr marL="0" indent="0">
              <a:buNone/>
            </a:pPr>
            <a:endParaRPr lang="en-US" dirty="0"/>
          </a:p>
        </p:txBody>
      </p:sp>
      <p:sp>
        <p:nvSpPr>
          <p:cNvPr id="3" name="Text Placeholder 2"/>
          <p:cNvSpPr>
            <a:spLocks noGrp="1"/>
          </p:cNvSpPr>
          <p:nvPr>
            <p:ph type="body" sz="half" idx="2"/>
          </p:nvPr>
        </p:nvSpPr>
        <p:spPr/>
        <p:txBody>
          <a:bodyPr/>
          <a:lstStyle/>
          <a:p>
            <a:pPr algn="ctr"/>
            <a:r>
              <a:rPr lang="en-US" dirty="0" smtClean="0"/>
              <a:t>QUOTATION</a:t>
            </a:r>
            <a:endParaRPr lang="en-US" dirty="0"/>
          </a:p>
        </p:txBody>
      </p:sp>
      <p:sp>
        <p:nvSpPr>
          <p:cNvPr id="5" name="Text Placeholder 4"/>
          <p:cNvSpPr>
            <a:spLocks noGrp="1"/>
          </p:cNvSpPr>
          <p:nvPr>
            <p:ph type="body" sz="half" idx="15"/>
          </p:nvPr>
        </p:nvSpPr>
        <p:spPr/>
        <p:txBody>
          <a:bodyPr/>
          <a:lstStyle/>
          <a:p>
            <a:pPr algn="ctr"/>
            <a:r>
              <a:rPr lang="en-US" dirty="0" smtClean="0"/>
              <a:t>PLAGIARISM</a:t>
            </a:r>
            <a:endParaRPr lang="en-US" dirty="0"/>
          </a:p>
        </p:txBody>
      </p:sp>
    </p:spTree>
    <p:extLst>
      <p:ext uri="{BB962C8B-B14F-4D97-AF65-F5344CB8AC3E}">
        <p14:creationId xmlns="" xmlns:p14="http://schemas.microsoft.com/office/powerpoint/2010/main" val="2621403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3"/>
          </p:nvPr>
        </p:nvSpPr>
        <p:spPr/>
        <p:txBody>
          <a:bodyPr/>
          <a:lstStyle/>
          <a:p>
            <a:endParaRPr lang="zh-CN" altLang="en-US" dirty="0"/>
          </a:p>
        </p:txBody>
      </p:sp>
      <p:sp>
        <p:nvSpPr>
          <p:cNvPr id="4" name="内容占位符 3"/>
          <p:cNvSpPr>
            <a:spLocks noGrp="1"/>
          </p:cNvSpPr>
          <p:nvPr>
            <p:ph sz="quarter" idx="14"/>
          </p:nvPr>
        </p:nvSpPr>
        <p:spPr/>
        <p:txBody>
          <a:bodyPr/>
          <a:lstStyle/>
          <a:p>
            <a:endParaRPr lang="zh-CN" altLang="en-US"/>
          </a:p>
        </p:txBody>
      </p:sp>
      <p:sp>
        <p:nvSpPr>
          <p:cNvPr id="5" name="文本占位符 4"/>
          <p:cNvSpPr>
            <a:spLocks noGrp="1"/>
          </p:cNvSpPr>
          <p:nvPr>
            <p:ph type="body" sz="half" idx="2"/>
          </p:nvPr>
        </p:nvSpPr>
        <p:spPr/>
        <p:txBody>
          <a:bodyPr/>
          <a:lstStyle/>
          <a:p>
            <a:endParaRPr lang="zh-CN" altLang="en-US"/>
          </a:p>
        </p:txBody>
      </p:sp>
      <p:sp>
        <p:nvSpPr>
          <p:cNvPr id="6" name="文本占位符 5"/>
          <p:cNvSpPr>
            <a:spLocks noGrp="1"/>
          </p:cNvSpPr>
          <p:nvPr>
            <p:ph type="body" sz="half" idx="15"/>
          </p:nvPr>
        </p:nvSpPr>
        <p:spPr/>
        <p:txBody>
          <a:bodyPr/>
          <a:lstStyle/>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So, why do we use quotations, paraphrases and summaries?</a:t>
            </a:r>
            <a:endParaRPr lang="en-US" dirty="0"/>
          </a:p>
        </p:txBody>
      </p:sp>
      <p:sp>
        <p:nvSpPr>
          <p:cNvPr id="3" name="Content Placeholder 2"/>
          <p:cNvSpPr>
            <a:spLocks noGrp="1"/>
          </p:cNvSpPr>
          <p:nvPr>
            <p:ph sz="quarter" idx="13"/>
          </p:nvPr>
        </p:nvSpPr>
        <p:spPr>
          <a:solidFill>
            <a:srgbClr val="FFFF00"/>
          </a:solidFill>
        </p:spPr>
        <p:txBody>
          <a:bodyPr>
            <a:normAutofit/>
          </a:bodyPr>
          <a:lstStyle/>
          <a:p>
            <a:r>
              <a:rPr lang="en-US" dirty="0"/>
              <a:t>Provide support for claims or add </a:t>
            </a:r>
            <a:r>
              <a:rPr lang="en-US" dirty="0" smtClean="0"/>
              <a:t>truth </a:t>
            </a:r>
            <a:r>
              <a:rPr lang="en-US" dirty="0"/>
              <a:t>to your writing</a:t>
            </a:r>
          </a:p>
          <a:p>
            <a:r>
              <a:rPr lang="en-US" dirty="0" smtClean="0"/>
              <a:t>Give </a:t>
            </a:r>
            <a:r>
              <a:rPr lang="en-US" dirty="0"/>
              <a:t>examples of several points of view on a subject</a:t>
            </a:r>
          </a:p>
          <a:p>
            <a:r>
              <a:rPr lang="en-US" dirty="0"/>
              <a:t>Call attention to a position that you wish to agree or disagree with</a:t>
            </a:r>
          </a:p>
          <a:p>
            <a:r>
              <a:rPr lang="en-US" dirty="0"/>
              <a:t>Highlight a particularly striking phrase, sentence, or passage by quoting the </a:t>
            </a:r>
            <a:r>
              <a:rPr lang="en-US" dirty="0" smtClean="0"/>
              <a:t>original [HOOK]</a:t>
            </a:r>
            <a:endParaRPr lang="en-US" dirty="0"/>
          </a:p>
          <a:p>
            <a:r>
              <a:rPr lang="en-US" dirty="0" smtClean="0"/>
              <a:t>Expand </a:t>
            </a:r>
            <a:r>
              <a:rPr lang="en-US" dirty="0"/>
              <a:t>the breadth or depth of your </a:t>
            </a:r>
            <a:r>
              <a:rPr lang="en-US" dirty="0" smtClean="0"/>
              <a:t>writing [providing </a:t>
            </a:r>
            <a:r>
              <a:rPr lang="en-US" dirty="0" smtClean="0">
                <a:solidFill>
                  <a:srgbClr val="0070C0"/>
                </a:solidFill>
              </a:rPr>
              <a:t>concrete detail</a:t>
            </a:r>
            <a:r>
              <a:rPr lang="en-US" dirty="0" smtClean="0"/>
              <a:t>]</a:t>
            </a:r>
            <a:endParaRPr lang="en-US" dirty="0"/>
          </a:p>
          <a:p>
            <a:endParaRPr lang="en-US" dirty="0"/>
          </a:p>
        </p:txBody>
      </p:sp>
    </p:spTree>
    <p:extLst>
      <p:ext uri="{BB962C8B-B14F-4D97-AF65-F5344CB8AC3E}">
        <p14:creationId xmlns="" xmlns:p14="http://schemas.microsoft.com/office/powerpoint/2010/main" val="109586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3"/>
          </p:nvPr>
        </p:nvSpPr>
        <p:spPr/>
        <p:txBody>
          <a:bodyPr>
            <a:normAutofit fontScale="92500"/>
          </a:bodyPr>
          <a:lstStyle/>
          <a:p>
            <a:pPr>
              <a:buNone/>
            </a:pPr>
            <a:r>
              <a:rPr lang="en-US" altLang="zh-CN" sz="4800" u="sng" dirty="0" smtClean="0"/>
              <a:t>Title</a:t>
            </a:r>
            <a:r>
              <a:rPr lang="en-US" altLang="zh-CN" sz="4800" dirty="0" smtClean="0"/>
              <a:t> : On the physiological impacts and processes of </a:t>
            </a:r>
            <a:r>
              <a:rPr lang="en-US" altLang="zh-CN" sz="4800" dirty="0" err="1" smtClean="0"/>
              <a:t>Mangosteen</a:t>
            </a:r>
            <a:endParaRPr lang="en-US" altLang="zh-CN" sz="4800" dirty="0" smtClean="0"/>
          </a:p>
          <a:p>
            <a:pPr>
              <a:buNone/>
            </a:pPr>
            <a:r>
              <a:rPr lang="en-US" altLang="zh-CN" sz="4800" u="sng" dirty="0" smtClean="0"/>
              <a:t>Paraphrase sentence </a:t>
            </a:r>
            <a:r>
              <a:rPr lang="en-US" altLang="zh-CN" sz="4800" dirty="0" smtClean="0"/>
              <a:t>: </a:t>
            </a:r>
            <a:r>
              <a:rPr lang="en-US" altLang="zh-CN" sz="4800" i="1" dirty="0" smtClean="0"/>
              <a:t>The purpose of this short talk was to summarize the impact </a:t>
            </a:r>
            <a:r>
              <a:rPr lang="en-US" altLang="zh-CN" sz="4800" i="1" dirty="0" err="1" smtClean="0"/>
              <a:t>mangosteen</a:t>
            </a:r>
            <a:r>
              <a:rPr lang="en-US" altLang="zh-CN" sz="4800" i="1" dirty="0" smtClean="0"/>
              <a:t> has on reducing fat by killing fat cells called </a:t>
            </a:r>
            <a:r>
              <a:rPr lang="en-US" altLang="zh-CN" sz="4800" i="1" dirty="0" err="1" smtClean="0"/>
              <a:t>adipocytes</a:t>
            </a:r>
            <a:r>
              <a:rPr lang="en-US" altLang="zh-CN" sz="4800" i="1" dirty="0" smtClean="0"/>
              <a:t>. </a:t>
            </a:r>
            <a:endParaRPr lang="zh-CN" altLang="en-US" sz="4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writers …</a:t>
            </a:r>
            <a:endParaRPr lang="en-US" dirty="0"/>
          </a:p>
        </p:txBody>
      </p:sp>
      <p:sp>
        <p:nvSpPr>
          <p:cNvPr id="3" name="Content Placeholder 2"/>
          <p:cNvSpPr>
            <a:spLocks noGrp="1"/>
          </p:cNvSpPr>
          <p:nvPr>
            <p:ph sz="quarter" idx="13"/>
          </p:nvPr>
        </p:nvSpPr>
        <p:spPr>
          <a:xfrm>
            <a:off x="457200" y="1371600"/>
            <a:ext cx="8229600" cy="5181600"/>
          </a:xfrm>
          <a:ln>
            <a:solidFill>
              <a:srgbClr val="C00000"/>
            </a:solidFill>
          </a:ln>
        </p:spPr>
        <p:txBody>
          <a:bodyPr>
            <a:normAutofit/>
          </a:bodyPr>
          <a:lstStyle/>
          <a:p>
            <a:pPr marL="0" indent="0">
              <a:buNone/>
            </a:pPr>
            <a:r>
              <a:rPr lang="en-US" dirty="0" smtClean="0"/>
              <a:t>often combine summaries</a:t>
            </a:r>
            <a:r>
              <a:rPr lang="en-US" dirty="0"/>
              <a:t>, paraphrases, and quotations. </a:t>
            </a:r>
            <a:endParaRPr lang="en-US" dirty="0" smtClean="0"/>
          </a:p>
          <a:p>
            <a:pPr marL="0" indent="0">
              <a:buNone/>
            </a:pPr>
            <a:r>
              <a:rPr lang="en-US" dirty="0" smtClean="0"/>
              <a:t>    As </a:t>
            </a:r>
            <a:r>
              <a:rPr lang="en-US" dirty="0"/>
              <a:t>part of a summary of an article, a chapter, or a book, a writer might include paraphrases of various key points blended with quotations of striking or suggestive </a:t>
            </a:r>
            <a:r>
              <a:rPr lang="en-US" dirty="0" smtClean="0"/>
              <a:t>phrases.</a:t>
            </a:r>
          </a:p>
          <a:p>
            <a:pPr marL="0" indent="0">
              <a:buNone/>
            </a:pPr>
            <a:r>
              <a:rPr lang="en-US" dirty="0"/>
              <a:t> </a:t>
            </a:r>
            <a:r>
              <a:rPr lang="en-US" dirty="0" smtClean="0"/>
              <a:t>   </a:t>
            </a:r>
            <a:r>
              <a:rPr lang="en-US" dirty="0"/>
              <a:t>Often, a short quotation works well when integrated into a sentence. </a:t>
            </a:r>
            <a:endParaRPr lang="en-US" dirty="0" smtClean="0"/>
          </a:p>
          <a:p>
            <a:pPr marL="0" indent="0">
              <a:buNone/>
            </a:pPr>
            <a:r>
              <a:rPr lang="en-US" dirty="0"/>
              <a:t> </a:t>
            </a:r>
            <a:r>
              <a:rPr lang="en-US" dirty="0" smtClean="0"/>
              <a:t>   Longer </a:t>
            </a:r>
            <a:r>
              <a:rPr lang="en-US" dirty="0"/>
              <a:t>quotations can stand alone. </a:t>
            </a:r>
            <a:r>
              <a:rPr lang="en-US" dirty="0">
                <a:solidFill>
                  <a:srgbClr val="FF0000"/>
                </a:solidFill>
              </a:rPr>
              <a:t>Remember that quoting should be done only sparingly</a:t>
            </a:r>
            <a:r>
              <a:rPr lang="en-US" dirty="0"/>
              <a:t>; </a:t>
            </a:r>
            <a:r>
              <a:rPr lang="en-US" dirty="0" smtClean="0"/>
              <a:t>you must have </a:t>
            </a:r>
            <a:r>
              <a:rPr lang="en-US" dirty="0"/>
              <a:t>a good reason to include a direct </a:t>
            </a:r>
            <a:r>
              <a:rPr lang="en-US" dirty="0" smtClean="0"/>
              <a:t>quotation.</a:t>
            </a:r>
            <a:endParaRPr lang="en-US" dirty="0"/>
          </a:p>
          <a:p>
            <a:pPr marL="0" indent="0">
              <a:buNone/>
            </a:pPr>
            <a:r>
              <a:rPr lang="en-US" dirty="0" smtClean="0"/>
              <a:t>  </a:t>
            </a:r>
          </a:p>
          <a:p>
            <a:pPr marL="0" indent="0" algn="ctr">
              <a:buNone/>
            </a:pPr>
            <a:r>
              <a:rPr lang="en-US" i="1" dirty="0"/>
              <a:t> </a:t>
            </a:r>
            <a:r>
              <a:rPr lang="en-US" i="1" dirty="0" smtClean="0"/>
              <a:t>    </a:t>
            </a:r>
            <a:r>
              <a:rPr lang="en-US" i="1" dirty="0" smtClean="0">
                <a:hlinkClick r:id="rId2" action="ppaction://hlinkfile"/>
              </a:rPr>
              <a:t>Let’s look at an example</a:t>
            </a:r>
            <a:r>
              <a:rPr lang="en-US" i="1" dirty="0" smtClean="0"/>
              <a:t>.</a:t>
            </a:r>
            <a:endParaRPr lang="en-US" i="1" dirty="0"/>
          </a:p>
        </p:txBody>
      </p:sp>
    </p:spTree>
    <p:extLst>
      <p:ext uri="{BB962C8B-B14F-4D97-AF65-F5344CB8AC3E}">
        <p14:creationId xmlns="" xmlns:p14="http://schemas.microsoft.com/office/powerpoint/2010/main" val="2094787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20000" cy="6001643"/>
          </a:xfrm>
          <a:prstGeom prst="rect">
            <a:avLst/>
          </a:prstGeom>
          <a:solidFill>
            <a:schemeClr val="accent1">
              <a:lumMod val="40000"/>
              <a:lumOff val="60000"/>
            </a:schemeClr>
          </a:solidFill>
          <a:ln>
            <a:solidFill>
              <a:schemeClr val="tx2"/>
            </a:solidFill>
          </a:ln>
          <a:effectLst>
            <a:innerShdw blurRad="63500" dist="50800" dir="16200000">
              <a:prstClr val="black">
                <a:alpha val="50000"/>
              </a:prstClr>
            </a:innerShdw>
          </a:effectLst>
        </p:spPr>
        <p:txBody>
          <a:bodyPr wrap="square">
            <a:spAutoFit/>
          </a:bodyPr>
          <a:lstStyle/>
          <a:p>
            <a:r>
              <a:rPr lang="en-US" sz="3200" dirty="0" smtClean="0"/>
              <a:t>               In </a:t>
            </a:r>
            <a:r>
              <a:rPr lang="en-US" sz="3200" dirty="0"/>
              <a:t>his famous and influential work the </a:t>
            </a:r>
            <a:r>
              <a:rPr lang="en-US" sz="3200" i="1" dirty="0"/>
              <a:t>Interpretation of Dreams</a:t>
            </a:r>
            <a:r>
              <a:rPr lang="en-US" sz="3200" dirty="0"/>
              <a:t>, Sigmund Freud argues that dreams are the "royal road to the unconscious" (page #), expressing in coded imagery the dreamer's unfulfilled wishes through a process known as the "dream-work" (page #). According to Freud, actual but unacceptable desires are censored internally and subjected to coding through layers of condensation and displacement before emerging in a kind of rebus puzzle in the dream itself (page #).</a:t>
            </a:r>
          </a:p>
        </p:txBody>
      </p:sp>
    </p:spTree>
    <p:extLst>
      <p:ext uri="{BB962C8B-B14F-4D97-AF65-F5344CB8AC3E}">
        <p14:creationId xmlns="" xmlns:p14="http://schemas.microsoft.com/office/powerpoint/2010/main" val="393075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make notes?</a:t>
            </a:r>
            <a:endParaRPr lang="en-US" dirty="0"/>
          </a:p>
        </p:txBody>
      </p:sp>
      <p:sp>
        <p:nvSpPr>
          <p:cNvPr id="3" name="Content Placeholder 2"/>
          <p:cNvSpPr>
            <a:spLocks noGrp="1"/>
          </p:cNvSpPr>
          <p:nvPr>
            <p:ph sz="quarter" idx="13"/>
          </p:nvPr>
        </p:nvSpPr>
        <p:spPr>
          <a:ln/>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Read the entire text, noting the key points and main ideas.</a:t>
            </a:r>
          </a:p>
          <a:p>
            <a:r>
              <a:rPr lang="en-US" dirty="0"/>
              <a:t>Summarize in your own words what the single main idea of the </a:t>
            </a:r>
            <a:r>
              <a:rPr lang="en-US" dirty="0" smtClean="0"/>
              <a:t>text </a:t>
            </a:r>
            <a:r>
              <a:rPr lang="en-US" dirty="0"/>
              <a:t>is.</a:t>
            </a:r>
          </a:p>
          <a:p>
            <a:r>
              <a:rPr lang="en-US" dirty="0"/>
              <a:t>Paraphrase important supporting points that come up in </a:t>
            </a:r>
            <a:r>
              <a:rPr lang="en-US" dirty="0" smtClean="0"/>
              <a:t>the text.</a:t>
            </a:r>
            <a:endParaRPr lang="en-US" dirty="0"/>
          </a:p>
          <a:p>
            <a:r>
              <a:rPr lang="en-US" dirty="0"/>
              <a:t>Consider any words, phrases, or brief passages that you believe should be quoted directly.</a:t>
            </a:r>
          </a:p>
          <a:p>
            <a:endParaRPr lang="en-US" dirty="0"/>
          </a:p>
        </p:txBody>
      </p:sp>
    </p:spTree>
    <p:extLst>
      <p:ext uri="{BB962C8B-B14F-4D97-AF65-F5344CB8AC3E}">
        <p14:creationId xmlns="" xmlns:p14="http://schemas.microsoft.com/office/powerpoint/2010/main" val="90354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I paraphrase (</a:t>
            </a:r>
            <a:r>
              <a:rPr lang="en-US" dirty="0" err="1" smtClean="0"/>
              <a:t>Noodletools</a:t>
            </a:r>
            <a:r>
              <a:rPr lang="en-US" dirty="0" smtClean="0"/>
              <a:t>)?</a:t>
            </a:r>
            <a:endParaRPr lang="en-US" dirty="0"/>
          </a:p>
        </p:txBody>
      </p:sp>
      <p:sp>
        <p:nvSpPr>
          <p:cNvPr id="3" name="Content Placeholder 2"/>
          <p:cNvSpPr>
            <a:spLocks noGrp="1"/>
          </p:cNvSpPr>
          <p:nvPr>
            <p:ph sz="quarter" idx="13"/>
          </p:nvPr>
        </p:nvSpPr>
        <p:spPr>
          <a:xfrm>
            <a:off x="457200" y="2286000"/>
            <a:ext cx="8229600" cy="3124200"/>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endParaRPr lang="en-US" b="1" dirty="0"/>
          </a:p>
          <a:p>
            <a:pPr marL="0" indent="0" algn="ctr">
              <a:buNone/>
            </a:pPr>
            <a:r>
              <a:rPr lang="en-US" sz="4800" b="1" dirty="0" smtClean="0"/>
              <a:t>6 </a:t>
            </a:r>
          </a:p>
          <a:p>
            <a:pPr marL="0" indent="0" algn="ctr">
              <a:buNone/>
            </a:pPr>
            <a:r>
              <a:rPr lang="en-US" sz="4800" b="1" dirty="0" smtClean="0"/>
              <a:t>Steps </a:t>
            </a:r>
            <a:r>
              <a:rPr lang="en-US" sz="4800" b="1" dirty="0"/>
              <a:t>to Effective Paraphrasing</a:t>
            </a:r>
            <a:endParaRPr lang="en-US" sz="4800" dirty="0"/>
          </a:p>
        </p:txBody>
      </p:sp>
    </p:spTree>
    <p:extLst>
      <p:ext uri="{BB962C8B-B14F-4D97-AF65-F5344CB8AC3E}">
        <p14:creationId xmlns="" xmlns:p14="http://schemas.microsoft.com/office/powerpoint/2010/main" val="190771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1066801"/>
          </a:xfrm>
        </p:spPr>
        <p:txBody>
          <a:bodyPr/>
          <a:lstStyle/>
          <a:p>
            <a:pPr algn="ctr"/>
            <a:r>
              <a:rPr lang="en-US" u="sng" dirty="0" smtClean="0">
                <a:solidFill>
                  <a:srgbClr val="FF0000"/>
                </a:solidFill>
              </a:rPr>
              <a:t>PRONUNCIATION DRILLS</a:t>
            </a:r>
            <a:endParaRPr lang="en-US" u="sng" dirty="0">
              <a:solidFill>
                <a:srgbClr val="FF0000"/>
              </a:solidFill>
            </a:endParaRPr>
          </a:p>
        </p:txBody>
      </p:sp>
      <p:sp>
        <p:nvSpPr>
          <p:cNvPr id="3" name="Content Placeholder 2"/>
          <p:cNvSpPr>
            <a:spLocks noGrp="1"/>
          </p:cNvSpPr>
          <p:nvPr>
            <p:ph sz="quarter" idx="13"/>
          </p:nvPr>
        </p:nvSpPr>
        <p:spPr>
          <a:xfrm>
            <a:off x="0" y="1066800"/>
            <a:ext cx="9144000" cy="6096000"/>
          </a:xfrm>
        </p:spPr>
        <p:txBody>
          <a:bodyPr>
            <a:normAutofit/>
          </a:bodyPr>
          <a:lstStyle/>
          <a:p>
            <a:pPr marL="914400" indent="-914400">
              <a:buFont typeface="+mj-lt"/>
              <a:buAutoNum type="arabicPeriod"/>
            </a:pPr>
            <a:r>
              <a:rPr lang="en-US" sz="4000" dirty="0" smtClean="0"/>
              <a:t>Fickle</a:t>
            </a:r>
            <a:r>
              <a:rPr lang="zh-Hant" altLang="en-US" sz="4000" dirty="0"/>
              <a:t>笨蛋</a:t>
            </a:r>
            <a:r>
              <a:rPr lang="en-US" sz="4000" dirty="0" smtClean="0"/>
              <a:t> {RAPIDLY CHANGING}</a:t>
            </a:r>
          </a:p>
          <a:p>
            <a:pPr marL="914400" indent="-914400">
              <a:buFont typeface="+mj-lt"/>
              <a:buAutoNum type="arabicPeriod"/>
            </a:pPr>
            <a:r>
              <a:rPr lang="en-US" sz="4000" dirty="0" smtClean="0"/>
              <a:t>Flippant</a:t>
            </a:r>
            <a:r>
              <a:rPr lang="zh-TW" altLang="en-US" sz="4000" dirty="0"/>
              <a:t>轻而易举</a:t>
            </a:r>
            <a:r>
              <a:rPr lang="en-US" sz="4000" dirty="0" smtClean="0"/>
              <a:t> {DISRESPECTFUL}</a:t>
            </a:r>
          </a:p>
          <a:p>
            <a:pPr marL="914400" indent="-914400">
              <a:buFont typeface="+mj-lt"/>
              <a:buAutoNum type="arabicPeriod"/>
            </a:pPr>
            <a:r>
              <a:rPr lang="en-US" sz="4000" dirty="0" err="1"/>
              <a:t>Photon光子</a:t>
            </a:r>
            <a:r>
              <a:rPr lang="en-US" sz="4000" dirty="0"/>
              <a:t> </a:t>
            </a:r>
            <a:r>
              <a:rPr lang="en-US" sz="4000" dirty="0" smtClean="0"/>
              <a:t>{LIGHT PARTICLE}</a:t>
            </a:r>
          </a:p>
          <a:p>
            <a:pPr marL="914400" indent="-914400">
              <a:buFont typeface="+mj-lt"/>
              <a:buAutoNum type="arabicPeriod"/>
            </a:pPr>
            <a:r>
              <a:rPr lang="en-US" sz="4000" dirty="0" smtClean="0"/>
              <a:t>Photo</a:t>
            </a:r>
            <a:r>
              <a:rPr lang="zh-TW" altLang="en-US" sz="4000" dirty="0"/>
              <a:t>照片</a:t>
            </a:r>
            <a:r>
              <a:rPr lang="en-US" sz="4000" dirty="0" smtClean="0"/>
              <a:t> {IMAGE}</a:t>
            </a:r>
          </a:p>
          <a:p>
            <a:pPr marL="914400" indent="-914400">
              <a:buFont typeface="+mj-lt"/>
              <a:buAutoNum type="arabicPeriod"/>
            </a:pPr>
            <a:r>
              <a:rPr lang="en-US" sz="4000" dirty="0" smtClean="0"/>
              <a:t>Flabbergasted</a:t>
            </a:r>
            <a:r>
              <a:rPr lang="zh-Hant" altLang="en-US" sz="4000" dirty="0"/>
              <a:t>颤抖</a:t>
            </a:r>
            <a:r>
              <a:rPr lang="en-US" sz="4000" dirty="0" smtClean="0"/>
              <a:t> {CONFUSED</a:t>
            </a:r>
            <a:r>
              <a:rPr lang="en-US" sz="4000" dirty="0" smtClean="0"/>
              <a:t>}</a:t>
            </a:r>
          </a:p>
          <a:p>
            <a:pPr marL="914400" indent="-914400">
              <a:buFont typeface="+mj-lt"/>
              <a:buAutoNum type="arabicPeriod"/>
            </a:pPr>
            <a:endParaRPr lang="en-US" sz="4000" dirty="0" smtClean="0"/>
          </a:p>
          <a:p>
            <a:pPr marL="914400" indent="-914400">
              <a:buFont typeface="+mj-lt"/>
              <a:buAutoNum type="arabicPeriod"/>
            </a:pPr>
            <a:r>
              <a:rPr lang="en-US" sz="4000" dirty="0" smtClean="0"/>
              <a:t>He got a reward for being the most flippant student. </a:t>
            </a:r>
            <a:endParaRPr lang="en-US" sz="4000" dirty="0"/>
          </a:p>
        </p:txBody>
      </p:sp>
    </p:spTree>
    <p:extLst>
      <p:ext uri="{BB962C8B-B14F-4D97-AF65-F5344CB8AC3E}">
        <p14:creationId xmlns="" xmlns:p14="http://schemas.microsoft.com/office/powerpoint/2010/main" val="3823502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ln w="76200">
            <a:solidFill>
              <a:srgbClr val="BA10A2"/>
            </a:solidFill>
          </a:ln>
        </p:spPr>
        <p:txBody>
          <a:bodyPr/>
          <a:lstStyle/>
          <a:p>
            <a:r>
              <a:rPr lang="en-US" dirty="0" smtClean="0">
                <a:solidFill>
                  <a:schemeClr val="accent2">
                    <a:lumMod val="75000"/>
                  </a:schemeClr>
                </a:solidFill>
              </a:rPr>
              <a:t>TIME </a:t>
            </a:r>
            <a:r>
              <a:rPr lang="en-US" dirty="0" smtClean="0">
                <a:solidFill>
                  <a:srgbClr val="BA10A2"/>
                </a:solidFill>
              </a:rPr>
              <a:t>FOR</a:t>
            </a:r>
            <a:r>
              <a:rPr lang="en-US" dirty="0" smtClean="0">
                <a:solidFill>
                  <a:schemeClr val="accent2">
                    <a:lumMod val="75000"/>
                  </a:schemeClr>
                </a:solidFill>
              </a:rPr>
              <a:t> </a:t>
            </a:r>
            <a:r>
              <a:rPr lang="en-US" dirty="0" smtClean="0">
                <a:solidFill>
                  <a:schemeClr val="accent6">
                    <a:lumMod val="60000"/>
                    <a:lumOff val="40000"/>
                  </a:schemeClr>
                </a:solidFill>
              </a:rPr>
              <a:t>A</a:t>
            </a:r>
            <a:r>
              <a:rPr lang="en-US" dirty="0" smtClean="0">
                <a:solidFill>
                  <a:schemeClr val="accent2">
                    <a:lumMod val="75000"/>
                  </a:schemeClr>
                </a:solidFill>
              </a:rPr>
              <a:t> </a:t>
            </a:r>
            <a:r>
              <a:rPr lang="en-US" dirty="0" smtClean="0">
                <a:solidFill>
                  <a:srgbClr val="FF0000"/>
                </a:solidFill>
              </a:rPr>
              <a:t>BRAINPOP</a:t>
            </a:r>
            <a:r>
              <a:rPr lang="en-US" dirty="0" smtClean="0">
                <a:solidFill>
                  <a:schemeClr val="accent2">
                    <a:lumMod val="75000"/>
                  </a:schemeClr>
                </a:solidFill>
              </a:rPr>
              <a:t> </a:t>
            </a:r>
            <a:r>
              <a:rPr lang="en-US" dirty="0" smtClean="0">
                <a:solidFill>
                  <a:srgbClr val="9649A5"/>
                </a:solidFill>
              </a:rPr>
              <a:t>MOVIE</a:t>
            </a:r>
            <a:endParaRPr lang="en-US" dirty="0">
              <a:solidFill>
                <a:srgbClr val="9649A5"/>
              </a:solidFill>
            </a:endParaRPr>
          </a:p>
        </p:txBody>
      </p:sp>
      <p:pic>
        <p:nvPicPr>
          <p:cNvPr id="1026" name="Picture 2" descr="C:\Documents and Settings\petersm\Local Settings\Temporary Internet Files\Content.IE5\TF5ZOTE5\MP900402396[1].jpg"/>
          <p:cNvPicPr>
            <a:picLocks noGrp="1" noChangeAspect="1" noChangeArrowheads="1"/>
          </p:cNvPicPr>
          <p:nvPr>
            <p:ph sz="quarter" idx="13"/>
          </p:nvPr>
        </p:nvPicPr>
        <p:blipFill>
          <a:blip r:embed="rId2" cstate="print"/>
          <a:srcRect t="30852" b="30852"/>
          <a:stretch>
            <a:fillRect/>
          </a:stretch>
        </p:blipFill>
        <p:spPr bwMode="auto">
          <a:prstGeom prst="rect">
            <a:avLst/>
          </a:prstGeom>
          <a:noFill/>
        </p:spPr>
      </p:pic>
      <p:sp>
        <p:nvSpPr>
          <p:cNvPr id="5" name="Rectangle 4"/>
          <p:cNvSpPr/>
          <p:nvPr/>
        </p:nvSpPr>
        <p:spPr>
          <a:xfrm>
            <a:off x="609600" y="3581400"/>
            <a:ext cx="5486400" cy="646331"/>
          </a:xfrm>
          <a:prstGeom prst="rect">
            <a:avLst/>
          </a:prstGeom>
        </p:spPr>
        <p:txBody>
          <a:bodyPr wrap="square">
            <a:spAutoFit/>
          </a:bodyPr>
          <a:lstStyle/>
          <a:p>
            <a:r>
              <a:rPr lang="en-US" dirty="0" smtClean="0">
                <a:hlinkClick r:id="rId3"/>
              </a:rPr>
              <a:t>http://www.brainpop.com/english/writing/paraphrasing/preview.weml</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I paraphrase (</a:t>
            </a:r>
            <a:r>
              <a:rPr lang="en-US" dirty="0" err="1" smtClean="0"/>
              <a:t>Noodletools</a:t>
            </a:r>
            <a:r>
              <a:rPr lang="en-US" dirty="0" smtClean="0"/>
              <a:t>)?</a:t>
            </a:r>
            <a:endParaRPr lang="en-US" dirty="0"/>
          </a:p>
        </p:txBody>
      </p:sp>
      <p:sp>
        <p:nvSpPr>
          <p:cNvPr id="3" name="Content Placeholder 2"/>
          <p:cNvSpPr>
            <a:spLocks noGrp="1"/>
          </p:cNvSpPr>
          <p:nvPr>
            <p:ph sz="quarter" idx="13"/>
          </p:nvPr>
        </p:nvSpPr>
        <p:spPr>
          <a:xfrm>
            <a:off x="457200" y="2286000"/>
            <a:ext cx="8229600" cy="3124200"/>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endParaRPr lang="en-US" b="1" dirty="0"/>
          </a:p>
          <a:p>
            <a:pPr marL="0" indent="0" algn="ctr">
              <a:buNone/>
            </a:pPr>
            <a:r>
              <a:rPr lang="en-US" sz="4800" b="1" dirty="0" smtClean="0"/>
              <a:t>6 </a:t>
            </a:r>
          </a:p>
          <a:p>
            <a:pPr marL="0" indent="0" algn="ctr">
              <a:buNone/>
            </a:pPr>
            <a:r>
              <a:rPr lang="en-US" sz="4800" b="1" dirty="0" smtClean="0"/>
              <a:t>Steps </a:t>
            </a:r>
            <a:r>
              <a:rPr lang="en-US" sz="4800" b="1" dirty="0"/>
              <a:t>to Effective Paraphrasing</a:t>
            </a:r>
            <a:endParaRPr lang="en-US" sz="4800" dirty="0"/>
          </a:p>
        </p:txBody>
      </p:sp>
    </p:spTree>
    <p:extLst>
      <p:ext uri="{BB962C8B-B14F-4D97-AF65-F5344CB8AC3E}">
        <p14:creationId xmlns="" xmlns:p14="http://schemas.microsoft.com/office/powerpoint/2010/main" val="1907714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9865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latin typeface="Adobe Arabic" pitchFamily="18" charset="-78"/>
                <a:cs typeface="Adobe Arabic" pitchFamily="18" charset="-78"/>
              </a:rPr>
              <a:t>1. </a:t>
            </a:r>
            <a:r>
              <a:rPr lang="en-US" sz="2800" b="1" dirty="0" smtClean="0">
                <a:solidFill>
                  <a:schemeClr val="accent4">
                    <a:lumMod val="50000"/>
                  </a:schemeClr>
                </a:solidFill>
                <a:latin typeface="Adobe Arabic" pitchFamily="18" charset="-78"/>
                <a:cs typeface="Adobe Arabic" pitchFamily="18" charset="-78"/>
              </a:rPr>
              <a:t>Reread</a:t>
            </a:r>
            <a:r>
              <a:rPr lang="en-US" sz="2800" dirty="0" smtClean="0">
                <a:latin typeface="Adobe Arabic" pitchFamily="18" charset="-78"/>
                <a:cs typeface="Adobe Arabic" pitchFamily="18" charset="-78"/>
              </a:rPr>
              <a:t> </a:t>
            </a:r>
            <a:r>
              <a:rPr lang="en-US" sz="2800" dirty="0">
                <a:latin typeface="Adobe Arabic" pitchFamily="18" charset="-78"/>
                <a:cs typeface="Adobe Arabic" pitchFamily="18" charset="-78"/>
              </a:rPr>
              <a:t>the original passage </a:t>
            </a:r>
            <a:r>
              <a:rPr lang="en-US" sz="2800" b="1" dirty="0">
                <a:solidFill>
                  <a:schemeClr val="accent4">
                    <a:lumMod val="50000"/>
                  </a:schemeClr>
                </a:solidFill>
                <a:latin typeface="Adobe Arabic" pitchFamily="18" charset="-78"/>
                <a:cs typeface="Adobe Arabic" pitchFamily="18" charset="-78"/>
              </a:rPr>
              <a:t>until you understand </a:t>
            </a:r>
            <a:r>
              <a:rPr lang="en-US" sz="2800" dirty="0">
                <a:latin typeface="Adobe Arabic" pitchFamily="18" charset="-78"/>
                <a:cs typeface="Adobe Arabic" pitchFamily="18" charset="-78"/>
              </a:rPr>
              <a:t>its full meaning</a:t>
            </a:r>
            <a:r>
              <a:rPr lang="en-US" sz="2800" dirty="0" smtClean="0">
                <a:latin typeface="Adobe Arabic" pitchFamily="18" charset="-78"/>
                <a:cs typeface="Adobe Arabic" pitchFamily="18" charset="-78"/>
              </a:rPr>
              <a:t>. </a:t>
            </a:r>
            <a:r>
              <a:rPr lang="en-US" sz="2800" i="1" dirty="0" smtClean="0">
                <a:latin typeface="Adobe Arabic" pitchFamily="18" charset="-78"/>
                <a:cs typeface="Adobe Arabic" pitchFamily="18" charset="-78"/>
              </a:rPr>
              <a:t>Do not paste the whole article into </a:t>
            </a:r>
            <a:r>
              <a:rPr lang="en-US" sz="2800" i="1" dirty="0" err="1" smtClean="0">
                <a:latin typeface="Adobe Arabic" pitchFamily="18" charset="-78"/>
                <a:cs typeface="Adobe Arabic" pitchFamily="18" charset="-78"/>
              </a:rPr>
              <a:t>Noodletools</a:t>
            </a:r>
            <a:r>
              <a:rPr lang="en-US" sz="2800" i="1" dirty="0" smtClean="0">
                <a:latin typeface="Adobe Arabic" pitchFamily="18" charset="-78"/>
                <a:cs typeface="Adobe Arabic" pitchFamily="18" charset="-78"/>
              </a:rPr>
              <a:t>.</a:t>
            </a:r>
            <a:endParaRPr lang="en-US" sz="2800" dirty="0">
              <a:latin typeface="Adobe Arabic" pitchFamily="18" charset="-78"/>
              <a:cs typeface="Adobe Arabic" pitchFamily="18" charset="-78"/>
            </a:endParaRPr>
          </a:p>
          <a:p>
            <a:r>
              <a:rPr lang="en-US" sz="2800" dirty="0" smtClean="0">
                <a:latin typeface="Adobe Arabic" pitchFamily="18" charset="-78"/>
                <a:cs typeface="Adobe Arabic" pitchFamily="18" charset="-78"/>
              </a:rPr>
              <a:t>2. Set </a:t>
            </a:r>
            <a:r>
              <a:rPr lang="en-US" sz="2800" dirty="0">
                <a:latin typeface="Adobe Arabic" pitchFamily="18" charset="-78"/>
                <a:cs typeface="Adobe Arabic" pitchFamily="18" charset="-78"/>
              </a:rPr>
              <a:t>the original aside, and </a:t>
            </a:r>
            <a:r>
              <a:rPr lang="en-US" sz="2800" b="1" dirty="0">
                <a:solidFill>
                  <a:schemeClr val="accent4">
                    <a:lumMod val="50000"/>
                  </a:schemeClr>
                </a:solidFill>
                <a:latin typeface="Adobe Arabic" pitchFamily="18" charset="-78"/>
                <a:cs typeface="Adobe Arabic" pitchFamily="18" charset="-78"/>
              </a:rPr>
              <a:t>write your paraphrase </a:t>
            </a:r>
            <a:r>
              <a:rPr lang="en-US" sz="2800" dirty="0">
                <a:latin typeface="Adobe Arabic" pitchFamily="18" charset="-78"/>
                <a:cs typeface="Adobe Arabic" pitchFamily="18" charset="-78"/>
              </a:rPr>
              <a:t>on a note card.</a:t>
            </a:r>
          </a:p>
          <a:p>
            <a:r>
              <a:rPr lang="en-US" sz="2800" dirty="0" smtClean="0">
                <a:latin typeface="Adobe Arabic" pitchFamily="18" charset="-78"/>
                <a:cs typeface="Adobe Arabic" pitchFamily="18" charset="-78"/>
              </a:rPr>
              <a:t>3. </a:t>
            </a:r>
            <a:r>
              <a:rPr lang="en-US" sz="2800" b="1" dirty="0" smtClean="0">
                <a:solidFill>
                  <a:schemeClr val="accent4">
                    <a:lumMod val="50000"/>
                  </a:schemeClr>
                </a:solidFill>
                <a:latin typeface="Adobe Arabic" pitchFamily="18" charset="-78"/>
                <a:cs typeface="Adobe Arabic" pitchFamily="18" charset="-78"/>
              </a:rPr>
              <a:t>Jot </a:t>
            </a:r>
            <a:r>
              <a:rPr lang="en-US" sz="2800" b="1" dirty="0">
                <a:solidFill>
                  <a:schemeClr val="accent4">
                    <a:lumMod val="50000"/>
                  </a:schemeClr>
                </a:solidFill>
                <a:latin typeface="Adobe Arabic" pitchFamily="18" charset="-78"/>
                <a:cs typeface="Adobe Arabic" pitchFamily="18" charset="-78"/>
              </a:rPr>
              <a:t>down a few words </a:t>
            </a:r>
            <a:r>
              <a:rPr lang="en-US" sz="2800" dirty="0">
                <a:latin typeface="Adobe Arabic" pitchFamily="18" charset="-78"/>
                <a:cs typeface="Adobe Arabic" pitchFamily="18" charset="-78"/>
              </a:rPr>
              <a:t>below your paraphrase to remind you later how you envision using this material. At the top of the note card, write a key word or phrase to </a:t>
            </a:r>
            <a:r>
              <a:rPr lang="en-US" sz="2800" b="1" dirty="0">
                <a:solidFill>
                  <a:schemeClr val="accent4">
                    <a:lumMod val="50000"/>
                  </a:schemeClr>
                </a:solidFill>
                <a:latin typeface="Adobe Arabic" pitchFamily="18" charset="-78"/>
                <a:cs typeface="Adobe Arabic" pitchFamily="18" charset="-78"/>
              </a:rPr>
              <a:t>indicate the subject of your paraphrase.</a:t>
            </a:r>
          </a:p>
          <a:p>
            <a:r>
              <a:rPr lang="en-US" sz="2800" dirty="0" smtClean="0">
                <a:latin typeface="Adobe Arabic" pitchFamily="18" charset="-78"/>
                <a:cs typeface="Adobe Arabic" pitchFamily="18" charset="-78"/>
              </a:rPr>
              <a:t>4. Check </a:t>
            </a:r>
            <a:r>
              <a:rPr lang="en-US" sz="2800" dirty="0">
                <a:latin typeface="Adobe Arabic" pitchFamily="18" charset="-78"/>
                <a:cs typeface="Adobe Arabic" pitchFamily="18" charset="-78"/>
              </a:rPr>
              <a:t>your </a:t>
            </a:r>
            <a:r>
              <a:rPr lang="en-US" sz="2800" dirty="0" smtClean="0">
                <a:latin typeface="Adobe Arabic" pitchFamily="18" charset="-78"/>
                <a:cs typeface="Adobe Arabic" pitchFamily="18" charset="-78"/>
              </a:rPr>
              <a:t>version </a:t>
            </a:r>
            <a:r>
              <a:rPr lang="en-US" sz="2800" dirty="0">
                <a:latin typeface="Adobe Arabic" pitchFamily="18" charset="-78"/>
                <a:cs typeface="Adobe Arabic" pitchFamily="18" charset="-78"/>
              </a:rPr>
              <a:t>with the original to make sure that your version accurately expresses </a:t>
            </a:r>
            <a:r>
              <a:rPr lang="en-US" sz="2800" b="1" dirty="0">
                <a:solidFill>
                  <a:schemeClr val="accent4">
                    <a:lumMod val="50000"/>
                  </a:schemeClr>
                </a:solidFill>
                <a:latin typeface="Adobe Arabic" pitchFamily="18" charset="-78"/>
                <a:cs typeface="Adobe Arabic" pitchFamily="18" charset="-78"/>
              </a:rPr>
              <a:t>all the essential information</a:t>
            </a:r>
            <a:r>
              <a:rPr lang="en-US" sz="2800" dirty="0">
                <a:latin typeface="Adobe Arabic" pitchFamily="18" charset="-78"/>
                <a:cs typeface="Adobe Arabic" pitchFamily="18" charset="-78"/>
              </a:rPr>
              <a:t> in a new form.</a:t>
            </a:r>
          </a:p>
          <a:p>
            <a:r>
              <a:rPr lang="en-US" sz="2800" dirty="0" smtClean="0">
                <a:latin typeface="Adobe Arabic" pitchFamily="18" charset="-78"/>
                <a:cs typeface="Adobe Arabic" pitchFamily="18" charset="-78"/>
              </a:rPr>
              <a:t>5. </a:t>
            </a:r>
            <a:r>
              <a:rPr lang="en-US" sz="2800" b="1" dirty="0" smtClean="0">
                <a:solidFill>
                  <a:schemeClr val="accent4">
                    <a:lumMod val="50000"/>
                  </a:schemeClr>
                </a:solidFill>
                <a:latin typeface="Adobe Arabic" pitchFamily="18" charset="-78"/>
                <a:cs typeface="Adobe Arabic" pitchFamily="18" charset="-78"/>
              </a:rPr>
              <a:t>Use </a:t>
            </a:r>
            <a:r>
              <a:rPr lang="en-US" sz="2800" b="1" dirty="0">
                <a:solidFill>
                  <a:schemeClr val="accent4">
                    <a:lumMod val="50000"/>
                  </a:schemeClr>
                </a:solidFill>
                <a:latin typeface="Adobe Arabic" pitchFamily="18" charset="-78"/>
                <a:cs typeface="Adobe Arabic" pitchFamily="18" charset="-78"/>
              </a:rPr>
              <a:t>quotation </a:t>
            </a:r>
            <a:r>
              <a:rPr lang="en-US" sz="2800" dirty="0">
                <a:latin typeface="Adobe Arabic" pitchFamily="18" charset="-78"/>
                <a:cs typeface="Adobe Arabic" pitchFamily="18" charset="-78"/>
              </a:rPr>
              <a:t>marks to identify any </a:t>
            </a:r>
            <a:r>
              <a:rPr lang="en-US" sz="2800" b="1" dirty="0">
                <a:solidFill>
                  <a:schemeClr val="accent4">
                    <a:lumMod val="50000"/>
                  </a:schemeClr>
                </a:solidFill>
                <a:latin typeface="Adobe Arabic" pitchFamily="18" charset="-78"/>
                <a:cs typeface="Adobe Arabic" pitchFamily="18" charset="-78"/>
              </a:rPr>
              <a:t>unique term </a:t>
            </a:r>
            <a:r>
              <a:rPr lang="en-US" sz="2800" dirty="0">
                <a:latin typeface="Adobe Arabic" pitchFamily="18" charset="-78"/>
                <a:cs typeface="Adobe Arabic" pitchFamily="18" charset="-78"/>
              </a:rPr>
              <a:t>or phraseology you have borrowed exactly from the source.</a:t>
            </a:r>
          </a:p>
          <a:p>
            <a:r>
              <a:rPr lang="en-US" sz="2800" dirty="0" smtClean="0">
                <a:latin typeface="Adobe Arabic" pitchFamily="18" charset="-78"/>
                <a:cs typeface="Adobe Arabic" pitchFamily="18" charset="-78"/>
              </a:rPr>
              <a:t>6. </a:t>
            </a:r>
            <a:r>
              <a:rPr lang="en-US" sz="2800" b="1" dirty="0" smtClean="0">
                <a:solidFill>
                  <a:schemeClr val="accent4">
                    <a:lumMod val="50000"/>
                  </a:schemeClr>
                </a:solidFill>
                <a:latin typeface="Adobe Arabic" pitchFamily="18" charset="-78"/>
                <a:cs typeface="Adobe Arabic" pitchFamily="18" charset="-78"/>
              </a:rPr>
              <a:t>Record </a:t>
            </a:r>
            <a:r>
              <a:rPr lang="en-US" sz="2800" b="1" dirty="0">
                <a:solidFill>
                  <a:schemeClr val="accent4">
                    <a:lumMod val="50000"/>
                  </a:schemeClr>
                </a:solidFill>
                <a:latin typeface="Adobe Arabic" pitchFamily="18" charset="-78"/>
                <a:cs typeface="Adobe Arabic" pitchFamily="18" charset="-78"/>
              </a:rPr>
              <a:t>the source (including the page</a:t>
            </a:r>
            <a:r>
              <a:rPr lang="en-US" sz="2800" dirty="0">
                <a:latin typeface="Adobe Arabic" pitchFamily="18" charset="-78"/>
                <a:cs typeface="Adobe Arabic" pitchFamily="18" charset="-78"/>
              </a:rPr>
              <a:t>) on your note card so that you can credit it easily if you decide to incorporate the material into your paper.</a:t>
            </a:r>
          </a:p>
        </p:txBody>
      </p:sp>
    </p:spTree>
    <p:extLst>
      <p:ext uri="{BB962C8B-B14F-4D97-AF65-F5344CB8AC3E}">
        <p14:creationId xmlns="" xmlns:p14="http://schemas.microsoft.com/office/powerpoint/2010/main" val="257309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read this original text.</a:t>
            </a:r>
            <a:endParaRPr lang="en-US" dirty="0"/>
          </a:p>
        </p:txBody>
      </p:sp>
      <p:sp>
        <p:nvSpPr>
          <p:cNvPr id="3" name="Content Placeholder 2"/>
          <p:cNvSpPr>
            <a:spLocks noGrp="1"/>
          </p:cNvSpPr>
          <p:nvPr>
            <p:ph sz="quarter" idx="13"/>
          </p:nvPr>
        </p:nvSpPr>
        <p:spPr/>
        <p:txBody>
          <a:bodyPr/>
          <a:lstStyle/>
          <a:p>
            <a:pPr marL="0" indent="0">
              <a:buNone/>
            </a:pPr>
            <a:r>
              <a:rPr lang="en-US" dirty="0" smtClean="0"/>
              <a:t>       Students </a:t>
            </a:r>
            <a:r>
              <a:rPr lang="en-US" dirty="0"/>
              <a:t>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 Lester, James D. </a:t>
            </a:r>
            <a:r>
              <a:rPr lang="en-US" i="1" dirty="0"/>
              <a:t>Writing Research Papers</a:t>
            </a:r>
            <a:r>
              <a:rPr lang="en-US" dirty="0"/>
              <a:t>. 2nd ed. (1976): 46-47.</a:t>
            </a:r>
          </a:p>
        </p:txBody>
      </p:sp>
    </p:spTree>
    <p:extLst>
      <p:ext uri="{BB962C8B-B14F-4D97-AF65-F5344CB8AC3E}">
        <p14:creationId xmlns="" xmlns:p14="http://schemas.microsoft.com/office/powerpoint/2010/main" val="3928737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summarize this original text.</a:t>
            </a:r>
            <a:endParaRPr lang="en-US" dirty="0"/>
          </a:p>
        </p:txBody>
      </p:sp>
      <p:sp>
        <p:nvSpPr>
          <p:cNvPr id="3" name="Content Placeholder 2"/>
          <p:cNvSpPr>
            <a:spLocks noGrp="1"/>
          </p:cNvSpPr>
          <p:nvPr>
            <p:ph sz="quarter" idx="13"/>
          </p:nvPr>
        </p:nvSpPr>
        <p:spPr/>
        <p:txBody>
          <a:bodyPr/>
          <a:lstStyle/>
          <a:p>
            <a:pPr marL="0" indent="0">
              <a:buNone/>
            </a:pPr>
            <a:r>
              <a:rPr lang="en-US" dirty="0" smtClean="0"/>
              <a:t>       Students </a:t>
            </a:r>
            <a:r>
              <a:rPr lang="en-US" dirty="0"/>
              <a:t>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 Lester, James D. </a:t>
            </a:r>
            <a:r>
              <a:rPr lang="en-US" i="1" dirty="0"/>
              <a:t>Writing Research Papers</a:t>
            </a:r>
            <a:r>
              <a:rPr lang="en-US" dirty="0"/>
              <a:t>. 2nd ed. (1976): 46-47.</a:t>
            </a:r>
          </a:p>
        </p:txBody>
      </p:sp>
    </p:spTree>
    <p:extLst>
      <p:ext uri="{BB962C8B-B14F-4D97-AF65-F5344CB8AC3E}">
        <p14:creationId xmlns="" xmlns:p14="http://schemas.microsoft.com/office/powerpoint/2010/main" val="1030239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3"/>
          </p:nvPr>
        </p:nvSpPr>
        <p:spPr/>
        <p:txBody>
          <a:bodyPr/>
          <a:lstStyle/>
          <a:p>
            <a:pPr marL="0" indent="0">
              <a:buNone/>
            </a:pPr>
            <a:r>
              <a:rPr lang="en-US" dirty="0" smtClean="0"/>
              <a:t>  </a:t>
            </a:r>
            <a:r>
              <a:rPr lang="en-US" b="1" i="1" dirty="0" smtClean="0"/>
              <a:t>Find the main idea and key points.   </a:t>
            </a:r>
          </a:p>
          <a:p>
            <a:pPr marL="0" indent="0">
              <a:buNone/>
            </a:pPr>
            <a:endParaRPr lang="en-US" dirty="0"/>
          </a:p>
          <a:p>
            <a:pPr marL="0" indent="0">
              <a:buNone/>
            </a:pPr>
            <a:r>
              <a:rPr lang="en-US" dirty="0" smtClean="0"/>
              <a:t>         Students </a:t>
            </a:r>
            <a:r>
              <a:rPr lang="en-US" dirty="0"/>
              <a:t>should take just a few notes in direct quotation from sources to help minimize the amount of quoted material in a research paper (Lester 46-47).</a:t>
            </a:r>
          </a:p>
        </p:txBody>
      </p:sp>
    </p:spTree>
    <p:extLst>
      <p:ext uri="{BB962C8B-B14F-4D97-AF65-F5344CB8AC3E}">
        <p14:creationId xmlns="" xmlns:p14="http://schemas.microsoft.com/office/powerpoint/2010/main" val="428494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paraphrase this original text.</a:t>
            </a:r>
            <a:endParaRPr lang="en-US" dirty="0"/>
          </a:p>
        </p:txBody>
      </p:sp>
      <p:sp>
        <p:nvSpPr>
          <p:cNvPr id="3" name="Content Placeholder 2"/>
          <p:cNvSpPr>
            <a:spLocks noGrp="1"/>
          </p:cNvSpPr>
          <p:nvPr>
            <p:ph sz="quarter" idx="13"/>
          </p:nvPr>
        </p:nvSpPr>
        <p:spPr/>
        <p:txBody>
          <a:bodyPr/>
          <a:lstStyle/>
          <a:p>
            <a:pPr marL="0" indent="0">
              <a:buNone/>
            </a:pPr>
            <a:r>
              <a:rPr lang="en-US" dirty="0" smtClean="0"/>
              <a:t>       Students </a:t>
            </a:r>
            <a:r>
              <a:rPr lang="en-US" dirty="0"/>
              <a:t>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 Lester, James D. </a:t>
            </a:r>
            <a:r>
              <a:rPr lang="en-US" i="1" dirty="0"/>
              <a:t>Writing Research Papers</a:t>
            </a:r>
            <a:r>
              <a:rPr lang="en-US" dirty="0"/>
              <a:t>. 2nd ed. (1976): 46-47.</a:t>
            </a:r>
          </a:p>
        </p:txBody>
      </p:sp>
    </p:spTree>
    <p:extLst>
      <p:ext uri="{BB962C8B-B14F-4D97-AF65-F5344CB8AC3E}">
        <p14:creationId xmlns="" xmlns:p14="http://schemas.microsoft.com/office/powerpoint/2010/main" val="2971049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PARAPHRASE</a:t>
            </a:r>
            <a:endParaRPr lang="en-US" dirty="0"/>
          </a:p>
        </p:txBody>
      </p:sp>
      <p:sp>
        <p:nvSpPr>
          <p:cNvPr id="3" name="Content Placeholder 2"/>
          <p:cNvSpPr>
            <a:spLocks noGrp="1"/>
          </p:cNvSpPr>
          <p:nvPr>
            <p:ph sz="quarter" idx="13"/>
          </p:nvPr>
        </p:nvSpPr>
        <p:spPr/>
        <p:txBody>
          <a:bodyPr>
            <a:normAutofit/>
          </a:bodyPr>
          <a:lstStyle/>
          <a:p>
            <a:pPr marL="0" indent="0">
              <a:buNone/>
            </a:pPr>
            <a:r>
              <a:rPr lang="en-US" b="1" i="1" dirty="0" smtClean="0"/>
              <a:t>    Find the supporting details and put them in your own words.</a:t>
            </a:r>
          </a:p>
          <a:p>
            <a:pPr marL="0" indent="0">
              <a:buNone/>
            </a:pPr>
            <a:r>
              <a:rPr lang="en-US" b="1" i="1" dirty="0"/>
              <a:t> </a:t>
            </a:r>
            <a:r>
              <a:rPr lang="en-US" b="1" i="1" dirty="0" smtClean="0"/>
              <a:t>   Identify technical language which cannot be paraphrased. </a:t>
            </a:r>
          </a:p>
          <a:p>
            <a:pPr marL="0" indent="0">
              <a:buNone/>
            </a:pPr>
            <a:endParaRPr lang="en-US" b="1" i="1" dirty="0"/>
          </a:p>
          <a:p>
            <a:pPr marL="0" indent="0">
              <a:buNone/>
            </a:pPr>
            <a:r>
              <a:rPr lang="en-US" dirty="0" smtClean="0"/>
              <a:t>        In </a:t>
            </a:r>
            <a:r>
              <a:rPr lang="en-US" dirty="0"/>
              <a:t>research papers students often quote excessively, failing to keep quoted material down to a desirable level. Since the problem usually originates during note taking, it is essential to minimize the material recorded verbatim (Lester 46-47).</a:t>
            </a:r>
          </a:p>
        </p:txBody>
      </p:sp>
    </p:spTree>
    <p:extLst>
      <p:ext uri="{BB962C8B-B14F-4D97-AF65-F5344CB8AC3E}">
        <p14:creationId xmlns="" xmlns:p14="http://schemas.microsoft.com/office/powerpoint/2010/main" val="91577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we had </a:t>
            </a:r>
            <a:r>
              <a:rPr lang="en-US" dirty="0" smtClean="0">
                <a:solidFill>
                  <a:srgbClr val="FF0000"/>
                </a:solidFill>
              </a:rPr>
              <a:t>plagiarized</a:t>
            </a:r>
            <a:r>
              <a:rPr lang="en-US" dirty="0" smtClean="0"/>
              <a:t>, this is what it would look like.</a:t>
            </a:r>
            <a:endParaRPr lang="en-US" dirty="0"/>
          </a:p>
        </p:txBody>
      </p:sp>
      <p:sp>
        <p:nvSpPr>
          <p:cNvPr id="3" name="Content Placeholder 2"/>
          <p:cNvSpPr>
            <a:spLocks noGrp="1"/>
          </p:cNvSpPr>
          <p:nvPr>
            <p:ph sz="quarter" idx="13"/>
          </p:nvPr>
        </p:nvSpPr>
        <p:spPr>
          <a:xfrm>
            <a:off x="457200" y="2057400"/>
            <a:ext cx="8229600" cy="4038599"/>
          </a:xfrm>
          <a:ln>
            <a:solidFill>
              <a:srgbClr val="BA10A2"/>
            </a:solidFill>
          </a:ln>
        </p:spPr>
        <p:txBody>
          <a:bodyPr>
            <a:normAutofit/>
          </a:bodyPr>
          <a:lstStyle/>
          <a:p>
            <a:pPr marL="0" indent="0">
              <a:buNone/>
            </a:pPr>
            <a:r>
              <a:rPr lang="en-US" dirty="0"/>
              <a:t>       Students often use too many direct quotations when they take notes, resulting in too many of them in the final research paper. In fact, probably only about 10% of the final copy should consist of directly quoted material. So it is important to limit the amount of source material copied while taking notes</a:t>
            </a:r>
            <a:r>
              <a:rPr lang="en-US" dirty="0" smtClean="0"/>
              <a:t>.</a:t>
            </a:r>
          </a:p>
        </p:txBody>
      </p:sp>
    </p:spTree>
    <p:extLst>
      <p:ext uri="{BB962C8B-B14F-4D97-AF65-F5344CB8AC3E}">
        <p14:creationId xmlns="" xmlns:p14="http://schemas.microsoft.com/office/powerpoint/2010/main" val="660057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0">
            <a:schemeClr val="accent6"/>
          </a:lnRef>
          <a:fillRef idx="3">
            <a:schemeClr val="accent6"/>
          </a:fillRef>
          <a:effectRef idx="3">
            <a:schemeClr val="accent6"/>
          </a:effectRef>
          <a:fontRef idx="minor">
            <a:schemeClr val="lt1"/>
          </a:fontRef>
        </p:style>
        <p:txBody>
          <a:bodyPr/>
          <a:lstStyle/>
          <a:p>
            <a:r>
              <a:rPr lang="en-US" dirty="0" smtClean="0"/>
              <a:t>Work with your partner</a:t>
            </a:r>
            <a:endParaRPr lang="en-US" dirty="0"/>
          </a:p>
        </p:txBody>
      </p:sp>
      <p:sp>
        <p:nvSpPr>
          <p:cNvPr id="3" name="Content Placeholder 2"/>
          <p:cNvSpPr>
            <a:spLocks noGrp="1"/>
          </p:cNvSpPr>
          <p:nvPr>
            <p:ph sz="quarter" idx="13"/>
          </p:nvPr>
        </p:nvSpPr>
        <p:spPr>
          <a:xfrm>
            <a:off x="457200" y="2209800"/>
            <a:ext cx="8229600" cy="3276600"/>
          </a:xfr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p:spPr>
        <p:txBody>
          <a:bodyPr/>
          <a:lstStyle/>
          <a:p>
            <a:r>
              <a:rPr lang="en-US" dirty="0"/>
              <a:t>Directions: W</a:t>
            </a:r>
            <a:r>
              <a:rPr lang="en-US" dirty="0" smtClean="0"/>
              <a:t>rite </a:t>
            </a:r>
            <a:r>
              <a:rPr lang="en-US" dirty="0"/>
              <a:t>a paraphrase of </a:t>
            </a:r>
            <a:r>
              <a:rPr lang="en-US" dirty="0" smtClean="0"/>
              <a:t>the first passage in your worksheet. </a:t>
            </a:r>
          </a:p>
          <a:p>
            <a:r>
              <a:rPr lang="en-US" dirty="0" smtClean="0"/>
              <a:t>Find the main idea and supporting details.</a:t>
            </a:r>
          </a:p>
          <a:p>
            <a:r>
              <a:rPr lang="en-US" dirty="0" smtClean="0"/>
              <a:t>When you paraphrase, try </a:t>
            </a:r>
            <a:r>
              <a:rPr lang="en-US" dirty="0"/>
              <a:t>not to look back at the original passage.</a:t>
            </a:r>
          </a:p>
        </p:txBody>
      </p:sp>
    </p:spTree>
    <p:extLst>
      <p:ext uri="{BB962C8B-B14F-4D97-AF65-F5344CB8AC3E}">
        <p14:creationId xmlns="" xmlns:p14="http://schemas.microsoft.com/office/powerpoint/2010/main" val="3669737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structure</a:t>
            </a:r>
            <a:endParaRPr lang="en-US" dirty="0"/>
          </a:p>
        </p:txBody>
      </p:sp>
      <p:sp>
        <p:nvSpPr>
          <p:cNvPr id="3" name="Content Placeholder 2"/>
          <p:cNvSpPr>
            <a:spLocks noGrp="1"/>
          </p:cNvSpPr>
          <p:nvPr>
            <p:ph sz="quarter" idx="13"/>
          </p:nvPr>
        </p:nvSpPr>
        <p:spPr/>
        <p:txBody>
          <a:bodyPr>
            <a:normAutofit/>
          </a:bodyPr>
          <a:lstStyle/>
          <a:p>
            <a:pPr marL="0" indent="0">
              <a:buNone/>
            </a:pPr>
            <a:r>
              <a:rPr lang="en-US" sz="6600" i="1" dirty="0" smtClean="0"/>
              <a:t>The unstable nature of her mood makes her extremely </a:t>
            </a:r>
            <a:r>
              <a:rPr lang="en-US" sz="6600" i="1" u="sng" dirty="0" smtClean="0"/>
              <a:t>fickle.</a:t>
            </a:r>
            <a:r>
              <a:rPr lang="en-US" sz="6600" i="1" dirty="0" smtClean="0"/>
              <a:t>  </a:t>
            </a:r>
            <a:endParaRPr lang="en-US" sz="6600" i="1" dirty="0"/>
          </a:p>
        </p:txBody>
      </p:sp>
    </p:spTree>
    <p:extLst>
      <p:ext uri="{BB962C8B-B14F-4D97-AF65-F5344CB8AC3E}">
        <p14:creationId xmlns="" xmlns:p14="http://schemas.microsoft.com/office/powerpoint/2010/main" val="148803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a:t>
            </a:r>
            <a:endParaRPr lang="en-US" dirty="0"/>
          </a:p>
        </p:txBody>
      </p:sp>
      <p:pic>
        <p:nvPicPr>
          <p:cNvPr id="1026" name="Picture 2" descr="C:\Users\Student\AppData\Local\Microsoft\Windows\Temporary Internet Files\Content.IE5\IRM26344\MC900339716[1].wmf"/>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rcRect/>
          <a:stretch>
            <a:fillRect/>
          </a:stretch>
        </p:blipFill>
        <p:spPr bwMode="auto">
          <a:xfrm>
            <a:off x="2209800" y="1474136"/>
            <a:ext cx="4724400" cy="4545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4406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ALOUD</a:t>
            </a:r>
            <a:endParaRPr lang="en-US" dirty="0"/>
          </a:p>
        </p:txBody>
      </p:sp>
      <p:pic>
        <p:nvPicPr>
          <p:cNvPr id="2050" name="Picture 2" descr="C:\Users\Student\AppData\Local\Microsoft\Windows\Temporary Internet Files\Content.IE5\VFWLFNN1\MP900448575[1].jpg"/>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rcRect t="7095" b="7095"/>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91367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check how you did</a:t>
            </a:r>
            <a:endParaRPr lang="en-US" dirty="0"/>
          </a:p>
        </p:txBody>
      </p:sp>
      <p:sp>
        <p:nvSpPr>
          <p:cNvPr id="3" name="Content Placeholder 2"/>
          <p:cNvSpPr>
            <a:spLocks noGrp="1"/>
          </p:cNvSpPr>
          <p:nvPr>
            <p:ph sz="quarter" idx="13"/>
          </p:nvPr>
        </p:nvSpPr>
        <p:spPr/>
        <p:txBody>
          <a:bodyPr/>
          <a:lstStyle/>
          <a:p>
            <a:pPr marL="0" indent="0">
              <a:buNone/>
            </a:pPr>
            <a:r>
              <a:rPr lang="en-US" dirty="0" smtClean="0"/>
              <a:t>         According </a:t>
            </a:r>
            <a:r>
              <a:rPr lang="en-US" dirty="0"/>
              <a:t>to Jacques Cousteau, the activity of people in Antarctica is jeopardizing a delicate natural mechanism that controls the earth's climate. He fears that human activity could interfere with the balance between the sun, the source of the earth's heat, and the important source of cold from Antarctic waters that flow north and cool the oceans and atmosphere ("Captain Cousteau" 17).</a:t>
            </a:r>
          </a:p>
        </p:txBody>
      </p:sp>
    </p:spTree>
    <p:extLst>
      <p:ext uri="{BB962C8B-B14F-4D97-AF65-F5344CB8AC3E}">
        <p14:creationId xmlns="" xmlns:p14="http://schemas.microsoft.com/office/powerpoint/2010/main" val="1476571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0">
            <a:schemeClr val="accent6"/>
          </a:lnRef>
          <a:fillRef idx="3">
            <a:schemeClr val="accent6"/>
          </a:fillRef>
          <a:effectRef idx="3">
            <a:schemeClr val="accent6"/>
          </a:effectRef>
          <a:fontRef idx="minor">
            <a:schemeClr val="lt1"/>
          </a:fontRef>
        </p:style>
        <p:txBody>
          <a:bodyPr/>
          <a:lstStyle/>
          <a:p>
            <a:r>
              <a:rPr lang="en-US" dirty="0" smtClean="0"/>
              <a:t>Work with your partner</a:t>
            </a:r>
            <a:endParaRPr lang="en-US" dirty="0"/>
          </a:p>
        </p:txBody>
      </p:sp>
      <p:sp>
        <p:nvSpPr>
          <p:cNvPr id="3" name="Content Placeholder 2"/>
          <p:cNvSpPr>
            <a:spLocks noGrp="1"/>
          </p:cNvSpPr>
          <p:nvPr>
            <p:ph sz="quarter" idx="13"/>
          </p:nvPr>
        </p:nvSpPr>
        <p:spPr>
          <a:xfrm>
            <a:off x="457200" y="2286000"/>
            <a:ext cx="8229600" cy="3124200"/>
          </a:xfr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p:spPr>
        <p:txBody>
          <a:bodyPr/>
          <a:lstStyle/>
          <a:p>
            <a:r>
              <a:rPr lang="en-US" dirty="0"/>
              <a:t>Directions: W</a:t>
            </a:r>
            <a:r>
              <a:rPr lang="en-US" dirty="0" smtClean="0"/>
              <a:t>rite </a:t>
            </a:r>
            <a:r>
              <a:rPr lang="en-US" dirty="0"/>
              <a:t>a paraphrase of </a:t>
            </a:r>
            <a:r>
              <a:rPr lang="en-US" dirty="0" smtClean="0"/>
              <a:t>the second passage in your worksheet. </a:t>
            </a:r>
          </a:p>
          <a:p>
            <a:r>
              <a:rPr lang="en-US" dirty="0" smtClean="0"/>
              <a:t>Find the main idea and supporting details.</a:t>
            </a:r>
          </a:p>
          <a:p>
            <a:r>
              <a:rPr lang="en-US" dirty="0" smtClean="0"/>
              <a:t>When you paraphrase, try </a:t>
            </a:r>
            <a:r>
              <a:rPr lang="en-US" dirty="0"/>
              <a:t>not to look back at the original passage.</a:t>
            </a:r>
          </a:p>
        </p:txBody>
      </p:sp>
    </p:spTree>
    <p:extLst>
      <p:ext uri="{BB962C8B-B14F-4D97-AF65-F5344CB8AC3E}">
        <p14:creationId xmlns="" xmlns:p14="http://schemas.microsoft.com/office/powerpoint/2010/main" val="219010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a:t>
            </a:r>
            <a:endParaRPr lang="en-US" dirty="0"/>
          </a:p>
        </p:txBody>
      </p:sp>
      <p:pic>
        <p:nvPicPr>
          <p:cNvPr id="1026" name="Picture 2" descr="C:\Users\Student\AppData\Local\Microsoft\Windows\Temporary Internet Files\Content.IE5\IRM26344\MC900339716[1].wmf"/>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rcRect/>
          <a:stretch>
            <a:fillRect/>
          </a:stretch>
        </p:blipFill>
        <p:spPr bwMode="auto">
          <a:xfrm>
            <a:off x="2209800" y="1474136"/>
            <a:ext cx="4724400" cy="4545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95821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ALOUD</a:t>
            </a:r>
            <a:endParaRPr lang="en-US" dirty="0"/>
          </a:p>
        </p:txBody>
      </p:sp>
      <p:pic>
        <p:nvPicPr>
          <p:cNvPr id="2050" name="Picture 2" descr="C:\Users\Student\AppData\Local\Microsoft\Windows\Temporary Internet Files\Content.IE5\VFWLFNN1\MP900448575[1].jpg"/>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rcRect t="7095" b="7095"/>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61922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you do?</a:t>
            </a:r>
            <a:endParaRPr lang="en-US" dirty="0"/>
          </a:p>
        </p:txBody>
      </p:sp>
      <p:sp>
        <p:nvSpPr>
          <p:cNvPr id="3" name="Content Placeholder 2"/>
          <p:cNvSpPr>
            <a:spLocks noGrp="1"/>
          </p:cNvSpPr>
          <p:nvPr>
            <p:ph sz="quarter" idx="13"/>
          </p:nvPr>
        </p:nvSpPr>
        <p:spPr>
          <a:xfrm>
            <a:off x="457200" y="2209800"/>
            <a:ext cx="8229600" cy="3657600"/>
          </a:xfrm>
        </p:spPr>
        <p:txBody>
          <a:bodyPr/>
          <a:lstStyle/>
          <a:p>
            <a:pPr marL="0" indent="0">
              <a:buNone/>
            </a:pPr>
            <a:r>
              <a:rPr lang="en-US" dirty="0" smtClean="0"/>
              <a:t>	The </a:t>
            </a:r>
            <a:r>
              <a:rPr lang="en-US" dirty="0"/>
              <a:t>use of a helmet is the key to reducing bicycling fatalities, which are due to head injuries 75% of the time. By cushioning the head upon impact, a helmet can reduce accidental injury by as much as 85%, saving the lives of hundreds of victims annually, half of whom are school children ("Bike Helmets" 348).</a:t>
            </a:r>
          </a:p>
        </p:txBody>
      </p:sp>
    </p:spTree>
    <p:extLst>
      <p:ext uri="{BB962C8B-B14F-4D97-AF65-F5344CB8AC3E}">
        <p14:creationId xmlns="" xmlns:p14="http://schemas.microsoft.com/office/powerpoint/2010/main" val="1777780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5181600" cy="1162050"/>
          </a:xfrm>
        </p:spPr>
        <p:txBody>
          <a:bodyPr>
            <a:normAutofit/>
          </a:bodyPr>
          <a:lstStyle/>
          <a:p>
            <a:r>
              <a:rPr lang="en-US" sz="3200" dirty="0" smtClean="0">
                <a:latin typeface="+mn-lt"/>
              </a:rPr>
              <a:t>Time to work independently</a:t>
            </a:r>
            <a:endParaRPr lang="en-US" sz="3200" dirty="0">
              <a:latin typeface="+mn-lt"/>
            </a:endParaRPr>
          </a:p>
        </p:txBody>
      </p:sp>
      <p:pic>
        <p:nvPicPr>
          <p:cNvPr id="3075" name="Picture 3" descr="C:\Users\Student\AppData\Local\Microsoft\Windows\Temporary Internet Files\Content.IE5\37GSAL10\MC900054880[1].wmf"/>
          <p:cNvPicPr>
            <a:picLocks noGrp="1" noChangeAspect="1" noChangeArrowheads="1"/>
          </p:cNvPicPr>
          <p:nvPr>
            <p:ph sz="quarter" idx="14"/>
          </p:nvPr>
        </p:nvPicPr>
        <p:blipFill>
          <a:blip r:embed="rId2" cstate="print">
            <a:extLst>
              <a:ext uri="{28A0092B-C50C-407E-A947-70E740481C1C}">
                <a14:useLocalDpi xmlns="" xmlns:a14="http://schemas.microsoft.com/office/drawing/2010/main" val="0"/>
              </a:ext>
            </a:extLst>
          </a:blip>
          <a:srcRect l="17989" r="17989"/>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
        <p:nvSpPr>
          <p:cNvPr id="6" name="Text Placeholder 5"/>
          <p:cNvSpPr>
            <a:spLocks noGrp="1"/>
          </p:cNvSpPr>
          <p:nvPr>
            <p:ph type="body" sz="half" idx="2"/>
          </p:nvPr>
        </p:nvSpPr>
        <p:spPr>
          <a:ln w="38100">
            <a:solidFill>
              <a:schemeClr val="accent6">
                <a:lumMod val="75000"/>
              </a:schemeClr>
            </a:solidFill>
          </a:ln>
        </p:spPr>
        <p:txBody>
          <a:bodyPr>
            <a:normAutofit/>
          </a:bodyPr>
          <a:lstStyle/>
          <a:p>
            <a:r>
              <a:rPr lang="en-US" sz="2400" dirty="0"/>
              <a:t>Directions: Write a paraphrase of the </a:t>
            </a:r>
            <a:r>
              <a:rPr lang="en-US" sz="2400" dirty="0" smtClean="0"/>
              <a:t>third </a:t>
            </a:r>
            <a:r>
              <a:rPr lang="en-US" sz="2400" dirty="0"/>
              <a:t>passage on your worksheet. </a:t>
            </a:r>
          </a:p>
          <a:p>
            <a:r>
              <a:rPr lang="en-US" sz="2400" dirty="0"/>
              <a:t>Find the main idea and supporting details.</a:t>
            </a:r>
          </a:p>
          <a:p>
            <a:r>
              <a:rPr lang="en-US" sz="2400" dirty="0"/>
              <a:t>When you paraphrase, try not to look back at the original passage.</a:t>
            </a:r>
          </a:p>
          <a:p>
            <a:endParaRPr lang="en-US" sz="2400" dirty="0"/>
          </a:p>
        </p:txBody>
      </p:sp>
    </p:spTree>
    <p:extLst>
      <p:ext uri="{BB962C8B-B14F-4D97-AF65-F5344CB8AC3E}">
        <p14:creationId xmlns="" xmlns:p14="http://schemas.microsoft.com/office/powerpoint/2010/main" val="3749420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a:t>
            </a:r>
            <a:endParaRPr lang="en-US" dirty="0"/>
          </a:p>
        </p:txBody>
      </p:sp>
      <p:pic>
        <p:nvPicPr>
          <p:cNvPr id="1026" name="Picture 2" descr="C:\Users\Student\AppData\Local\Microsoft\Windows\Temporary Internet Files\Content.IE5\IRM26344\MC900339716[1].wmf"/>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rcRect/>
          <a:stretch>
            <a:fillRect/>
          </a:stretch>
        </p:blipFill>
        <p:spPr bwMode="auto">
          <a:xfrm>
            <a:off x="2209800" y="1474136"/>
            <a:ext cx="4724400" cy="4545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7973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ALOUD</a:t>
            </a:r>
            <a:endParaRPr lang="en-US" dirty="0"/>
          </a:p>
        </p:txBody>
      </p:sp>
      <p:pic>
        <p:nvPicPr>
          <p:cNvPr id="2050" name="Picture 2" descr="C:\Users\Student\AppData\Local\Microsoft\Windows\Temporary Internet Files\Content.IE5\VFWLFNN1\MP900448575[1].jpg"/>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rcRect t="7095" b="7095"/>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33746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structure</a:t>
            </a:r>
            <a:endParaRPr lang="en-US" dirty="0"/>
          </a:p>
        </p:txBody>
      </p:sp>
      <p:sp>
        <p:nvSpPr>
          <p:cNvPr id="3" name="Content Placeholder 2"/>
          <p:cNvSpPr>
            <a:spLocks noGrp="1"/>
          </p:cNvSpPr>
          <p:nvPr>
            <p:ph sz="quarter" idx="13"/>
          </p:nvPr>
        </p:nvSpPr>
        <p:spPr/>
        <p:txBody>
          <a:bodyPr>
            <a:normAutofit/>
          </a:bodyPr>
          <a:lstStyle/>
          <a:p>
            <a:pPr marL="0" indent="0">
              <a:buNone/>
            </a:pPr>
            <a:r>
              <a:rPr lang="en-US" sz="6600" i="1" dirty="0" smtClean="0"/>
              <a:t>That </a:t>
            </a:r>
            <a:r>
              <a:rPr lang="en-US" sz="6600" i="1" u="sng" dirty="0" smtClean="0"/>
              <a:t>flippant</a:t>
            </a:r>
            <a:r>
              <a:rPr lang="en-US" sz="6600" i="1" dirty="0" smtClean="0"/>
              <a:t> remark caused her to react with violence and anger.</a:t>
            </a:r>
            <a:endParaRPr lang="en-US" sz="6600" i="1" dirty="0"/>
          </a:p>
        </p:txBody>
      </p:sp>
    </p:spTree>
    <p:extLst>
      <p:ext uri="{BB962C8B-B14F-4D97-AF65-F5344CB8AC3E}">
        <p14:creationId xmlns="" xmlns:p14="http://schemas.microsoft.com/office/powerpoint/2010/main" val="2646344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stuff, isn’t it. </a:t>
            </a:r>
            <a:endParaRPr lang="en-US" dirty="0"/>
          </a:p>
        </p:txBody>
      </p:sp>
      <p:sp>
        <p:nvSpPr>
          <p:cNvPr id="3" name="Content Placeholder 2"/>
          <p:cNvSpPr>
            <a:spLocks noGrp="1"/>
          </p:cNvSpPr>
          <p:nvPr>
            <p:ph sz="quarter" idx="13"/>
          </p:nvPr>
        </p:nvSpPr>
        <p:spPr>
          <a:xfrm>
            <a:off x="457200" y="2209800"/>
            <a:ext cx="8229600" cy="3810000"/>
          </a:xfrm>
        </p:spPr>
        <p:txBody>
          <a:bodyPr/>
          <a:lstStyle/>
          <a:p>
            <a:pPr marL="0" indent="0">
              <a:buNone/>
            </a:pPr>
            <a:r>
              <a:rPr lang="en-US" dirty="0"/>
              <a:t>	</a:t>
            </a:r>
            <a:r>
              <a:rPr lang="en-US" dirty="0" smtClean="0"/>
              <a:t>How </a:t>
            </a:r>
            <a:r>
              <a:rPr lang="en-US" dirty="0"/>
              <a:t>much higher skyscrapers of the future will rise than the present world marvel, the Sears Tower, is unknown. However, the design of one twice as tall is already on the boards, and an architect, Robert </a:t>
            </a:r>
            <a:r>
              <a:rPr lang="en-US" dirty="0" err="1"/>
              <a:t>Sobel</a:t>
            </a:r>
            <a:r>
              <a:rPr lang="en-US" dirty="0"/>
              <a:t>, thinks we currently have sufficient know-how to build a skyscraper with over 500 stories (Bachman 15).</a:t>
            </a:r>
          </a:p>
        </p:txBody>
      </p:sp>
    </p:spTree>
    <p:extLst>
      <p:ext uri="{BB962C8B-B14F-4D97-AF65-F5344CB8AC3E}">
        <p14:creationId xmlns="" xmlns:p14="http://schemas.microsoft.com/office/powerpoint/2010/main" val="1240347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tx1"/>
            </a:solidFill>
          </a:ln>
        </p:spPr>
        <p:txBody>
          <a:bodyPr/>
          <a:lstStyle/>
          <a:p>
            <a:r>
              <a:rPr lang="en-US" dirty="0" smtClean="0"/>
              <a:t>Let’s Reflect on our Learning</a:t>
            </a:r>
            <a:endParaRPr lang="en-US" dirty="0"/>
          </a:p>
        </p:txBody>
      </p:sp>
      <p:sp>
        <p:nvSpPr>
          <p:cNvPr id="3" name="Content Placeholder 2"/>
          <p:cNvSpPr>
            <a:spLocks noGrp="1"/>
          </p:cNvSpPr>
          <p:nvPr>
            <p:ph sz="quarter" idx="13"/>
          </p:nvPr>
        </p:nvSpPr>
        <p:spPr>
          <a:xfrm>
            <a:off x="457200" y="1600200"/>
            <a:ext cx="6274876" cy="4525963"/>
          </a:xfrm>
        </p:spPr>
        <p:style>
          <a:lnRef idx="0">
            <a:schemeClr val="dk1"/>
          </a:lnRef>
          <a:fillRef idx="3">
            <a:schemeClr val="dk1"/>
          </a:fillRef>
          <a:effectRef idx="3">
            <a:schemeClr val="dk1"/>
          </a:effectRef>
          <a:fontRef idx="minor">
            <a:schemeClr val="lt1"/>
          </a:fontRef>
        </p:style>
        <p:txBody>
          <a:bodyPr/>
          <a:lstStyle/>
          <a:p>
            <a:r>
              <a:rPr lang="en-US" dirty="0" smtClean="0"/>
              <a:t>What did I know about paraphrasing before this lesson?</a:t>
            </a:r>
          </a:p>
          <a:p>
            <a:r>
              <a:rPr lang="en-US" dirty="0" smtClean="0"/>
              <a:t>How did I feel about paraphrasing before this lesson?</a:t>
            </a:r>
          </a:p>
          <a:p>
            <a:r>
              <a:rPr lang="en-US" dirty="0" smtClean="0"/>
              <a:t>Now, how do I feel about my ability to paraphrase?</a:t>
            </a:r>
          </a:p>
          <a:p>
            <a:r>
              <a:rPr lang="en-US" dirty="0" smtClean="0"/>
              <a:t>Why do I feel this way?</a:t>
            </a:r>
          </a:p>
          <a:p>
            <a:pPr marL="0" indent="0">
              <a:buNone/>
            </a:pPr>
            <a:endParaRPr lang="en-US" dirty="0"/>
          </a:p>
        </p:txBody>
      </p:sp>
      <p:pic>
        <p:nvPicPr>
          <p:cNvPr id="5123" name="Picture 3" descr="C:\Users\Student\AppData\Local\Microsoft\Windows\Temporary Internet Files\Content.IE5\IRM26344\MP900442314[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93629" y="1676400"/>
            <a:ext cx="2643840" cy="4419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6175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structure</a:t>
            </a:r>
            <a:endParaRPr lang="en-US" dirty="0"/>
          </a:p>
        </p:txBody>
      </p:sp>
      <p:sp>
        <p:nvSpPr>
          <p:cNvPr id="3" name="Content Placeholder 2"/>
          <p:cNvSpPr>
            <a:spLocks noGrp="1"/>
          </p:cNvSpPr>
          <p:nvPr>
            <p:ph sz="quarter" idx="13"/>
          </p:nvPr>
        </p:nvSpPr>
        <p:spPr/>
        <p:txBody>
          <a:bodyPr>
            <a:normAutofit/>
          </a:bodyPr>
          <a:lstStyle/>
          <a:p>
            <a:pPr marL="0" indent="0">
              <a:buNone/>
            </a:pPr>
            <a:r>
              <a:rPr lang="en-US" sz="6600" i="1" dirty="0" smtClean="0"/>
              <a:t>The confusing information left her utterly </a:t>
            </a:r>
            <a:r>
              <a:rPr lang="en-US" sz="6600" i="1" u="sng" dirty="0" smtClean="0"/>
              <a:t>flabbergasted. </a:t>
            </a:r>
            <a:endParaRPr lang="en-US" sz="6600" i="1" u="sng" dirty="0"/>
          </a:p>
        </p:txBody>
      </p:sp>
    </p:spTree>
    <p:extLst>
      <p:ext uri="{BB962C8B-B14F-4D97-AF65-F5344CB8AC3E}">
        <p14:creationId xmlns="" xmlns:p14="http://schemas.microsoft.com/office/powerpoint/2010/main" val="521271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structure</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sz="6600" i="1" u="sng" dirty="0" smtClean="0"/>
              <a:t>Photons</a:t>
            </a:r>
            <a:r>
              <a:rPr lang="en-US" sz="6600" i="1" dirty="0" smtClean="0"/>
              <a:t> from various wavelengths hit the eyes and produce our experience of a colored world. </a:t>
            </a:r>
            <a:endParaRPr lang="en-US" sz="6600" i="1" dirty="0"/>
          </a:p>
        </p:txBody>
      </p:sp>
    </p:spTree>
    <p:extLst>
      <p:ext uri="{BB962C8B-B14F-4D97-AF65-F5344CB8AC3E}">
        <p14:creationId xmlns="" xmlns:p14="http://schemas.microsoft.com/office/powerpoint/2010/main" val="1462017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Tongue twister</a:t>
            </a:r>
            <a:endParaRPr lang="en-US" sz="5400" dirty="0"/>
          </a:p>
        </p:txBody>
      </p:sp>
      <p:sp>
        <p:nvSpPr>
          <p:cNvPr id="3" name="Content Placeholder 2"/>
          <p:cNvSpPr>
            <a:spLocks noGrp="1"/>
          </p:cNvSpPr>
          <p:nvPr>
            <p:ph sz="quarter" idx="13"/>
          </p:nvPr>
        </p:nvSpPr>
        <p:spPr>
          <a:xfrm>
            <a:off x="0" y="1371600"/>
            <a:ext cx="9144000" cy="6778752"/>
          </a:xfrm>
        </p:spPr>
        <p:txBody>
          <a:bodyPr>
            <a:normAutofit/>
          </a:bodyPr>
          <a:lstStyle/>
          <a:p>
            <a:pPr marL="0" indent="0">
              <a:buNone/>
            </a:pPr>
            <a:r>
              <a:rPr lang="en-US" sz="4400" dirty="0"/>
              <a:t>The French fireman remarked flippantly due to being flabbergasted at how fickle his colleague reacted to the Physics formula for a photon.</a:t>
            </a:r>
          </a:p>
          <a:p>
            <a:pPr marL="0" indent="0">
              <a:buNone/>
            </a:pPr>
            <a:endParaRPr lang="en-US" sz="4400" dirty="0"/>
          </a:p>
        </p:txBody>
      </p:sp>
    </p:spTree>
    <p:extLst>
      <p:ext uri="{BB962C8B-B14F-4D97-AF65-F5344CB8AC3E}">
        <p14:creationId xmlns="" xmlns:p14="http://schemas.microsoft.com/office/powerpoint/2010/main" val="2121707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1066801"/>
          </a:xfrm>
        </p:spPr>
        <p:txBody>
          <a:bodyPr/>
          <a:lstStyle/>
          <a:p>
            <a:pPr algn="ctr"/>
            <a:r>
              <a:rPr lang="en-US" u="sng" dirty="0" smtClean="0">
                <a:solidFill>
                  <a:srgbClr val="FF0000"/>
                </a:solidFill>
              </a:rPr>
              <a:t>PRONUNCIATION DRILLS</a:t>
            </a:r>
            <a:endParaRPr lang="en-US" u="sng" dirty="0">
              <a:solidFill>
                <a:srgbClr val="FF0000"/>
              </a:solidFill>
            </a:endParaRPr>
          </a:p>
        </p:txBody>
      </p:sp>
      <p:sp>
        <p:nvSpPr>
          <p:cNvPr id="3" name="Content Placeholder 2"/>
          <p:cNvSpPr>
            <a:spLocks noGrp="1"/>
          </p:cNvSpPr>
          <p:nvPr>
            <p:ph sz="quarter" idx="13"/>
          </p:nvPr>
        </p:nvSpPr>
        <p:spPr>
          <a:xfrm>
            <a:off x="0" y="1066800"/>
            <a:ext cx="8991600" cy="5791200"/>
          </a:xfrm>
        </p:spPr>
        <p:txBody>
          <a:bodyPr>
            <a:normAutofit lnSpcReduction="10000"/>
          </a:bodyPr>
          <a:lstStyle/>
          <a:p>
            <a:pPr marL="0" indent="0">
              <a:buNone/>
            </a:pPr>
            <a:r>
              <a:rPr lang="en-US" sz="4500" dirty="0" smtClean="0"/>
              <a:t>Monk</a:t>
            </a:r>
            <a:r>
              <a:rPr lang="ja-JP" altLang="en-US" sz="4500" dirty="0"/>
              <a:t>僧</a:t>
            </a:r>
            <a:r>
              <a:rPr lang="en-US" sz="4500" dirty="0" smtClean="0"/>
              <a:t> {MAN @ TEMPLE}</a:t>
            </a:r>
          </a:p>
          <a:p>
            <a:pPr marL="0" indent="0">
              <a:buNone/>
            </a:pPr>
            <a:r>
              <a:rPr lang="en-US" sz="4500" dirty="0" smtClean="0"/>
              <a:t>Mosque</a:t>
            </a:r>
            <a:r>
              <a:rPr lang="ja-JP" altLang="en-US" sz="4500" dirty="0"/>
              <a:t>清真寺</a:t>
            </a:r>
            <a:r>
              <a:rPr lang="en-US" sz="4500" dirty="0" smtClean="0"/>
              <a:t> {ISLAM CHURCH}</a:t>
            </a:r>
          </a:p>
          <a:p>
            <a:pPr marL="0" indent="0">
              <a:buNone/>
            </a:pPr>
            <a:r>
              <a:rPr lang="en-US" sz="4500" dirty="0" smtClean="0"/>
              <a:t>Mock </a:t>
            </a:r>
            <a:r>
              <a:rPr lang="zh-Hant" altLang="en-US" sz="4500" dirty="0"/>
              <a:t>嘲笑 </a:t>
            </a:r>
            <a:r>
              <a:rPr lang="en-US" sz="4500" dirty="0" smtClean="0"/>
              <a:t>{TEASE</a:t>
            </a:r>
            <a:r>
              <a:rPr lang="en-US" sz="4500" dirty="0" smtClean="0"/>
              <a:t>}</a:t>
            </a:r>
          </a:p>
          <a:p>
            <a:pPr marL="0" indent="0">
              <a:buNone/>
            </a:pPr>
            <a:r>
              <a:rPr lang="en-US" sz="4500" dirty="0" smtClean="0"/>
              <a:t>How dare you mock your teacher! </a:t>
            </a:r>
          </a:p>
          <a:p>
            <a:pPr marL="0" indent="0">
              <a:buNone/>
            </a:pPr>
            <a:r>
              <a:rPr lang="en-US" sz="4500" dirty="0" smtClean="0"/>
              <a:t>The  mosque is a sacred specia</a:t>
            </a:r>
            <a:r>
              <a:rPr lang="en-US" sz="4500" dirty="0" smtClean="0"/>
              <a:t>l place. </a:t>
            </a:r>
          </a:p>
          <a:p>
            <a:pPr marL="0" indent="0">
              <a:buNone/>
            </a:pPr>
            <a:r>
              <a:rPr lang="en-US" sz="4500" dirty="0" smtClean="0"/>
              <a:t>The monk </a:t>
            </a:r>
            <a:r>
              <a:rPr lang="en-US" sz="4500" dirty="0" smtClean="0"/>
              <a:t>live a simple life at a temple. </a:t>
            </a:r>
            <a:endParaRPr lang="en-US" sz="4500" dirty="0" smtClean="0"/>
          </a:p>
        </p:txBody>
      </p:sp>
    </p:spTree>
    <p:extLst>
      <p:ext uri="{BB962C8B-B14F-4D97-AF65-F5344CB8AC3E}">
        <p14:creationId xmlns="" xmlns:p14="http://schemas.microsoft.com/office/powerpoint/2010/main" val="39729778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616</TotalTime>
  <Words>2038</Words>
  <Application>Microsoft Macintosh PowerPoint</Application>
  <PresentationFormat>全屏显示(4:3)</PresentationFormat>
  <Paragraphs>202</Paragraphs>
  <Slides>51</Slides>
  <Notes>9</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Soho</vt:lpstr>
      <vt:lpstr>PARAPHRASING versus PLAGIARISM</vt:lpstr>
      <vt:lpstr>CLASS OBJECTIVES </vt:lpstr>
      <vt:lpstr>PRONUNCIATION DRILLS</vt:lpstr>
      <vt:lpstr>Example structure</vt:lpstr>
      <vt:lpstr>Example structure</vt:lpstr>
      <vt:lpstr>Example structure</vt:lpstr>
      <vt:lpstr>Example structure</vt:lpstr>
      <vt:lpstr>Tongue twister</vt:lpstr>
      <vt:lpstr>PRONUNCIATION DRILLS</vt:lpstr>
      <vt:lpstr>Tongue twister: </vt:lpstr>
      <vt:lpstr>PRONUNCIATION DRILLS</vt:lpstr>
      <vt:lpstr>Example structures</vt:lpstr>
      <vt:lpstr>Example structures</vt:lpstr>
      <vt:lpstr>PRONUNCIATION DRILLS</vt:lpstr>
      <vt:lpstr>Tongue twister</vt:lpstr>
      <vt:lpstr>幻灯片 16</vt:lpstr>
      <vt:lpstr>Example structures</vt:lpstr>
      <vt:lpstr>What do I know about paraphrasing?</vt:lpstr>
      <vt:lpstr>HOMEWORK</vt:lpstr>
      <vt:lpstr>What strategies should I use to pull out and keep track of pieces of information?</vt:lpstr>
      <vt:lpstr>What is the difference between ….</vt:lpstr>
      <vt:lpstr>What is the difference between …</vt:lpstr>
      <vt:lpstr>幻灯片 23</vt:lpstr>
      <vt:lpstr>So, why do we use quotations, paraphrases and summaries?</vt:lpstr>
      <vt:lpstr>幻灯片 25</vt:lpstr>
      <vt:lpstr>Advanced writers …</vt:lpstr>
      <vt:lpstr>幻灯片 27</vt:lpstr>
      <vt:lpstr>How do I make notes?</vt:lpstr>
      <vt:lpstr>How do I paraphrase (Noodletools)?</vt:lpstr>
      <vt:lpstr>TIME FOR A BRAINPOP MOVIE</vt:lpstr>
      <vt:lpstr>How do I paraphrase (Noodletools)?</vt:lpstr>
      <vt:lpstr>幻灯片 32</vt:lpstr>
      <vt:lpstr>Let’s read this original text.</vt:lpstr>
      <vt:lpstr>Let’s summarize this original text.</vt:lpstr>
      <vt:lpstr>SUMMARY</vt:lpstr>
      <vt:lpstr>Let’s paraphrase this original text.</vt:lpstr>
      <vt:lpstr>PARAPHRASE</vt:lpstr>
      <vt:lpstr>If we had plagiarized, this is what it would look like.</vt:lpstr>
      <vt:lpstr>Work with your partner</vt:lpstr>
      <vt:lpstr>SHARE</vt:lpstr>
      <vt:lpstr>READ ALOUD</vt:lpstr>
      <vt:lpstr>Let’s check how you did</vt:lpstr>
      <vt:lpstr>Work with your partner</vt:lpstr>
      <vt:lpstr>SHARE</vt:lpstr>
      <vt:lpstr>READ ALOUD</vt:lpstr>
      <vt:lpstr>How did you do?</vt:lpstr>
      <vt:lpstr>Time to work independently</vt:lpstr>
      <vt:lpstr>SHARE</vt:lpstr>
      <vt:lpstr>READ ALOUD</vt:lpstr>
      <vt:lpstr>Tough stuff, isn’t it. </vt:lpstr>
      <vt:lpstr>Let’s Reflect on our Learning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PARAPHRASING versus PLAGIARISM</dc:title>
  <dc:creator>Student</dc:creator>
  <cp:lastModifiedBy>Shisu.CAuser</cp:lastModifiedBy>
  <cp:revision>100</cp:revision>
  <dcterms:created xsi:type="dcterms:W3CDTF">2006-08-16T00:00:00Z</dcterms:created>
  <dcterms:modified xsi:type="dcterms:W3CDTF">2006-12-31T19:18:11Z</dcterms:modified>
</cp:coreProperties>
</file>