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429" r:id="rId2"/>
    <p:sldId id="378" r:id="rId3"/>
    <p:sldId id="401" r:id="rId4"/>
    <p:sldId id="430" r:id="rId5"/>
    <p:sldId id="431" r:id="rId6"/>
    <p:sldId id="432" r:id="rId7"/>
    <p:sldId id="434" r:id="rId8"/>
    <p:sldId id="435" r:id="rId9"/>
    <p:sldId id="436" r:id="rId10"/>
    <p:sldId id="437" r:id="rId11"/>
    <p:sldId id="439" r:id="rId12"/>
    <p:sldId id="440" r:id="rId13"/>
    <p:sldId id="441" r:id="rId14"/>
    <p:sldId id="442" r:id="rId15"/>
    <p:sldId id="443" r:id="rId16"/>
    <p:sldId id="444" r:id="rId17"/>
    <p:sldId id="445" r:id="rId18"/>
    <p:sldId id="446" r:id="rId19"/>
    <p:sldId id="451" r:id="rId20"/>
    <p:sldId id="455" r:id="rId21"/>
    <p:sldId id="458" r:id="rId22"/>
    <p:sldId id="459" r:id="rId23"/>
    <p:sldId id="461" r:id="rId24"/>
    <p:sldId id="462" r:id="rId25"/>
    <p:sldId id="471" r:id="rId26"/>
    <p:sldId id="472" r:id="rId27"/>
    <p:sldId id="473" r:id="rId28"/>
    <p:sldId id="463" r:id="rId29"/>
    <p:sldId id="464" r:id="rId30"/>
    <p:sldId id="470" r:id="rId31"/>
    <p:sldId id="466" r:id="rId32"/>
    <p:sldId id="474" r:id="rId33"/>
    <p:sldId id="468" r:id="rId34"/>
    <p:sldId id="475" r:id="rId35"/>
    <p:sldId id="47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extLst>
      <p:ext uri="{19B8F6BF-5375-455C-9EA6-DF929625EA0E}">
        <p15:presenceInfo xmlns:p15="http://schemas.microsoft.com/office/powerpoint/2012/main" userId="S-1-5-21-617317731-1927854996-104450171-1194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99008C"/>
    <a:srgbClr val="001581"/>
    <a:srgbClr val="82007C"/>
    <a:srgbClr val="96008F"/>
    <a:srgbClr val="595375"/>
    <a:srgbClr val="6B638B"/>
    <a:srgbClr val="000000"/>
    <a:srgbClr val="FDB940"/>
    <a:srgbClr val="D4EA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18" autoAdjust="0"/>
    <p:restoredTop sz="80349" autoAdjust="0"/>
  </p:normalViewPr>
  <p:slideViewPr>
    <p:cSldViewPr>
      <p:cViewPr varScale="1">
        <p:scale>
          <a:sx n="89" d="100"/>
          <a:sy n="89" d="100"/>
        </p:scale>
        <p:origin x="1560" y="168"/>
      </p:cViewPr>
      <p:guideLst>
        <p:guide orient="horz" pos="2160"/>
        <p:guide pos="2880"/>
      </p:guideLst>
    </p:cSldViewPr>
  </p:slideViewPr>
  <p:outlineViewPr>
    <p:cViewPr>
      <p:scale>
        <a:sx n="75" d="100"/>
        <a:sy n="75" d="100"/>
      </p:scale>
      <p:origin x="0" y="-127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9/9/19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9/9/19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1) MathType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3) NVDA Reader (free versions available)</a:t>
            </a:r>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3132365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Figure 1.2 shows how sellers and buyers are connected by four flows. Sellers send goods and services and communications such as ads and direct mail to the market; in return they receive money and information such as customer attitudes and sales data. The inner loop shows an exchange of money for goods and services; the outer loop shows an exchange of information.</a:t>
            </a:r>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3112858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A U.S. consumer needs food but may want a Chicago-style </a:t>
            </a:r>
            <a:r>
              <a:rPr lang="en-US" altLang="en-US" dirty="0">
                <a:latin typeface="Arial" panose="020B0604020202020204" pitchFamily="34" charset="0"/>
              </a:rPr>
              <a:t>“</a:t>
            </a:r>
            <a:r>
              <a:rPr lang="en-US" dirty="0">
                <a:latin typeface="Arial" panose="020B0604020202020204" pitchFamily="34" charset="0"/>
              </a:rPr>
              <a:t>deep-dish</a:t>
            </a:r>
            <a:r>
              <a:rPr lang="en-US" altLang="en-US" dirty="0">
                <a:latin typeface="Arial" panose="020B0604020202020204" pitchFamily="34" charset="0"/>
              </a:rPr>
              <a:t>”</a:t>
            </a:r>
            <a:r>
              <a:rPr lang="en-US" dirty="0">
                <a:latin typeface="Arial" panose="020B0604020202020204" pitchFamily="34" charset="0"/>
              </a:rPr>
              <a:t> pizza and a craft beer. A person in Afghanistan needs food but may want rice, lamb, and carrots. Our wants are shaped by our society. Many people want a Mercedes; only a few can buy one. Companies must measure not only how many people want their product, but also how many are willing and able to buy it.</a:t>
            </a:r>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2073947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Stated needs (The customer wants an inexpensive car.) </a:t>
            </a:r>
          </a:p>
          <a:p>
            <a:r>
              <a:rPr lang="en-US" dirty="0">
                <a:latin typeface="Arial" panose="020B0604020202020204" pitchFamily="34" charset="0"/>
              </a:rPr>
              <a:t>Real needs (The customer wants a car whose operating cost, not initial price, is low.) </a:t>
            </a:r>
          </a:p>
          <a:p>
            <a:r>
              <a:rPr lang="en-US" dirty="0">
                <a:latin typeface="Arial" panose="020B0604020202020204" pitchFamily="34" charset="0"/>
              </a:rPr>
              <a:t>Unstated needs (The customer expects good service from the dealer.) </a:t>
            </a:r>
          </a:p>
          <a:p>
            <a:r>
              <a:rPr lang="en-US" dirty="0">
                <a:latin typeface="Arial" panose="020B0604020202020204" pitchFamily="34" charset="0"/>
              </a:rPr>
              <a:t>Delight needs (The customer would like the dealer to include an onboard GPS system.) </a:t>
            </a:r>
          </a:p>
          <a:p>
            <a:r>
              <a:rPr lang="en-US" dirty="0">
                <a:latin typeface="Arial" panose="020B0604020202020204" pitchFamily="34" charset="0"/>
              </a:rPr>
              <a:t>Secret needs (The customer wants friends to see him or her as a savvy consumer.)</a:t>
            </a:r>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250604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Not everyone likes the same cereal, restaurant, university, or movie. Marketers therefore identify distinct segments of buyers by identifying demographic, psychographic, and behavioral differences between them. They then decide which segment(s) present the greatest opportunities. For each of these </a:t>
            </a:r>
            <a:r>
              <a:rPr lang="en-US" i="1" dirty="0">
                <a:latin typeface="Arial" panose="020B0604020202020204" pitchFamily="34" charset="0"/>
              </a:rPr>
              <a:t>target markets, </a:t>
            </a:r>
            <a:r>
              <a:rPr lang="en-US" dirty="0">
                <a:latin typeface="Arial" panose="020B0604020202020204" pitchFamily="34" charset="0"/>
              </a:rPr>
              <a:t>the firm develops a </a:t>
            </a:r>
            <a:r>
              <a:rPr lang="en-US" i="1" dirty="0">
                <a:latin typeface="Arial" panose="020B0604020202020204" pitchFamily="34" charset="0"/>
              </a:rPr>
              <a:t>market offering </a:t>
            </a:r>
            <a:r>
              <a:rPr lang="en-US" dirty="0">
                <a:latin typeface="Arial" panose="020B0604020202020204" pitchFamily="34" charset="0"/>
              </a:rPr>
              <a:t>that it </a:t>
            </a:r>
            <a:r>
              <a:rPr lang="en-US" i="1" dirty="0">
                <a:latin typeface="Arial" panose="020B0604020202020204" pitchFamily="34" charset="0"/>
              </a:rPr>
              <a:t>positions </a:t>
            </a:r>
            <a:r>
              <a:rPr lang="en-US" dirty="0">
                <a:latin typeface="Arial" panose="020B0604020202020204" pitchFamily="34" charset="0"/>
              </a:rPr>
              <a:t>in target buyers</a:t>
            </a:r>
            <a:r>
              <a:rPr lang="en-US" altLang="en-US" dirty="0">
                <a:latin typeface="Arial" panose="020B0604020202020204" pitchFamily="34" charset="0"/>
              </a:rPr>
              <a:t>’</a:t>
            </a:r>
            <a:r>
              <a:rPr lang="en-US" dirty="0">
                <a:latin typeface="Arial" panose="020B0604020202020204" pitchFamily="34" charset="0"/>
              </a:rPr>
              <a:t> minds as delivering some key benefit(s). Volvo develops its cars for the buyer to whom safety is a major concern, positioning them as the safest a customer can buy. Porsche targets buyers who seek pleasure and excitement in driving and want to make a statement about their wheels.</a:t>
            </a:r>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2034574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A brand name such as Apple carries many different kinds of associations in people</a:t>
            </a:r>
            <a:r>
              <a:rPr lang="en-US" altLang="en-US" dirty="0">
                <a:latin typeface="Arial" panose="020B0604020202020204" pitchFamily="34" charset="0"/>
              </a:rPr>
              <a:t>’</a:t>
            </a:r>
            <a:r>
              <a:rPr lang="en-US" dirty="0">
                <a:latin typeface="Arial" panose="020B0604020202020204" pitchFamily="34" charset="0"/>
              </a:rPr>
              <a:t>s minds that make up its image: creative, innovative, easy-to-use, fun, cool, iPod, iPhone, and iPad to name just a few. All companies strive to build a brand image with as many strong, favorable, and unique brand associations as possible.</a:t>
            </a:r>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3898877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To reach a target market, the marketer uses three kinds of marketing channels. </a:t>
            </a:r>
            <a:r>
              <a:rPr lang="en-US" i="1" dirty="0">
                <a:latin typeface="Arial" panose="020B0604020202020204" pitchFamily="34" charset="0"/>
              </a:rPr>
              <a:t>Communication channels </a:t>
            </a:r>
            <a:r>
              <a:rPr lang="en-US" dirty="0">
                <a:latin typeface="Arial" panose="020B0604020202020204" pitchFamily="34" charset="0"/>
              </a:rPr>
              <a:t>deliver and receive messages from target buyers and include newspapers, magazines, radio, television, mail, telephone, smart phone, billboards, posters, fliers, CDs, audiotapes, and the Internet. </a:t>
            </a:r>
            <a:r>
              <a:rPr lang="en-US" i="1" dirty="0">
                <a:latin typeface="Arial" panose="020B0604020202020204" pitchFamily="34" charset="0"/>
              </a:rPr>
              <a:t>Distribution channels </a:t>
            </a:r>
            <a:r>
              <a:rPr lang="en-US" dirty="0">
                <a:latin typeface="Arial" panose="020B0604020202020204" pitchFamily="34" charset="0"/>
              </a:rPr>
              <a:t>help display, sell, or deliver the physical product or service(s) to the buyer or user. To carry out transactions with potential buyers, the marketer also uses </a:t>
            </a:r>
            <a:r>
              <a:rPr lang="en-US" i="1" dirty="0">
                <a:latin typeface="Arial" panose="020B0604020202020204" pitchFamily="34" charset="0"/>
              </a:rPr>
              <a:t>service channels </a:t>
            </a:r>
            <a:r>
              <a:rPr lang="en-US" dirty="0">
                <a:latin typeface="Arial" panose="020B0604020202020204" pitchFamily="34" charset="0"/>
              </a:rPr>
              <a:t>that include warehouses, transportation companies, banks, and insurance companies.</a:t>
            </a:r>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325684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rPr>
              <a:t>Paid media </a:t>
            </a:r>
            <a:r>
              <a:rPr lang="en-US" dirty="0">
                <a:latin typeface="Arial" panose="020B0604020202020204" pitchFamily="34" charset="0"/>
              </a:rPr>
              <a:t>allow marketers to show their ad or brand for a fee. </a:t>
            </a:r>
            <a:r>
              <a:rPr lang="en-US" i="1" dirty="0">
                <a:latin typeface="Arial" panose="020B0604020202020204" pitchFamily="34" charset="0"/>
              </a:rPr>
              <a:t>Owned media </a:t>
            </a:r>
            <a:r>
              <a:rPr lang="en-US" dirty="0">
                <a:latin typeface="Arial" panose="020B0604020202020204" pitchFamily="34" charset="0"/>
              </a:rPr>
              <a:t>are communication channels marketers actually own. </a:t>
            </a:r>
            <a:r>
              <a:rPr lang="en-US" i="1" dirty="0">
                <a:latin typeface="Arial" panose="020B0604020202020204" pitchFamily="34" charset="0"/>
              </a:rPr>
              <a:t>Earned media </a:t>
            </a:r>
            <a:r>
              <a:rPr lang="en-US" dirty="0">
                <a:latin typeface="Arial" panose="020B0604020202020204" pitchFamily="34" charset="0"/>
              </a:rPr>
              <a:t>are streams in which consumers, the press, or other outsiders voluntarily communicate something about the brand.</a:t>
            </a:r>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927247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Marketers now think of three </a:t>
            </a:r>
            <a:r>
              <a:rPr lang="en-US" altLang="en-US" dirty="0">
                <a:latin typeface="Arial" panose="020B0604020202020204" pitchFamily="34" charset="0"/>
              </a:rPr>
              <a:t>“</a:t>
            </a:r>
            <a:r>
              <a:rPr lang="en-US" dirty="0">
                <a:latin typeface="Arial" panose="020B0604020202020204" pitchFamily="34" charset="0"/>
              </a:rPr>
              <a:t>screens</a:t>
            </a:r>
            <a:r>
              <a:rPr lang="en-US" altLang="en-US" dirty="0">
                <a:latin typeface="Arial" panose="020B0604020202020204" pitchFamily="34" charset="0"/>
              </a:rPr>
              <a:t>”</a:t>
            </a:r>
            <a:r>
              <a:rPr lang="en-US" dirty="0">
                <a:latin typeface="Arial" panose="020B0604020202020204" pitchFamily="34" charset="0"/>
              </a:rPr>
              <a:t> or means to reach consumers: TV, Internet, and mobile.</a:t>
            </a:r>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2320154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The buyer chooses the offerings he or she perceives to deliver the most </a:t>
            </a:r>
            <a:r>
              <a:rPr lang="en-US" i="1" dirty="0">
                <a:latin typeface="Arial" panose="020B0604020202020204" pitchFamily="34" charset="0"/>
              </a:rPr>
              <a:t>value, </a:t>
            </a:r>
            <a:r>
              <a:rPr lang="en-US" dirty="0">
                <a:latin typeface="Arial" panose="020B0604020202020204" pitchFamily="34" charset="0"/>
              </a:rPr>
              <a:t>the sum of the tangible and intangible benefits and costs. If performance falls short of expectations, the customer is disappointed. If it matches expectations, the customer is satisfied. If it exceeds them, the customer is delighted.</a:t>
            </a:r>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3529265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Social media is an explosive worldwide phenomenon. Empowerment is not just about technology, though. Consumers are willing to move to another brand if they think they are not being treated right or do not like what they are seeing. Expanded information, communication, and mobility enable customers to make better choices and share their preferences and opinions with others around the world.</a:t>
            </a:r>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360737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3491278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One of the reasons consumers have more choices is that channels of distribution have changed as a result of retail transformation and disintermediation. Entrepreneurial retailers are building entertainment into their stores with coffee bars, demonstrations, and performances, marketing an </a:t>
            </a:r>
            <a:r>
              <a:rPr lang="en-US" altLang="en-US" dirty="0">
                <a:latin typeface="Arial" panose="020B0604020202020204" pitchFamily="34" charset="0"/>
              </a:rPr>
              <a:t>“</a:t>
            </a:r>
            <a:r>
              <a:rPr lang="en-US" dirty="0">
                <a:latin typeface="Arial" panose="020B0604020202020204" pitchFamily="34" charset="0"/>
              </a:rPr>
              <a:t>experience</a:t>
            </a:r>
            <a:r>
              <a:rPr lang="en-US" altLang="en-US" dirty="0">
                <a:latin typeface="Arial" panose="020B0604020202020204" pitchFamily="34" charset="0"/>
              </a:rPr>
              <a:t>”</a:t>
            </a:r>
            <a:r>
              <a:rPr lang="en-US" dirty="0">
                <a:latin typeface="Arial" panose="020B0604020202020204" pitchFamily="34" charset="0"/>
              </a:rPr>
              <a:t> rather than a product assortment. Traditional companies engaged in </a:t>
            </a:r>
            <a:r>
              <a:rPr lang="en-US" dirty="0" err="1">
                <a:latin typeface="Arial" panose="020B0604020202020204" pitchFamily="34" charset="0"/>
              </a:rPr>
              <a:t>reintermediation</a:t>
            </a:r>
            <a:r>
              <a:rPr lang="en-US" dirty="0">
                <a:latin typeface="Arial" panose="020B0604020202020204" pitchFamily="34" charset="0"/>
              </a:rPr>
              <a:t> and became </a:t>
            </a:r>
            <a:r>
              <a:rPr lang="en-US" altLang="en-US" dirty="0">
                <a:latin typeface="Arial" panose="020B0604020202020204" pitchFamily="34" charset="0"/>
              </a:rPr>
              <a:t>“</a:t>
            </a:r>
            <a:r>
              <a:rPr lang="en-US" dirty="0">
                <a:latin typeface="Arial" panose="020B0604020202020204" pitchFamily="34" charset="0"/>
              </a:rPr>
              <a:t>brick-and-click</a:t>
            </a:r>
            <a:r>
              <a:rPr lang="en-US" altLang="en-US" dirty="0">
                <a:latin typeface="Arial" panose="020B0604020202020204" pitchFamily="34" charset="0"/>
              </a:rPr>
              <a:t>”</a:t>
            </a:r>
            <a:r>
              <a:rPr lang="en-US" dirty="0">
                <a:latin typeface="Arial" panose="020B0604020202020204" pitchFamily="34" charset="0"/>
              </a:rPr>
              <a:t> retailers, adding online services to their offerings. Some with plentiful resources and established brand names became stronger contenders than pure-click firms.</a:t>
            </a:r>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737732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anose="020B0604020202020204" pitchFamily="34" charset="0"/>
              </a:rPr>
              <a:t>The production concept is one of the oldest concepts in business. It holds that consumers prefer products that are widely available and inexpensive. Managers of production-oriented businesses concentrate on achieving high production efficiency, low costs, and mass distribution.</a:t>
            </a:r>
          </a:p>
          <a:p>
            <a:pPr eaLnBrk="1" hangingPunct="1"/>
            <a:endParaRPr lang="en-US" dirty="0">
              <a:latin typeface="Arial" panose="020B0604020202020204" pitchFamily="34" charset="0"/>
            </a:endParaRPr>
          </a:p>
          <a:p>
            <a:pPr eaLnBrk="1" hangingPunct="1"/>
            <a:r>
              <a:rPr lang="en-US" dirty="0">
                <a:latin typeface="Arial" panose="020B0604020202020204" pitchFamily="34" charset="0"/>
              </a:rPr>
              <a:t>The product concept proposes that consumers favor products offering the most quality, performance, or innovative features.</a:t>
            </a:r>
          </a:p>
          <a:p>
            <a:pPr eaLnBrk="1" hangingPunct="1"/>
            <a:endParaRPr lang="en-US" dirty="0">
              <a:latin typeface="Arial" panose="020B0604020202020204" pitchFamily="34" charset="0"/>
            </a:endParaRPr>
          </a:p>
          <a:p>
            <a:pPr eaLnBrk="1" hangingPunct="1"/>
            <a:r>
              <a:rPr lang="en-US" dirty="0">
                <a:latin typeface="Arial" panose="020B0604020202020204" pitchFamily="34" charset="0"/>
              </a:rPr>
              <a:t>The selling concept holds that consumers and businesses, if left alone, won</a:t>
            </a:r>
            <a:r>
              <a:rPr lang="ja-JP" altLang="en-US" dirty="0">
                <a:latin typeface="Arial" panose="020B0604020202020204" pitchFamily="34" charset="0"/>
              </a:rPr>
              <a:t>’</a:t>
            </a:r>
            <a:r>
              <a:rPr lang="en-US" altLang="ja-JP" dirty="0">
                <a:latin typeface="Arial" panose="020B0604020202020204" pitchFamily="34" charset="0"/>
              </a:rPr>
              <a:t>t buy enough of the organization</a:t>
            </a:r>
            <a:r>
              <a:rPr lang="ja-JP" altLang="en-US" dirty="0">
                <a:latin typeface="Arial" panose="020B0604020202020204" pitchFamily="34" charset="0"/>
              </a:rPr>
              <a:t>’</a:t>
            </a:r>
            <a:r>
              <a:rPr lang="en-US" altLang="ja-JP" dirty="0">
                <a:latin typeface="Arial" panose="020B0604020202020204" pitchFamily="34" charset="0"/>
              </a:rPr>
              <a:t>s products. It is practiced most aggressively with unsought goods—goods buyers don</a:t>
            </a:r>
            <a:r>
              <a:rPr lang="ja-JP" altLang="en-US" dirty="0">
                <a:latin typeface="Arial" panose="020B0604020202020204" pitchFamily="34" charset="0"/>
              </a:rPr>
              <a:t>’</a:t>
            </a:r>
            <a:r>
              <a:rPr lang="en-US" altLang="ja-JP" dirty="0">
                <a:latin typeface="Arial" panose="020B0604020202020204" pitchFamily="34" charset="0"/>
              </a:rPr>
              <a:t>t normally think of buying such as insurance and cemetery plots—and when firms with overcapacity aim to sell what they make, rather than make what the market wants.</a:t>
            </a:r>
          </a:p>
          <a:p>
            <a:pPr eaLnBrk="1" hangingPunct="1"/>
            <a:endParaRPr lang="en-US" altLang="ja-JP" dirty="0">
              <a:latin typeface="Arial" panose="020B0604020202020204" pitchFamily="34" charset="0"/>
            </a:endParaRPr>
          </a:p>
          <a:p>
            <a:pPr eaLnBrk="1" hangingPunct="1"/>
            <a:r>
              <a:rPr lang="en-US" altLang="ja-JP" dirty="0">
                <a:latin typeface="Arial" panose="020B0604020202020204" pitchFamily="34" charset="0"/>
              </a:rPr>
              <a:t>The marketing concept emerged in the mid-1950s as a customer-centered, sense-and respond philosophy. The job is to find not the right customers for your products, but the right products for your customers.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4184120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anose="020B0604020202020204" pitchFamily="34" charset="0"/>
              </a:rPr>
              <a:t>The holistic marketing concept is based on the development, design, and implementation of marketing programs, processes, and activities that recognize their breadth and interdependencies.</a:t>
            </a:r>
          </a:p>
          <a:p>
            <a:pPr eaLnBrk="1" hangingPunct="1"/>
            <a:endParaRPr lang="en-US" dirty="0">
              <a:latin typeface="Arial" panose="020B0604020202020204" pitchFamily="34" charset="0"/>
            </a:endParaRPr>
          </a:p>
          <a:p>
            <a:pPr eaLnBrk="1" hangingPunct="1"/>
            <a:r>
              <a:rPr lang="en-US" dirty="0">
                <a:latin typeface="Arial" panose="020B0604020202020204" pitchFamily="34" charset="0"/>
              </a:rPr>
              <a:t>Holistic marketing acknowledges that everything matters in marketing—and that a broad, integrated perspective is often necessary. Figure 1.4 provides a schematic overview of four broad components characterizing holistic marketing: relationship marketing, integrated marketing, internal marketing, and performance marketing.</a:t>
            </a:r>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2374804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latin typeface="Arial" panose="020B0604020202020204" pitchFamily="34" charset="0"/>
              </a:rPr>
              <a:t>Two key themes of integrated marketing are that (1) many different marketing activities can create, communicate, and deliver value and (2) marketers should design and implement any one marketing activity with all other activities in mind.</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2693382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Marketing succeeds only when all departments work together to achieve customer goals (Table 1.4 – see slides 37-39): when engineering designs the right products, finance furnishes the right amount of funding, purchasing buys the right materials, production makes the right products in the right time horizon, and accounting measures profitability in the right ways. Internal marketing requires vertical alignment with senior management and horizontal alignment with other departments so everyone understands, appreciates, and supports the marketing effort.</a:t>
            </a:r>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4156761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135570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100245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2251872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Performance marketing requires understanding the financial and nonfinancial returns to business and society from marketing activities and programs.</a:t>
            </a:r>
          </a:p>
          <a:p>
            <a:endParaRPr lang="en-US" dirty="0">
              <a:latin typeface="Arial" panose="020B0604020202020204" pitchFamily="34" charset="0"/>
            </a:endParaRPr>
          </a:p>
          <a:p>
            <a:r>
              <a:rPr lang="en-US" dirty="0">
                <a:latin typeface="Arial" panose="020B0604020202020204" pitchFamily="34" charset="0"/>
              </a:rPr>
              <a:t>When they founded Ben &amp; Jerry</a:t>
            </a:r>
            <a:r>
              <a:rPr lang="en-US" altLang="en-US" dirty="0">
                <a:latin typeface="Arial" panose="020B0604020202020204" pitchFamily="34" charset="0"/>
              </a:rPr>
              <a:t>’</a:t>
            </a:r>
            <a:r>
              <a:rPr lang="en-US" dirty="0">
                <a:latin typeface="Arial" panose="020B0604020202020204" pitchFamily="34" charset="0"/>
              </a:rPr>
              <a:t>s, Ben Cohen and Jerry Greenfield embraced the performance marketing concept by dividing the traditional financial bottom line into a </a:t>
            </a:r>
            <a:r>
              <a:rPr lang="en-US" altLang="en-US" dirty="0">
                <a:latin typeface="Arial" panose="020B0604020202020204" pitchFamily="34" charset="0"/>
              </a:rPr>
              <a:t>“</a:t>
            </a:r>
            <a:r>
              <a:rPr lang="en-US" dirty="0">
                <a:latin typeface="Arial" panose="020B0604020202020204" pitchFamily="34" charset="0"/>
              </a:rPr>
              <a:t>double bottom line</a:t>
            </a:r>
            <a:r>
              <a:rPr lang="en-US" altLang="en-US" dirty="0">
                <a:latin typeface="Arial" panose="020B0604020202020204" pitchFamily="34" charset="0"/>
              </a:rPr>
              <a:t>”</a:t>
            </a:r>
            <a:r>
              <a:rPr lang="en-US" dirty="0">
                <a:latin typeface="Arial" panose="020B0604020202020204" pitchFamily="34" charset="0"/>
              </a:rPr>
              <a:t> that also measured the environmental impact of their products and processes. That later expanded into a </a:t>
            </a:r>
            <a:r>
              <a:rPr lang="en-US" altLang="en-US" dirty="0">
                <a:latin typeface="Arial" panose="020B0604020202020204" pitchFamily="34" charset="0"/>
              </a:rPr>
              <a:t>“</a:t>
            </a:r>
            <a:r>
              <a:rPr lang="en-US" dirty="0">
                <a:latin typeface="Arial" panose="020B0604020202020204" pitchFamily="34" charset="0"/>
              </a:rPr>
              <a:t>triple bottom line</a:t>
            </a:r>
            <a:r>
              <a:rPr lang="en-US" altLang="en-US" dirty="0">
                <a:latin typeface="Arial" panose="020B0604020202020204" pitchFamily="34" charset="0"/>
              </a:rPr>
              <a:t>”</a:t>
            </a:r>
            <a:r>
              <a:rPr lang="en-US" dirty="0">
                <a:latin typeface="Arial" panose="020B0604020202020204" pitchFamily="34" charset="0"/>
              </a:rPr>
              <a:t> to represent the social impacts, negative and positive, of the firm</a:t>
            </a:r>
            <a:r>
              <a:rPr lang="en-US" altLang="en-US" dirty="0">
                <a:latin typeface="Arial" panose="020B0604020202020204" pitchFamily="34" charset="0"/>
              </a:rPr>
              <a:t>’</a:t>
            </a:r>
            <a:r>
              <a:rPr lang="en-US" dirty="0">
                <a:latin typeface="Arial" panose="020B0604020202020204" pitchFamily="34" charset="0"/>
              </a:rPr>
              <a:t>s entire range of business activities.</a:t>
            </a:r>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102786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Many years ago, McCarthy classified various marketing activities into marketing-mix tools of four broad kinds, which he called the four Ps of marketing: product, price, place, and promotion. The marketing variables under each P are shown in Figure 1.5.</a:t>
            </a:r>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448685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There is little margin for error in marketing. Just a short time ago, </a:t>
            </a:r>
            <a:r>
              <a:rPr lang="en-US" dirty="0" err="1">
                <a:latin typeface="Arial" panose="020B0604020202020204" pitchFamily="34" charset="0"/>
              </a:rPr>
              <a:t>MySpace</a:t>
            </a:r>
            <a:r>
              <a:rPr lang="en-US" dirty="0">
                <a:latin typeface="Arial" panose="020B0604020202020204" pitchFamily="34" charset="0"/>
              </a:rPr>
              <a:t>, Yahoo!, Blockbuster, and Barnes &amp; Noble were admired leaders in their industries. What a difference a few years can make! Each of these brands has been completely overtaken by an upstart challenger—Facebook, Google, Netflix, and Amazon—and they now struggle, sometimes unsuccessfully, for mere survival.</a:t>
            </a:r>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8880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With the holistic marketing philosophy as a backdrop, we can identify a specific set of tasks that make up successful marketing management and marketing leadership.</a:t>
            </a:r>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28398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One of the shortest good definitions of marketing is </a:t>
            </a:r>
            <a:r>
              <a:rPr lang="en-US" altLang="en-US" dirty="0">
                <a:latin typeface="Arial" panose="020B0604020202020204" pitchFamily="34" charset="0"/>
              </a:rPr>
              <a:t>“</a:t>
            </a:r>
            <a:r>
              <a:rPr lang="en-US" dirty="0">
                <a:latin typeface="Arial" panose="020B0604020202020204" pitchFamily="34" charset="0"/>
              </a:rPr>
              <a:t>meeting needs profitably.</a:t>
            </a:r>
            <a:r>
              <a:rPr lang="en-US" altLang="en-US" dirty="0">
                <a:latin typeface="Arial" panose="020B0604020202020204" pitchFamily="34" charset="0"/>
              </a:rPr>
              <a:t>”</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80768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rPr>
              <a:t>Marketing management </a:t>
            </a:r>
            <a:r>
              <a:rPr lang="en-US" dirty="0">
                <a:latin typeface="Arial" panose="020B0604020202020204" pitchFamily="34" charset="0"/>
              </a:rPr>
              <a:t>takes place when at least one party to a potential exchange thinks about the means of achieving desired responses from other parties.</a:t>
            </a:r>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4277923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Marketers market 10 main types of entities: goods, services, events, experiences, persons, places, properties, organizations, information, and ideas.</a:t>
            </a:r>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2665122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If two parties are seeking to sell something to each other, we call them both marketers.</a:t>
            </a:r>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2437845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rPr>
              <a:t>Negative demand</a:t>
            </a:r>
            <a:r>
              <a:rPr lang="en-US" dirty="0">
                <a:latin typeface="Arial" panose="020B0604020202020204" pitchFamily="34" charset="0"/>
              </a:rPr>
              <a:t>—Consumers dislike the product and may even pay to avoid it. </a:t>
            </a:r>
          </a:p>
          <a:p>
            <a:r>
              <a:rPr lang="en-US" i="1" dirty="0">
                <a:latin typeface="Arial" panose="020B0604020202020204" pitchFamily="34" charset="0"/>
              </a:rPr>
              <a:t>Nonexistent demand</a:t>
            </a:r>
            <a:r>
              <a:rPr lang="en-US" dirty="0">
                <a:latin typeface="Arial" panose="020B0604020202020204" pitchFamily="34" charset="0"/>
              </a:rPr>
              <a:t>—Consumers may be unaware of or uninterested in the product. </a:t>
            </a:r>
          </a:p>
          <a:p>
            <a:r>
              <a:rPr lang="en-US" i="1" dirty="0">
                <a:latin typeface="Arial" panose="020B0604020202020204" pitchFamily="34" charset="0"/>
              </a:rPr>
              <a:t>Latent demand</a:t>
            </a:r>
            <a:r>
              <a:rPr lang="en-US" dirty="0">
                <a:latin typeface="Arial" panose="020B0604020202020204" pitchFamily="34" charset="0"/>
              </a:rPr>
              <a:t>—Consumers may share a strong need that cannot be satisfied by an existing product. </a:t>
            </a:r>
          </a:p>
          <a:p>
            <a:r>
              <a:rPr lang="en-US" i="1" dirty="0">
                <a:latin typeface="Arial" panose="020B0604020202020204" pitchFamily="34" charset="0"/>
              </a:rPr>
              <a:t>Declining demand</a:t>
            </a:r>
            <a:r>
              <a:rPr lang="en-US" dirty="0">
                <a:latin typeface="Arial" panose="020B0604020202020204" pitchFamily="34" charset="0"/>
              </a:rPr>
              <a:t>—Consumers begin to buy the product less frequently or not at all. </a:t>
            </a:r>
          </a:p>
          <a:p>
            <a:r>
              <a:rPr lang="en-US" i="1" dirty="0">
                <a:latin typeface="Arial" panose="020B0604020202020204" pitchFamily="34" charset="0"/>
              </a:rPr>
              <a:t>Irregular demand</a:t>
            </a:r>
            <a:r>
              <a:rPr lang="en-US" dirty="0">
                <a:latin typeface="Arial" panose="020B0604020202020204" pitchFamily="34" charset="0"/>
              </a:rPr>
              <a:t>—Consumer purchases vary on a seasonal, monthly, weekly, daily, or even hourly basis. </a:t>
            </a:r>
          </a:p>
          <a:p>
            <a:r>
              <a:rPr lang="en-US" i="1" dirty="0">
                <a:latin typeface="Arial" panose="020B0604020202020204" pitchFamily="34" charset="0"/>
              </a:rPr>
              <a:t>Full demand</a:t>
            </a:r>
            <a:r>
              <a:rPr lang="en-US" dirty="0">
                <a:latin typeface="Arial" panose="020B0604020202020204" pitchFamily="34" charset="0"/>
              </a:rPr>
              <a:t>—Consumers are adequately buying all products put into the marketplace. </a:t>
            </a:r>
          </a:p>
          <a:p>
            <a:r>
              <a:rPr lang="en-US" i="1" dirty="0">
                <a:latin typeface="Arial" panose="020B0604020202020204" pitchFamily="34" charset="0"/>
              </a:rPr>
              <a:t>Overfull demand</a:t>
            </a:r>
            <a:r>
              <a:rPr lang="en-US" dirty="0">
                <a:latin typeface="Arial" panose="020B0604020202020204" pitchFamily="34" charset="0"/>
              </a:rPr>
              <a:t>—More consumers would like to buy the product than can be satisfied. </a:t>
            </a:r>
          </a:p>
          <a:p>
            <a:r>
              <a:rPr lang="en-US" i="1" dirty="0">
                <a:latin typeface="Arial" panose="020B0604020202020204" pitchFamily="34" charset="0"/>
              </a:rPr>
              <a:t>Unwholesome demand</a:t>
            </a:r>
            <a:r>
              <a:rPr lang="en-US" dirty="0">
                <a:latin typeface="Arial" panose="020B0604020202020204" pitchFamily="34" charset="0"/>
              </a:rPr>
              <a:t>—Consumers may be attracted to products that have undesirable social consequences.</a:t>
            </a:r>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667876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Five basic markets and their connecting flows are shown in Figure 1.1. Manufacturers go to resource markets (raw material markets, labor markets, money markets), buy resources and turn them into goods and services, and sell finished products to intermediaries, who sell them to consumers. Consumers sell their labor and receive money with which they pay for goods and services. The government collects tax revenues to buy goods from resource, manufacturer, and intermediary markets and uses these goods and services to provide public services. Each nation</a:t>
            </a:r>
            <a:r>
              <a:rPr lang="en-US" altLang="en-US" dirty="0">
                <a:latin typeface="Arial" panose="020B0604020202020204" pitchFamily="34" charset="0"/>
              </a:rPr>
              <a:t>’</a:t>
            </a:r>
            <a:r>
              <a:rPr lang="en-US" dirty="0">
                <a:latin typeface="Arial" panose="020B0604020202020204" pitchFamily="34" charset="0"/>
              </a:rPr>
              <a:t>s economy, and the global economy, consists of interacting sets of markets linked through exchange processes.</a:t>
            </a:r>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3378502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9/9/19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2016, 2012, 2009 Pearson Education, Inc. All Rights Reserved</a:t>
            </a: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9/9/19</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2016, 2012, 2009 Pearson Education, Inc. All Rights Reserved</a:t>
            </a:r>
          </a:p>
        </p:txBody>
      </p:sp>
    </p:spTree>
    <p:extLst>
      <p:ext uri="{BB962C8B-B14F-4D97-AF65-F5344CB8AC3E}">
        <p14:creationId xmlns:p14="http://schemas.microsoft.com/office/powerpoint/2010/main" val="371113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9/9/19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9/9/19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9/9/19</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9/9/19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9/9/19</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2016, 2012, 2009 Pearson Education, Inc. All Rights Reserved</a:t>
            </a:r>
          </a:p>
        </p:txBody>
      </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9/9/19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9/9/19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9/9/19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9/9/19</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2016, 2012, 2009 Pearson Education, Inc. All Rights Reserved</a:t>
            </a:r>
          </a:p>
        </p:txBody>
      </p:sp>
      <p:pic>
        <p:nvPicPr>
          <p:cNvPr id="10" name="Picture 9" descr="Pearson Logo"/>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cid/3287383400_2177562" TargetMode="External"/><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382000" cy="806267"/>
          </a:xfrm>
        </p:spPr>
        <p:txBody>
          <a:bodyPr anchor="b"/>
          <a:lstStyle/>
          <a:p>
            <a:r>
              <a:rPr lang="en-US" sz="3600" dirty="0">
                <a:latin typeface="+mj-lt"/>
              </a:rPr>
              <a:t>Marketing Management</a:t>
            </a:r>
            <a:endParaRPr lang="en-IN" sz="3600" dirty="0">
              <a:latin typeface="+mj-lt"/>
            </a:endParaRPr>
          </a:p>
        </p:txBody>
      </p:sp>
      <p:sp>
        <p:nvSpPr>
          <p:cNvPr id="3" name="Text Placeholder 2"/>
          <p:cNvSpPr>
            <a:spLocks noGrp="1"/>
          </p:cNvSpPr>
          <p:nvPr>
            <p:ph type="body" sz="quarter" idx="13"/>
          </p:nvPr>
        </p:nvSpPr>
        <p:spPr>
          <a:xfrm>
            <a:off x="457200" y="1174932"/>
            <a:ext cx="8229600" cy="349068"/>
          </a:xfrm>
        </p:spPr>
        <p:txBody>
          <a:bodyPr/>
          <a:lstStyle/>
          <a:p>
            <a:r>
              <a:rPr lang="en-US" altLang="en-US" sz="2400" dirty="0"/>
              <a:t>Fifteenth Edition</a:t>
            </a:r>
            <a:endParaRPr lang="en-IN" sz="2400" dirty="0">
              <a:latin typeface="+mj-lt"/>
            </a:endParaRPr>
          </a:p>
        </p:txBody>
      </p:sp>
      <p:sp>
        <p:nvSpPr>
          <p:cNvPr id="4" name="Text Placeholder 3"/>
          <p:cNvSpPr>
            <a:spLocks noGrp="1"/>
          </p:cNvSpPr>
          <p:nvPr>
            <p:ph type="body" sz="quarter" idx="14"/>
          </p:nvPr>
        </p:nvSpPr>
        <p:spPr/>
        <p:txBody>
          <a:bodyPr/>
          <a:lstStyle/>
          <a:p>
            <a:pPr algn="ctr"/>
            <a:r>
              <a:rPr lang="en-IN" sz="4000" b="1" dirty="0"/>
              <a:t>Chapter 1</a:t>
            </a:r>
            <a:endParaRPr lang="en-IN" sz="4000" dirty="0"/>
          </a:p>
        </p:txBody>
      </p:sp>
      <p:sp>
        <p:nvSpPr>
          <p:cNvPr id="5" name="Text Placeholder 4"/>
          <p:cNvSpPr>
            <a:spLocks noGrp="1"/>
          </p:cNvSpPr>
          <p:nvPr>
            <p:ph type="body" sz="quarter" idx="15"/>
          </p:nvPr>
        </p:nvSpPr>
        <p:spPr>
          <a:xfrm>
            <a:off x="5029200" y="3322637"/>
            <a:ext cx="3657600" cy="2925763"/>
          </a:xfrm>
        </p:spPr>
        <p:txBody>
          <a:bodyPr/>
          <a:lstStyle/>
          <a:p>
            <a:pPr algn="ctr"/>
            <a:r>
              <a:rPr lang="en-US" sz="3600" dirty="0">
                <a:cs typeface="Avenir Black" charset="0"/>
              </a:rPr>
              <a:t>Defining Marketing for the New Realities</a:t>
            </a:r>
            <a:endParaRPr lang="en-US" sz="3600" dirty="0">
              <a:cs typeface="Arial" panose="020B0604020202020204" pitchFamily="34" charset="0"/>
            </a:endParaRPr>
          </a:p>
        </p:txBody>
      </p:sp>
      <p:pic>
        <p:nvPicPr>
          <p:cNvPr id="8" name="Picture 5" descr="Front Cover: Marketing Management Fifteenth Edition by Kotler and Kell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7216" y="1910758"/>
            <a:ext cx="3062067" cy="415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0BE73E9-29B9-DB47-9F8B-2A1618241D3A}"/>
              </a:ext>
            </a:extLst>
          </p:cNvPr>
          <p:cNvSpPr/>
          <p:nvPr/>
        </p:nvSpPr>
        <p:spPr>
          <a:xfrm>
            <a:off x="4267200" y="5943600"/>
            <a:ext cx="3048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372170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685800"/>
          </a:xfrm>
        </p:spPr>
        <p:txBody>
          <a:bodyPr/>
          <a:lstStyle/>
          <a:p>
            <a:r>
              <a:rPr lang="en-US" sz="3600" dirty="0">
                <a:latin typeface="+mj-lt"/>
              </a:rPr>
              <a:t>Figure 1.2 A Simple Marketing System</a:t>
            </a:r>
            <a:endParaRPr lang="en-IN" dirty="0">
              <a:latin typeface="+mj-lt"/>
            </a:endParaRPr>
          </a:p>
        </p:txBody>
      </p:sp>
      <p:pic>
        <p:nvPicPr>
          <p:cNvPr id="3" name="Picture 2" descr="A flow diagram shows a simple marketing system's elements that flow back and forth between Industry (a collection of sellers) and Market (a collection of buyers). The elements are: communication, goods/services, money, and inform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488" y="2208399"/>
            <a:ext cx="7557025" cy="2441201"/>
          </a:xfrm>
          <a:prstGeom prst="rect">
            <a:avLst/>
          </a:prstGeom>
        </p:spPr>
      </p:pic>
      <p:sp>
        <p:nvSpPr>
          <p:cNvPr id="4" name="Rectangle 3">
            <a:extLst>
              <a:ext uri="{FF2B5EF4-FFF2-40B4-BE49-F238E27FC236}">
                <a16:creationId xmlns:a16="http://schemas.microsoft.com/office/drawing/2014/main" id="{813DCF89-FDD9-C847-9191-2E9946C748A5}"/>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580751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Core Marketing Concepts </a:t>
            </a:r>
            <a:r>
              <a:rPr lang="en-US" sz="2000" b="0" dirty="0">
                <a:latin typeface="+mj-lt"/>
              </a:rPr>
              <a:t>(1 of 10)</a:t>
            </a:r>
            <a:endParaRPr lang="en-IN" sz="2000" b="0" dirty="0">
              <a:latin typeface="+mj-lt"/>
            </a:endParaRPr>
          </a:p>
        </p:txBody>
      </p:sp>
      <p:sp>
        <p:nvSpPr>
          <p:cNvPr id="3" name="Content Placeholder 2"/>
          <p:cNvSpPr>
            <a:spLocks noGrp="1"/>
          </p:cNvSpPr>
          <p:nvPr>
            <p:ph idx="1"/>
          </p:nvPr>
        </p:nvSpPr>
        <p:spPr>
          <a:xfrm>
            <a:off x="457200" y="1600200"/>
            <a:ext cx="8229600" cy="4648199"/>
          </a:xfrm>
        </p:spPr>
        <p:txBody>
          <a:bodyPr/>
          <a:lstStyle/>
          <a:p>
            <a:pPr marL="255600" indent="-255600">
              <a:buSzPct val="100000"/>
            </a:pPr>
            <a:r>
              <a:rPr lang="en-US" sz="2600" b="1" dirty="0">
                <a:solidFill>
                  <a:srgbClr val="000000"/>
                </a:solidFill>
                <a:cs typeface="Avenir Black" charset="0"/>
              </a:rPr>
              <a:t>Needs</a:t>
            </a:r>
            <a:r>
              <a:rPr lang="en-US" sz="2600" dirty="0">
                <a:solidFill>
                  <a:srgbClr val="000000"/>
                </a:solidFill>
                <a:cs typeface="Avenir Black" charset="0"/>
              </a:rPr>
              <a:t>: the basic human requirements such as for air, food, water, clothing, and shelter</a:t>
            </a:r>
            <a:endParaRPr lang="en-US" sz="2600" b="1" dirty="0">
              <a:solidFill>
                <a:srgbClr val="000000"/>
              </a:solidFill>
              <a:cs typeface="Avenir Black" charset="0"/>
            </a:endParaRPr>
          </a:p>
          <a:p>
            <a:pPr marL="255600" indent="-255600">
              <a:buSzPct val="100000"/>
            </a:pPr>
            <a:r>
              <a:rPr lang="en-US" sz="2600" b="1" dirty="0">
                <a:solidFill>
                  <a:srgbClr val="000000"/>
                </a:solidFill>
                <a:cs typeface="Avenir Black" charset="0"/>
              </a:rPr>
              <a:t>Wants</a:t>
            </a:r>
            <a:r>
              <a:rPr lang="en-US" sz="2600" dirty="0">
                <a:solidFill>
                  <a:srgbClr val="000000"/>
                </a:solidFill>
                <a:cs typeface="Avenir Black" charset="0"/>
              </a:rPr>
              <a:t>: specific objects that might satisfy the need</a:t>
            </a:r>
            <a:endParaRPr lang="en-US" sz="2600" b="1" dirty="0">
              <a:solidFill>
                <a:srgbClr val="000000"/>
              </a:solidFill>
              <a:cs typeface="Avenir Black" charset="0"/>
            </a:endParaRPr>
          </a:p>
          <a:p>
            <a:pPr marL="255600" indent="-255600">
              <a:buSzPct val="100000"/>
            </a:pPr>
            <a:r>
              <a:rPr lang="en-US" sz="2600" b="1" dirty="0">
                <a:solidFill>
                  <a:srgbClr val="000000"/>
                </a:solidFill>
                <a:cs typeface="Avenir Black" charset="0"/>
              </a:rPr>
              <a:t>Demands</a:t>
            </a:r>
            <a:r>
              <a:rPr lang="en-US" sz="2600" dirty="0">
                <a:solidFill>
                  <a:srgbClr val="000000"/>
                </a:solidFill>
                <a:cs typeface="Avenir Black" charset="0"/>
              </a:rPr>
              <a:t>: wants for specific products backed by an ability to pay</a:t>
            </a:r>
            <a:endParaRPr lang="en-US" sz="2600" dirty="0">
              <a:cs typeface="Avenir Black" charset="0"/>
            </a:endParaRPr>
          </a:p>
        </p:txBody>
      </p:sp>
      <p:sp>
        <p:nvSpPr>
          <p:cNvPr id="4" name="Rectangle 3">
            <a:extLst>
              <a:ext uri="{FF2B5EF4-FFF2-40B4-BE49-F238E27FC236}">
                <a16:creationId xmlns:a16="http://schemas.microsoft.com/office/drawing/2014/main" id="{4E9AA183-95DD-BA40-8A13-B4450C19E9FD}"/>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999188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Types of Needs</a:t>
            </a:r>
            <a:endParaRPr lang="en-IN" sz="2000" b="0" dirty="0">
              <a:latin typeface="+mj-lt"/>
            </a:endParaRPr>
          </a:p>
        </p:txBody>
      </p:sp>
      <p:sp>
        <p:nvSpPr>
          <p:cNvPr id="3" name="Content Placeholder 2"/>
          <p:cNvSpPr>
            <a:spLocks noGrp="1"/>
          </p:cNvSpPr>
          <p:nvPr>
            <p:ph idx="1"/>
          </p:nvPr>
        </p:nvSpPr>
        <p:spPr>
          <a:xfrm>
            <a:off x="457200" y="1600200"/>
            <a:ext cx="8229600" cy="4648199"/>
          </a:xfrm>
        </p:spPr>
        <p:txBody>
          <a:bodyPr/>
          <a:lstStyle/>
          <a:p>
            <a:pPr>
              <a:buFont typeface="Wingdings" pitchFamily="2" charset="2"/>
              <a:buChar char="§"/>
            </a:pPr>
            <a:r>
              <a:rPr lang="en-US" sz="2000" dirty="0">
                <a:latin typeface="Arial" panose="020B0604020202020204" pitchFamily="34" charset="0"/>
              </a:rPr>
              <a:t>Stated needs (The customer wants an inexpensive car.) </a:t>
            </a:r>
          </a:p>
          <a:p>
            <a:pPr>
              <a:buFont typeface="Wingdings" pitchFamily="2" charset="2"/>
              <a:buChar char="§"/>
            </a:pPr>
            <a:r>
              <a:rPr lang="en-US" sz="2000" dirty="0">
                <a:latin typeface="Arial" panose="020B0604020202020204" pitchFamily="34" charset="0"/>
              </a:rPr>
              <a:t>Real needs (The customer wants a car whose operating cost, not initial price, is low.) </a:t>
            </a:r>
          </a:p>
          <a:p>
            <a:pPr>
              <a:buFont typeface="Wingdings" pitchFamily="2" charset="2"/>
              <a:buChar char="§"/>
            </a:pPr>
            <a:r>
              <a:rPr lang="en-US" sz="2000" dirty="0">
                <a:latin typeface="Arial" panose="020B0604020202020204" pitchFamily="34" charset="0"/>
              </a:rPr>
              <a:t>Unstated needs (The customer expects good service from the dealer.) </a:t>
            </a:r>
          </a:p>
          <a:p>
            <a:pPr>
              <a:buFont typeface="Wingdings" pitchFamily="2" charset="2"/>
              <a:buChar char="§"/>
            </a:pPr>
            <a:r>
              <a:rPr lang="en-US" sz="2000" dirty="0">
                <a:latin typeface="Arial" panose="020B0604020202020204" pitchFamily="34" charset="0"/>
              </a:rPr>
              <a:t>Delight needs (The customer would like the dealer to include an onboard GPS system.) </a:t>
            </a:r>
          </a:p>
          <a:p>
            <a:pPr>
              <a:buFont typeface="Wingdings" pitchFamily="2" charset="2"/>
              <a:buChar char="§"/>
            </a:pPr>
            <a:r>
              <a:rPr lang="en-US" sz="2000" dirty="0">
                <a:latin typeface="Arial" panose="020B0604020202020204" pitchFamily="34" charset="0"/>
              </a:rPr>
              <a:t>Secret needs (The customer wants friends to see him or her as a savvy consumer.)</a:t>
            </a:r>
          </a:p>
        </p:txBody>
      </p:sp>
      <p:sp>
        <p:nvSpPr>
          <p:cNvPr id="4" name="Rectangle 3">
            <a:extLst>
              <a:ext uri="{FF2B5EF4-FFF2-40B4-BE49-F238E27FC236}">
                <a16:creationId xmlns:a16="http://schemas.microsoft.com/office/drawing/2014/main" id="{DB2014BB-F357-EA49-BFDD-946B81763E87}"/>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2110115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Core Marketing Concepts </a:t>
            </a:r>
            <a:r>
              <a:rPr lang="en-US" sz="2000" b="0" dirty="0">
                <a:latin typeface="+mj-lt"/>
              </a:rPr>
              <a:t>(2 of 10)</a:t>
            </a:r>
            <a:endParaRPr lang="en-IN" sz="2000" b="0" dirty="0">
              <a:latin typeface="+mj-lt"/>
            </a:endParaRPr>
          </a:p>
        </p:txBody>
      </p:sp>
      <p:sp>
        <p:nvSpPr>
          <p:cNvPr id="3" name="Content Placeholder 2"/>
          <p:cNvSpPr>
            <a:spLocks noGrp="1"/>
          </p:cNvSpPr>
          <p:nvPr>
            <p:ph idx="1"/>
          </p:nvPr>
        </p:nvSpPr>
        <p:spPr>
          <a:xfrm>
            <a:off x="457200" y="1600200"/>
            <a:ext cx="2819400" cy="4648199"/>
          </a:xfrm>
        </p:spPr>
        <p:txBody>
          <a:bodyPr/>
          <a:lstStyle/>
          <a:p>
            <a:pPr marL="255600" indent="-255600">
              <a:buSzPct val="100000"/>
            </a:pPr>
            <a:r>
              <a:rPr lang="en-US" sz="2600" dirty="0">
                <a:solidFill>
                  <a:srgbClr val="000000"/>
                </a:solidFill>
                <a:cs typeface="Avenir Black" charset="0"/>
              </a:rPr>
              <a:t>Target markets</a:t>
            </a:r>
          </a:p>
          <a:p>
            <a:pPr marL="255600" indent="-255600">
              <a:buSzPct val="100000"/>
            </a:pPr>
            <a:r>
              <a:rPr lang="en-US" sz="2600" dirty="0">
                <a:solidFill>
                  <a:srgbClr val="000000"/>
                </a:solidFill>
                <a:cs typeface="Avenir Black" charset="0"/>
              </a:rPr>
              <a:t>Positioning</a:t>
            </a:r>
          </a:p>
          <a:p>
            <a:pPr marL="255600" indent="-255600">
              <a:buSzPct val="100000"/>
            </a:pPr>
            <a:r>
              <a:rPr lang="en-US" sz="2600" dirty="0">
                <a:solidFill>
                  <a:srgbClr val="000000"/>
                </a:solidFill>
                <a:cs typeface="Avenir Black" charset="0"/>
              </a:rPr>
              <a:t>Segmentation</a:t>
            </a:r>
            <a:endParaRPr lang="en-US" sz="2600" dirty="0">
              <a:cs typeface="Avenir Black" charset="0"/>
            </a:endParaRPr>
          </a:p>
        </p:txBody>
      </p:sp>
      <p:pic>
        <p:nvPicPr>
          <p:cNvPr id="5" name="Picture 4" descr="A rack of small, single-serve packages of various produc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2704" y="1640392"/>
            <a:ext cx="5677705" cy="3281549"/>
          </a:xfrm>
          <a:prstGeom prst="rect">
            <a:avLst/>
          </a:prstGeom>
        </p:spPr>
      </p:pic>
      <p:sp>
        <p:nvSpPr>
          <p:cNvPr id="6" name="Rectangle 5">
            <a:extLst>
              <a:ext uri="{FF2B5EF4-FFF2-40B4-BE49-F238E27FC236}">
                <a16:creationId xmlns:a16="http://schemas.microsoft.com/office/drawing/2014/main" id="{0EB21FBC-9487-6042-869B-C2F4DD876006}"/>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64559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Core Marketing Concepts </a:t>
            </a:r>
            <a:r>
              <a:rPr lang="en-US" sz="2000" b="0" dirty="0">
                <a:latin typeface="+mj-lt"/>
              </a:rPr>
              <a:t>(3 of 10)</a:t>
            </a:r>
            <a:endParaRPr lang="en-IN" sz="2000" b="0" dirty="0">
              <a:latin typeface="+mj-lt"/>
            </a:endParaRPr>
          </a:p>
        </p:txBody>
      </p:sp>
      <p:sp>
        <p:nvSpPr>
          <p:cNvPr id="3" name="Content Placeholder 2"/>
          <p:cNvSpPr>
            <a:spLocks noGrp="1"/>
          </p:cNvSpPr>
          <p:nvPr>
            <p:ph idx="1"/>
          </p:nvPr>
        </p:nvSpPr>
        <p:spPr>
          <a:xfrm>
            <a:off x="457200" y="1600200"/>
            <a:ext cx="8229600" cy="4648199"/>
          </a:xfrm>
        </p:spPr>
        <p:txBody>
          <a:bodyPr/>
          <a:lstStyle/>
          <a:p>
            <a:pPr marL="255600" indent="-255600">
              <a:buSzPct val="100000"/>
            </a:pPr>
            <a:r>
              <a:rPr lang="en-US" sz="2600" b="1" dirty="0">
                <a:solidFill>
                  <a:srgbClr val="000000"/>
                </a:solidFill>
                <a:cs typeface="Avenir Black" charset="0"/>
              </a:rPr>
              <a:t>Value proposition</a:t>
            </a:r>
            <a:r>
              <a:rPr lang="en-US" sz="2600" dirty="0">
                <a:solidFill>
                  <a:srgbClr val="000000"/>
                </a:solidFill>
                <a:cs typeface="Avenir Black" charset="0"/>
              </a:rPr>
              <a:t>: a set of benefits that satisfy those needs </a:t>
            </a:r>
            <a:endParaRPr lang="en-US" sz="2600" b="1" dirty="0">
              <a:solidFill>
                <a:srgbClr val="000000"/>
              </a:solidFill>
              <a:cs typeface="Avenir Black" charset="0"/>
            </a:endParaRPr>
          </a:p>
          <a:p>
            <a:pPr marL="255600" indent="-255600">
              <a:buSzPct val="100000"/>
            </a:pPr>
            <a:r>
              <a:rPr lang="en-US" sz="2600" b="1" dirty="0">
                <a:solidFill>
                  <a:srgbClr val="000000"/>
                </a:solidFill>
                <a:cs typeface="Avenir Black" charset="0"/>
              </a:rPr>
              <a:t>Offerings</a:t>
            </a:r>
            <a:r>
              <a:rPr lang="en-US" sz="2600" dirty="0">
                <a:solidFill>
                  <a:srgbClr val="000000"/>
                </a:solidFill>
                <a:cs typeface="Avenir Black" charset="0"/>
              </a:rPr>
              <a:t>: a combination of products, services, information, and experiences</a:t>
            </a:r>
            <a:endParaRPr lang="en-US" sz="2600" b="1" dirty="0">
              <a:solidFill>
                <a:srgbClr val="000000"/>
              </a:solidFill>
              <a:cs typeface="Avenir Black" charset="0"/>
            </a:endParaRPr>
          </a:p>
          <a:p>
            <a:pPr marL="255600" indent="-255600">
              <a:buSzPct val="100000"/>
            </a:pPr>
            <a:r>
              <a:rPr lang="en-US" sz="2600" b="1" dirty="0">
                <a:solidFill>
                  <a:srgbClr val="000000"/>
                </a:solidFill>
                <a:cs typeface="Avenir Black" charset="0"/>
              </a:rPr>
              <a:t>Brands</a:t>
            </a:r>
            <a:r>
              <a:rPr lang="en-US" sz="2600" dirty="0">
                <a:solidFill>
                  <a:srgbClr val="000000"/>
                </a:solidFill>
                <a:cs typeface="Avenir Black" charset="0"/>
              </a:rPr>
              <a:t>: an offering from a known source</a:t>
            </a:r>
            <a:endParaRPr lang="en-US" sz="2600" dirty="0">
              <a:cs typeface="Avenir Black" charset="0"/>
            </a:endParaRPr>
          </a:p>
        </p:txBody>
      </p:sp>
      <p:sp>
        <p:nvSpPr>
          <p:cNvPr id="4" name="Rectangle 3">
            <a:extLst>
              <a:ext uri="{FF2B5EF4-FFF2-40B4-BE49-F238E27FC236}">
                <a16:creationId xmlns:a16="http://schemas.microsoft.com/office/drawing/2014/main" id="{997232B3-4935-8A4E-ADA8-ADB32AE89A05}"/>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4181643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Core Marketing Concepts </a:t>
            </a:r>
            <a:r>
              <a:rPr lang="en-US" sz="2000" b="0" dirty="0">
                <a:latin typeface="+mj-lt"/>
              </a:rPr>
              <a:t>(4 of 10)</a:t>
            </a:r>
            <a:endParaRPr lang="en-IN" sz="2000" b="0" dirty="0">
              <a:latin typeface="+mj-lt"/>
            </a:endParaRPr>
          </a:p>
        </p:txBody>
      </p:sp>
      <p:sp>
        <p:nvSpPr>
          <p:cNvPr id="3" name="Content Placeholder 2"/>
          <p:cNvSpPr>
            <a:spLocks noGrp="1"/>
          </p:cNvSpPr>
          <p:nvPr>
            <p:ph idx="1"/>
          </p:nvPr>
        </p:nvSpPr>
        <p:spPr>
          <a:xfrm>
            <a:off x="457200" y="1600200"/>
            <a:ext cx="8229600" cy="4648199"/>
          </a:xfrm>
        </p:spPr>
        <p:txBody>
          <a:bodyPr/>
          <a:lstStyle/>
          <a:p>
            <a:pPr marL="255600" indent="-255600">
              <a:buSzPct val="100000"/>
            </a:pPr>
            <a:r>
              <a:rPr lang="en-US" sz="2600" dirty="0">
                <a:solidFill>
                  <a:srgbClr val="000000"/>
                </a:solidFill>
                <a:cs typeface="Avenir Black" charset="0"/>
              </a:rPr>
              <a:t>Marketing channels</a:t>
            </a:r>
          </a:p>
          <a:p>
            <a:pPr marL="741600" lvl="1" indent="-284400">
              <a:buSzPct val="100000"/>
            </a:pPr>
            <a:r>
              <a:rPr lang="en-US" sz="2400" dirty="0">
                <a:cs typeface="Avenir Black"/>
              </a:rPr>
              <a:t>Communication</a:t>
            </a:r>
          </a:p>
          <a:p>
            <a:pPr marL="741600" lvl="1" indent="-284400">
              <a:buSzPct val="100000"/>
            </a:pPr>
            <a:r>
              <a:rPr lang="en-US" sz="2400" dirty="0">
                <a:cs typeface="Avenir Black"/>
              </a:rPr>
              <a:t>Distribution</a:t>
            </a:r>
          </a:p>
          <a:p>
            <a:pPr marL="741600" lvl="1" indent="-284400">
              <a:buSzPct val="100000"/>
            </a:pPr>
            <a:r>
              <a:rPr lang="en-US" sz="2400" dirty="0">
                <a:cs typeface="Avenir Black"/>
              </a:rPr>
              <a:t>Service</a:t>
            </a:r>
          </a:p>
        </p:txBody>
      </p:sp>
      <p:sp>
        <p:nvSpPr>
          <p:cNvPr id="4" name="Rectangle 3">
            <a:extLst>
              <a:ext uri="{FF2B5EF4-FFF2-40B4-BE49-F238E27FC236}">
                <a16:creationId xmlns:a16="http://schemas.microsoft.com/office/drawing/2014/main" id="{7B635556-CED7-1E4A-B10B-911D09138310}"/>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21389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Core Marketing Concepts </a:t>
            </a:r>
            <a:r>
              <a:rPr lang="en-US" sz="2000" b="0" dirty="0">
                <a:latin typeface="+mj-lt"/>
              </a:rPr>
              <a:t>(5 of 10)</a:t>
            </a:r>
            <a:endParaRPr lang="en-IN" sz="2000" b="0" dirty="0">
              <a:latin typeface="+mj-lt"/>
            </a:endParaRPr>
          </a:p>
        </p:txBody>
      </p:sp>
      <p:sp>
        <p:nvSpPr>
          <p:cNvPr id="3" name="Content Placeholder 2"/>
          <p:cNvSpPr>
            <a:spLocks noGrp="1"/>
          </p:cNvSpPr>
          <p:nvPr>
            <p:ph idx="1"/>
          </p:nvPr>
        </p:nvSpPr>
        <p:spPr>
          <a:xfrm>
            <a:off x="457200" y="1600200"/>
            <a:ext cx="8229600" cy="4648199"/>
          </a:xfrm>
        </p:spPr>
        <p:txBody>
          <a:bodyPr/>
          <a:lstStyle/>
          <a:p>
            <a:pPr marL="255600" indent="-255600">
              <a:buSzPct val="100000"/>
            </a:pPr>
            <a:r>
              <a:rPr lang="en-US" sz="2600" dirty="0">
                <a:solidFill>
                  <a:srgbClr val="000000"/>
                </a:solidFill>
                <a:cs typeface="Avenir Black" charset="0"/>
              </a:rPr>
              <a:t>Paid media:</a:t>
            </a:r>
            <a:r>
              <a:rPr lang="en-US" sz="2600" i="1" dirty="0">
                <a:solidFill>
                  <a:srgbClr val="000000"/>
                </a:solidFill>
                <a:cs typeface="Avenir Black" charset="0"/>
              </a:rPr>
              <a:t> </a:t>
            </a:r>
            <a:r>
              <a:rPr lang="en-US" sz="2600" dirty="0">
                <a:solidFill>
                  <a:srgbClr val="000000"/>
                </a:solidFill>
                <a:cs typeface="Avenir Black" charset="0"/>
              </a:rPr>
              <a:t>TV, magazine and display ads, paid search, and sponsorships</a:t>
            </a:r>
          </a:p>
          <a:p>
            <a:pPr marL="255600" indent="-255600">
              <a:buSzPct val="100000"/>
            </a:pPr>
            <a:r>
              <a:rPr lang="en-US" sz="2600" dirty="0">
                <a:solidFill>
                  <a:srgbClr val="000000"/>
                </a:solidFill>
                <a:cs typeface="Avenir Black" charset="0"/>
              </a:rPr>
              <a:t>Owned media: a company or brand brochure, web site, blog, facebook page, or twitter account</a:t>
            </a:r>
          </a:p>
          <a:p>
            <a:pPr marL="255600" indent="-255600">
              <a:buSzPct val="100000"/>
            </a:pPr>
            <a:r>
              <a:rPr lang="en-US" sz="2600" dirty="0">
                <a:solidFill>
                  <a:srgbClr val="000000"/>
                </a:solidFill>
                <a:cs typeface="Avenir Black" charset="0"/>
              </a:rPr>
              <a:t>Earned media: word of mouth, buzz, or viral marketing</a:t>
            </a:r>
            <a:endParaRPr lang="en-US" sz="2600" dirty="0">
              <a:cs typeface="Avenir Black"/>
            </a:endParaRPr>
          </a:p>
        </p:txBody>
      </p:sp>
      <p:sp>
        <p:nvSpPr>
          <p:cNvPr id="4" name="Rectangle 3">
            <a:extLst>
              <a:ext uri="{FF2B5EF4-FFF2-40B4-BE49-F238E27FC236}">
                <a16:creationId xmlns:a16="http://schemas.microsoft.com/office/drawing/2014/main" id="{564877E4-2B09-9948-BD61-30C5F8401FF9}"/>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655834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Core Marketing Concepts </a:t>
            </a:r>
            <a:r>
              <a:rPr lang="en-US" sz="2000" b="0" dirty="0">
                <a:latin typeface="+mj-lt"/>
              </a:rPr>
              <a:t>(6 of 10)</a:t>
            </a:r>
            <a:endParaRPr lang="en-IN" sz="2000" b="0" dirty="0">
              <a:latin typeface="+mj-lt"/>
            </a:endParaRPr>
          </a:p>
        </p:txBody>
      </p:sp>
      <p:sp>
        <p:nvSpPr>
          <p:cNvPr id="3" name="Content Placeholder 2"/>
          <p:cNvSpPr>
            <a:spLocks noGrp="1"/>
          </p:cNvSpPr>
          <p:nvPr>
            <p:ph idx="1"/>
          </p:nvPr>
        </p:nvSpPr>
        <p:spPr>
          <a:xfrm>
            <a:off x="457200" y="1600200"/>
            <a:ext cx="8229600" cy="4648199"/>
          </a:xfrm>
        </p:spPr>
        <p:txBody>
          <a:bodyPr/>
          <a:lstStyle/>
          <a:p>
            <a:pPr marL="255600" indent="-255600">
              <a:buSzPct val="100000"/>
            </a:pPr>
            <a:r>
              <a:rPr lang="en-US" altLang="zh-CN" sz="2600" dirty="0">
                <a:solidFill>
                  <a:srgbClr val="000000"/>
                </a:solidFill>
                <a:cs typeface="Avenir Black"/>
              </a:rPr>
              <a:t>Insight</a:t>
            </a:r>
            <a:endParaRPr lang="en-US" sz="2600" b="1" dirty="0">
              <a:solidFill>
                <a:srgbClr val="000000"/>
              </a:solidFill>
              <a:cs typeface="Avenir Black" charset="0"/>
            </a:endParaRPr>
          </a:p>
          <a:p>
            <a:pPr marL="255600" indent="-255600">
              <a:buSzPct val="100000"/>
            </a:pPr>
            <a:r>
              <a:rPr lang="en-US" sz="2600" b="1" dirty="0">
                <a:solidFill>
                  <a:srgbClr val="000000"/>
                </a:solidFill>
                <a:cs typeface="Avenir Black" charset="0"/>
              </a:rPr>
              <a:t>Impressions</a:t>
            </a:r>
            <a:r>
              <a:rPr lang="en-US" sz="2600" dirty="0">
                <a:solidFill>
                  <a:srgbClr val="000000"/>
                </a:solidFill>
                <a:cs typeface="Avenir Black" charset="0"/>
              </a:rPr>
              <a:t>: occur when consumers view a communication</a:t>
            </a:r>
            <a:endParaRPr lang="en-US" sz="2600" b="1" dirty="0">
              <a:solidFill>
                <a:srgbClr val="000000"/>
              </a:solidFill>
              <a:cs typeface="Avenir Black" charset="0"/>
            </a:endParaRPr>
          </a:p>
          <a:p>
            <a:pPr marL="255600" indent="-255600">
              <a:buSzPct val="100000"/>
            </a:pPr>
            <a:r>
              <a:rPr lang="en-US" sz="2600" dirty="0">
                <a:solidFill>
                  <a:srgbClr val="000000"/>
                </a:solidFill>
                <a:cs typeface="Avenir Black"/>
              </a:rPr>
              <a:t>Involvement</a:t>
            </a:r>
          </a:p>
          <a:p>
            <a:pPr marL="255600" indent="-255600">
              <a:buSzPct val="100000"/>
            </a:pPr>
            <a:r>
              <a:rPr lang="en-US" sz="2600" b="1" dirty="0">
                <a:solidFill>
                  <a:srgbClr val="000000"/>
                </a:solidFill>
                <a:cs typeface="Avenir Black" charset="0"/>
              </a:rPr>
              <a:t>Engagement</a:t>
            </a:r>
            <a:r>
              <a:rPr lang="en-US" sz="2600" dirty="0">
                <a:solidFill>
                  <a:srgbClr val="000000"/>
                </a:solidFill>
                <a:cs typeface="Avenir Black" charset="0"/>
              </a:rPr>
              <a:t>: the extent of a customer</a:t>
            </a:r>
            <a:r>
              <a:rPr lang="en-US" altLang="en-US" sz="2600" dirty="0">
                <a:solidFill>
                  <a:srgbClr val="000000"/>
                </a:solidFill>
                <a:cs typeface="Avenir Black" charset="0"/>
              </a:rPr>
              <a:t>’</a:t>
            </a:r>
            <a:r>
              <a:rPr lang="en-US" sz="2600" dirty="0">
                <a:solidFill>
                  <a:srgbClr val="000000"/>
                </a:solidFill>
                <a:cs typeface="Avenir Black" charset="0"/>
              </a:rPr>
              <a:t>s attention and active involvement with a communication</a:t>
            </a:r>
          </a:p>
        </p:txBody>
      </p:sp>
      <p:sp>
        <p:nvSpPr>
          <p:cNvPr id="4" name="Rectangle 3">
            <a:extLst>
              <a:ext uri="{FF2B5EF4-FFF2-40B4-BE49-F238E27FC236}">
                <a16:creationId xmlns:a16="http://schemas.microsoft.com/office/drawing/2014/main" id="{90B27862-AF06-E94C-985B-C9AF0D07C73B}"/>
              </a:ext>
            </a:extLst>
          </p:cNvPr>
          <p:cNvSpPr/>
          <p:nvPr/>
        </p:nvSpPr>
        <p:spPr>
          <a:xfrm>
            <a:off x="2819400" y="64204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292979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Core Marketing Concepts </a:t>
            </a:r>
            <a:r>
              <a:rPr lang="en-US" sz="2000" b="0" dirty="0">
                <a:latin typeface="+mj-lt"/>
              </a:rPr>
              <a:t>(7 of 10)</a:t>
            </a:r>
            <a:endParaRPr lang="en-IN" sz="2000" b="0" dirty="0">
              <a:latin typeface="+mj-lt"/>
            </a:endParaRPr>
          </a:p>
        </p:txBody>
      </p:sp>
      <p:sp>
        <p:nvSpPr>
          <p:cNvPr id="3" name="Content Placeholder 2"/>
          <p:cNvSpPr>
            <a:spLocks noGrp="1"/>
          </p:cNvSpPr>
          <p:nvPr>
            <p:ph idx="1"/>
          </p:nvPr>
        </p:nvSpPr>
        <p:spPr>
          <a:xfrm>
            <a:off x="457200" y="1600200"/>
            <a:ext cx="8229600" cy="4648199"/>
          </a:xfrm>
        </p:spPr>
        <p:txBody>
          <a:bodyPr/>
          <a:lstStyle/>
          <a:p>
            <a:pPr marL="255600" indent="-255600">
              <a:buSzPct val="100000"/>
            </a:pPr>
            <a:r>
              <a:rPr lang="en-US" sz="2600" b="1" dirty="0">
                <a:solidFill>
                  <a:srgbClr val="000000"/>
                </a:solidFill>
                <a:cs typeface="Avenir Black" charset="0"/>
              </a:rPr>
              <a:t>Value</a:t>
            </a:r>
            <a:r>
              <a:rPr lang="en-US" sz="2600" dirty="0">
                <a:solidFill>
                  <a:srgbClr val="000000"/>
                </a:solidFill>
                <a:cs typeface="Avenir Black" charset="0"/>
              </a:rPr>
              <a:t>: a combination of quality, service, and price (</a:t>
            </a:r>
            <a:r>
              <a:rPr lang="en-US" sz="2600" b="1" dirty="0">
                <a:solidFill>
                  <a:srgbClr val="000000"/>
                </a:solidFill>
                <a:cs typeface="Avenir Black" charset="0"/>
              </a:rPr>
              <a:t>qsp</a:t>
            </a:r>
            <a:r>
              <a:rPr lang="en-US" sz="2600" dirty="0">
                <a:solidFill>
                  <a:srgbClr val="000000"/>
                </a:solidFill>
                <a:cs typeface="Avenir Black" charset="0"/>
              </a:rPr>
              <a:t>: the customer value triad)</a:t>
            </a:r>
            <a:endParaRPr lang="en-US" sz="2600" b="1" dirty="0">
              <a:solidFill>
                <a:srgbClr val="000000"/>
              </a:solidFill>
              <a:cs typeface="Avenir Black" charset="0"/>
            </a:endParaRPr>
          </a:p>
          <a:p>
            <a:pPr marL="255600" indent="-255600">
              <a:buSzPct val="100000"/>
            </a:pPr>
            <a:r>
              <a:rPr lang="en-US" sz="2600" b="1" dirty="0">
                <a:solidFill>
                  <a:srgbClr val="000000"/>
                </a:solidFill>
                <a:cs typeface="Avenir Black" charset="0"/>
              </a:rPr>
              <a:t>Satisfaction</a:t>
            </a:r>
            <a:r>
              <a:rPr lang="en-US" sz="2600" dirty="0">
                <a:solidFill>
                  <a:srgbClr val="000000"/>
                </a:solidFill>
                <a:cs typeface="Avenir Black" charset="0"/>
              </a:rPr>
              <a:t>: a person</a:t>
            </a:r>
            <a:r>
              <a:rPr lang="en-US" altLang="en-US" sz="2600" dirty="0">
                <a:solidFill>
                  <a:srgbClr val="000000"/>
                </a:solidFill>
                <a:cs typeface="Avenir Black" charset="0"/>
              </a:rPr>
              <a:t>’</a:t>
            </a:r>
            <a:r>
              <a:rPr lang="en-US" sz="2600" dirty="0">
                <a:solidFill>
                  <a:srgbClr val="000000"/>
                </a:solidFill>
                <a:cs typeface="Avenir Black" charset="0"/>
              </a:rPr>
              <a:t>s judgment of a product</a:t>
            </a:r>
            <a:r>
              <a:rPr lang="en-US" altLang="en-US" sz="2600" dirty="0">
                <a:solidFill>
                  <a:srgbClr val="000000"/>
                </a:solidFill>
                <a:cs typeface="Avenir Black" charset="0"/>
              </a:rPr>
              <a:t>’</a:t>
            </a:r>
            <a:r>
              <a:rPr lang="en-US" sz="2600" dirty="0">
                <a:solidFill>
                  <a:srgbClr val="000000"/>
                </a:solidFill>
                <a:cs typeface="Avenir Black" charset="0"/>
              </a:rPr>
              <a:t>s perceived performance in relationship to expectations</a:t>
            </a:r>
          </a:p>
          <a:p>
            <a:pPr marL="255600" indent="-255600">
              <a:buSzPct val="100000"/>
            </a:pPr>
            <a:r>
              <a:rPr lang="en-US" sz="2600" b="1" dirty="0">
                <a:solidFill>
                  <a:srgbClr val="000000"/>
                </a:solidFill>
                <a:cs typeface="Avenir Black" charset="0"/>
              </a:rPr>
              <a:t>Supply chain</a:t>
            </a:r>
            <a:r>
              <a:rPr lang="en-US" sz="2600" dirty="0">
                <a:solidFill>
                  <a:srgbClr val="000000"/>
                </a:solidFill>
                <a:cs typeface="Avenir Black" charset="0"/>
              </a:rPr>
              <a:t>: a channel stretching from raw materials to components to finished products carried to final buyers</a:t>
            </a:r>
            <a:endParaRPr lang="en-US" sz="2600" b="1" dirty="0">
              <a:cs typeface="Avenir Black"/>
            </a:endParaRPr>
          </a:p>
          <a:p>
            <a:pPr marL="255600" indent="-255600">
              <a:buSzPct val="100000"/>
            </a:pPr>
            <a:endParaRPr lang="en-US" sz="2600" dirty="0">
              <a:cs typeface="Avenir Black"/>
            </a:endParaRPr>
          </a:p>
        </p:txBody>
      </p:sp>
      <p:sp>
        <p:nvSpPr>
          <p:cNvPr id="4" name="Rectangle 3">
            <a:extLst>
              <a:ext uri="{FF2B5EF4-FFF2-40B4-BE49-F238E27FC236}">
                <a16:creationId xmlns:a16="http://schemas.microsoft.com/office/drawing/2014/main" id="{40859015-0173-664A-B828-ABCE9DBE86C3}"/>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4213698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7848600" cy="1097280"/>
          </a:xfrm>
        </p:spPr>
        <p:txBody>
          <a:bodyPr/>
          <a:lstStyle/>
          <a:p>
            <a:r>
              <a:rPr lang="en-US" sz="3600" dirty="0">
                <a:latin typeface="+mj-lt"/>
              </a:rPr>
              <a:t>A Dramatically Changed Marketplace </a:t>
            </a:r>
            <a:r>
              <a:rPr lang="en-US" sz="2000" b="0" dirty="0">
                <a:latin typeface="+mj-lt"/>
              </a:rPr>
              <a:t>(1 of 6)</a:t>
            </a:r>
            <a:endParaRPr lang="en-IN" sz="2000" b="0" dirty="0">
              <a:latin typeface="+mj-lt"/>
            </a:endParaRPr>
          </a:p>
        </p:txBody>
      </p:sp>
      <p:sp>
        <p:nvSpPr>
          <p:cNvPr id="3" name="Content Placeholder 2"/>
          <p:cNvSpPr>
            <a:spLocks noGrp="1"/>
          </p:cNvSpPr>
          <p:nvPr>
            <p:ph idx="1"/>
          </p:nvPr>
        </p:nvSpPr>
        <p:spPr>
          <a:xfrm>
            <a:off x="457200" y="1600201"/>
            <a:ext cx="8229600" cy="4267199"/>
          </a:xfrm>
        </p:spPr>
        <p:txBody>
          <a:bodyPr/>
          <a:lstStyle/>
          <a:p>
            <a:pPr marL="255600" indent="-255600">
              <a:buSzPct val="100000"/>
              <a:defRPr/>
            </a:pPr>
            <a:r>
              <a:rPr lang="en-US" sz="2600" dirty="0">
                <a:solidFill>
                  <a:srgbClr val="000000"/>
                </a:solidFill>
                <a:ea typeface="ＭＳ Ｐゴシック" charset="0"/>
              </a:rPr>
              <a:t>New consumer capabilities</a:t>
            </a:r>
            <a:endParaRPr lang="en-US" sz="2600" dirty="0">
              <a:ea typeface="ＭＳ Ｐゴシック" charset="0"/>
            </a:endParaRPr>
          </a:p>
          <a:p>
            <a:pPr marL="741600" lvl="1">
              <a:buFont typeface="Arial" charset="0"/>
              <a:buChar char="–"/>
              <a:defRPr/>
            </a:pPr>
            <a:r>
              <a:rPr lang="en-US" sz="2400" dirty="0">
                <a:ea typeface="ＭＳ Ｐゴシック" charset="0"/>
              </a:rPr>
              <a:t>Can use the internet as a powerful information and purchasing </a:t>
            </a:r>
            <a:r>
              <a:rPr lang="en-US" sz="2400" dirty="0">
                <a:solidFill>
                  <a:srgbClr val="FF0000"/>
                </a:solidFill>
                <a:ea typeface="ＭＳ Ｐゴシック" charset="0"/>
              </a:rPr>
              <a:t>aid</a:t>
            </a:r>
            <a:r>
              <a:rPr lang="en-US" sz="2400" dirty="0">
                <a:ea typeface="ＭＳ Ｐゴシック" charset="0"/>
              </a:rPr>
              <a:t> </a:t>
            </a:r>
          </a:p>
          <a:p>
            <a:pPr marL="741600" lvl="1">
              <a:buFont typeface="Arial" charset="0"/>
              <a:buChar char="–"/>
              <a:defRPr/>
            </a:pPr>
            <a:r>
              <a:rPr lang="en-US" sz="2400" dirty="0">
                <a:ea typeface="ＭＳ Ｐゴシック" charset="0"/>
              </a:rPr>
              <a:t>Can search, communicate, and purchase on the move</a:t>
            </a:r>
          </a:p>
          <a:p>
            <a:pPr marL="741600" lvl="1">
              <a:buFont typeface="Arial" charset="0"/>
              <a:buChar char="–"/>
              <a:defRPr/>
            </a:pPr>
            <a:r>
              <a:rPr lang="en-US" sz="2400" dirty="0">
                <a:ea typeface="ＭＳ Ｐゴシック" charset="0"/>
              </a:rPr>
              <a:t>Can tap into social media to share opinions and express loyalty</a:t>
            </a:r>
          </a:p>
          <a:p>
            <a:pPr marL="741600" lvl="1">
              <a:buFont typeface="Arial" charset="0"/>
              <a:buChar char="–"/>
              <a:defRPr/>
            </a:pPr>
            <a:r>
              <a:rPr lang="en-US" sz="2400" dirty="0">
                <a:ea typeface="ＭＳ Ｐゴシック" charset="0"/>
              </a:rPr>
              <a:t>Can actively interact with companies</a:t>
            </a:r>
          </a:p>
          <a:p>
            <a:pPr marL="741600" lvl="1">
              <a:buFont typeface="Arial" charset="0"/>
              <a:buChar char="–"/>
              <a:defRPr/>
            </a:pPr>
            <a:r>
              <a:rPr lang="en-US" sz="2400" dirty="0">
                <a:ea typeface="ＭＳ Ｐゴシック" charset="0"/>
              </a:rPr>
              <a:t>Can use the internet as a powerful information and sales channel, including for individually differentiated goods </a:t>
            </a:r>
          </a:p>
          <a:p>
            <a:pPr marL="741600" lvl="1">
              <a:buFont typeface="Arial" charset="0"/>
              <a:buChar char="–"/>
              <a:defRPr/>
            </a:pPr>
            <a:endParaRPr lang="en-US" sz="2400" dirty="0">
              <a:ea typeface="ＭＳ Ｐゴシック" charset="0"/>
            </a:endParaRPr>
          </a:p>
          <a:p>
            <a:pPr marL="741600" lvl="1">
              <a:buFont typeface="Arial" charset="0"/>
              <a:buChar char="–"/>
              <a:defRPr/>
            </a:pPr>
            <a:endParaRPr lang="en-US" sz="2400" b="1" dirty="0">
              <a:cs typeface="Avenir Black"/>
            </a:endParaRPr>
          </a:p>
        </p:txBody>
      </p:sp>
      <p:sp>
        <p:nvSpPr>
          <p:cNvPr id="4" name="Rectangle 3">
            <a:extLst>
              <a:ext uri="{FF2B5EF4-FFF2-40B4-BE49-F238E27FC236}">
                <a16:creationId xmlns:a16="http://schemas.microsoft.com/office/drawing/2014/main" id="{ED890474-5D4B-F64E-B99F-491AF0EE54EA}"/>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09430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Learning Objectives</a:t>
            </a:r>
            <a:endParaRPr lang="en-IN" sz="2000" b="0" dirty="0">
              <a:latin typeface="+mj-lt"/>
            </a:endParaRPr>
          </a:p>
        </p:txBody>
      </p:sp>
      <p:sp>
        <p:nvSpPr>
          <p:cNvPr id="3" name="Content Placeholder 2"/>
          <p:cNvSpPr>
            <a:spLocks noGrp="1"/>
          </p:cNvSpPr>
          <p:nvPr>
            <p:ph idx="1"/>
          </p:nvPr>
        </p:nvSpPr>
        <p:spPr>
          <a:xfrm>
            <a:off x="457200" y="1600200"/>
            <a:ext cx="6553200" cy="4724400"/>
          </a:xfrm>
        </p:spPr>
        <p:txBody>
          <a:bodyPr/>
          <a:lstStyle/>
          <a:p>
            <a:pPr marL="0" indent="0">
              <a:spcBef>
                <a:spcPts val="600"/>
              </a:spcBef>
              <a:buClr>
                <a:schemeClr val="bg1"/>
              </a:buClr>
              <a:buNone/>
            </a:pPr>
            <a:r>
              <a:rPr lang="en-US" sz="2400" b="1" dirty="0">
                <a:solidFill>
                  <a:srgbClr val="007FA3"/>
                </a:solidFill>
              </a:rPr>
              <a:t>1.1</a:t>
            </a:r>
            <a:r>
              <a:rPr lang="en-US" sz="2400" dirty="0"/>
              <a:t> </a:t>
            </a:r>
            <a:r>
              <a:rPr lang="en-US" sz="2400" dirty="0">
                <a:cs typeface="Avenir Black" charset="0"/>
              </a:rPr>
              <a:t>Why is marketing important?</a:t>
            </a:r>
            <a:endParaRPr lang="en-US" sz="2400" dirty="0"/>
          </a:p>
          <a:p>
            <a:pPr marL="0" indent="0">
              <a:spcBef>
                <a:spcPts val="600"/>
              </a:spcBef>
              <a:buClr>
                <a:schemeClr val="bg1"/>
              </a:buClr>
              <a:buNone/>
            </a:pPr>
            <a:r>
              <a:rPr lang="en-US" sz="2400" b="1" dirty="0">
                <a:solidFill>
                  <a:srgbClr val="007FA3"/>
                </a:solidFill>
              </a:rPr>
              <a:t>1.2</a:t>
            </a:r>
            <a:r>
              <a:rPr lang="en-US" sz="2400" dirty="0"/>
              <a:t> </a:t>
            </a:r>
            <a:r>
              <a:rPr lang="en-US" sz="2400" dirty="0">
                <a:cs typeface="Avenir Black" charset="0"/>
              </a:rPr>
              <a:t>What is the scope of marketing?</a:t>
            </a:r>
          </a:p>
          <a:p>
            <a:pPr marL="0" indent="0">
              <a:spcBef>
                <a:spcPts val="600"/>
              </a:spcBef>
              <a:buClr>
                <a:schemeClr val="bg1"/>
              </a:buClr>
              <a:buNone/>
            </a:pPr>
            <a:r>
              <a:rPr lang="en-US" sz="2400" b="1" dirty="0">
                <a:solidFill>
                  <a:srgbClr val="007FA3"/>
                </a:solidFill>
              </a:rPr>
              <a:t>1.3</a:t>
            </a:r>
            <a:r>
              <a:rPr lang="en-US" sz="2400" dirty="0"/>
              <a:t> </a:t>
            </a:r>
            <a:r>
              <a:rPr lang="en-US" sz="2400" dirty="0">
                <a:cs typeface="Avenir Black" charset="0"/>
              </a:rPr>
              <a:t>What are some core marketing concepts?</a:t>
            </a:r>
          </a:p>
          <a:p>
            <a:pPr marL="0" indent="0">
              <a:spcBef>
                <a:spcPts val="600"/>
              </a:spcBef>
              <a:buClr>
                <a:schemeClr val="bg1"/>
              </a:buClr>
              <a:buNone/>
            </a:pPr>
            <a:r>
              <a:rPr lang="en-US" sz="2400" b="1" dirty="0">
                <a:solidFill>
                  <a:srgbClr val="007FA3"/>
                </a:solidFill>
              </a:rPr>
              <a:t>1.4</a:t>
            </a:r>
            <a:r>
              <a:rPr lang="en-US" sz="2400" dirty="0"/>
              <a:t> </a:t>
            </a:r>
            <a:r>
              <a:rPr lang="en-US" sz="2400" dirty="0">
                <a:cs typeface="Avenir Black" charset="0"/>
              </a:rPr>
              <a:t>What forces are defining the new marketing realities?</a:t>
            </a:r>
          </a:p>
          <a:p>
            <a:pPr marL="0" indent="0">
              <a:spcBef>
                <a:spcPts val="600"/>
              </a:spcBef>
              <a:buClr>
                <a:schemeClr val="bg1"/>
              </a:buClr>
              <a:buNone/>
            </a:pPr>
            <a:r>
              <a:rPr lang="en-US" sz="2400" b="1" dirty="0">
                <a:solidFill>
                  <a:srgbClr val="007FA3"/>
                </a:solidFill>
              </a:rPr>
              <a:t>1.5</a:t>
            </a:r>
            <a:r>
              <a:rPr lang="en-US" sz="2400" dirty="0"/>
              <a:t> </a:t>
            </a:r>
            <a:r>
              <a:rPr lang="en-US" sz="2400" dirty="0">
                <a:cs typeface="Avenir Black" charset="0"/>
              </a:rPr>
              <a:t>What new capabilities have these forces given consumers and companies?</a:t>
            </a:r>
          </a:p>
          <a:p>
            <a:pPr marL="0" indent="0">
              <a:spcBef>
                <a:spcPts val="600"/>
              </a:spcBef>
              <a:buClr>
                <a:schemeClr val="bg1"/>
              </a:buClr>
              <a:buNone/>
            </a:pPr>
            <a:r>
              <a:rPr lang="en-US" sz="2400" b="1" dirty="0">
                <a:solidFill>
                  <a:srgbClr val="007FA3"/>
                </a:solidFill>
              </a:rPr>
              <a:t>1.6</a:t>
            </a:r>
            <a:r>
              <a:rPr lang="en-US" sz="2400" dirty="0"/>
              <a:t> </a:t>
            </a:r>
            <a:r>
              <a:rPr lang="en-US" sz="2400" dirty="0">
                <a:cs typeface="Avenir Black" charset="0"/>
              </a:rPr>
              <a:t>What does a holistic marketing philosophy include?</a:t>
            </a:r>
          </a:p>
          <a:p>
            <a:pPr marL="0" indent="0">
              <a:spcBef>
                <a:spcPts val="600"/>
              </a:spcBef>
              <a:buClr>
                <a:schemeClr val="bg1"/>
              </a:buClr>
              <a:buNone/>
            </a:pPr>
            <a:r>
              <a:rPr lang="en-US" sz="2400" b="1" dirty="0">
                <a:solidFill>
                  <a:srgbClr val="007FA3"/>
                </a:solidFill>
              </a:rPr>
              <a:t>1.7</a:t>
            </a:r>
            <a:r>
              <a:rPr lang="en-US" sz="2400" dirty="0"/>
              <a:t> </a:t>
            </a:r>
            <a:r>
              <a:rPr lang="en-US" sz="2400" dirty="0">
                <a:cs typeface="Avenir Black" charset="0"/>
              </a:rPr>
              <a:t>What tasks are necessary for successful marketing management?</a:t>
            </a:r>
          </a:p>
        </p:txBody>
      </p:sp>
      <p:pic>
        <p:nvPicPr>
          <p:cNvPr id="4" name="Picture 1" descr="A rack of small, single-serve packages of various product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9064" y="3140463"/>
            <a:ext cx="1874716" cy="133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467BDF1-906F-A64D-A6CA-80FC9598E402}"/>
              </a:ext>
            </a:extLst>
          </p:cNvPr>
          <p:cNvSpPr/>
          <p:nvPr/>
        </p:nvSpPr>
        <p:spPr>
          <a:xfrm>
            <a:off x="2819400" y="64204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780033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7848600" cy="1097280"/>
          </a:xfrm>
        </p:spPr>
        <p:txBody>
          <a:bodyPr/>
          <a:lstStyle/>
          <a:p>
            <a:r>
              <a:rPr lang="en-US" sz="3600" dirty="0">
                <a:latin typeface="+mj-lt"/>
              </a:rPr>
              <a:t>A Dramatically Changed Marketplace </a:t>
            </a:r>
            <a:r>
              <a:rPr lang="en-US" sz="2000" b="0" dirty="0">
                <a:latin typeface="+mj-lt"/>
              </a:rPr>
              <a:t>(5 of 6)</a:t>
            </a:r>
            <a:endParaRPr lang="en-IN" sz="2000" b="0" dirty="0">
              <a:latin typeface="+mj-lt"/>
            </a:endParaRPr>
          </a:p>
        </p:txBody>
      </p:sp>
      <p:sp>
        <p:nvSpPr>
          <p:cNvPr id="3" name="Content Placeholder 2"/>
          <p:cNvSpPr>
            <a:spLocks noGrp="1"/>
          </p:cNvSpPr>
          <p:nvPr>
            <p:ph idx="1"/>
          </p:nvPr>
        </p:nvSpPr>
        <p:spPr>
          <a:xfrm>
            <a:off x="457200" y="1600201"/>
            <a:ext cx="3657600" cy="1295399"/>
          </a:xfrm>
        </p:spPr>
        <p:txBody>
          <a:bodyPr/>
          <a:lstStyle/>
          <a:p>
            <a:pPr marL="255600" indent="-255600">
              <a:buSzPct val="100000"/>
              <a:defRPr/>
            </a:pPr>
            <a:r>
              <a:rPr lang="en-US" sz="2600" dirty="0">
                <a:solidFill>
                  <a:srgbClr val="000000"/>
                </a:solidFill>
                <a:ea typeface="ＭＳ Ｐゴシック" charset="0"/>
              </a:rPr>
              <a:t>Changing channels</a:t>
            </a:r>
            <a:endParaRPr lang="en-US" sz="2600" dirty="0">
              <a:ea typeface="ＭＳ Ｐゴシック" charset="0"/>
            </a:endParaRPr>
          </a:p>
          <a:p>
            <a:pPr marL="741600" lvl="1">
              <a:buFont typeface="Arial" charset="0"/>
              <a:buChar char="–"/>
              <a:defRPr/>
            </a:pPr>
            <a:r>
              <a:rPr lang="en-US" sz="2400" dirty="0">
                <a:ea typeface="ＭＳ Ｐゴシック" charset="0"/>
              </a:rPr>
              <a:t>Retail transformation</a:t>
            </a:r>
          </a:p>
          <a:p>
            <a:pPr marL="741600" lvl="1">
              <a:buFont typeface="Arial" charset="0"/>
              <a:buChar char="–"/>
              <a:defRPr/>
            </a:pPr>
            <a:r>
              <a:rPr lang="en-US" sz="2400" dirty="0">
                <a:ea typeface="ＭＳ Ｐゴシック" charset="0"/>
              </a:rPr>
              <a:t>Disintermediation</a:t>
            </a:r>
            <a:endParaRPr lang="en-US" sz="2400" b="1" dirty="0">
              <a:cs typeface="Avenir Black"/>
            </a:endParaRPr>
          </a:p>
        </p:txBody>
      </p:sp>
      <p:pic>
        <p:nvPicPr>
          <p:cNvPr id="5" name="Picture 4" descr="A woman pays for her purchases in a bookstore with a very old cash register on the count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3133773"/>
            <a:ext cx="6245476" cy="2955629"/>
          </a:xfrm>
          <a:prstGeom prst="rect">
            <a:avLst/>
          </a:prstGeom>
        </p:spPr>
      </p:pic>
      <p:sp>
        <p:nvSpPr>
          <p:cNvPr id="6" name="Rectangle 5">
            <a:extLst>
              <a:ext uri="{FF2B5EF4-FFF2-40B4-BE49-F238E27FC236}">
                <a16:creationId xmlns:a16="http://schemas.microsoft.com/office/drawing/2014/main" id="{90B3B37B-D339-D245-8A71-B9C3FA1C3023}"/>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049981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Company </a:t>
            </a:r>
            <a:r>
              <a:rPr lang="en-US" sz="3600" dirty="0">
                <a:solidFill>
                  <a:srgbClr val="FF0000"/>
                </a:solidFill>
                <a:latin typeface="+mj-lt"/>
              </a:rPr>
              <a:t>Orientation</a:t>
            </a:r>
            <a:r>
              <a:rPr lang="en-US" sz="3600" dirty="0">
                <a:latin typeface="+mj-lt"/>
              </a:rPr>
              <a:t> Toward the Marketplace</a:t>
            </a:r>
            <a:endParaRPr lang="en-IN" sz="2000" b="0" dirty="0">
              <a:latin typeface="+mj-lt"/>
            </a:endParaRPr>
          </a:p>
        </p:txBody>
      </p:sp>
      <p:sp>
        <p:nvSpPr>
          <p:cNvPr id="3" name="Content Placeholder 2"/>
          <p:cNvSpPr>
            <a:spLocks noGrp="1"/>
          </p:cNvSpPr>
          <p:nvPr>
            <p:ph idx="1"/>
          </p:nvPr>
        </p:nvSpPr>
        <p:spPr>
          <a:xfrm>
            <a:off x="457200" y="1600201"/>
            <a:ext cx="8229600" cy="4267199"/>
          </a:xfrm>
        </p:spPr>
        <p:txBody>
          <a:bodyPr/>
          <a:lstStyle/>
          <a:p>
            <a:pPr marL="255600" indent="-255600">
              <a:buSzPct val="100000"/>
              <a:defRPr/>
            </a:pPr>
            <a:r>
              <a:rPr lang="en-US" sz="2600" dirty="0">
                <a:cs typeface="Avenir Black"/>
              </a:rPr>
              <a:t>Production</a:t>
            </a:r>
          </a:p>
          <a:p>
            <a:pPr marL="255600" indent="-255600">
              <a:buSzPct val="100000"/>
              <a:defRPr/>
            </a:pPr>
            <a:r>
              <a:rPr lang="en-US" sz="2600" dirty="0">
                <a:cs typeface="Avenir Black"/>
              </a:rPr>
              <a:t>Product</a:t>
            </a:r>
          </a:p>
          <a:p>
            <a:pPr marL="255600" indent="-255600">
              <a:buSzPct val="100000"/>
              <a:defRPr/>
            </a:pPr>
            <a:r>
              <a:rPr lang="en-US" sz="2600" dirty="0">
                <a:cs typeface="Avenir Black"/>
              </a:rPr>
              <a:t>Selling</a:t>
            </a:r>
          </a:p>
          <a:p>
            <a:pPr marL="255600" indent="-255600">
              <a:buSzPct val="100000"/>
              <a:defRPr/>
            </a:pPr>
            <a:r>
              <a:rPr lang="en-US" sz="2600" dirty="0">
                <a:cs typeface="Avenir Black"/>
              </a:rPr>
              <a:t>Marketing</a:t>
            </a:r>
          </a:p>
        </p:txBody>
      </p:sp>
      <p:sp>
        <p:nvSpPr>
          <p:cNvPr id="4" name="Rectangle 3">
            <a:extLst>
              <a:ext uri="{FF2B5EF4-FFF2-40B4-BE49-F238E27FC236}">
                <a16:creationId xmlns:a16="http://schemas.microsoft.com/office/drawing/2014/main" id="{A49B7006-B52A-A344-8427-56FB066C150D}"/>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4100051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Figure 1.4 Holistic Marketing Dimensions</a:t>
            </a:r>
            <a:endParaRPr lang="en-IN" dirty="0">
              <a:latin typeface="+mj-lt"/>
            </a:endParaRPr>
          </a:p>
        </p:txBody>
      </p:sp>
      <p:pic>
        <p:nvPicPr>
          <p:cNvPr id="3" name="Picture 2" descr="A diagram shows the four dimensions of holistic marketing: Internal Marketing, which includes marketing department, senior management, and other departments; Performance Marketing, which includes sales revenue, brand and customer equity, ethics, environment, legal, and social; Integrated Marketing, which includes communications, products and services, channels, and price; and Relationship Marketing, which includes customers, employees, partners, and financial commun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487" y="1524000"/>
            <a:ext cx="7557025" cy="4440805"/>
          </a:xfrm>
          <a:prstGeom prst="rect">
            <a:avLst/>
          </a:prstGeom>
        </p:spPr>
      </p:pic>
      <p:sp>
        <p:nvSpPr>
          <p:cNvPr id="4" name="Rectangle 3">
            <a:extLst>
              <a:ext uri="{FF2B5EF4-FFF2-40B4-BE49-F238E27FC236}">
                <a16:creationId xmlns:a16="http://schemas.microsoft.com/office/drawing/2014/main" id="{08563C22-7C09-254B-BCC7-37932B6B959D}"/>
              </a:ext>
            </a:extLst>
          </p:cNvPr>
          <p:cNvSpPr/>
          <p:nvPr/>
        </p:nvSpPr>
        <p:spPr>
          <a:xfrm>
            <a:off x="2819400" y="64204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4191741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Integrated Marketing</a:t>
            </a:r>
            <a:endParaRPr lang="en-IN" sz="2000" b="0" dirty="0">
              <a:latin typeface="+mj-lt"/>
            </a:endParaRPr>
          </a:p>
        </p:txBody>
      </p:sp>
      <p:sp>
        <p:nvSpPr>
          <p:cNvPr id="3" name="Content Placeholder 2"/>
          <p:cNvSpPr>
            <a:spLocks noGrp="1"/>
          </p:cNvSpPr>
          <p:nvPr>
            <p:ph idx="1"/>
          </p:nvPr>
        </p:nvSpPr>
        <p:spPr>
          <a:xfrm>
            <a:off x="457200" y="1600201"/>
            <a:ext cx="8229600" cy="1295399"/>
          </a:xfrm>
        </p:spPr>
        <p:txBody>
          <a:bodyPr/>
          <a:lstStyle/>
          <a:p>
            <a:pPr marL="255600" indent="-255600">
              <a:buSzPct val="100000"/>
              <a:defRPr/>
            </a:pPr>
            <a:r>
              <a:rPr lang="en-US" sz="2600" dirty="0">
                <a:cs typeface="Avenir Black" charset="0"/>
              </a:rPr>
              <a:t>Devise marketing activities and programs that create, communicate, and deliver value such that </a:t>
            </a:r>
            <a:r>
              <a:rPr lang="ja-JP" altLang="en-US" sz="2600" dirty="0">
                <a:cs typeface="Avenir Black" charset="0"/>
              </a:rPr>
              <a:t>“</a:t>
            </a:r>
            <a:r>
              <a:rPr lang="en-US" altLang="ja-JP" sz="2600" dirty="0">
                <a:cs typeface="Avenir Black" charset="0"/>
              </a:rPr>
              <a:t>the whole is greater than the sum of its parts.</a:t>
            </a:r>
            <a:r>
              <a:rPr lang="ja-JP" altLang="en-US" sz="2600" dirty="0">
                <a:cs typeface="Avenir Black" charset="0"/>
              </a:rPr>
              <a:t>”</a:t>
            </a:r>
            <a:endParaRPr lang="en-US" sz="2600" dirty="0">
              <a:cs typeface="Avenir Black"/>
            </a:endParaRPr>
          </a:p>
        </p:txBody>
      </p:sp>
      <p:pic>
        <p:nvPicPr>
          <p:cNvPr id="5" name="Picture 4" descr="A panoramic photograph of Iceland from high rocks looking down over a valley with a river in the dista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971800"/>
            <a:ext cx="5161550" cy="3360003"/>
          </a:xfrm>
          <a:prstGeom prst="rect">
            <a:avLst/>
          </a:prstGeom>
        </p:spPr>
      </p:pic>
      <p:sp>
        <p:nvSpPr>
          <p:cNvPr id="6" name="Rectangle 5">
            <a:extLst>
              <a:ext uri="{FF2B5EF4-FFF2-40B4-BE49-F238E27FC236}">
                <a16:creationId xmlns:a16="http://schemas.microsoft.com/office/drawing/2014/main" id="{1018FEC8-B28D-0240-ABEF-8341F5706364}"/>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975368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Internal Marketing</a:t>
            </a:r>
            <a:endParaRPr lang="en-IN" sz="2000" b="0" dirty="0">
              <a:latin typeface="+mj-lt"/>
            </a:endParaRPr>
          </a:p>
        </p:txBody>
      </p:sp>
      <p:sp>
        <p:nvSpPr>
          <p:cNvPr id="3" name="Content Placeholder 2"/>
          <p:cNvSpPr>
            <a:spLocks noGrp="1"/>
          </p:cNvSpPr>
          <p:nvPr>
            <p:ph idx="1"/>
          </p:nvPr>
        </p:nvSpPr>
        <p:spPr>
          <a:xfrm>
            <a:off x="457200" y="1600201"/>
            <a:ext cx="8229600" cy="914399"/>
          </a:xfrm>
        </p:spPr>
        <p:txBody>
          <a:bodyPr/>
          <a:lstStyle/>
          <a:p>
            <a:pPr marL="255600" indent="-255600">
              <a:buSzPct val="100000"/>
              <a:defRPr/>
            </a:pPr>
            <a:r>
              <a:rPr lang="en-US" sz="2600" dirty="0">
                <a:solidFill>
                  <a:srgbClr val="000000"/>
                </a:solidFill>
                <a:cs typeface="Avenir Black" charset="0"/>
              </a:rPr>
              <a:t>The task of hiring, training, and motivating able employees who want to serve customers well</a:t>
            </a:r>
            <a:endParaRPr lang="en-US" sz="2600" dirty="0">
              <a:cs typeface="Avenir Black"/>
            </a:endParaRPr>
          </a:p>
        </p:txBody>
      </p:sp>
      <p:pic>
        <p:nvPicPr>
          <p:cNvPr id="4" name="Picture 3" descr="A team of men in bright jumpsuits working together with push brooms to clean up a liquid spi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667000"/>
            <a:ext cx="7557025" cy="3347309"/>
          </a:xfrm>
          <a:prstGeom prst="rect">
            <a:avLst/>
          </a:prstGeom>
        </p:spPr>
      </p:pic>
      <p:sp>
        <p:nvSpPr>
          <p:cNvPr id="5" name="Rectangle 4">
            <a:extLst>
              <a:ext uri="{FF2B5EF4-FFF2-40B4-BE49-F238E27FC236}">
                <a16:creationId xmlns:a16="http://schemas.microsoft.com/office/drawing/2014/main" id="{3A3B64A8-DDA3-5145-B675-1A09DC36DE57}"/>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2692332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458200" cy="1097280"/>
          </a:xfrm>
        </p:spPr>
        <p:txBody>
          <a:bodyPr/>
          <a:lstStyle/>
          <a:p>
            <a:r>
              <a:rPr lang="en-US" dirty="0">
                <a:latin typeface="+mj-lt"/>
              </a:rPr>
              <a:t>Assessing Which Company Departments Are Customer-Minded </a:t>
            </a:r>
            <a:r>
              <a:rPr lang="en-US" sz="2000" b="0" dirty="0">
                <a:latin typeface="+mj-lt"/>
              </a:rPr>
              <a:t>(1 of 3)</a:t>
            </a:r>
            <a:endParaRPr lang="en-IN" sz="2000" b="0" dirty="0">
              <a:latin typeface="+mj-lt"/>
            </a:endParaRPr>
          </a:p>
        </p:txBody>
      </p:sp>
      <p:sp>
        <p:nvSpPr>
          <p:cNvPr id="3" name="Content Placeholder 2"/>
          <p:cNvSpPr>
            <a:spLocks noGrp="1"/>
          </p:cNvSpPr>
          <p:nvPr>
            <p:ph idx="1"/>
          </p:nvPr>
        </p:nvSpPr>
        <p:spPr>
          <a:xfrm>
            <a:off x="457200" y="1447800"/>
            <a:ext cx="8229600" cy="304799"/>
          </a:xfrm>
        </p:spPr>
        <p:txBody>
          <a:bodyPr/>
          <a:lstStyle/>
          <a:p>
            <a:pPr marL="0" indent="0">
              <a:buSzPct val="100000"/>
              <a:buNone/>
              <a:defRPr/>
            </a:pPr>
            <a:r>
              <a:rPr lang="en-US" sz="1800" b="1" dirty="0"/>
              <a:t>Table 1.4</a:t>
            </a:r>
            <a:r>
              <a:rPr lang="en-US" sz="1800" dirty="0"/>
              <a:t> Assessing Which Company Departments Are Customer-Minded</a:t>
            </a:r>
            <a:endParaRPr lang="en-US" sz="1800" dirty="0">
              <a:cs typeface="Avenir Black"/>
            </a:endParaRPr>
          </a:p>
        </p:txBody>
      </p:sp>
      <p:graphicFrame>
        <p:nvGraphicFramePr>
          <p:cNvPr id="5" name="Table 4" descr="Table 1.4 lists the characteristics to asses which departments are customer-minded. R and D: They spend time meeting customers and listening to their problems. They welcome the involvement of marketing, manufacturing, and other departments to each new project. They benchmark competitors’ products and seek “best of class” solutions. They solicit customer reactions and suggestions as the project progresses. They continuously improve and refine the product on the basis of market feedback. Purchasing: They proactively search for the best suppliers. They build long-term relationships with fewer but more reliable, high-quality suppliers. They don’t compromise quality for price savings. Manufacturing: They invite customers to visit and tour their plants. They visit customer plants. They willingly work overtime to meet promised delivery schedules. They continuously search for ways to produce goods faster and/or at lower cost. They continuously improve product quality, aiming for zero defects. They meet customer requirements for “customization” where possible."/>
          <p:cNvGraphicFramePr>
            <a:graphicFrameLocks noGrp="1"/>
          </p:cNvGraphicFramePr>
          <p:nvPr>
            <p:extLst>
              <p:ext uri="{D42A27DB-BD31-4B8C-83A1-F6EECF244321}">
                <p14:modId xmlns:p14="http://schemas.microsoft.com/office/powerpoint/2010/main" val="576619817"/>
              </p:ext>
            </p:extLst>
          </p:nvPr>
        </p:nvGraphicFramePr>
        <p:xfrm>
          <a:off x="457200" y="1828800"/>
          <a:ext cx="8458200" cy="4480560"/>
        </p:xfrm>
        <a:graphic>
          <a:graphicData uri="http://schemas.openxmlformats.org/drawingml/2006/table">
            <a:tbl>
              <a:tblPr firstRow="1" bandRow="1">
                <a:tableStyleId>{3B4B98B0-60AC-42C2-AFA5-B58CD77FA1E5}</a:tableStyleId>
              </a:tblPr>
              <a:tblGrid>
                <a:gridCol w="8458200">
                  <a:extLst>
                    <a:ext uri="{9D8B030D-6E8A-4147-A177-3AD203B41FA5}">
                      <a16:colId xmlns:a16="http://schemas.microsoft.com/office/drawing/2014/main" val="892724861"/>
                    </a:ext>
                  </a:extLst>
                </a:gridCol>
              </a:tblGrid>
              <a:tr h="320327">
                <a:tc>
                  <a:txBody>
                    <a:bodyPr/>
                    <a:lstStyle/>
                    <a:p>
                      <a:r>
                        <a:rPr lang="en-US" sz="1600" b="1" i="0" u="none" strike="noStrike" kern="1200" baseline="0" dirty="0">
                          <a:solidFill>
                            <a:schemeClr val="tx1"/>
                          </a:solidFill>
                          <a:latin typeface="+mn-lt"/>
                          <a:ea typeface="+mn-ea"/>
                          <a:cs typeface="+mn-cs"/>
                        </a:rPr>
                        <a:t>R&amp;D</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6341568"/>
                  </a:ext>
                </a:extLst>
              </a:tr>
              <a:tr h="1184771">
                <a:tc>
                  <a:txBody>
                    <a:bodyPr/>
                    <a:lstStyle/>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spend time meeting customers and listening to their problems.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welcome the involvement of marketing, manufacturing, and other departments to each new project.</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benchmark competitors’ products and seek “best of class” solutions.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solicit customer reactions and suggestions as the project progresses.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continuously improve and refine the product on the basis of market feedback.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6701816"/>
                  </a:ext>
                </a:extLst>
              </a:tr>
              <a:tr h="320327">
                <a:tc>
                  <a:txBody>
                    <a:bodyPr/>
                    <a:lstStyle/>
                    <a:p>
                      <a:r>
                        <a:rPr lang="en-US" sz="1600" b="1" i="0" u="none" strike="noStrike" kern="1200" baseline="0" dirty="0">
                          <a:solidFill>
                            <a:schemeClr val="tx1"/>
                          </a:solidFill>
                          <a:latin typeface="+mn-lt"/>
                          <a:ea typeface="+mn-ea"/>
                          <a:cs typeface="+mn-cs"/>
                        </a:rPr>
                        <a:t>Purchasing</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8882013"/>
                  </a:ext>
                </a:extLst>
              </a:tr>
              <a:tr h="631878">
                <a:tc>
                  <a:txBody>
                    <a:bodyPr/>
                    <a:lstStyle/>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proactively search for the best suppliers.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build long-term relationships with fewer but more reliable, high-quality suppliers.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don’t compromise quality for price savings.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1526207"/>
                  </a:ext>
                </a:extLst>
              </a:tr>
              <a:tr h="320327">
                <a:tc>
                  <a:txBody>
                    <a:bodyPr/>
                    <a:lstStyle/>
                    <a:p>
                      <a:r>
                        <a:rPr lang="en-US" sz="1600" b="1" i="0" u="none" strike="noStrike" kern="1200" baseline="0" dirty="0">
                          <a:solidFill>
                            <a:schemeClr val="tx1"/>
                          </a:solidFill>
                          <a:latin typeface="+mn-lt"/>
                          <a:ea typeface="+mn-ea"/>
                          <a:cs typeface="+mn-cs"/>
                        </a:rPr>
                        <a:t>Manufacturing</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3486977"/>
                  </a:ext>
                </a:extLst>
              </a:tr>
              <a:tr h="1184771">
                <a:tc>
                  <a:txBody>
                    <a:bodyPr/>
                    <a:lstStyle/>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invite customers to visit and tour their plants.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visit customer plants.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willingly work overtime to meet promised delivery schedules.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continuously search for ways to produce goods faster and/or at lower cost.</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continuously improve product quality, aiming for zero defects.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meet customer requirements for “customization” where possible.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6928527"/>
                  </a:ext>
                </a:extLst>
              </a:tr>
            </a:tbl>
          </a:graphicData>
        </a:graphic>
      </p:graphicFrame>
      <p:sp>
        <p:nvSpPr>
          <p:cNvPr id="6" name="Rectangle 5">
            <a:extLst>
              <a:ext uri="{FF2B5EF4-FFF2-40B4-BE49-F238E27FC236}">
                <a16:creationId xmlns:a16="http://schemas.microsoft.com/office/drawing/2014/main" id="{E13AE635-B646-414A-BA9D-4C6E5FE073C0}"/>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943757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458200" cy="1097280"/>
          </a:xfrm>
        </p:spPr>
        <p:txBody>
          <a:bodyPr/>
          <a:lstStyle/>
          <a:p>
            <a:r>
              <a:rPr lang="en-US" dirty="0">
                <a:latin typeface="+mj-lt"/>
              </a:rPr>
              <a:t>Assessing Which Company Departments Are Customer-Minded </a:t>
            </a:r>
            <a:r>
              <a:rPr lang="en-US" sz="2000" b="0" dirty="0">
                <a:latin typeface="+mj-lt"/>
              </a:rPr>
              <a:t>(2 of 3)</a:t>
            </a:r>
            <a:endParaRPr lang="en-IN" sz="2000" b="0" dirty="0">
              <a:latin typeface="+mj-lt"/>
            </a:endParaRPr>
          </a:p>
        </p:txBody>
      </p:sp>
      <p:sp>
        <p:nvSpPr>
          <p:cNvPr id="3" name="Content Placeholder 2"/>
          <p:cNvSpPr>
            <a:spLocks noGrp="1"/>
          </p:cNvSpPr>
          <p:nvPr>
            <p:ph idx="1"/>
          </p:nvPr>
        </p:nvSpPr>
        <p:spPr>
          <a:xfrm>
            <a:off x="457200" y="1447800"/>
            <a:ext cx="8229600" cy="304799"/>
          </a:xfrm>
        </p:spPr>
        <p:txBody>
          <a:bodyPr/>
          <a:lstStyle/>
          <a:p>
            <a:pPr marL="0" indent="0">
              <a:buSzPct val="100000"/>
              <a:buNone/>
              <a:defRPr/>
            </a:pPr>
            <a:r>
              <a:rPr lang="en-US" sz="1800" b="1" dirty="0"/>
              <a:t>[Table 1.4 continued]</a:t>
            </a:r>
            <a:endParaRPr lang="en-US" sz="1800" dirty="0">
              <a:cs typeface="Avenir Black"/>
            </a:endParaRPr>
          </a:p>
        </p:txBody>
      </p:sp>
      <p:graphicFrame>
        <p:nvGraphicFramePr>
          <p:cNvPr id="5" name="Table 4" descr="Table 1.4 (continued) lists the characteristics to asses which departments are customer-minded. Marketing: They study customer needs and wants in well-defined market segments. They allocate marketing effort in relation to the long-run profit potential of the targeted segments. They develop winning offers for each target segment. They measure company image and customer satisfaction on a continuous basis. They continuously gather and evaluate ideas for new products, product improvements, and services. They urge all company departments and employees to be customer centered.  Sales: They have specialized knowledge of the customer’s industry. They strive to give the customer “the best solution.” They make only promises that they can keep. They feed back customers’ needs and ideas to those in charge of product development. They serve the same customers for a long period of time. Logistics: They set a high standard for service delivery time and meet this standard consistently. They operate a knowledgeable and friendly customer service department that can answer questions, handle complaints, and resolve problems in a satisfactory and timely manner."/>
          <p:cNvGraphicFramePr>
            <a:graphicFrameLocks noGrp="1"/>
          </p:cNvGraphicFramePr>
          <p:nvPr>
            <p:extLst>
              <p:ext uri="{D42A27DB-BD31-4B8C-83A1-F6EECF244321}">
                <p14:modId xmlns:p14="http://schemas.microsoft.com/office/powerpoint/2010/main" val="3194676887"/>
              </p:ext>
            </p:extLst>
          </p:nvPr>
        </p:nvGraphicFramePr>
        <p:xfrm>
          <a:off x="457200" y="1828801"/>
          <a:ext cx="8458200" cy="4267200"/>
        </p:xfrm>
        <a:graphic>
          <a:graphicData uri="http://schemas.openxmlformats.org/drawingml/2006/table">
            <a:tbl>
              <a:tblPr firstRow="1" bandRow="1">
                <a:tableStyleId>{3B4B98B0-60AC-42C2-AFA5-B58CD77FA1E5}</a:tableStyleId>
              </a:tblPr>
              <a:tblGrid>
                <a:gridCol w="8458200">
                  <a:extLst>
                    <a:ext uri="{9D8B030D-6E8A-4147-A177-3AD203B41FA5}">
                      <a16:colId xmlns:a16="http://schemas.microsoft.com/office/drawing/2014/main" val="892724861"/>
                    </a:ext>
                  </a:extLst>
                </a:gridCol>
              </a:tblGrid>
              <a:tr h="287383">
                <a:tc>
                  <a:txBody>
                    <a:bodyPr/>
                    <a:lstStyle/>
                    <a:p>
                      <a:r>
                        <a:rPr lang="en-US" sz="1600" b="1" i="0" u="none" strike="noStrike" kern="1200" baseline="0" dirty="0">
                          <a:solidFill>
                            <a:schemeClr val="tx1"/>
                          </a:solidFill>
                          <a:latin typeface="+mn-lt"/>
                          <a:ea typeface="+mn-ea"/>
                          <a:cs typeface="+mn-cs"/>
                        </a:rPr>
                        <a:t>Marketing</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6341568"/>
                  </a:ext>
                </a:extLst>
              </a:tr>
              <a:tr h="1175657">
                <a:tc>
                  <a:txBody>
                    <a:bodyPr/>
                    <a:lstStyle/>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study customer needs and wants in well-defined market segments.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allocate marketing effort in relation to the long-run profit potential of the targeted segments.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develop winning offers for each target segment.</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measure company image and customer satisfaction on a continuous basis.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continuously gather and evaluate ideas for new products, product improvements, and services.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urge all company departments and employees to be customer centered.</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6701816"/>
                  </a:ext>
                </a:extLst>
              </a:tr>
              <a:tr h="287383">
                <a:tc>
                  <a:txBody>
                    <a:bodyPr/>
                    <a:lstStyle/>
                    <a:p>
                      <a:r>
                        <a:rPr lang="en-US" sz="1600" b="1" i="0" u="none" strike="noStrike" kern="1200" baseline="0" dirty="0">
                          <a:solidFill>
                            <a:schemeClr val="tx1"/>
                          </a:solidFill>
                          <a:latin typeface="+mn-lt"/>
                          <a:ea typeface="+mn-ea"/>
                          <a:cs typeface="+mn-cs"/>
                        </a:rPr>
                        <a:t>Sales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8882013"/>
                  </a:ext>
                </a:extLst>
              </a:tr>
              <a:tr h="992777">
                <a:tc>
                  <a:txBody>
                    <a:bodyPr/>
                    <a:lstStyle/>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have specialized knowledge of the customer’s industry.</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strive to give the customer “the best solution.”</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make only promises that they can keep.</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feed back customers’ needs and ideas to those in charge of product development.</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serve the same customers for a long period of time.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1526207"/>
                  </a:ext>
                </a:extLst>
              </a:tr>
              <a:tr h="287383">
                <a:tc>
                  <a:txBody>
                    <a:bodyPr/>
                    <a:lstStyle/>
                    <a:p>
                      <a:r>
                        <a:rPr lang="en-US" sz="1600" b="1" i="0" u="none" strike="noStrike" kern="1200" baseline="0" dirty="0">
                          <a:solidFill>
                            <a:schemeClr val="tx1"/>
                          </a:solidFill>
                          <a:latin typeface="+mn-lt"/>
                          <a:ea typeface="+mn-ea"/>
                          <a:cs typeface="+mn-cs"/>
                        </a:rPr>
                        <a:t>Logistics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3486977"/>
                  </a:ext>
                </a:extLst>
              </a:tr>
              <a:tr h="627017">
                <a:tc>
                  <a:txBody>
                    <a:bodyPr/>
                    <a:lstStyle/>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set a high standard for service delivery time and meet this standard consistently.</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operate a knowledgeable and friendly customer service department that can answer questions, handle complaints, and resolve problems in a satisfactory and timely manner.</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6928527"/>
                  </a:ext>
                </a:extLst>
              </a:tr>
            </a:tbl>
          </a:graphicData>
        </a:graphic>
      </p:graphicFrame>
      <p:sp>
        <p:nvSpPr>
          <p:cNvPr id="6" name="Rectangle 5">
            <a:extLst>
              <a:ext uri="{FF2B5EF4-FFF2-40B4-BE49-F238E27FC236}">
                <a16:creationId xmlns:a16="http://schemas.microsoft.com/office/drawing/2014/main" id="{1CC92BC9-E723-644E-A4B7-FD33CAC82A38}"/>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912701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458200" cy="1097280"/>
          </a:xfrm>
        </p:spPr>
        <p:txBody>
          <a:bodyPr/>
          <a:lstStyle/>
          <a:p>
            <a:r>
              <a:rPr lang="en-US" dirty="0">
                <a:latin typeface="+mj-lt"/>
              </a:rPr>
              <a:t>Assessing Which Company Departments Are Customer-Minded </a:t>
            </a:r>
            <a:r>
              <a:rPr lang="en-US" sz="2000" b="0" dirty="0">
                <a:latin typeface="+mj-lt"/>
              </a:rPr>
              <a:t>(3 of 3)</a:t>
            </a:r>
            <a:endParaRPr lang="en-IN" sz="2000" b="0" dirty="0">
              <a:latin typeface="+mj-lt"/>
            </a:endParaRPr>
          </a:p>
        </p:txBody>
      </p:sp>
      <p:sp>
        <p:nvSpPr>
          <p:cNvPr id="3" name="Content Placeholder 2"/>
          <p:cNvSpPr>
            <a:spLocks noGrp="1"/>
          </p:cNvSpPr>
          <p:nvPr>
            <p:ph idx="1"/>
          </p:nvPr>
        </p:nvSpPr>
        <p:spPr>
          <a:xfrm>
            <a:off x="457200" y="1447800"/>
            <a:ext cx="8229600" cy="304799"/>
          </a:xfrm>
        </p:spPr>
        <p:txBody>
          <a:bodyPr/>
          <a:lstStyle/>
          <a:p>
            <a:pPr marL="0" indent="0">
              <a:buSzPct val="100000"/>
              <a:buNone/>
              <a:defRPr/>
            </a:pPr>
            <a:r>
              <a:rPr lang="en-US" sz="1800" b="1" dirty="0"/>
              <a:t>[Table 1.4 continued]</a:t>
            </a:r>
            <a:endParaRPr lang="en-US" sz="1800" dirty="0">
              <a:cs typeface="Avenir Black"/>
            </a:endParaRPr>
          </a:p>
        </p:txBody>
      </p:sp>
      <p:graphicFrame>
        <p:nvGraphicFramePr>
          <p:cNvPr id="5" name="Table 4" descr="Table 1.4 (continued) lists the characteristics to asses which departments are customer-minded.&#10;Accounting: They prepare periodic “profitability” reports by product, market segment, geographic areas (regions, sales territories), order sizes, channels, and individual customers. They prepare invoices tailored to customer needs and answer customer queries courteously and quickly. Finance: They understand and support marketing expenditures (e.g., image advertising) that produce long-term customer preference and loyalty. They tailor the financial package to the customer’s financial requirements. They make quick decisions on customer creditworthiness. Public Relations: They send out favorable news about the company and “damage control” unfavorable news. They act as an internal customer and public advocate for better company policies and practices."/>
          <p:cNvGraphicFramePr>
            <a:graphicFrameLocks noGrp="1"/>
          </p:cNvGraphicFramePr>
          <p:nvPr>
            <p:extLst>
              <p:ext uri="{D42A27DB-BD31-4B8C-83A1-F6EECF244321}">
                <p14:modId xmlns:p14="http://schemas.microsoft.com/office/powerpoint/2010/main" val="3351045888"/>
              </p:ext>
            </p:extLst>
          </p:nvPr>
        </p:nvGraphicFramePr>
        <p:xfrm>
          <a:off x="457200" y="1828801"/>
          <a:ext cx="8458200" cy="3471003"/>
        </p:xfrm>
        <a:graphic>
          <a:graphicData uri="http://schemas.openxmlformats.org/drawingml/2006/table">
            <a:tbl>
              <a:tblPr firstRow="1" bandRow="1">
                <a:tableStyleId>{3B4B98B0-60AC-42C2-AFA5-B58CD77FA1E5}</a:tableStyleId>
              </a:tblPr>
              <a:tblGrid>
                <a:gridCol w="8458200">
                  <a:extLst>
                    <a:ext uri="{9D8B030D-6E8A-4147-A177-3AD203B41FA5}">
                      <a16:colId xmlns:a16="http://schemas.microsoft.com/office/drawing/2014/main" val="892724861"/>
                    </a:ext>
                  </a:extLst>
                </a:gridCol>
              </a:tblGrid>
              <a:tr h="307681">
                <a:tc>
                  <a:txBody>
                    <a:bodyPr/>
                    <a:lstStyle/>
                    <a:p>
                      <a:r>
                        <a:rPr lang="en-US" sz="1600" b="1" i="0" u="none" strike="noStrike" kern="1200" baseline="0" dirty="0">
                          <a:solidFill>
                            <a:schemeClr val="tx1"/>
                          </a:solidFill>
                          <a:latin typeface="+mn-lt"/>
                          <a:ea typeface="+mn-ea"/>
                          <a:cs typeface="+mn-cs"/>
                        </a:rPr>
                        <a:t>Accounting</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6341568"/>
                  </a:ext>
                </a:extLst>
              </a:tr>
              <a:tr h="867100">
                <a:tc>
                  <a:txBody>
                    <a:bodyPr/>
                    <a:lstStyle/>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prepare periodic “profitability” reports by product, market segment, geographic areas (regions, sales territories), order sizes, channels, and individual customers.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prepare invoices tailored to customer needs and answer customer queries courteously and quickly.</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6701816"/>
                  </a:ext>
                </a:extLst>
              </a:tr>
              <a:tr h="307681">
                <a:tc>
                  <a:txBody>
                    <a:bodyPr/>
                    <a:lstStyle/>
                    <a:p>
                      <a:r>
                        <a:rPr lang="en-US" sz="1600" b="1" i="0" u="none" strike="noStrike" kern="1200" baseline="0" dirty="0">
                          <a:solidFill>
                            <a:schemeClr val="tx1"/>
                          </a:solidFill>
                          <a:latin typeface="+mn-lt"/>
                          <a:ea typeface="+mn-ea"/>
                          <a:cs typeface="+mn-cs"/>
                        </a:rPr>
                        <a:t>Finance</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8882013"/>
                  </a:ext>
                </a:extLst>
              </a:tr>
              <a:tr h="911054">
                <a:tc>
                  <a:txBody>
                    <a:bodyPr/>
                    <a:lstStyle/>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understand and support marketing expenditures (e.g., image advertising) that produce long-term customer preference and loyalty.</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tailor the financial package to the customer’s financial requirements.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make quick decisions on customer creditworthiness.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1526207"/>
                  </a:ext>
                </a:extLst>
              </a:tr>
              <a:tr h="307681">
                <a:tc>
                  <a:txBody>
                    <a:bodyPr/>
                    <a:lstStyle/>
                    <a:p>
                      <a:r>
                        <a:rPr lang="en-US" sz="1600" b="1" i="0" u="none" strike="noStrike" kern="1200" baseline="0" dirty="0">
                          <a:solidFill>
                            <a:schemeClr val="tx1"/>
                          </a:solidFill>
                          <a:latin typeface="+mn-lt"/>
                          <a:ea typeface="+mn-ea"/>
                          <a:cs typeface="+mn-cs"/>
                        </a:rPr>
                        <a:t>Public Relations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3486977"/>
                  </a:ext>
                </a:extLst>
              </a:tr>
              <a:tr h="575403">
                <a:tc>
                  <a:txBody>
                    <a:bodyPr/>
                    <a:lstStyle/>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send out favorable news about the company and “damage control” unfavorable news.</a:t>
                      </a:r>
                    </a:p>
                    <a:p>
                      <a:pPr marL="227013" indent="-227013">
                        <a:buClr>
                          <a:schemeClr val="bg2"/>
                        </a:buClr>
                        <a:buFont typeface="Arial" panose="020B0604020202020204" pitchFamily="34" charset="0"/>
                        <a:buChar char="•"/>
                      </a:pPr>
                      <a:r>
                        <a:rPr lang="en-US" sz="1400" b="0" i="0" u="none" strike="noStrike" kern="1200" baseline="0" dirty="0">
                          <a:solidFill>
                            <a:schemeClr val="tx1"/>
                          </a:solidFill>
                          <a:latin typeface="+mn-lt"/>
                          <a:ea typeface="+mn-ea"/>
                          <a:cs typeface="+mn-cs"/>
                        </a:rPr>
                        <a:t>They act as an internal customer and public advocate for better company policies and practices.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6928527"/>
                  </a:ext>
                </a:extLst>
              </a:tr>
            </a:tbl>
          </a:graphicData>
        </a:graphic>
      </p:graphicFrame>
      <p:sp>
        <p:nvSpPr>
          <p:cNvPr id="6" name="Rectangle 5">
            <a:extLst>
              <a:ext uri="{FF2B5EF4-FFF2-40B4-BE49-F238E27FC236}">
                <a16:creationId xmlns:a16="http://schemas.microsoft.com/office/drawing/2014/main" id="{7AE2484B-3A36-8248-8F35-A12963600871}"/>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2993995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n-lt"/>
              </a:rPr>
              <a:t>Performance Marketing</a:t>
            </a:r>
            <a:endParaRPr lang="en-IN" sz="3600" dirty="0">
              <a:latin typeface="+mn-lt"/>
            </a:endParaRPr>
          </a:p>
        </p:txBody>
      </p:sp>
      <p:sp>
        <p:nvSpPr>
          <p:cNvPr id="3" name="Content Placeholder 2"/>
          <p:cNvSpPr>
            <a:spLocks noGrp="1"/>
          </p:cNvSpPr>
          <p:nvPr>
            <p:ph idx="1"/>
          </p:nvPr>
        </p:nvSpPr>
        <p:spPr/>
        <p:txBody>
          <a:bodyPr/>
          <a:lstStyle/>
          <a:p>
            <a:pPr>
              <a:defRPr/>
            </a:pPr>
            <a:r>
              <a:rPr lang="en-US" sz="2600" dirty="0">
                <a:cs typeface="Avenir Black"/>
              </a:rPr>
              <a:t>Financial  accountability</a:t>
            </a:r>
          </a:p>
          <a:p>
            <a:pPr>
              <a:defRPr/>
            </a:pPr>
            <a:r>
              <a:rPr lang="en-US" sz="2600" dirty="0">
                <a:cs typeface="Avenir Black"/>
              </a:rPr>
              <a:t>Environmental impact</a:t>
            </a:r>
          </a:p>
          <a:p>
            <a:pPr>
              <a:defRPr/>
            </a:pPr>
            <a:r>
              <a:rPr lang="en-US" sz="2600" dirty="0">
                <a:cs typeface="Avenir Black"/>
              </a:rPr>
              <a:t>Social impact</a:t>
            </a:r>
            <a:endParaRPr lang="en-IN" sz="2600" dirty="0"/>
          </a:p>
        </p:txBody>
      </p:sp>
      <p:sp>
        <p:nvSpPr>
          <p:cNvPr id="4" name="Rectangle 3">
            <a:extLst>
              <a:ext uri="{FF2B5EF4-FFF2-40B4-BE49-F238E27FC236}">
                <a16:creationId xmlns:a16="http://schemas.microsoft.com/office/drawing/2014/main" id="{1570493E-11AA-F549-A77D-57608969DB10}"/>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2960373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7696200" cy="1097280"/>
          </a:xfrm>
        </p:spPr>
        <p:txBody>
          <a:bodyPr/>
          <a:lstStyle/>
          <a:p>
            <a:r>
              <a:rPr lang="en-US" sz="3600" dirty="0">
                <a:latin typeface="+mj-lt"/>
              </a:rPr>
              <a:t>Figure 1.5 Marketing Mix Components (4 Ps)</a:t>
            </a:r>
            <a:endParaRPr lang="en-IN" sz="3600" dirty="0">
              <a:latin typeface="+mj-lt"/>
            </a:endParaRPr>
          </a:p>
        </p:txBody>
      </p:sp>
      <p:pic>
        <p:nvPicPr>
          <p:cNvPr id="3" name="Picture 2" descr="A diagram shows the four P components of the marketing mix: Product (includes product variety, quality, design, features, brand name, packaging, sizes, services, warranties, returns); Price (includes list price, discounts, allowances, payment period, credit terms); Promotion (includes sales promotion, advertising, sales force, public relations, direct marketing); and Place (includes channels, coverage, assortments, locations, inventory, transpo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346811"/>
            <a:ext cx="6080665" cy="4632061"/>
          </a:xfrm>
          <a:prstGeom prst="rect">
            <a:avLst/>
          </a:prstGeom>
        </p:spPr>
      </p:pic>
      <p:sp>
        <p:nvSpPr>
          <p:cNvPr id="4" name="Rectangle 3">
            <a:extLst>
              <a:ext uri="{FF2B5EF4-FFF2-40B4-BE49-F238E27FC236}">
                <a16:creationId xmlns:a16="http://schemas.microsoft.com/office/drawing/2014/main" id="{1F7E3BDE-2CF0-F54E-AC5E-D0F7BE1C4B01}"/>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23158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The Value of Marketing</a:t>
            </a:r>
            <a:endParaRPr lang="en-IN" sz="2000" b="0" dirty="0">
              <a:latin typeface="+mj-lt"/>
            </a:endParaRPr>
          </a:p>
        </p:txBody>
      </p:sp>
      <p:sp>
        <p:nvSpPr>
          <p:cNvPr id="3" name="Content Placeholder 2"/>
          <p:cNvSpPr>
            <a:spLocks noGrp="1"/>
          </p:cNvSpPr>
          <p:nvPr>
            <p:ph idx="1"/>
          </p:nvPr>
        </p:nvSpPr>
        <p:spPr>
          <a:xfrm>
            <a:off x="457200" y="1600200"/>
            <a:ext cx="8305800" cy="4419599"/>
          </a:xfrm>
        </p:spPr>
        <p:txBody>
          <a:bodyPr/>
          <a:lstStyle/>
          <a:p>
            <a:pPr marL="255600" indent="-255600">
              <a:buSzPct val="100000"/>
            </a:pPr>
            <a:r>
              <a:rPr lang="en-US" sz="2600" dirty="0">
                <a:solidFill>
                  <a:srgbClr val="FF0000"/>
                </a:solidFill>
                <a:latin typeface="Avenir Black" charset="0"/>
                <a:cs typeface="Avenir Black" charset="0"/>
              </a:rPr>
              <a:t>Financial</a:t>
            </a:r>
            <a:r>
              <a:rPr lang="en-US" sz="2600" dirty="0">
                <a:latin typeface="Avenir Black" charset="0"/>
                <a:cs typeface="Avenir Black" charset="0"/>
              </a:rPr>
              <a:t> success often depends on marketing ability</a:t>
            </a:r>
          </a:p>
          <a:p>
            <a:pPr marL="255600" indent="-255600">
              <a:buSzPct val="100000"/>
            </a:pPr>
            <a:r>
              <a:rPr lang="en-US" sz="2600" dirty="0">
                <a:latin typeface="Avenir Black" charset="0"/>
                <a:cs typeface="Avenir Black" charset="0"/>
              </a:rPr>
              <a:t>Successful marketing builds demand for products and services, which, in turn, creates </a:t>
            </a:r>
            <a:r>
              <a:rPr lang="en-US" sz="2600" u="sng" dirty="0">
                <a:latin typeface="Avenir Black" charset="0"/>
                <a:cs typeface="Avenir Black" charset="0"/>
              </a:rPr>
              <a:t>jobs</a:t>
            </a:r>
          </a:p>
          <a:p>
            <a:pPr marL="255600" indent="-255600">
              <a:buSzPct val="100000"/>
            </a:pPr>
            <a:r>
              <a:rPr lang="en-US" sz="2600" dirty="0">
                <a:latin typeface="Avenir Black" charset="0"/>
                <a:cs typeface="Avenir Black" charset="0"/>
              </a:rPr>
              <a:t>Marketing builds strong brands and a loyal customer base, intangible assets that contribute heavily to the </a:t>
            </a:r>
            <a:r>
              <a:rPr lang="en-US" sz="2600" u="sng" dirty="0">
                <a:latin typeface="Avenir Black" charset="0"/>
                <a:cs typeface="Avenir Black" charset="0"/>
              </a:rPr>
              <a:t>value</a:t>
            </a:r>
            <a:r>
              <a:rPr lang="en-US" sz="2600" dirty="0">
                <a:latin typeface="Avenir Black" charset="0"/>
                <a:cs typeface="Avenir Black" charset="0"/>
              </a:rPr>
              <a:t> of a firm</a:t>
            </a:r>
          </a:p>
        </p:txBody>
      </p:sp>
      <p:sp>
        <p:nvSpPr>
          <p:cNvPr id="4" name="Rectangle 3">
            <a:extLst>
              <a:ext uri="{FF2B5EF4-FFF2-40B4-BE49-F238E27FC236}">
                <a16:creationId xmlns:a16="http://schemas.microsoft.com/office/drawing/2014/main" id="{B2F61205-9066-9748-A842-223E6AA285FB}"/>
              </a:ext>
            </a:extLst>
          </p:cNvPr>
          <p:cNvSpPr/>
          <p:nvPr/>
        </p:nvSpPr>
        <p:spPr>
          <a:xfrm>
            <a:off x="2819400" y="647700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2347301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IN" sz="3600" dirty="0">
                <a:latin typeface="+mj-lt"/>
              </a:rPr>
              <a:t>Figure 1.6 </a:t>
            </a:r>
            <a:r>
              <a:rPr lang="en-US" sz="3600" dirty="0">
                <a:latin typeface="+mj-lt"/>
              </a:rPr>
              <a:t>The Evolution of Marketing Management</a:t>
            </a:r>
            <a:endParaRPr lang="en-IN" sz="3600" dirty="0">
              <a:latin typeface="+mj-lt"/>
            </a:endParaRPr>
          </a:p>
        </p:txBody>
      </p:sp>
      <p:pic>
        <p:nvPicPr>
          <p:cNvPr id="3" name="Picture 2" descr="Two sets of terms show the evolution of marketing management. The marketing mix 4 P’s are as follows: product, place, promotion, price. The modern marketing management 4 P’s are as follows: people, processes, programs, performa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276" y="1818223"/>
            <a:ext cx="5149449" cy="3418811"/>
          </a:xfrm>
          <a:prstGeom prst="rect">
            <a:avLst/>
          </a:prstGeom>
        </p:spPr>
      </p:pic>
      <p:sp>
        <p:nvSpPr>
          <p:cNvPr id="4" name="Rectangle 3">
            <a:extLst>
              <a:ext uri="{FF2B5EF4-FFF2-40B4-BE49-F238E27FC236}">
                <a16:creationId xmlns:a16="http://schemas.microsoft.com/office/drawing/2014/main" id="{FAA91EF9-EB55-094A-9B9D-9817484B1D62}"/>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501399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Marketing Management Tasks </a:t>
            </a:r>
            <a:r>
              <a:rPr lang="en-US" sz="2000" b="0" dirty="0">
                <a:latin typeface="+mj-lt"/>
              </a:rPr>
              <a:t>(1 of 2)</a:t>
            </a:r>
            <a:endParaRPr lang="en-IN" sz="2000" b="0" dirty="0">
              <a:latin typeface="+mj-lt"/>
            </a:endParaRPr>
          </a:p>
        </p:txBody>
      </p:sp>
      <p:sp>
        <p:nvSpPr>
          <p:cNvPr id="3" name="Content Placeholder 2"/>
          <p:cNvSpPr>
            <a:spLocks noGrp="1"/>
          </p:cNvSpPr>
          <p:nvPr>
            <p:ph idx="1"/>
          </p:nvPr>
        </p:nvSpPr>
        <p:spPr/>
        <p:txBody>
          <a:bodyPr/>
          <a:lstStyle/>
          <a:p>
            <a:r>
              <a:rPr lang="en-US" sz="2600" dirty="0">
                <a:solidFill>
                  <a:srgbClr val="000000"/>
                </a:solidFill>
                <a:cs typeface="Avenir Black" charset="0"/>
              </a:rPr>
              <a:t>Developing market strategies and plans</a:t>
            </a:r>
          </a:p>
          <a:p>
            <a:r>
              <a:rPr lang="en-US" sz="2600" dirty="0">
                <a:solidFill>
                  <a:srgbClr val="000000"/>
                </a:solidFill>
                <a:cs typeface="Avenir Black" charset="0"/>
              </a:rPr>
              <a:t>Capturing marketing insights</a:t>
            </a:r>
          </a:p>
          <a:p>
            <a:r>
              <a:rPr lang="en-US" sz="2600" dirty="0">
                <a:solidFill>
                  <a:srgbClr val="000000"/>
                </a:solidFill>
                <a:cs typeface="Avenir Black" charset="0"/>
              </a:rPr>
              <a:t>Connecting with customers</a:t>
            </a:r>
          </a:p>
          <a:p>
            <a:r>
              <a:rPr lang="en-US" sz="2600" dirty="0">
                <a:solidFill>
                  <a:srgbClr val="000000"/>
                </a:solidFill>
                <a:cs typeface="Avenir Black" charset="0"/>
              </a:rPr>
              <a:t>Building strong brands</a:t>
            </a:r>
          </a:p>
          <a:p>
            <a:r>
              <a:rPr lang="en-US" sz="2600" dirty="0">
                <a:solidFill>
                  <a:srgbClr val="000000"/>
                </a:solidFill>
                <a:cs typeface="Avenir Black" charset="0"/>
              </a:rPr>
              <a:t>Creating value</a:t>
            </a:r>
          </a:p>
          <a:p>
            <a:r>
              <a:rPr lang="en-US" sz="2600" dirty="0">
                <a:solidFill>
                  <a:srgbClr val="000000"/>
                </a:solidFill>
                <a:cs typeface="Avenir Black" charset="0"/>
              </a:rPr>
              <a:t>Delivering value</a:t>
            </a:r>
          </a:p>
          <a:p>
            <a:r>
              <a:rPr lang="en-US" sz="2600" dirty="0">
                <a:solidFill>
                  <a:srgbClr val="000000"/>
                </a:solidFill>
                <a:cs typeface="Avenir Black" charset="0"/>
              </a:rPr>
              <a:t>Communicating value</a:t>
            </a:r>
          </a:p>
          <a:p>
            <a:r>
              <a:rPr lang="en-US" sz="2600" dirty="0">
                <a:solidFill>
                  <a:srgbClr val="000000"/>
                </a:solidFill>
                <a:cs typeface="Avenir Black" charset="0"/>
              </a:rPr>
              <a:t>Creating successful long-term growth</a:t>
            </a:r>
            <a:endParaRPr lang="en-IN" sz="2600" dirty="0"/>
          </a:p>
        </p:txBody>
      </p:sp>
      <p:sp>
        <p:nvSpPr>
          <p:cNvPr id="4" name="Rectangle 3">
            <a:extLst>
              <a:ext uri="{FF2B5EF4-FFF2-40B4-BE49-F238E27FC236}">
                <a16:creationId xmlns:a16="http://schemas.microsoft.com/office/drawing/2014/main" id="{ABC2AB42-003F-8241-87F4-D675B38BD57F}"/>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404539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96F21-A54B-2147-B2D9-656DA751374A}"/>
              </a:ext>
            </a:extLst>
          </p:cNvPr>
          <p:cNvPicPr>
            <a:picLocks noChangeAspect="1"/>
          </p:cNvPicPr>
          <p:nvPr/>
        </p:nvPicPr>
        <p:blipFill>
          <a:blip r:embed="rId2"/>
          <a:stretch>
            <a:fillRect/>
          </a:stretch>
        </p:blipFill>
        <p:spPr>
          <a:xfrm>
            <a:off x="0" y="857250"/>
            <a:ext cx="9144000" cy="5143500"/>
          </a:xfrm>
          <a:prstGeom prst="rect">
            <a:avLst/>
          </a:prstGeom>
        </p:spPr>
      </p:pic>
      <p:sp>
        <p:nvSpPr>
          <p:cNvPr id="3" name="Rectangle 2">
            <a:extLst>
              <a:ext uri="{FF2B5EF4-FFF2-40B4-BE49-F238E27FC236}">
                <a16:creationId xmlns:a16="http://schemas.microsoft.com/office/drawing/2014/main" id="{1FC14606-50FD-0141-B5CF-B3B861615FAB}"/>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993989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600" dirty="0">
                <a:latin typeface="+mj-lt"/>
              </a:rPr>
              <a:t>Copyright</a:t>
            </a:r>
          </a:p>
        </p:txBody>
      </p:sp>
      <p:pic>
        <p:nvPicPr>
          <p:cNvPr id="4" name="Picture 6" descr="The notice reads as follows: 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Grp="1" noChangeAspect="1" noChangeArrowheads="1"/>
          </p:cNvPicPr>
          <p:nvPr>
            <p:ph idx="1"/>
          </p:nvPr>
        </p:nvPicPr>
        <p:blipFill>
          <a:blip r:embed="rId2" r:link="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23350" y="2390619"/>
            <a:ext cx="6897300" cy="215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5" name="Rectangle 4">
            <a:extLst>
              <a:ext uri="{FF2B5EF4-FFF2-40B4-BE49-F238E27FC236}">
                <a16:creationId xmlns:a16="http://schemas.microsoft.com/office/drawing/2014/main" id="{C424C2C2-2C1E-5240-ADDD-1B1BF12874D9}"/>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pic>
        <p:nvPicPr>
          <p:cNvPr id="6" name="Picture 5" descr="A group of people in a room&#10;&#10;Description automatically generated">
            <a:extLst>
              <a:ext uri="{FF2B5EF4-FFF2-40B4-BE49-F238E27FC236}">
                <a16:creationId xmlns:a16="http://schemas.microsoft.com/office/drawing/2014/main" id="{DEE3DCA8-5551-394D-9B21-7E7D8F54A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0393"/>
            <a:ext cx="9144000" cy="6377214"/>
          </a:xfrm>
          <a:prstGeom prst="rect">
            <a:avLst/>
          </a:prstGeom>
        </p:spPr>
      </p:pic>
    </p:spTree>
    <p:extLst>
      <p:ext uri="{BB962C8B-B14F-4D97-AF65-F5344CB8AC3E}">
        <p14:creationId xmlns:p14="http://schemas.microsoft.com/office/powerpoint/2010/main" val="463320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3656">
            <a:hlinkClick r:id="" action="ppaction://media"/>
            <a:extLst>
              <a:ext uri="{FF2B5EF4-FFF2-40B4-BE49-F238E27FC236}">
                <a16:creationId xmlns:a16="http://schemas.microsoft.com/office/drawing/2014/main" id="{BEBAAE4C-579C-CF4B-A3D5-6A95E78FAE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85800"/>
            <a:ext cx="9144000" cy="5143500"/>
          </a:xfrm>
          <a:prstGeom prst="rect">
            <a:avLst/>
          </a:prstGeom>
        </p:spPr>
      </p:pic>
      <p:sp>
        <p:nvSpPr>
          <p:cNvPr id="3" name="Rectangle 2">
            <a:extLst>
              <a:ext uri="{FF2B5EF4-FFF2-40B4-BE49-F238E27FC236}">
                <a16:creationId xmlns:a16="http://schemas.microsoft.com/office/drawing/2014/main" id="{EE26C578-91F0-AE4D-8D05-AA1648F545E7}"/>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80309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building&#10;&#10;Description automatically generated">
            <a:extLst>
              <a:ext uri="{FF2B5EF4-FFF2-40B4-BE49-F238E27FC236}">
                <a16:creationId xmlns:a16="http://schemas.microsoft.com/office/drawing/2014/main" id="{37A58974-27A4-F849-A8E9-29B51B437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3459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The Scope of Marketing</a:t>
            </a:r>
            <a:endParaRPr lang="en-IN" sz="2000" b="0" dirty="0">
              <a:latin typeface="+mj-lt"/>
            </a:endParaRPr>
          </a:p>
        </p:txBody>
      </p:sp>
      <p:sp>
        <p:nvSpPr>
          <p:cNvPr id="3" name="Content Placeholder 2"/>
          <p:cNvSpPr>
            <a:spLocks noGrp="1"/>
          </p:cNvSpPr>
          <p:nvPr>
            <p:ph idx="1"/>
          </p:nvPr>
        </p:nvSpPr>
        <p:spPr>
          <a:xfrm>
            <a:off x="457200" y="1600200"/>
            <a:ext cx="8305800" cy="4419599"/>
          </a:xfrm>
        </p:spPr>
        <p:txBody>
          <a:bodyPr/>
          <a:lstStyle/>
          <a:p>
            <a:pPr marL="255600" indent="-255600">
              <a:buSzPct val="100000"/>
            </a:pPr>
            <a:r>
              <a:rPr lang="en-US" sz="2600" b="1" dirty="0">
                <a:cs typeface="Avenir Black" charset="0"/>
              </a:rPr>
              <a:t>Marketing </a:t>
            </a:r>
            <a:r>
              <a:rPr lang="en-US" sz="2600" dirty="0">
                <a:cs typeface="Avenir Black" charset="0"/>
              </a:rPr>
              <a:t>is about identifying and meeting human and social needs</a:t>
            </a:r>
          </a:p>
          <a:p>
            <a:pPr marL="255600" indent="-255600">
              <a:buSzPct val="100000"/>
            </a:pPr>
            <a:r>
              <a:rPr lang="en-US" sz="2600" dirty="0">
                <a:cs typeface="Avenir Black" charset="0"/>
              </a:rPr>
              <a:t>AMA</a:t>
            </a:r>
            <a:r>
              <a:rPr lang="en-US" altLang="en-US" sz="2600" dirty="0">
                <a:cs typeface="Avenir Black" charset="0"/>
              </a:rPr>
              <a:t>’</a:t>
            </a:r>
            <a:r>
              <a:rPr lang="en-US" sz="2600" dirty="0">
                <a:cs typeface="Avenir Black" charset="0"/>
              </a:rPr>
              <a:t>s formal definition:</a:t>
            </a:r>
            <a:r>
              <a:rPr lang="en-US" sz="2600" b="1" dirty="0">
                <a:cs typeface="Avenir Black" charset="0"/>
              </a:rPr>
              <a:t> Marketing is the activity, set of institutions, and processes for creating, communicating, delivering, and exchanging offerings that have value for customers, clients, partners, and society at large</a:t>
            </a:r>
          </a:p>
        </p:txBody>
      </p:sp>
      <p:sp>
        <p:nvSpPr>
          <p:cNvPr id="4" name="Rectangle 3">
            <a:extLst>
              <a:ext uri="{FF2B5EF4-FFF2-40B4-BE49-F238E27FC236}">
                <a16:creationId xmlns:a16="http://schemas.microsoft.com/office/drawing/2014/main" id="{787848E6-39C8-A245-AE8F-318CCF2C4981}"/>
              </a:ext>
            </a:extLst>
          </p:cNvPr>
          <p:cNvSpPr/>
          <p:nvPr/>
        </p:nvSpPr>
        <p:spPr>
          <a:xfrm>
            <a:off x="2819400" y="64204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501868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Marketing Management </a:t>
            </a:r>
            <a:endParaRPr lang="en-IN" sz="2000" b="0" dirty="0">
              <a:latin typeface="+mj-lt"/>
            </a:endParaRPr>
          </a:p>
        </p:txBody>
      </p:sp>
      <p:sp>
        <p:nvSpPr>
          <p:cNvPr id="3" name="Content Placeholder 2"/>
          <p:cNvSpPr>
            <a:spLocks noGrp="1"/>
          </p:cNvSpPr>
          <p:nvPr>
            <p:ph idx="1"/>
          </p:nvPr>
        </p:nvSpPr>
        <p:spPr>
          <a:xfrm>
            <a:off x="457200" y="1600200"/>
            <a:ext cx="8305800" cy="4419599"/>
          </a:xfrm>
        </p:spPr>
        <p:txBody>
          <a:bodyPr/>
          <a:lstStyle/>
          <a:p>
            <a:pPr marL="255600" indent="-255600">
              <a:buSzPct val="100000"/>
            </a:pPr>
            <a:r>
              <a:rPr lang="en-US" sz="2600" dirty="0">
                <a:cs typeface="Avenir Black" charset="0"/>
              </a:rPr>
              <a:t>The art and science of choosing target markets and getting, keeping, and growing customers through creating, delivering, and communicating superior customer value</a:t>
            </a:r>
          </a:p>
        </p:txBody>
      </p:sp>
      <p:sp>
        <p:nvSpPr>
          <p:cNvPr id="4" name="Rectangle 3">
            <a:extLst>
              <a:ext uri="{FF2B5EF4-FFF2-40B4-BE49-F238E27FC236}">
                <a16:creationId xmlns:a16="http://schemas.microsoft.com/office/drawing/2014/main" id="{64942A67-DEF2-8F42-A8A4-B5E3E7182F48}"/>
              </a:ext>
            </a:extLst>
          </p:cNvPr>
          <p:cNvSpPr/>
          <p:nvPr/>
        </p:nvSpPr>
        <p:spPr>
          <a:xfrm>
            <a:off x="2819400" y="64204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2786150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What is Marketed? </a:t>
            </a:r>
            <a:endParaRPr lang="en-IN" sz="2000" b="0" dirty="0">
              <a:latin typeface="+mj-lt"/>
            </a:endParaRPr>
          </a:p>
        </p:txBody>
      </p:sp>
      <p:sp>
        <p:nvSpPr>
          <p:cNvPr id="3" name="Content Placeholder 2"/>
          <p:cNvSpPr>
            <a:spLocks noGrp="1"/>
          </p:cNvSpPr>
          <p:nvPr>
            <p:ph idx="1"/>
          </p:nvPr>
        </p:nvSpPr>
        <p:spPr>
          <a:xfrm>
            <a:off x="457200" y="1600200"/>
            <a:ext cx="3200400" cy="4419599"/>
          </a:xfrm>
        </p:spPr>
        <p:txBody>
          <a:bodyPr/>
          <a:lstStyle/>
          <a:p>
            <a:pPr marL="255600" indent="-255600">
              <a:buSzPct val="100000"/>
            </a:pPr>
            <a:r>
              <a:rPr lang="en-US" sz="2000" dirty="0">
                <a:solidFill>
                  <a:srgbClr val="000000"/>
                </a:solidFill>
                <a:latin typeface="Avenir Black" charset="0"/>
                <a:cs typeface="Avenir Black" charset="0"/>
              </a:rPr>
              <a:t>Goods</a:t>
            </a:r>
          </a:p>
          <a:p>
            <a:pPr marL="255600" indent="-255600">
              <a:buSzPct val="100000"/>
            </a:pPr>
            <a:r>
              <a:rPr lang="en-US" sz="2000" dirty="0">
                <a:solidFill>
                  <a:srgbClr val="000000"/>
                </a:solidFill>
                <a:latin typeface="Avenir Black" charset="0"/>
                <a:cs typeface="Avenir Black" charset="0"/>
              </a:rPr>
              <a:t>Services</a:t>
            </a:r>
          </a:p>
          <a:p>
            <a:pPr marL="255600" indent="-255600">
              <a:buSzPct val="100000"/>
            </a:pPr>
            <a:r>
              <a:rPr lang="en-US" sz="2000" dirty="0">
                <a:solidFill>
                  <a:srgbClr val="000000"/>
                </a:solidFill>
                <a:latin typeface="Avenir Black" charset="0"/>
                <a:cs typeface="Avenir Black" charset="0"/>
              </a:rPr>
              <a:t>Events</a:t>
            </a:r>
          </a:p>
          <a:p>
            <a:pPr marL="255600" indent="-255600">
              <a:buSzPct val="100000"/>
            </a:pPr>
            <a:r>
              <a:rPr lang="en-US" sz="2000" dirty="0">
                <a:solidFill>
                  <a:srgbClr val="000000"/>
                </a:solidFill>
                <a:latin typeface="Avenir Black" charset="0"/>
                <a:cs typeface="Avenir Black" charset="0"/>
              </a:rPr>
              <a:t>Experiences</a:t>
            </a:r>
          </a:p>
          <a:p>
            <a:pPr marL="255600" indent="-255600">
              <a:buSzPct val="100000"/>
            </a:pPr>
            <a:r>
              <a:rPr lang="en-US" sz="2000" dirty="0">
                <a:solidFill>
                  <a:srgbClr val="000000"/>
                </a:solidFill>
                <a:latin typeface="Avenir Black" charset="0"/>
                <a:cs typeface="Avenir Black" charset="0"/>
              </a:rPr>
              <a:t>Persons</a:t>
            </a:r>
            <a:endParaRPr lang="en-US" sz="2000" dirty="0">
              <a:cs typeface="Avenir Black" charset="0"/>
            </a:endParaRPr>
          </a:p>
        </p:txBody>
      </p:sp>
      <p:pic>
        <p:nvPicPr>
          <p:cNvPr id="5" name="Picture 4" descr="Oprah Winfrey stands at a lecter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595437"/>
            <a:ext cx="5161550" cy="2447575"/>
          </a:xfrm>
          <a:prstGeom prst="rect">
            <a:avLst/>
          </a:prstGeom>
        </p:spPr>
      </p:pic>
      <p:sp>
        <p:nvSpPr>
          <p:cNvPr id="6" name="Rectangle 5">
            <a:extLst>
              <a:ext uri="{FF2B5EF4-FFF2-40B4-BE49-F238E27FC236}">
                <a16:creationId xmlns:a16="http://schemas.microsoft.com/office/drawing/2014/main" id="{F2291BD1-F4B2-F649-B4A5-78C7A1E77312}"/>
              </a:ext>
            </a:extLst>
          </p:cNvPr>
          <p:cNvSpPr/>
          <p:nvPr/>
        </p:nvSpPr>
        <p:spPr>
          <a:xfrm>
            <a:off x="2819400" y="64204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pic>
        <p:nvPicPr>
          <p:cNvPr id="7" name="Picture 6" descr="People in multicolored costumes walking among large balloons in a parade-like setting.">
            <a:extLst>
              <a:ext uri="{FF2B5EF4-FFF2-40B4-BE49-F238E27FC236}">
                <a16:creationId xmlns:a16="http://schemas.microsoft.com/office/drawing/2014/main" id="{94E13DE0-4779-C94A-9F4D-1A95195A8A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330" y="4019171"/>
            <a:ext cx="5677705" cy="2686935"/>
          </a:xfrm>
          <a:prstGeom prst="rect">
            <a:avLst/>
          </a:prstGeom>
        </p:spPr>
      </p:pic>
      <p:sp>
        <p:nvSpPr>
          <p:cNvPr id="8" name="Content Placeholder 2">
            <a:extLst>
              <a:ext uri="{FF2B5EF4-FFF2-40B4-BE49-F238E27FC236}">
                <a16:creationId xmlns:a16="http://schemas.microsoft.com/office/drawing/2014/main" id="{5A1E9330-4847-7C45-BDC2-FBCA14B91C0D}"/>
              </a:ext>
            </a:extLst>
          </p:cNvPr>
          <p:cNvSpPr txBox="1">
            <a:spLocks/>
          </p:cNvSpPr>
          <p:nvPr/>
        </p:nvSpPr>
        <p:spPr>
          <a:xfrm>
            <a:off x="6533150" y="4304857"/>
            <a:ext cx="2438400" cy="2362200"/>
          </a:xfrm>
          <a:prstGeom prst="rect">
            <a:avLst/>
          </a:prstGeom>
        </p:spPr>
        <p:txBody>
          <a:bodyPr vert="horz" lIns="0" tIns="0" rIns="0" bIns="0" rtlCol="0">
            <a:noAutofit/>
          </a:bodyPr>
          <a:lstStyle>
            <a:lvl1pPr marL="118872" indent="-118872" algn="l" defTabSz="914400" rtl="0" eaLnBrk="1" latinLnBrk="0" hangingPunct="1">
              <a:spcBef>
                <a:spcPts val="1500"/>
              </a:spcBef>
              <a:buClr>
                <a:srgbClr val="007FA3"/>
              </a:buClr>
              <a:buSzPct val="25000"/>
              <a:buFont typeface="Arial" panose="020B0604020202020204" pitchFamily="34" charset="0"/>
              <a:buChar char="•"/>
              <a:defRPr sz="1600" kern="1200">
                <a:solidFill>
                  <a:schemeClr val="tx1"/>
                </a:solidFill>
                <a:latin typeface="+mn-lt"/>
                <a:ea typeface="+mn-ea"/>
                <a:cs typeface="+mn-cs"/>
              </a:defRPr>
            </a:lvl1pPr>
            <a:lvl2pPr marL="569913"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marL="255600" indent="-255600">
              <a:buSzPct val="100000"/>
            </a:pPr>
            <a:r>
              <a:rPr lang="en-US" sz="2000" dirty="0">
                <a:solidFill>
                  <a:srgbClr val="000000"/>
                </a:solidFill>
                <a:latin typeface="Avenir Black" charset="0"/>
                <a:cs typeface="Avenir Black" charset="0"/>
              </a:rPr>
              <a:t>Places</a:t>
            </a:r>
          </a:p>
          <a:p>
            <a:pPr marL="255600" indent="-255600">
              <a:buSzPct val="100000"/>
            </a:pPr>
            <a:r>
              <a:rPr lang="en-US" sz="2000" dirty="0">
                <a:solidFill>
                  <a:srgbClr val="000000"/>
                </a:solidFill>
                <a:latin typeface="Avenir Black" charset="0"/>
                <a:cs typeface="Avenir Black" charset="0"/>
              </a:rPr>
              <a:t>Properties</a:t>
            </a:r>
          </a:p>
          <a:p>
            <a:pPr marL="255600" indent="-255600">
              <a:buSzPct val="100000"/>
            </a:pPr>
            <a:r>
              <a:rPr lang="en-US" sz="2000" dirty="0">
                <a:solidFill>
                  <a:srgbClr val="000000"/>
                </a:solidFill>
                <a:latin typeface="Avenir Black" charset="0"/>
                <a:cs typeface="Avenir Black" charset="0"/>
              </a:rPr>
              <a:t>Organizations</a:t>
            </a:r>
          </a:p>
          <a:p>
            <a:pPr marL="255600" indent="-255600">
              <a:buSzPct val="100000"/>
            </a:pPr>
            <a:r>
              <a:rPr lang="en-US" sz="2000" dirty="0">
                <a:solidFill>
                  <a:srgbClr val="000000"/>
                </a:solidFill>
                <a:latin typeface="Avenir Black" charset="0"/>
                <a:cs typeface="Avenir Black" charset="0"/>
              </a:rPr>
              <a:t>Information</a:t>
            </a:r>
          </a:p>
          <a:p>
            <a:pPr marL="255600" indent="-255600">
              <a:buSzPct val="100000"/>
            </a:pPr>
            <a:r>
              <a:rPr lang="en-US" sz="2000" dirty="0">
                <a:solidFill>
                  <a:srgbClr val="000000"/>
                </a:solidFill>
                <a:latin typeface="Avenir Black" charset="0"/>
                <a:cs typeface="Avenir Black" charset="0"/>
              </a:rPr>
              <a:t>Ideas</a:t>
            </a:r>
            <a:endParaRPr lang="en-US" sz="2000" dirty="0">
              <a:cs typeface="Avenir Black" charset="0"/>
            </a:endParaRPr>
          </a:p>
        </p:txBody>
      </p:sp>
    </p:spTree>
    <p:extLst>
      <p:ext uri="{BB962C8B-B14F-4D97-AF65-F5344CB8AC3E}">
        <p14:creationId xmlns:p14="http://schemas.microsoft.com/office/powerpoint/2010/main" val="62961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Who Markets?</a:t>
            </a:r>
            <a:endParaRPr lang="en-IN" sz="2000" b="0" dirty="0">
              <a:latin typeface="+mj-lt"/>
            </a:endParaRPr>
          </a:p>
        </p:txBody>
      </p:sp>
      <p:sp>
        <p:nvSpPr>
          <p:cNvPr id="3" name="Content Placeholder 2"/>
          <p:cNvSpPr>
            <a:spLocks noGrp="1"/>
          </p:cNvSpPr>
          <p:nvPr>
            <p:ph idx="1"/>
          </p:nvPr>
        </p:nvSpPr>
        <p:spPr>
          <a:xfrm>
            <a:off x="457200" y="1600200"/>
            <a:ext cx="8229600" cy="4419599"/>
          </a:xfrm>
        </p:spPr>
        <p:txBody>
          <a:bodyPr/>
          <a:lstStyle/>
          <a:p>
            <a:pPr marL="255600" indent="-255600">
              <a:buSzPct val="100000"/>
            </a:pPr>
            <a:r>
              <a:rPr lang="en-US" sz="2600" dirty="0">
                <a:solidFill>
                  <a:srgbClr val="000000"/>
                </a:solidFill>
                <a:cs typeface="Avenir Black" charset="0"/>
              </a:rPr>
              <a:t>A </a:t>
            </a:r>
            <a:r>
              <a:rPr lang="en-US" sz="2600" b="1" dirty="0">
                <a:solidFill>
                  <a:srgbClr val="000000"/>
                </a:solidFill>
                <a:cs typeface="Avenir Black" charset="0"/>
              </a:rPr>
              <a:t>marketer </a:t>
            </a:r>
            <a:r>
              <a:rPr lang="en-US" sz="2600" dirty="0">
                <a:solidFill>
                  <a:srgbClr val="000000"/>
                </a:solidFill>
                <a:cs typeface="Avenir Black" charset="0"/>
              </a:rPr>
              <a:t>is someone who seeks a response—attention, a purchase, a vote, a donation—from another party, called the </a:t>
            </a:r>
            <a:r>
              <a:rPr lang="en-US" sz="2600" b="1" dirty="0">
                <a:solidFill>
                  <a:srgbClr val="000000"/>
                </a:solidFill>
                <a:cs typeface="Avenir Black" charset="0"/>
              </a:rPr>
              <a:t>prospect</a:t>
            </a:r>
            <a:endParaRPr lang="en-US" sz="2600" dirty="0">
              <a:cs typeface="Avenir Black" charset="0"/>
            </a:endParaRPr>
          </a:p>
        </p:txBody>
      </p:sp>
      <p:sp>
        <p:nvSpPr>
          <p:cNvPr id="4" name="Rectangle 3">
            <a:extLst>
              <a:ext uri="{FF2B5EF4-FFF2-40B4-BE49-F238E27FC236}">
                <a16:creationId xmlns:a16="http://schemas.microsoft.com/office/drawing/2014/main" id="{780DF9A9-4BD1-174A-9C62-ABC59E6F32DA}"/>
              </a:ext>
            </a:extLst>
          </p:cNvPr>
          <p:cNvSpPr/>
          <p:nvPr/>
        </p:nvSpPr>
        <p:spPr>
          <a:xfrm>
            <a:off x="2819400" y="64204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646520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00"/>
            <a:ext cx="8229600" cy="1097280"/>
          </a:xfrm>
        </p:spPr>
        <p:txBody>
          <a:bodyPr/>
          <a:lstStyle/>
          <a:p>
            <a:r>
              <a:rPr lang="en-US" sz="3600" dirty="0">
                <a:latin typeface="+mj-lt"/>
              </a:rPr>
              <a:t>8 Demand States</a:t>
            </a:r>
            <a:endParaRPr lang="en-IN" sz="2000" b="0" dirty="0">
              <a:latin typeface="+mj-lt"/>
            </a:endParaRPr>
          </a:p>
        </p:txBody>
      </p:sp>
      <p:sp>
        <p:nvSpPr>
          <p:cNvPr id="3" name="Content Placeholder 2"/>
          <p:cNvSpPr>
            <a:spLocks noGrp="1"/>
          </p:cNvSpPr>
          <p:nvPr>
            <p:ph idx="1"/>
          </p:nvPr>
        </p:nvSpPr>
        <p:spPr>
          <a:xfrm>
            <a:off x="457200" y="1600200"/>
            <a:ext cx="3048000" cy="4495800"/>
          </a:xfrm>
        </p:spPr>
        <p:txBody>
          <a:bodyPr/>
          <a:lstStyle/>
          <a:p>
            <a:pPr marL="255600" indent="-255600">
              <a:buSzPct val="100000"/>
            </a:pPr>
            <a:r>
              <a:rPr lang="en-US" sz="2600" dirty="0">
                <a:solidFill>
                  <a:srgbClr val="000000"/>
                </a:solidFill>
                <a:cs typeface="Avenir Black" charset="0"/>
              </a:rPr>
              <a:t>Negative</a:t>
            </a:r>
          </a:p>
          <a:p>
            <a:pPr marL="255600" indent="-255600">
              <a:buSzPct val="100000"/>
            </a:pPr>
            <a:r>
              <a:rPr lang="en-US" sz="2600" dirty="0">
                <a:solidFill>
                  <a:srgbClr val="000000"/>
                </a:solidFill>
                <a:cs typeface="Avenir Black" charset="0"/>
              </a:rPr>
              <a:t>Nonexistent</a:t>
            </a:r>
          </a:p>
          <a:p>
            <a:pPr marL="255600" indent="-255600">
              <a:buSzPct val="100000"/>
            </a:pPr>
            <a:r>
              <a:rPr lang="en-US" sz="2600" dirty="0">
                <a:solidFill>
                  <a:srgbClr val="000000"/>
                </a:solidFill>
                <a:cs typeface="Avenir Black" charset="0"/>
              </a:rPr>
              <a:t>Latent</a:t>
            </a:r>
          </a:p>
          <a:p>
            <a:pPr marL="255600" indent="-255600">
              <a:buSzPct val="100000"/>
            </a:pPr>
            <a:r>
              <a:rPr lang="en-US" sz="2600" dirty="0">
                <a:solidFill>
                  <a:srgbClr val="000000"/>
                </a:solidFill>
                <a:cs typeface="Avenir Black" charset="0"/>
              </a:rPr>
              <a:t>Declining</a:t>
            </a:r>
          </a:p>
          <a:p>
            <a:pPr marL="255600" indent="-255600">
              <a:buSzPct val="100000"/>
            </a:pPr>
            <a:r>
              <a:rPr lang="en-US" sz="2600" dirty="0">
                <a:solidFill>
                  <a:srgbClr val="000000"/>
                </a:solidFill>
                <a:cs typeface="Avenir Black" charset="0"/>
              </a:rPr>
              <a:t>Irregular</a:t>
            </a:r>
          </a:p>
          <a:p>
            <a:pPr marL="255600" indent="-255600">
              <a:buSzPct val="100000"/>
            </a:pPr>
            <a:r>
              <a:rPr lang="en-US" sz="2600" dirty="0">
                <a:solidFill>
                  <a:srgbClr val="000000"/>
                </a:solidFill>
                <a:cs typeface="Avenir Black" charset="0"/>
              </a:rPr>
              <a:t>Unwholesome</a:t>
            </a:r>
          </a:p>
          <a:p>
            <a:pPr marL="255600" indent="-255600">
              <a:buSzPct val="100000"/>
            </a:pPr>
            <a:r>
              <a:rPr lang="en-US" sz="2600" dirty="0">
                <a:solidFill>
                  <a:srgbClr val="000000"/>
                </a:solidFill>
                <a:cs typeface="Avenir Black" charset="0"/>
              </a:rPr>
              <a:t>Full</a:t>
            </a:r>
          </a:p>
          <a:p>
            <a:pPr marL="255600" indent="-255600">
              <a:buSzPct val="100000"/>
            </a:pPr>
            <a:r>
              <a:rPr lang="en-US" sz="2600" dirty="0">
                <a:solidFill>
                  <a:srgbClr val="000000"/>
                </a:solidFill>
                <a:cs typeface="Avenir Black" charset="0"/>
              </a:rPr>
              <a:t>Overfull</a:t>
            </a:r>
            <a:endParaRPr lang="en-US" sz="2600" dirty="0">
              <a:cs typeface="Avenir Black" charset="0"/>
            </a:endParaRPr>
          </a:p>
        </p:txBody>
      </p:sp>
      <p:pic>
        <p:nvPicPr>
          <p:cNvPr id="5" name="Picture 4" descr="A smiling woman hugging a Coca-Cola machi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600200"/>
            <a:ext cx="3104015" cy="4684105"/>
          </a:xfrm>
          <a:prstGeom prst="rect">
            <a:avLst/>
          </a:prstGeom>
        </p:spPr>
      </p:pic>
      <p:sp>
        <p:nvSpPr>
          <p:cNvPr id="6" name="Rectangle 5">
            <a:extLst>
              <a:ext uri="{FF2B5EF4-FFF2-40B4-BE49-F238E27FC236}">
                <a16:creationId xmlns:a16="http://schemas.microsoft.com/office/drawing/2014/main" id="{E3A539D7-5199-AF40-8C46-133EE250C8C0}"/>
              </a:ext>
            </a:extLst>
          </p:cNvPr>
          <p:cNvSpPr/>
          <p:nvPr/>
        </p:nvSpPr>
        <p:spPr>
          <a:xfrm>
            <a:off x="2819400" y="64204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563014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Figure 1.1 </a:t>
            </a:r>
            <a:r>
              <a:rPr lang="en-IN" sz="3600" dirty="0">
                <a:latin typeface="+mj-lt"/>
              </a:rPr>
              <a:t>Structure of Flows in a Modern Exchange Economy</a:t>
            </a:r>
            <a:endParaRPr lang="en-IN" dirty="0">
              <a:latin typeface="+mj-lt"/>
            </a:endParaRPr>
          </a:p>
        </p:txBody>
      </p:sp>
      <p:pic>
        <p:nvPicPr>
          <p:cNvPr id="3" name="Picture 2" descr="A flow diagram shows the structure of flows in a modern exchange economy. At the center is Government markets, which provides services and goods and collects taxes and goods from Resource markets, Consumer markets, Intermediary markets, and Manufacturer markets. Resource markets provide money to Consumer markets which provide money to Intermediary markets which provide money to Manufacturer markets which provide money to Resource markets. Resource markets receive resources from Consumer markets which receive goods and services from Intermediary markets which receive goods and services from Manufacturer markets which receive resources from Resource marke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76400"/>
            <a:ext cx="7415982" cy="4575636"/>
          </a:xfrm>
          <a:prstGeom prst="rect">
            <a:avLst/>
          </a:prstGeom>
        </p:spPr>
      </p:pic>
      <p:sp>
        <p:nvSpPr>
          <p:cNvPr id="4" name="Rectangle 3">
            <a:extLst>
              <a:ext uri="{FF2B5EF4-FFF2-40B4-BE49-F238E27FC236}">
                <a16:creationId xmlns:a16="http://schemas.microsoft.com/office/drawing/2014/main" id="{045A0AE7-E4D6-FB45-9CF0-1377F9B27FA7}"/>
              </a:ext>
            </a:extLst>
          </p:cNvPr>
          <p:cNvSpPr/>
          <p:nvPr/>
        </p:nvSpPr>
        <p:spPr>
          <a:xfrm>
            <a:off x="2819400" y="6344220"/>
            <a:ext cx="5867400" cy="437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106464621"/>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6593</TotalTime>
  <Words>3133</Words>
  <Application>Microsoft Macintosh PowerPoint</Application>
  <PresentationFormat>On-screen Show (4:3)</PresentationFormat>
  <Paragraphs>247</Paragraphs>
  <Slides>35</Slides>
  <Notes>30</Notes>
  <HiddenSlides>3</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Avenir Black</vt:lpstr>
      <vt:lpstr>Times New Roman</vt:lpstr>
      <vt:lpstr>Verdana</vt:lpstr>
      <vt:lpstr>Wingdings</vt:lpstr>
      <vt:lpstr>508 Lecture</vt:lpstr>
      <vt:lpstr>Marketing Management</vt:lpstr>
      <vt:lpstr>Learning Objectives</vt:lpstr>
      <vt:lpstr>The Value of Marketing</vt:lpstr>
      <vt:lpstr>The Scope of Marketing</vt:lpstr>
      <vt:lpstr>Marketing Management </vt:lpstr>
      <vt:lpstr>What is Marketed? </vt:lpstr>
      <vt:lpstr>Who Markets?</vt:lpstr>
      <vt:lpstr>8 Demand States</vt:lpstr>
      <vt:lpstr>Figure 1.1 Structure of Flows in a Modern Exchange Economy</vt:lpstr>
      <vt:lpstr>Figure 1.2 A Simple Marketing System</vt:lpstr>
      <vt:lpstr>Core Marketing Concepts (1 of 10)</vt:lpstr>
      <vt:lpstr>Types of Needs</vt:lpstr>
      <vt:lpstr>Core Marketing Concepts (2 of 10)</vt:lpstr>
      <vt:lpstr>Core Marketing Concepts (3 of 10)</vt:lpstr>
      <vt:lpstr>Core Marketing Concepts (4 of 10)</vt:lpstr>
      <vt:lpstr>Core Marketing Concepts (5 of 10)</vt:lpstr>
      <vt:lpstr>Core Marketing Concepts (6 of 10)</vt:lpstr>
      <vt:lpstr>Core Marketing Concepts (7 of 10)</vt:lpstr>
      <vt:lpstr>A Dramatically Changed Marketplace (1 of 6)</vt:lpstr>
      <vt:lpstr>A Dramatically Changed Marketplace (5 of 6)</vt:lpstr>
      <vt:lpstr>Company Orientation Toward the Marketplace</vt:lpstr>
      <vt:lpstr>Figure 1.4 Holistic Marketing Dimensions</vt:lpstr>
      <vt:lpstr>Integrated Marketing</vt:lpstr>
      <vt:lpstr>Internal Marketing</vt:lpstr>
      <vt:lpstr>Assessing Which Company Departments Are Customer-Minded (1 of 3)</vt:lpstr>
      <vt:lpstr>Assessing Which Company Departments Are Customer-Minded (2 of 3)</vt:lpstr>
      <vt:lpstr>Assessing Which Company Departments Are Customer-Minded (3 of 3)</vt:lpstr>
      <vt:lpstr>Performance Marketing</vt:lpstr>
      <vt:lpstr>Figure 1.5 Marketing Mix Components (4 Ps)</vt:lpstr>
      <vt:lpstr>Figure 1.6 The Evolution of Marketing Management</vt:lpstr>
      <vt:lpstr>Marketing Management Tasks (1 of 2)</vt:lpstr>
      <vt:lpstr>PowerPoint Presentation</vt:lpstr>
      <vt:lpstr>Copyright</vt:lpstr>
      <vt:lpstr>PowerPoint Presentation</vt:lpstr>
      <vt:lpstr>PowerPoint Presentation</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Management, 15e</dc:title>
  <dc:subject>Business</dc:subject>
  <dc:creator>Kotler/Keller</dc:creator>
  <cp:lastModifiedBy>Gu, Mingyi</cp:lastModifiedBy>
  <cp:revision>1610</cp:revision>
  <dcterms:created xsi:type="dcterms:W3CDTF">2014-07-14T20:04:21Z</dcterms:created>
  <dcterms:modified xsi:type="dcterms:W3CDTF">2019-09-09T06:53:02Z</dcterms:modified>
</cp:coreProperties>
</file>