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2" r:id="rId16"/>
    <p:sldId id="274" r:id="rId17"/>
    <p:sldId id="275" r:id="rId18"/>
    <p:sldId id="276" r:id="rId1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70"/>
  </p:normalViewPr>
  <p:slideViewPr>
    <p:cSldViewPr>
      <p:cViewPr>
        <p:scale>
          <a:sx n="110" d="100"/>
          <a:sy n="110" d="100"/>
        </p:scale>
        <p:origin x="1680" y="1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A42F879-4EFE-4127-B7E3-CA608D2FD9CD}" type="datetimeFigureOut">
              <a:rPr lang="it-IT" smtClean="0"/>
              <a:t>25/05/17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29418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A42F879-4EFE-4127-B7E3-CA608D2FD9CD}" type="datetimeFigureOut">
              <a:rPr lang="it-IT" smtClean="0"/>
              <a:t>25/05/17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2196716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A42F879-4EFE-4127-B7E3-CA608D2FD9CD}" type="datetimeFigureOut">
              <a:rPr lang="it-IT" smtClean="0"/>
              <a:t>25/05/17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558250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A42F879-4EFE-4127-B7E3-CA608D2FD9CD}" type="datetimeFigureOut">
              <a:rPr lang="it-IT" smtClean="0"/>
              <a:t>25/05/17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156262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A42F879-4EFE-4127-B7E3-CA608D2FD9CD}" type="datetimeFigureOut">
              <a:rPr lang="it-IT" smtClean="0"/>
              <a:t>25/05/17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206145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A42F879-4EFE-4127-B7E3-CA608D2FD9CD}" type="datetimeFigureOut">
              <a:rPr lang="it-IT" smtClean="0"/>
              <a:t>25/05/17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393747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A42F879-4EFE-4127-B7E3-CA608D2FD9CD}" type="datetimeFigureOut">
              <a:rPr lang="it-IT" smtClean="0"/>
              <a:t>25/05/17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125496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A42F879-4EFE-4127-B7E3-CA608D2FD9CD}" type="datetimeFigureOut">
              <a:rPr lang="it-IT" smtClean="0"/>
              <a:t>25/05/17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3271496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A42F879-4EFE-4127-B7E3-CA608D2FD9CD}" type="datetimeFigureOut">
              <a:rPr lang="it-IT" smtClean="0"/>
              <a:t>25/05/17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985709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A42F879-4EFE-4127-B7E3-CA608D2FD9CD}" type="datetimeFigureOut">
              <a:rPr lang="it-IT" smtClean="0"/>
              <a:t>25/05/17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71068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A42F879-4EFE-4127-B7E3-CA608D2FD9CD}" type="datetimeFigureOut">
              <a:rPr lang="it-IT" smtClean="0"/>
              <a:t>25/05/17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91CF665-7CA6-4F3C-BC4B-E9920D0843C6}" type="slidenum">
              <a:rPr lang="it-IT" smtClean="0"/>
              <a:t>‹n.›</a:t>
            </a:fld>
            <a:endParaRPr lang="it-IT"/>
          </a:p>
        </p:txBody>
      </p:sp>
    </p:spTree>
    <p:extLst>
      <p:ext uri="{BB962C8B-B14F-4D97-AF65-F5344CB8AC3E}">
        <p14:creationId xmlns:p14="http://schemas.microsoft.com/office/powerpoint/2010/main" val="13043290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2F879-4EFE-4127-B7E3-CA608D2FD9CD}" type="datetimeFigureOut">
              <a:rPr lang="it-IT" smtClean="0"/>
              <a:t>25/05/17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1CF665-7CA6-4F3C-BC4B-E9920D0843C6}" type="slidenum">
              <a:rPr lang="it-IT" smtClean="0"/>
              <a:t>‹n.›</a:t>
            </a:fld>
            <a:endParaRPr lang="it-IT"/>
          </a:p>
        </p:txBody>
      </p:sp>
    </p:spTree>
    <p:extLst>
      <p:ext uri="{BB962C8B-B14F-4D97-AF65-F5344CB8AC3E}">
        <p14:creationId xmlns:p14="http://schemas.microsoft.com/office/powerpoint/2010/main" val="3273135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980728"/>
            <a:ext cx="7846640" cy="2619723"/>
          </a:xfrm>
        </p:spPr>
        <p:txBody>
          <a:bodyPr>
            <a:noAutofit/>
          </a:bodyPr>
          <a:lstStyle/>
          <a:p>
            <a:r>
              <a:rPr lang="it-IT" sz="6000" b="1" dirty="0" smtClean="0">
                <a:effectLst>
                  <a:outerShdw blurRad="38100" dist="38100" dir="2700000" algn="tl">
                    <a:srgbClr val="000000">
                      <a:alpha val="43137"/>
                    </a:srgbClr>
                  </a:outerShdw>
                </a:effectLst>
              </a:rPr>
              <a:t>IMPLEMENTATION AND EMFORCEMENT OF LAW</a:t>
            </a:r>
            <a:endParaRPr lang="it-IT" sz="6000"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187624" y="4869160"/>
            <a:ext cx="7624936" cy="1752600"/>
          </a:xfrm>
        </p:spPr>
        <p:txBody>
          <a:bodyPr>
            <a:normAutofit/>
          </a:bodyPr>
          <a:lstStyle/>
          <a:p>
            <a:r>
              <a:rPr lang="it-IT" sz="2400" i="1" dirty="0" smtClean="0"/>
              <a:t>Giuliana Imprudente, Martina Noto, </a:t>
            </a:r>
            <a:r>
              <a:rPr lang="it-IT" sz="2400" i="1" dirty="0" err="1" smtClean="0"/>
              <a:t>Akylbay</a:t>
            </a:r>
            <a:r>
              <a:rPr lang="it-IT" sz="2400" i="1" dirty="0" smtClean="0"/>
              <a:t> </a:t>
            </a:r>
            <a:r>
              <a:rPr lang="it-IT" sz="2400" i="1" dirty="0" err="1" smtClean="0"/>
              <a:t>Arystanbek</a:t>
            </a:r>
            <a:endParaRPr lang="it-IT" sz="2400" i="1" dirty="0"/>
          </a:p>
        </p:txBody>
      </p:sp>
    </p:spTree>
    <p:extLst>
      <p:ext uri="{BB962C8B-B14F-4D97-AF65-F5344CB8AC3E}">
        <p14:creationId xmlns:p14="http://schemas.microsoft.com/office/powerpoint/2010/main" val="5816302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extLst>
              <p:ext uri="{D42A27DB-BD31-4B8C-83A1-F6EECF244321}">
                <p14:modId xmlns:p14="http://schemas.microsoft.com/office/powerpoint/2010/main" val="1662770469"/>
              </p:ext>
            </p:extLst>
          </p:nvPr>
        </p:nvGraphicFramePr>
        <p:xfrm>
          <a:off x="0" y="3"/>
          <a:ext cx="9144000" cy="6782974"/>
        </p:xfrm>
        <a:graphic>
          <a:graphicData uri="http://schemas.openxmlformats.org/drawingml/2006/table">
            <a:tbl>
              <a:tblPr firstRow="1" bandRow="1">
                <a:tableStyleId>{073A0DAA-6AF3-43AB-8588-CEC1D06C72B9}</a:tableStyleId>
              </a:tblPr>
              <a:tblGrid>
                <a:gridCol w="1828800"/>
                <a:gridCol w="1828800"/>
                <a:gridCol w="1828800"/>
                <a:gridCol w="1828800"/>
                <a:gridCol w="1828800"/>
              </a:tblGrid>
              <a:tr h="1975171">
                <a:tc>
                  <a:txBody>
                    <a:bodyPr/>
                    <a:lstStyle/>
                    <a:p>
                      <a:r>
                        <a:rPr lang="it-IT" sz="2000" dirty="0" err="1" smtClean="0">
                          <a:solidFill>
                            <a:schemeClr val="bg2"/>
                          </a:solidFill>
                        </a:rPr>
                        <a:t>Year</a:t>
                      </a:r>
                      <a:endParaRPr lang="it-IT" sz="2000" dirty="0">
                        <a:solidFill>
                          <a:schemeClr val="bg2"/>
                        </a:solidFill>
                      </a:endParaRPr>
                    </a:p>
                  </a:txBody>
                  <a:tcPr/>
                </a:tc>
                <a:tc>
                  <a:txBody>
                    <a:bodyPr/>
                    <a:lstStyle/>
                    <a:p>
                      <a:r>
                        <a:rPr lang="it-IT" sz="2000" dirty="0" err="1" smtClean="0"/>
                        <a:t>Number</a:t>
                      </a:r>
                      <a:r>
                        <a:rPr lang="it-IT" sz="2000" dirty="0" smtClean="0"/>
                        <a:t> of new </a:t>
                      </a:r>
                      <a:r>
                        <a:rPr lang="it-IT" sz="2000" dirty="0" err="1" smtClean="0"/>
                        <a:t>cases</a:t>
                      </a:r>
                      <a:r>
                        <a:rPr lang="it-IT" sz="2000" dirty="0" smtClean="0"/>
                        <a:t> </a:t>
                      </a:r>
                      <a:r>
                        <a:rPr lang="it-IT" sz="2000" dirty="0" err="1" smtClean="0"/>
                        <a:t>brought</a:t>
                      </a:r>
                      <a:r>
                        <a:rPr lang="it-IT" sz="2000" dirty="0" smtClean="0"/>
                        <a:t> for </a:t>
                      </a:r>
                      <a:r>
                        <a:rPr lang="it-IT" sz="2000" dirty="0" err="1" smtClean="0"/>
                        <a:t>enforcement</a:t>
                      </a:r>
                      <a:endParaRPr lang="it-IT" sz="2000" dirty="0"/>
                    </a:p>
                  </a:txBody>
                  <a:tcPr/>
                </a:tc>
                <a:tc>
                  <a:txBody>
                    <a:bodyPr/>
                    <a:lstStyle/>
                    <a:p>
                      <a:r>
                        <a:rPr lang="it-IT" sz="2000" dirty="0" err="1" smtClean="0"/>
                        <a:t>Monetary</a:t>
                      </a:r>
                      <a:r>
                        <a:rPr lang="it-IT" sz="2000" dirty="0" smtClean="0"/>
                        <a:t> </a:t>
                      </a:r>
                      <a:r>
                        <a:rPr lang="it-IT" sz="2000" dirty="0" err="1" smtClean="0"/>
                        <a:t>amounts</a:t>
                      </a:r>
                      <a:r>
                        <a:rPr lang="it-IT" sz="2000" dirty="0" smtClean="0"/>
                        <a:t> </a:t>
                      </a:r>
                      <a:r>
                        <a:rPr lang="it-IT" sz="2000" dirty="0" err="1" smtClean="0"/>
                        <a:t>involved</a:t>
                      </a:r>
                      <a:endParaRPr lang="it-IT" sz="2000" dirty="0"/>
                    </a:p>
                  </a:txBody>
                  <a:tcPr/>
                </a:tc>
                <a:tc>
                  <a:txBody>
                    <a:bodyPr/>
                    <a:lstStyle/>
                    <a:p>
                      <a:r>
                        <a:rPr lang="it-IT" dirty="0" err="1" smtClean="0"/>
                        <a:t>Number</a:t>
                      </a:r>
                      <a:r>
                        <a:rPr lang="it-IT" dirty="0" smtClean="0"/>
                        <a:t> of </a:t>
                      </a:r>
                      <a:r>
                        <a:rPr lang="it-IT" dirty="0" err="1" smtClean="0"/>
                        <a:t>cases</a:t>
                      </a:r>
                      <a:r>
                        <a:rPr lang="it-IT" dirty="0" smtClean="0"/>
                        <a:t> </a:t>
                      </a:r>
                      <a:r>
                        <a:rPr lang="it-IT" dirty="0" err="1" smtClean="0"/>
                        <a:t>actually</a:t>
                      </a:r>
                      <a:r>
                        <a:rPr lang="it-IT" dirty="0" smtClean="0"/>
                        <a:t> </a:t>
                      </a:r>
                      <a:r>
                        <a:rPr lang="it-IT" dirty="0" err="1" smtClean="0"/>
                        <a:t>enforced</a:t>
                      </a:r>
                      <a:endParaRPr lang="it-IT" dirty="0"/>
                    </a:p>
                  </a:txBody>
                  <a:tcPr/>
                </a:tc>
                <a:tc>
                  <a:txBody>
                    <a:bodyPr/>
                    <a:lstStyle/>
                    <a:p>
                      <a:r>
                        <a:rPr lang="it-IT" dirty="0" err="1" smtClean="0"/>
                        <a:t>Percentage</a:t>
                      </a:r>
                      <a:r>
                        <a:rPr lang="it-IT" dirty="0" smtClean="0"/>
                        <a:t> (</a:t>
                      </a:r>
                      <a:r>
                        <a:rPr lang="it-IT" dirty="0" err="1" smtClean="0"/>
                        <a:t>among</a:t>
                      </a:r>
                      <a:r>
                        <a:rPr lang="it-IT" dirty="0" smtClean="0"/>
                        <a:t> </a:t>
                      </a:r>
                      <a:r>
                        <a:rPr lang="it-IT" dirty="0" err="1" smtClean="0"/>
                        <a:t>all</a:t>
                      </a:r>
                      <a:r>
                        <a:rPr lang="it-IT" dirty="0" smtClean="0"/>
                        <a:t> </a:t>
                      </a:r>
                      <a:r>
                        <a:rPr lang="it-IT" dirty="0" err="1" smtClean="0"/>
                        <a:t>pending</a:t>
                      </a:r>
                      <a:r>
                        <a:rPr lang="it-IT" dirty="0" smtClean="0"/>
                        <a:t> </a:t>
                      </a:r>
                      <a:r>
                        <a:rPr lang="it-IT" dirty="0" err="1" smtClean="0"/>
                        <a:t>cases</a:t>
                      </a:r>
                      <a:r>
                        <a:rPr lang="it-IT" dirty="0" smtClean="0"/>
                        <a:t>)</a:t>
                      </a:r>
                    </a:p>
                    <a:p>
                      <a:r>
                        <a:rPr lang="it-IT" dirty="0" smtClean="0"/>
                        <a:t>of </a:t>
                      </a:r>
                      <a:r>
                        <a:rPr lang="it-IT" dirty="0" err="1" smtClean="0"/>
                        <a:t>actual</a:t>
                      </a:r>
                      <a:endParaRPr lang="it-IT" dirty="0" smtClean="0"/>
                    </a:p>
                    <a:p>
                      <a:r>
                        <a:rPr lang="it-IT" dirty="0" err="1" smtClean="0"/>
                        <a:t>enforcement</a:t>
                      </a:r>
                      <a:endParaRPr lang="it-IT" dirty="0"/>
                    </a:p>
                  </a:txBody>
                  <a:tcPr/>
                </a:tc>
              </a:tr>
              <a:tr h="686829">
                <a:tc>
                  <a:txBody>
                    <a:bodyPr/>
                    <a:lstStyle/>
                    <a:p>
                      <a:r>
                        <a:rPr lang="it-IT" b="1" dirty="0" smtClean="0"/>
                        <a:t>1995</a:t>
                      </a:r>
                      <a:endParaRPr lang="it-IT" b="1" dirty="0"/>
                    </a:p>
                  </a:txBody>
                  <a:tcPr/>
                </a:tc>
                <a:tc>
                  <a:txBody>
                    <a:bodyPr/>
                    <a:lstStyle/>
                    <a:p>
                      <a:r>
                        <a:rPr lang="it-IT" dirty="0" smtClean="0"/>
                        <a:t>1,360,000</a:t>
                      </a:r>
                      <a:endParaRPr lang="it-IT" dirty="0"/>
                    </a:p>
                  </a:txBody>
                  <a:tcPr/>
                </a:tc>
                <a:tc>
                  <a:txBody>
                    <a:bodyPr/>
                    <a:lstStyle/>
                    <a:p>
                      <a:r>
                        <a:rPr lang="it-IT" dirty="0" err="1" smtClean="0"/>
                        <a:t>n</a:t>
                      </a:r>
                      <a:r>
                        <a:rPr lang="it-IT" dirty="0" smtClean="0"/>
                        <a:t>/a</a:t>
                      </a:r>
                      <a:endParaRPr lang="it-IT" dirty="0"/>
                    </a:p>
                  </a:txBody>
                  <a:tcPr/>
                </a:tc>
                <a:tc>
                  <a:txBody>
                    <a:bodyPr/>
                    <a:lstStyle/>
                    <a:p>
                      <a:r>
                        <a:rPr lang="it-IT" dirty="0" smtClean="0"/>
                        <a:t>1,190,000</a:t>
                      </a:r>
                      <a:endParaRPr lang="it-IT" dirty="0"/>
                    </a:p>
                  </a:txBody>
                  <a:tcPr/>
                </a:tc>
                <a:tc>
                  <a:txBody>
                    <a:bodyPr/>
                    <a:lstStyle/>
                    <a:p>
                      <a:r>
                        <a:rPr lang="it-IT" dirty="0" smtClean="0"/>
                        <a:t>75.00</a:t>
                      </a:r>
                      <a:r>
                        <a:rPr lang="it-IT" baseline="0" dirty="0" smtClean="0"/>
                        <a:t> %</a:t>
                      </a:r>
                      <a:endParaRPr lang="it-IT" dirty="0"/>
                    </a:p>
                  </a:txBody>
                  <a:tcPr/>
                </a:tc>
              </a:tr>
              <a:tr h="686829">
                <a:tc>
                  <a:txBody>
                    <a:bodyPr/>
                    <a:lstStyle/>
                    <a:p>
                      <a:r>
                        <a:rPr lang="it-IT" dirty="0" smtClean="0"/>
                        <a:t>1996</a:t>
                      </a:r>
                      <a:endParaRPr lang="it-IT" dirty="0"/>
                    </a:p>
                  </a:txBody>
                  <a:tcPr/>
                </a:tc>
                <a:tc>
                  <a:txBody>
                    <a:bodyPr/>
                    <a:lstStyle/>
                    <a:p>
                      <a:r>
                        <a:rPr lang="it-IT" dirty="0" smtClean="0"/>
                        <a:t>1,680,000</a:t>
                      </a:r>
                      <a:endParaRPr lang="it-IT" dirty="0"/>
                    </a:p>
                  </a:txBody>
                  <a:tcPr/>
                </a:tc>
                <a:tc>
                  <a:txBody>
                    <a:bodyPr/>
                    <a:lstStyle/>
                    <a:p>
                      <a:r>
                        <a:rPr lang="it-IT" dirty="0" err="1" smtClean="0"/>
                        <a:t>n</a:t>
                      </a:r>
                      <a:r>
                        <a:rPr lang="it-IT" dirty="0" smtClean="0"/>
                        <a:t>/a</a:t>
                      </a:r>
                      <a:endParaRPr lang="it-IT" dirty="0"/>
                    </a:p>
                  </a:txBody>
                  <a:tcPr/>
                </a:tc>
                <a:tc>
                  <a:txBody>
                    <a:bodyPr/>
                    <a:lstStyle/>
                    <a:p>
                      <a:r>
                        <a:rPr lang="it-IT" dirty="0" smtClean="0"/>
                        <a:t>1,420,000</a:t>
                      </a:r>
                      <a:endParaRPr lang="it-IT" dirty="0"/>
                    </a:p>
                  </a:txBody>
                  <a:tcPr/>
                </a:tc>
                <a:tc>
                  <a:txBody>
                    <a:bodyPr/>
                    <a:lstStyle/>
                    <a:p>
                      <a:r>
                        <a:rPr lang="it-IT" dirty="0" smtClean="0"/>
                        <a:t>73.98 %</a:t>
                      </a:r>
                      <a:endParaRPr lang="it-IT" dirty="0"/>
                    </a:p>
                  </a:txBody>
                  <a:tcPr/>
                </a:tc>
              </a:tr>
              <a:tr h="686829">
                <a:tc>
                  <a:txBody>
                    <a:bodyPr/>
                    <a:lstStyle/>
                    <a:p>
                      <a:r>
                        <a:rPr lang="it-IT" dirty="0" smtClean="0"/>
                        <a:t>1997</a:t>
                      </a:r>
                      <a:endParaRPr lang="it-IT" dirty="0"/>
                    </a:p>
                  </a:txBody>
                  <a:tcPr/>
                </a:tc>
                <a:tc>
                  <a:txBody>
                    <a:bodyPr/>
                    <a:lstStyle/>
                    <a:p>
                      <a:r>
                        <a:rPr lang="it-IT" dirty="0" smtClean="0"/>
                        <a:t>1,840,000</a:t>
                      </a:r>
                      <a:endParaRPr lang="it-IT" dirty="0"/>
                    </a:p>
                  </a:txBody>
                  <a:tcPr/>
                </a:tc>
                <a:tc>
                  <a:txBody>
                    <a:bodyPr/>
                    <a:lstStyle/>
                    <a:p>
                      <a:r>
                        <a:rPr lang="it-IT" dirty="0" err="1" smtClean="0"/>
                        <a:t>n</a:t>
                      </a:r>
                      <a:r>
                        <a:rPr lang="it-IT" dirty="0" smtClean="0"/>
                        <a:t>/a</a:t>
                      </a:r>
                      <a:endParaRPr lang="it-IT" dirty="0"/>
                    </a:p>
                  </a:txBody>
                  <a:tcPr/>
                </a:tc>
                <a:tc>
                  <a:txBody>
                    <a:bodyPr/>
                    <a:lstStyle/>
                    <a:p>
                      <a:r>
                        <a:rPr lang="it-IT" dirty="0" smtClean="0"/>
                        <a:t>1,460,000</a:t>
                      </a:r>
                      <a:endParaRPr lang="it-IT" dirty="0"/>
                    </a:p>
                  </a:txBody>
                  <a:tcPr/>
                </a:tc>
                <a:tc>
                  <a:txBody>
                    <a:bodyPr/>
                    <a:lstStyle/>
                    <a:p>
                      <a:r>
                        <a:rPr lang="it-IT" dirty="0" smtClean="0"/>
                        <a:t>67.98 %</a:t>
                      </a:r>
                      <a:endParaRPr lang="it-IT" dirty="0"/>
                    </a:p>
                  </a:txBody>
                  <a:tcPr/>
                </a:tc>
              </a:tr>
              <a:tr h="686829">
                <a:tc>
                  <a:txBody>
                    <a:bodyPr/>
                    <a:lstStyle/>
                    <a:p>
                      <a:r>
                        <a:rPr lang="it-IT" dirty="0" smtClean="0"/>
                        <a:t>1998</a:t>
                      </a:r>
                      <a:endParaRPr lang="it-IT" dirty="0"/>
                    </a:p>
                  </a:txBody>
                  <a:tcPr/>
                </a:tc>
                <a:tc>
                  <a:txBody>
                    <a:bodyPr/>
                    <a:lstStyle/>
                    <a:p>
                      <a:r>
                        <a:rPr lang="it-IT" dirty="0" smtClean="0"/>
                        <a:t>2,201,000</a:t>
                      </a:r>
                      <a:endParaRPr lang="it-IT" dirty="0"/>
                    </a:p>
                  </a:txBody>
                  <a:tcPr/>
                </a:tc>
                <a:tc>
                  <a:txBody>
                    <a:bodyPr/>
                    <a:lstStyle/>
                    <a:p>
                      <a:r>
                        <a:rPr lang="it-IT" dirty="0" smtClean="0"/>
                        <a:t>249.1 </a:t>
                      </a:r>
                      <a:r>
                        <a:rPr lang="it-IT" dirty="0" err="1" smtClean="0"/>
                        <a:t>billion</a:t>
                      </a:r>
                      <a:endParaRPr lang="it-IT" dirty="0" smtClean="0"/>
                    </a:p>
                    <a:p>
                      <a:r>
                        <a:rPr lang="it-IT" dirty="0" smtClean="0"/>
                        <a:t>Yuan (new)</a:t>
                      </a:r>
                      <a:endParaRPr lang="it-IT" dirty="0"/>
                    </a:p>
                  </a:txBody>
                  <a:tcPr/>
                </a:tc>
                <a:tc>
                  <a:txBody>
                    <a:bodyPr/>
                    <a:lstStyle/>
                    <a:p>
                      <a:r>
                        <a:rPr lang="it-IT" dirty="0" smtClean="0"/>
                        <a:t>2,078,000</a:t>
                      </a:r>
                      <a:endParaRPr lang="it-IT" dirty="0"/>
                    </a:p>
                  </a:txBody>
                  <a:tcPr/>
                </a:tc>
                <a:tc>
                  <a:txBody>
                    <a:bodyPr/>
                    <a:lstStyle/>
                    <a:p>
                      <a:r>
                        <a:rPr lang="it-IT" dirty="0" smtClean="0"/>
                        <a:t>79.49 %</a:t>
                      </a:r>
                      <a:endParaRPr lang="it-IT" dirty="0"/>
                    </a:p>
                  </a:txBody>
                  <a:tcPr/>
                </a:tc>
              </a:tr>
              <a:tr h="686829">
                <a:tc>
                  <a:txBody>
                    <a:bodyPr/>
                    <a:lstStyle/>
                    <a:p>
                      <a:r>
                        <a:rPr lang="it-IT" dirty="0" smtClean="0"/>
                        <a:t>1999</a:t>
                      </a:r>
                      <a:endParaRPr lang="it-IT" dirty="0"/>
                    </a:p>
                  </a:txBody>
                  <a:tcPr/>
                </a:tc>
                <a:tc>
                  <a:txBody>
                    <a:bodyPr/>
                    <a:lstStyle/>
                    <a:p>
                      <a:r>
                        <a:rPr lang="it-IT" dirty="0" smtClean="0"/>
                        <a:t>2,590,000</a:t>
                      </a:r>
                    </a:p>
                    <a:p>
                      <a:r>
                        <a:rPr lang="it-IT" dirty="0" smtClean="0"/>
                        <a:t>(New)</a:t>
                      </a:r>
                      <a:endParaRPr lang="it-IT" dirty="0"/>
                    </a:p>
                  </a:txBody>
                  <a:tcPr/>
                </a:tc>
                <a:tc>
                  <a:txBody>
                    <a:bodyPr/>
                    <a:lstStyle/>
                    <a:p>
                      <a:r>
                        <a:rPr lang="it-IT" dirty="0" smtClean="0"/>
                        <a:t>351.2 </a:t>
                      </a:r>
                      <a:r>
                        <a:rPr lang="it-IT" dirty="0" err="1" smtClean="0"/>
                        <a:t>billion</a:t>
                      </a:r>
                      <a:endParaRPr lang="it-IT" dirty="0" smtClean="0"/>
                    </a:p>
                    <a:p>
                      <a:r>
                        <a:rPr lang="it-IT" dirty="0" smtClean="0"/>
                        <a:t>Yuan (new)</a:t>
                      </a:r>
                      <a:endParaRPr lang="it-IT" dirty="0"/>
                    </a:p>
                  </a:txBody>
                  <a:tcPr/>
                </a:tc>
                <a:tc>
                  <a:txBody>
                    <a:bodyPr/>
                    <a:lstStyle/>
                    <a:p>
                      <a:r>
                        <a:rPr lang="it-IT" dirty="0" smtClean="0"/>
                        <a:t>2,645,000</a:t>
                      </a:r>
                      <a:endParaRPr lang="it-IT" dirty="0"/>
                    </a:p>
                  </a:txBody>
                  <a:tcPr/>
                </a:tc>
                <a:tc>
                  <a:txBody>
                    <a:bodyPr/>
                    <a:lstStyle/>
                    <a:p>
                      <a:r>
                        <a:rPr lang="it-IT" dirty="0" smtClean="0"/>
                        <a:t>71.12 %</a:t>
                      </a:r>
                      <a:endParaRPr lang="it-IT" dirty="0"/>
                    </a:p>
                  </a:txBody>
                  <a:tcPr/>
                </a:tc>
              </a:tr>
              <a:tr h="686829">
                <a:tc>
                  <a:txBody>
                    <a:bodyPr/>
                    <a:lstStyle/>
                    <a:p>
                      <a:r>
                        <a:rPr lang="it-IT" dirty="0" smtClean="0"/>
                        <a:t>2000</a:t>
                      </a:r>
                      <a:endParaRPr lang="it-IT" dirty="0"/>
                    </a:p>
                  </a:txBody>
                  <a:tcPr/>
                </a:tc>
                <a:tc>
                  <a:txBody>
                    <a:bodyPr/>
                    <a:lstStyle/>
                    <a:p>
                      <a:r>
                        <a:rPr lang="it-IT" dirty="0" err="1" smtClean="0"/>
                        <a:t>n</a:t>
                      </a:r>
                      <a:r>
                        <a:rPr lang="it-IT" dirty="0" smtClean="0"/>
                        <a:t>/a</a:t>
                      </a:r>
                      <a:endParaRPr lang="it-IT" dirty="0"/>
                    </a:p>
                  </a:txBody>
                  <a:tcPr/>
                </a:tc>
                <a:tc>
                  <a:txBody>
                    <a:bodyPr/>
                    <a:lstStyle/>
                    <a:p>
                      <a:r>
                        <a:rPr lang="it-IT" dirty="0" smtClean="0"/>
                        <a:t>306.4 </a:t>
                      </a:r>
                      <a:r>
                        <a:rPr lang="it-IT" dirty="0" err="1" smtClean="0"/>
                        <a:t>billion</a:t>
                      </a:r>
                      <a:endParaRPr lang="it-IT" dirty="0" smtClean="0"/>
                    </a:p>
                    <a:p>
                      <a:r>
                        <a:rPr lang="it-IT" dirty="0" smtClean="0"/>
                        <a:t>Yuan</a:t>
                      </a:r>
                      <a:r>
                        <a:rPr lang="it-IT" baseline="0" dirty="0" smtClean="0"/>
                        <a:t> (new)</a:t>
                      </a:r>
                      <a:endParaRPr lang="it-IT" dirty="0"/>
                    </a:p>
                  </a:txBody>
                  <a:tcPr/>
                </a:tc>
                <a:tc>
                  <a:txBody>
                    <a:bodyPr/>
                    <a:lstStyle/>
                    <a:p>
                      <a:r>
                        <a:rPr lang="it-IT" dirty="0" smtClean="0"/>
                        <a:t>2,640,000</a:t>
                      </a:r>
                      <a:endParaRPr lang="it-IT" dirty="0"/>
                    </a:p>
                  </a:txBody>
                  <a:tcPr/>
                </a:tc>
                <a:tc>
                  <a:txBody>
                    <a:bodyPr/>
                    <a:lstStyle/>
                    <a:p>
                      <a:r>
                        <a:rPr lang="it-IT" dirty="0" err="1" smtClean="0"/>
                        <a:t>n</a:t>
                      </a:r>
                      <a:r>
                        <a:rPr lang="it-IT" dirty="0" smtClean="0"/>
                        <a:t>/a</a:t>
                      </a:r>
                      <a:endParaRPr lang="it-IT" dirty="0"/>
                    </a:p>
                  </a:txBody>
                  <a:tcPr/>
                </a:tc>
              </a:tr>
              <a:tr h="686829">
                <a:tc>
                  <a:txBody>
                    <a:bodyPr/>
                    <a:lstStyle/>
                    <a:p>
                      <a:r>
                        <a:rPr lang="it-IT" dirty="0" smtClean="0"/>
                        <a:t>2001</a:t>
                      </a:r>
                      <a:endParaRPr lang="it-IT" dirty="0"/>
                    </a:p>
                  </a:txBody>
                  <a:tcPr/>
                </a:tc>
                <a:tc>
                  <a:txBody>
                    <a:bodyPr/>
                    <a:lstStyle/>
                    <a:p>
                      <a:r>
                        <a:rPr lang="it-IT" dirty="0" err="1" smtClean="0"/>
                        <a:t>n</a:t>
                      </a:r>
                      <a:r>
                        <a:rPr lang="it-IT" dirty="0" smtClean="0"/>
                        <a:t>/a</a:t>
                      </a:r>
                      <a:endParaRPr lang="it-IT" dirty="0"/>
                    </a:p>
                  </a:txBody>
                  <a:tcPr/>
                </a:tc>
                <a:tc>
                  <a:txBody>
                    <a:bodyPr/>
                    <a:lstStyle/>
                    <a:p>
                      <a:r>
                        <a:rPr lang="it-IT" dirty="0" smtClean="0"/>
                        <a:t>315 </a:t>
                      </a:r>
                      <a:r>
                        <a:rPr lang="it-IT" dirty="0" err="1" smtClean="0"/>
                        <a:t>billion</a:t>
                      </a:r>
                      <a:endParaRPr lang="it-IT" dirty="0" smtClean="0"/>
                    </a:p>
                    <a:p>
                      <a:r>
                        <a:rPr lang="it-IT" dirty="0" smtClean="0"/>
                        <a:t>Yuan (new)</a:t>
                      </a:r>
                      <a:endParaRPr lang="it-IT" dirty="0"/>
                    </a:p>
                  </a:txBody>
                  <a:tcPr/>
                </a:tc>
                <a:tc>
                  <a:txBody>
                    <a:bodyPr/>
                    <a:lstStyle/>
                    <a:p>
                      <a:r>
                        <a:rPr lang="it-IT" dirty="0" smtClean="0"/>
                        <a:t>2,540,000</a:t>
                      </a:r>
                      <a:endParaRPr lang="it-IT" dirty="0"/>
                    </a:p>
                  </a:txBody>
                  <a:tcPr/>
                </a:tc>
                <a:tc>
                  <a:txBody>
                    <a:bodyPr/>
                    <a:lstStyle/>
                    <a:p>
                      <a:r>
                        <a:rPr lang="it-IT" dirty="0" err="1" smtClean="0"/>
                        <a:t>n</a:t>
                      </a:r>
                      <a:r>
                        <a:rPr lang="it-IT" dirty="0" smtClean="0"/>
                        <a:t>/a</a:t>
                      </a:r>
                      <a:endParaRPr lang="it-IT" dirty="0"/>
                    </a:p>
                  </a:txBody>
                  <a:tcPr/>
                </a:tc>
              </a:tr>
            </a:tbl>
          </a:graphicData>
        </a:graphic>
      </p:graphicFrame>
    </p:spTree>
    <p:extLst>
      <p:ext uri="{BB962C8B-B14F-4D97-AF65-F5344CB8AC3E}">
        <p14:creationId xmlns:p14="http://schemas.microsoft.com/office/powerpoint/2010/main" val="1299203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355" y="0"/>
            <a:ext cx="8856984" cy="6669360"/>
          </a:xfrm>
        </p:spPr>
        <p:txBody>
          <a:bodyPr>
            <a:normAutofit/>
          </a:bodyPr>
          <a:lstStyle/>
          <a:p>
            <a:pPr marL="457200" indent="-457200">
              <a:buAutoNum type="arabicParenR" startAt="5"/>
            </a:pPr>
            <a:r>
              <a:rPr lang="en-GB" sz="2400" b="1" dirty="0" smtClean="0"/>
              <a:t>The last point and the more seriously, there were many reports</a:t>
            </a:r>
          </a:p>
          <a:p>
            <a:pPr marL="0" indent="0">
              <a:buNone/>
            </a:pPr>
            <a:r>
              <a:rPr lang="en-GB" sz="2400" b="1" dirty="0"/>
              <a:t> </a:t>
            </a:r>
            <a:r>
              <a:rPr lang="en-GB" sz="2400" b="1" dirty="0" smtClean="0"/>
              <a:t>      concerning violence against judicial personnel who were</a:t>
            </a:r>
          </a:p>
          <a:p>
            <a:pPr marL="0" indent="0">
              <a:buNone/>
            </a:pPr>
            <a:r>
              <a:rPr lang="en-GB" sz="2400" b="1" dirty="0"/>
              <a:t> </a:t>
            </a:r>
            <a:r>
              <a:rPr lang="en-GB" sz="2400" b="1" dirty="0" smtClean="0"/>
              <a:t>      carrying out enforcement orders.</a:t>
            </a:r>
          </a:p>
          <a:p>
            <a:pPr marL="0" indent="0">
              <a:buNone/>
            </a:pPr>
            <a:r>
              <a:rPr lang="en-GB" sz="2400" b="1" dirty="0"/>
              <a:t> </a:t>
            </a:r>
            <a:r>
              <a:rPr lang="en-GB" sz="2400" b="1" dirty="0" smtClean="0"/>
              <a:t>      There were also instance in which the actions of local police </a:t>
            </a:r>
          </a:p>
          <a:p>
            <a:pPr marL="0" indent="0">
              <a:buNone/>
            </a:pPr>
            <a:r>
              <a:rPr lang="en-GB" sz="2400" b="1" dirty="0"/>
              <a:t> </a:t>
            </a:r>
            <a:r>
              <a:rPr lang="en-GB" sz="2400" b="1" dirty="0" smtClean="0"/>
              <a:t>      arresting judicial enforcement official were clearly orchestrated</a:t>
            </a:r>
          </a:p>
          <a:p>
            <a:pPr marL="0" indent="0">
              <a:buNone/>
            </a:pPr>
            <a:r>
              <a:rPr lang="en-GB" sz="2400" b="1" dirty="0"/>
              <a:t> </a:t>
            </a:r>
            <a:r>
              <a:rPr lang="en-GB" sz="2400" b="1" dirty="0" smtClean="0"/>
              <a:t>      by local government.</a:t>
            </a:r>
          </a:p>
          <a:p>
            <a:pPr marL="0" indent="0">
              <a:buNone/>
            </a:pPr>
            <a:endParaRPr lang="en-GB" sz="2400" b="1" dirty="0"/>
          </a:p>
          <a:p>
            <a:pPr>
              <a:buFont typeface="Wingdings" charset="2"/>
              <a:buChar char="Ø"/>
            </a:pPr>
            <a:r>
              <a:rPr lang="en-GB" sz="2400" b="1" dirty="0" smtClean="0"/>
              <a:t> Finally we also know that serious enforcement problems also exist in other areas of law, although these problems have not been so widely discussed and publicised in china.</a:t>
            </a:r>
          </a:p>
          <a:p>
            <a:pPr>
              <a:buFont typeface="Wingdings" charset="2"/>
              <a:buChar char="Ø"/>
            </a:pPr>
            <a:r>
              <a:rPr lang="en-GB" sz="2400" b="1" dirty="0" smtClean="0"/>
              <a:t>Many Chinese describe court judgments and rulings </a:t>
            </a:r>
            <a:r>
              <a:rPr lang="en-GB" sz="2400" b="1" i="1" dirty="0" smtClean="0"/>
              <a:t>“rubber stamps” </a:t>
            </a:r>
            <a:r>
              <a:rPr lang="en-GB" sz="2400" b="1" dirty="0"/>
              <a:t>;</a:t>
            </a:r>
            <a:r>
              <a:rPr lang="en-GB" sz="2400" b="1" dirty="0" smtClean="0"/>
              <a:t>enforcement like “</a:t>
            </a:r>
            <a:r>
              <a:rPr lang="en-GB" sz="2400" b="1" i="1" dirty="0" smtClean="0"/>
              <a:t>headache”; </a:t>
            </a:r>
            <a:r>
              <a:rPr lang="en-GB" sz="2400" b="1" dirty="0" smtClean="0"/>
              <a:t>civil enforcement like </a:t>
            </a:r>
            <a:r>
              <a:rPr lang="en-GB" sz="2400" b="1" i="1" dirty="0" smtClean="0"/>
              <a:t>“harder than reaching the sky”</a:t>
            </a:r>
            <a:r>
              <a:rPr lang="en-GB" sz="2400" b="1" dirty="0" smtClean="0"/>
              <a:t>; </a:t>
            </a:r>
          </a:p>
          <a:p>
            <a:pPr>
              <a:buFont typeface="Wingdings" charset="2"/>
              <a:buChar char="Ø"/>
            </a:pPr>
            <a:r>
              <a:rPr lang="en-GB" sz="2400" b="1" dirty="0" smtClean="0"/>
              <a:t>The main problem was that the huge efforts by the Party, state and judicial authorities have not addressed the core of  the problem and thus will not solve the situation.</a:t>
            </a:r>
          </a:p>
        </p:txBody>
      </p:sp>
    </p:spTree>
    <p:extLst>
      <p:ext uri="{BB962C8B-B14F-4D97-AF65-F5344CB8AC3E}">
        <p14:creationId xmlns:p14="http://schemas.microsoft.com/office/powerpoint/2010/main" val="1464659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7504" y="24035"/>
            <a:ext cx="8928992" cy="6741368"/>
          </a:xfrm>
        </p:spPr>
        <p:txBody>
          <a:bodyPr>
            <a:normAutofit/>
          </a:bodyPr>
          <a:lstStyle/>
          <a:p>
            <a:pPr marL="0" indent="0">
              <a:buNone/>
            </a:pPr>
            <a:r>
              <a:rPr lang="en-GB" sz="2400" b="1" dirty="0" smtClean="0"/>
              <a:t>The </a:t>
            </a:r>
            <a:r>
              <a:rPr lang="en-GB" sz="2400" b="1" i="1" dirty="0" smtClean="0"/>
              <a:t>“</a:t>
            </a:r>
            <a:r>
              <a:rPr lang="en-GB" sz="2400" b="1" i="1" dirty="0" err="1" smtClean="0"/>
              <a:t>Zhixing</a:t>
            </a:r>
            <a:r>
              <a:rPr lang="en-GB" sz="2400" b="1" i="1" dirty="0" smtClean="0"/>
              <a:t> Nan”</a:t>
            </a:r>
            <a:r>
              <a:rPr lang="en-GB" sz="2400" b="1" dirty="0" smtClean="0"/>
              <a:t> is primarily  a problem of the inability of the judiciary to ensure that its own rulings and decisions are enforced.</a:t>
            </a:r>
          </a:p>
          <a:p>
            <a:pPr marL="0" indent="0">
              <a:buNone/>
            </a:pPr>
            <a:endParaRPr lang="en-GB" sz="2400" b="1" dirty="0"/>
          </a:p>
          <a:p>
            <a:pPr marL="0" indent="0">
              <a:buNone/>
            </a:pPr>
            <a:r>
              <a:rPr lang="en-GB" sz="2400" b="1" dirty="0" smtClean="0"/>
              <a:t>The major causes of the difficulties were:</a:t>
            </a:r>
          </a:p>
          <a:p>
            <a:pPr>
              <a:buFont typeface="Wingdings" charset="2"/>
              <a:buChar char="§"/>
            </a:pPr>
            <a:r>
              <a:rPr lang="en-GB" sz="2000" b="1" dirty="0" smtClean="0"/>
              <a:t>The legal culture</a:t>
            </a:r>
          </a:p>
          <a:p>
            <a:pPr>
              <a:buFont typeface="Wingdings" charset="2"/>
              <a:buChar char="§"/>
            </a:pPr>
            <a:r>
              <a:rPr lang="en-GB" sz="2000" b="1" dirty="0" smtClean="0"/>
              <a:t>The anomalous position of the courts in the Chinese polity</a:t>
            </a:r>
          </a:p>
          <a:p>
            <a:pPr>
              <a:buFont typeface="Wingdings" charset="2"/>
              <a:buChar char="§"/>
            </a:pPr>
            <a:r>
              <a:rPr lang="en-GB" sz="2000" b="1" dirty="0" smtClean="0"/>
              <a:t>The lagging of legal reform behind economic reform and other social changes</a:t>
            </a:r>
          </a:p>
          <a:p>
            <a:pPr>
              <a:buFont typeface="Wingdings" charset="2"/>
              <a:buChar char="§"/>
            </a:pPr>
            <a:r>
              <a:rPr lang="en-GB" sz="2000" b="1" dirty="0" smtClean="0"/>
              <a:t>The question of the proper role of the state</a:t>
            </a:r>
          </a:p>
          <a:p>
            <a:pPr>
              <a:buFont typeface="Wingdings" charset="2"/>
              <a:buChar char="§"/>
            </a:pPr>
            <a:endParaRPr lang="en-GB" sz="2000" b="1" dirty="0"/>
          </a:p>
          <a:p>
            <a:pPr marL="0" indent="0">
              <a:buNone/>
            </a:pPr>
            <a:r>
              <a:rPr lang="en-GB" sz="2400" b="1" dirty="0" smtClean="0"/>
              <a:t>More specifically, these factors included the following:</a:t>
            </a:r>
          </a:p>
          <a:p>
            <a:pPr>
              <a:buFont typeface="Wingdings" charset="2"/>
              <a:buChar char="§"/>
            </a:pPr>
            <a:r>
              <a:rPr lang="en-GB" sz="1800" b="1" dirty="0" smtClean="0"/>
              <a:t>The control of the finances and personnel of the courts by governments</a:t>
            </a:r>
          </a:p>
          <a:p>
            <a:pPr>
              <a:buFont typeface="Wingdings" charset="2"/>
              <a:buChar char="§"/>
            </a:pPr>
            <a:r>
              <a:rPr lang="en-GB" sz="1800" b="1" dirty="0" smtClean="0"/>
              <a:t>The generally poor level of education among judicial personnel in the court system</a:t>
            </a:r>
          </a:p>
          <a:p>
            <a:pPr>
              <a:buFont typeface="Wingdings" charset="2"/>
              <a:buChar char="§"/>
            </a:pPr>
            <a:r>
              <a:rPr lang="en-GB" sz="1800" b="1" dirty="0" smtClean="0"/>
              <a:t>The lack of legislation on enforcement and the lack of precise legal provisions</a:t>
            </a:r>
          </a:p>
          <a:p>
            <a:pPr>
              <a:buFont typeface="Wingdings" charset="2"/>
              <a:buChar char="§"/>
            </a:pPr>
            <a:r>
              <a:rPr lang="en-GB" sz="1800" b="1" dirty="0" smtClean="0"/>
              <a:t>The court’s reluctance to use coercive measures </a:t>
            </a:r>
          </a:p>
          <a:p>
            <a:pPr>
              <a:buFont typeface="Wingdings" charset="2"/>
              <a:buChar char="§"/>
            </a:pPr>
            <a:r>
              <a:rPr lang="en-GB" sz="1800" b="1" dirty="0" smtClean="0"/>
              <a:t>The lack of interest in execution among the judiciary</a:t>
            </a:r>
          </a:p>
          <a:p>
            <a:pPr>
              <a:buFont typeface="Wingdings" charset="2"/>
              <a:buChar char="§"/>
            </a:pPr>
            <a:r>
              <a:rPr lang="en-GB" sz="1800" b="1" dirty="0" smtClean="0"/>
              <a:t>Local protectionism and interference by administrative authorities</a:t>
            </a:r>
          </a:p>
          <a:p>
            <a:pPr>
              <a:buFont typeface="Wingdings" charset="2"/>
              <a:buChar char="§"/>
            </a:pPr>
            <a:r>
              <a:rPr lang="en-GB" sz="1800" b="1" dirty="0" smtClean="0"/>
              <a:t>The insolvency of defendants </a:t>
            </a:r>
          </a:p>
          <a:p>
            <a:pPr>
              <a:buFont typeface="Wingdings" charset="2"/>
              <a:buChar char="§"/>
            </a:pPr>
            <a:r>
              <a:rPr lang="en-GB" sz="1800" b="1" dirty="0" smtClean="0"/>
              <a:t>The lack of cooperation by other authorities</a:t>
            </a:r>
            <a:endParaRPr lang="en-GB" sz="1800" b="1" dirty="0"/>
          </a:p>
        </p:txBody>
      </p:sp>
    </p:spTree>
    <p:extLst>
      <p:ext uri="{BB962C8B-B14F-4D97-AF65-F5344CB8AC3E}">
        <p14:creationId xmlns:p14="http://schemas.microsoft.com/office/powerpoint/2010/main" val="1197245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7504" y="116632"/>
            <a:ext cx="8856984" cy="6480720"/>
          </a:xfrm>
        </p:spPr>
        <p:txBody>
          <a:bodyPr>
            <a:normAutofit/>
          </a:bodyPr>
          <a:lstStyle/>
          <a:p>
            <a:pPr marL="0" indent="0">
              <a:buNone/>
            </a:pPr>
            <a:r>
              <a:rPr lang="en-GB" sz="2400" b="1" dirty="0" smtClean="0"/>
              <a:t>1993 The President of Supreme </a:t>
            </a:r>
            <a:r>
              <a:rPr lang="en-GB" sz="2400" b="1" dirty="0" err="1" smtClean="0"/>
              <a:t>Peolpe’s</a:t>
            </a:r>
            <a:r>
              <a:rPr lang="en-GB" sz="2400" b="1" dirty="0" smtClean="0"/>
              <a:t> Court, Ren </a:t>
            </a:r>
            <a:r>
              <a:rPr lang="en-GB" sz="2400" b="1" dirty="0" err="1" smtClean="0"/>
              <a:t>Jianxin</a:t>
            </a:r>
            <a:r>
              <a:rPr lang="en-GB" sz="2400" b="1" dirty="0" smtClean="0"/>
              <a:t>, categorised the major factor as follows: </a:t>
            </a:r>
          </a:p>
          <a:p>
            <a:pPr>
              <a:buFont typeface="Wingdings" charset="2"/>
              <a:buChar char="§"/>
            </a:pPr>
            <a:r>
              <a:rPr lang="en-GB" sz="2000" b="1" dirty="0" smtClean="0"/>
              <a:t>The inability of enterprises to pay as they were deeply in debt</a:t>
            </a:r>
          </a:p>
          <a:p>
            <a:pPr>
              <a:buFont typeface="Wingdings" charset="2"/>
              <a:buChar char="§"/>
            </a:pPr>
            <a:r>
              <a:rPr lang="en-GB" sz="2000" b="1" dirty="0" smtClean="0"/>
              <a:t>Interference by local protectionism and departmental protectionism</a:t>
            </a:r>
          </a:p>
          <a:p>
            <a:pPr>
              <a:buFont typeface="Wingdings" charset="2"/>
              <a:buChar char="§"/>
            </a:pPr>
            <a:r>
              <a:rPr lang="en-GB" sz="2000" b="1" dirty="0" smtClean="0"/>
              <a:t>Parties avoiding their obligations </a:t>
            </a:r>
          </a:p>
          <a:p>
            <a:pPr>
              <a:buFont typeface="Wingdings" charset="2"/>
              <a:buChar char="§"/>
            </a:pPr>
            <a:r>
              <a:rPr lang="en-GB" sz="2000" b="1" dirty="0" smtClean="0"/>
              <a:t>Small number of decisions that were unfair and thus could not be enforced</a:t>
            </a:r>
          </a:p>
          <a:p>
            <a:pPr marL="0" indent="0">
              <a:buNone/>
            </a:pPr>
            <a:endParaRPr lang="en-GB" sz="2000" b="1" dirty="0"/>
          </a:p>
          <a:p>
            <a:pPr marL="0" indent="0">
              <a:buNone/>
            </a:pPr>
            <a:r>
              <a:rPr lang="en-GB" sz="2400" b="1" dirty="0" smtClean="0"/>
              <a:t>In analysing these issues, </a:t>
            </a:r>
            <a:r>
              <a:rPr lang="en-GB" sz="2400" b="1" smtClean="0"/>
              <a:t>there 3 lacks</a:t>
            </a:r>
            <a:r>
              <a:rPr lang="en-GB" sz="2400" b="1" dirty="0" smtClean="0"/>
              <a:t>:</a:t>
            </a:r>
          </a:p>
          <a:p>
            <a:pPr marL="0" indent="0">
              <a:buNone/>
            </a:pPr>
            <a:endParaRPr lang="en-GB" sz="2400" b="1" dirty="0" smtClean="0"/>
          </a:p>
          <a:p>
            <a:pPr>
              <a:buFont typeface="Wingdings" charset="2"/>
              <a:buChar char="v"/>
            </a:pPr>
            <a:r>
              <a:rPr lang="en-GB" sz="2400" b="1" dirty="0" smtClean="0"/>
              <a:t>THE LACK OF TRANSPARENCY AND CLARITY</a:t>
            </a:r>
          </a:p>
          <a:p>
            <a:pPr>
              <a:buFont typeface="Wingdings" charset="2"/>
              <a:buChar char="v"/>
            </a:pPr>
            <a:endParaRPr lang="en-GB" sz="2400" b="1" dirty="0"/>
          </a:p>
          <a:p>
            <a:pPr>
              <a:buFont typeface="Wingdings" charset="2"/>
              <a:buChar char="v"/>
            </a:pPr>
            <a:r>
              <a:rPr lang="en-GB" sz="2400" b="1" dirty="0" smtClean="0"/>
              <a:t>THE LACK OF DETERRENT EFFECT OF THE LAW</a:t>
            </a:r>
          </a:p>
          <a:p>
            <a:pPr>
              <a:buFont typeface="Wingdings" charset="2"/>
              <a:buChar char="v"/>
            </a:pPr>
            <a:endParaRPr lang="en-GB" sz="2400" b="1" dirty="0"/>
          </a:p>
          <a:p>
            <a:pPr>
              <a:buFont typeface="Wingdings" charset="2"/>
              <a:buChar char="v"/>
            </a:pPr>
            <a:r>
              <a:rPr lang="en-GB" sz="2400" b="1" dirty="0" smtClean="0"/>
              <a:t>THE LACK OF JUDICIAL INDIPENDENCE </a:t>
            </a:r>
          </a:p>
          <a:p>
            <a:pPr>
              <a:buFont typeface="Wingdings" charset="2"/>
              <a:buChar char="v"/>
            </a:pPr>
            <a:endParaRPr lang="en-GB" sz="2400" b="1" dirty="0"/>
          </a:p>
          <a:p>
            <a:pPr>
              <a:buFont typeface="Wingdings" charset="2"/>
              <a:buChar char="v"/>
            </a:pPr>
            <a:endParaRPr lang="en-GB" sz="2400" b="1" dirty="0" smtClean="0"/>
          </a:p>
          <a:p>
            <a:pPr>
              <a:buFont typeface="Wingdings" charset="2"/>
              <a:buChar char="v"/>
            </a:pPr>
            <a:endParaRPr lang="en-GB" sz="2400" b="1" dirty="0"/>
          </a:p>
          <a:p>
            <a:pPr>
              <a:buFont typeface="Wingdings" charset="2"/>
              <a:buChar char="v"/>
            </a:pPr>
            <a:endParaRPr lang="en-GB" sz="2400" b="1" dirty="0" smtClean="0"/>
          </a:p>
          <a:p>
            <a:pPr>
              <a:buFont typeface="Wingdings" charset="2"/>
              <a:buChar char="v"/>
            </a:pPr>
            <a:endParaRPr lang="en-GB" sz="2400" b="1" dirty="0"/>
          </a:p>
        </p:txBody>
      </p:sp>
    </p:spTree>
    <p:extLst>
      <p:ext uri="{BB962C8B-B14F-4D97-AF65-F5344CB8AC3E}">
        <p14:creationId xmlns:p14="http://schemas.microsoft.com/office/powerpoint/2010/main" val="1537651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1826" y="476672"/>
            <a:ext cx="7886700" cy="994172"/>
          </a:xfrm>
        </p:spPr>
        <p:txBody>
          <a:bodyPr>
            <a:normAutofit fontScale="90000"/>
          </a:bodyPr>
          <a:lstStyle/>
          <a:p>
            <a:pPr algn="ctr"/>
            <a:r>
              <a:rPr lang="en-GB" sz="6700" b="1" dirty="0" smtClean="0">
                <a:solidFill>
                  <a:srgbClr val="FF0000"/>
                </a:solidFill>
                <a:latin typeface="+mn-lt"/>
              </a:rPr>
              <a:t>Concluding remarks</a:t>
            </a:r>
            <a:r>
              <a:rPr lang="en-GB" b="1" dirty="0">
                <a:latin typeface="+mn-lt"/>
              </a:rPr>
              <a:t/>
            </a:r>
            <a:br>
              <a:rPr lang="en-GB" b="1" dirty="0">
                <a:latin typeface="+mn-lt"/>
              </a:rPr>
            </a:br>
            <a:endParaRPr lang="en-GB" b="1" dirty="0">
              <a:latin typeface="+mn-lt"/>
            </a:endParaRPr>
          </a:p>
        </p:txBody>
      </p:sp>
      <p:sp>
        <p:nvSpPr>
          <p:cNvPr id="3" name="Объект 2"/>
          <p:cNvSpPr>
            <a:spLocks noGrp="1"/>
          </p:cNvSpPr>
          <p:nvPr>
            <p:ph idx="1"/>
          </p:nvPr>
        </p:nvSpPr>
        <p:spPr>
          <a:xfrm>
            <a:off x="601826" y="1268760"/>
            <a:ext cx="7886700" cy="2954048"/>
          </a:xfrm>
        </p:spPr>
        <p:txBody>
          <a:bodyPr>
            <a:noAutofit/>
          </a:bodyPr>
          <a:lstStyle/>
          <a:p>
            <a:r>
              <a:rPr lang="en-GB" sz="2800" dirty="0" smtClean="0"/>
              <a:t>The involvement of a multitude of organisations and factors in the implementation of law means that difficulties and problems encountered by law-enforcement agencies in the process often have a variety of causes.  More importantly, it logically implies that efforts undertaken by individual authorities will not be able to resolve these problems. It thus points to the conclusion that the next law reform will need to be a comprehensive one, which attempts to tackle the root causes of such problems – a task that will be more political than legal</a:t>
            </a:r>
            <a:endParaRPr lang="en-GB" sz="2800" dirty="0"/>
          </a:p>
        </p:txBody>
      </p:sp>
    </p:spTree>
    <p:extLst>
      <p:ext uri="{BB962C8B-B14F-4D97-AF65-F5344CB8AC3E}">
        <p14:creationId xmlns:p14="http://schemas.microsoft.com/office/powerpoint/2010/main" val="591732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GB" sz="2400" b="1" dirty="0">
                <a:latin typeface="+mn-lt"/>
              </a:rPr>
              <a:t>In fact, as early as 1996, the Supreme People's Court had itself pointed out that any comprehensive reform would at a minimum need to include the following aspects:</a:t>
            </a:r>
          </a:p>
        </p:txBody>
      </p:sp>
      <p:sp>
        <p:nvSpPr>
          <p:cNvPr id="3" name="Объект 2"/>
          <p:cNvSpPr>
            <a:spLocks noGrp="1"/>
          </p:cNvSpPr>
          <p:nvPr>
            <p:ph idx="1"/>
          </p:nvPr>
        </p:nvSpPr>
        <p:spPr/>
        <p:txBody>
          <a:bodyPr>
            <a:normAutofit fontScale="70000" lnSpcReduction="20000"/>
          </a:bodyPr>
          <a:lstStyle/>
          <a:p>
            <a:r>
              <a:rPr lang="en-GB" sz="3400" dirty="0" smtClean="0"/>
              <a:t>the </a:t>
            </a:r>
            <a:r>
              <a:rPr lang="en-GB" sz="3400" dirty="0"/>
              <a:t>re-establishment of branches of the Supreme People's Court in </a:t>
            </a:r>
            <a:r>
              <a:rPr lang="en-GB" sz="3400" dirty="0" smtClean="0"/>
              <a:t>different</a:t>
            </a:r>
            <a:r>
              <a:rPr lang="ru-RU" sz="3400" dirty="0" smtClean="0"/>
              <a:t> </a:t>
            </a:r>
            <a:r>
              <a:rPr lang="en-GB" sz="3400" dirty="0" smtClean="0"/>
              <a:t>regions</a:t>
            </a:r>
            <a:r>
              <a:rPr lang="en-GB" sz="3400" dirty="0"/>
              <a:t>, so as to provide direct leadership and supervision over local </a:t>
            </a:r>
            <a:r>
              <a:rPr lang="en-GB" sz="3400" dirty="0" smtClean="0"/>
              <a:t>courts</a:t>
            </a:r>
            <a:r>
              <a:rPr lang="ru-RU" sz="3400" dirty="0" smtClean="0"/>
              <a:t> </a:t>
            </a:r>
            <a:r>
              <a:rPr lang="en-GB" sz="3400" dirty="0" smtClean="0"/>
              <a:t>and </a:t>
            </a:r>
            <a:r>
              <a:rPr lang="en-GB" sz="3400" dirty="0"/>
              <a:t>to bypass local authorities;</a:t>
            </a:r>
          </a:p>
          <a:p>
            <a:r>
              <a:rPr lang="en-GB" sz="3400" dirty="0" smtClean="0"/>
              <a:t>the </a:t>
            </a:r>
            <a:r>
              <a:rPr lang="en-GB" sz="3400" dirty="0"/>
              <a:t>power to establish courts and the centralisation of al judicial appointments under a national authority;</a:t>
            </a:r>
          </a:p>
          <a:p>
            <a:r>
              <a:rPr lang="en-GB" sz="3400" dirty="0" smtClean="0"/>
              <a:t>de-linking </a:t>
            </a:r>
            <a:r>
              <a:rPr lang="en-GB" sz="3400" dirty="0"/>
              <a:t>of the establishment of courts from administrative </a:t>
            </a:r>
            <a:r>
              <a:rPr lang="en-GB" sz="3400" dirty="0" smtClean="0"/>
              <a:t>divisions,</a:t>
            </a:r>
            <a:r>
              <a:rPr lang="ru-RU" sz="3400" dirty="0" smtClean="0"/>
              <a:t> </a:t>
            </a:r>
            <a:r>
              <a:rPr lang="en-GB" sz="3400" dirty="0" smtClean="0"/>
              <a:t>thus </a:t>
            </a:r>
            <a:r>
              <a:rPr lang="en-GB" sz="3400" dirty="0"/>
              <a:t>courts to be established according to geographical and </a:t>
            </a:r>
            <a:r>
              <a:rPr lang="en-GB" sz="3400" dirty="0" smtClean="0"/>
              <a:t>population</a:t>
            </a:r>
            <a:r>
              <a:rPr lang="ru-RU" sz="3400" dirty="0" smtClean="0"/>
              <a:t> </a:t>
            </a:r>
            <a:r>
              <a:rPr lang="en-GB" sz="3400" dirty="0" smtClean="0"/>
              <a:t>needs</a:t>
            </a:r>
            <a:r>
              <a:rPr lang="en-GB" sz="3400" dirty="0"/>
              <a:t>;</a:t>
            </a:r>
          </a:p>
          <a:p>
            <a:r>
              <a:rPr lang="en-GB" sz="3400" dirty="0" smtClean="0"/>
              <a:t>all </a:t>
            </a:r>
            <a:r>
              <a:rPr lang="en-GB" sz="3400" dirty="0"/>
              <a:t>administration of personnel (including rewards and punishment, transfer and allocation) to be devolved to the courts; </a:t>
            </a:r>
          </a:p>
          <a:p>
            <a:r>
              <a:rPr lang="en-GB" sz="3400" dirty="0" smtClean="0"/>
              <a:t>funding </a:t>
            </a:r>
            <a:r>
              <a:rPr lang="en-GB" sz="3400" dirty="0"/>
              <a:t>for courts to be allocated directly by central authorities and administered by the Supreme People's Court.</a:t>
            </a:r>
          </a:p>
          <a:p>
            <a:endParaRPr lang="en-GB" dirty="0"/>
          </a:p>
        </p:txBody>
      </p:sp>
    </p:spTree>
    <p:extLst>
      <p:ext uri="{BB962C8B-B14F-4D97-AF65-F5344CB8AC3E}">
        <p14:creationId xmlns:p14="http://schemas.microsoft.com/office/powerpoint/2010/main" val="92913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943" y="1409985"/>
            <a:ext cx="7886700" cy="3828197"/>
          </a:xfrm>
        </p:spPr>
        <p:txBody>
          <a:bodyPr>
            <a:normAutofit fontScale="90000"/>
          </a:bodyPr>
          <a:lstStyle/>
          <a:p>
            <a:r>
              <a:rPr lang="en-GB" dirty="0">
                <a:latin typeface="+mn-lt"/>
              </a:rPr>
              <a:t>These reforms, as the Supreme People's Court made clear, would be part of political reform, but are also fundamental as a minimum guarantee for judicial independence and accountability.</a:t>
            </a:r>
            <a:br>
              <a:rPr lang="en-GB" dirty="0">
                <a:latin typeface="+mn-lt"/>
              </a:rPr>
            </a:br>
            <a:endParaRPr lang="en-GB" dirty="0">
              <a:latin typeface="+mn-lt"/>
            </a:endParaRPr>
          </a:p>
        </p:txBody>
      </p:sp>
    </p:spTree>
    <p:extLst>
      <p:ext uri="{BB962C8B-B14F-4D97-AF65-F5344CB8AC3E}">
        <p14:creationId xmlns:p14="http://schemas.microsoft.com/office/powerpoint/2010/main" val="516599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404664"/>
            <a:ext cx="8229600" cy="4525963"/>
          </a:xfrm>
        </p:spPr>
        <p:txBody>
          <a:bodyPr>
            <a:noAutofit/>
          </a:bodyPr>
          <a:lstStyle/>
          <a:p>
            <a:r>
              <a:rPr lang="en-GB" sz="2400" dirty="0">
                <a:cs typeface="Times New Roman" panose="02020603050405020304" pitchFamily="18" charset="0"/>
              </a:rPr>
              <a:t>establishing a system that would treat judges and prosecutors differently from public servants;                </a:t>
            </a:r>
            <a:br>
              <a:rPr lang="en-GB" sz="2400" dirty="0">
                <a:cs typeface="Times New Roman" panose="02020603050405020304" pitchFamily="18" charset="0"/>
              </a:rPr>
            </a:br>
            <a:r>
              <a:rPr lang="en-GB" sz="2400" dirty="0">
                <a:cs typeface="Times New Roman" panose="02020603050405020304" pitchFamily="18" charset="0"/>
              </a:rPr>
              <a:t>-establishing a quota system for judges and prosecutors so as to strengthen and improve their quality;                                                                                </a:t>
            </a:r>
            <a:br>
              <a:rPr lang="en-GB" sz="2400" dirty="0">
                <a:cs typeface="Times New Roman" panose="02020603050405020304" pitchFamily="18" charset="0"/>
              </a:rPr>
            </a:br>
            <a:r>
              <a:rPr lang="en-GB" sz="2400" dirty="0">
                <a:cs typeface="Times New Roman" panose="02020603050405020304" pitchFamily="18" charset="0"/>
              </a:rPr>
              <a:t>- on the principle of the Party controlling cadres,  improving the process for selection and appointment of judges and prosecutors;                   </a:t>
            </a:r>
            <a:br>
              <a:rPr lang="en-GB" sz="2400" dirty="0">
                <a:cs typeface="Times New Roman" panose="02020603050405020304" pitchFamily="18" charset="0"/>
              </a:rPr>
            </a:br>
            <a:r>
              <a:rPr lang="en-GB" sz="2400" dirty="0">
                <a:cs typeface="Times New Roman" panose="02020603050405020304" pitchFamily="18" charset="0"/>
              </a:rPr>
              <a:t>- improving the accountability and supervision of judicial processes;                                                           </a:t>
            </a:r>
            <a:br>
              <a:rPr lang="en-GB" sz="2400" dirty="0">
                <a:cs typeface="Times New Roman" panose="02020603050405020304" pitchFamily="18" charset="0"/>
              </a:rPr>
            </a:br>
            <a:r>
              <a:rPr lang="en-GB" sz="2400" dirty="0">
                <a:cs typeface="Times New Roman" panose="02020603050405020304" pitchFamily="18" charset="0"/>
              </a:rPr>
              <a:t>-introducing a professional tenure system that is appropriate to the responsibilities of judges and prosecutors;                                                                       </a:t>
            </a:r>
            <a:br>
              <a:rPr lang="en-GB" sz="2400" dirty="0">
                <a:cs typeface="Times New Roman" panose="02020603050405020304" pitchFamily="18" charset="0"/>
              </a:rPr>
            </a:br>
            <a:r>
              <a:rPr lang="en-GB" sz="2400" dirty="0">
                <a:cs typeface="Times New Roman" panose="02020603050405020304" pitchFamily="18" charset="0"/>
              </a:rPr>
              <a:t>-promoting a centralised system for personnel and materials management for courts and </a:t>
            </a:r>
            <a:r>
              <a:rPr lang="en-GB" sz="2400" dirty="0" err="1">
                <a:cs typeface="Times New Roman" panose="02020603050405020304" pitchFamily="18" charset="0"/>
              </a:rPr>
              <a:t>procuratorates</a:t>
            </a:r>
            <a:r>
              <a:rPr lang="en-GB" sz="2400" dirty="0">
                <a:cs typeface="Times New Roman" panose="02020603050405020304" pitchFamily="18" charset="0"/>
              </a:rPr>
              <a:t> at the level below province;  </a:t>
            </a:r>
            <a:r>
              <a:rPr lang="ru-RU" sz="2400" dirty="0">
                <a:cs typeface="Times New Roman" panose="02020603050405020304" pitchFamily="18" charset="0"/>
              </a:rPr>
              <a:t/>
            </a:r>
            <a:br>
              <a:rPr lang="ru-RU" sz="2400" dirty="0">
                <a:cs typeface="Times New Roman" panose="02020603050405020304" pitchFamily="18" charset="0"/>
              </a:rPr>
            </a:br>
            <a:r>
              <a:rPr lang="en-GB" sz="2400" dirty="0">
                <a:cs typeface="Times New Roman" panose="02020603050405020304" pitchFamily="18" charset="0"/>
              </a:rPr>
              <a:t>-establishing separate systems for the management of judicial police and other judicial technical personnel. </a:t>
            </a:r>
            <a:r>
              <a:rPr lang="en-GB" sz="2400" dirty="0"/>
              <a:t/>
            </a:r>
            <a:br>
              <a:rPr lang="en-GB" sz="2400" dirty="0"/>
            </a:br>
            <a:endParaRPr lang="it-IT" sz="2400" dirty="0"/>
          </a:p>
        </p:txBody>
      </p:sp>
    </p:spTree>
    <p:extLst>
      <p:ext uri="{BB962C8B-B14F-4D97-AF65-F5344CB8AC3E}">
        <p14:creationId xmlns:p14="http://schemas.microsoft.com/office/powerpoint/2010/main" val="1545492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idx="1"/>
          </p:nvPr>
        </p:nvSpPr>
        <p:spPr>
          <a:xfrm>
            <a:off x="467544" y="836712"/>
            <a:ext cx="8229600" cy="4525963"/>
          </a:xfrm>
        </p:spPr>
        <p:txBody>
          <a:bodyPr>
            <a:noAutofit/>
          </a:bodyPr>
          <a:lstStyle/>
          <a:p>
            <a:pPr marL="0" indent="0">
              <a:buNone/>
            </a:pPr>
            <a:r>
              <a:rPr lang="en-GB" sz="3600" dirty="0"/>
              <a:t>These reforms,  though institutional(not political)  in nature,  do attempt establish operational mechanisms that should see some significant improvement in the implementation of law in the foreseeable future if they are implemented properly,  but reform towards genuine judicial independence is yet to be on the reform agenda in China.</a:t>
            </a:r>
            <a:endParaRPr lang="it-IT" sz="3600" dirty="0"/>
          </a:p>
        </p:txBody>
      </p:sp>
    </p:spTree>
    <p:extLst>
      <p:ext uri="{BB962C8B-B14F-4D97-AF65-F5344CB8AC3E}">
        <p14:creationId xmlns:p14="http://schemas.microsoft.com/office/powerpoint/2010/main" val="1280389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INTRODUCTION</a:t>
            </a:r>
            <a:endParaRPr lang="it-IT" b="1" dirty="0">
              <a:solidFill>
                <a:srgbClr val="FF0000"/>
              </a:solidFill>
            </a:endParaRPr>
          </a:p>
        </p:txBody>
      </p:sp>
      <p:sp>
        <p:nvSpPr>
          <p:cNvPr id="9" name="CasellaDiTesto 8"/>
          <p:cNvSpPr txBox="1"/>
          <p:nvPr/>
        </p:nvSpPr>
        <p:spPr>
          <a:xfrm>
            <a:off x="395536" y="1556792"/>
            <a:ext cx="8424936" cy="4647426"/>
          </a:xfrm>
          <a:prstGeom prst="rect">
            <a:avLst/>
          </a:prstGeom>
          <a:noFill/>
        </p:spPr>
        <p:txBody>
          <a:bodyPr wrap="square" rtlCol="0">
            <a:spAutoFit/>
          </a:bodyPr>
          <a:lstStyle/>
          <a:p>
            <a:r>
              <a:rPr lang="it-IT" sz="3600" b="1" dirty="0" err="1" smtClean="0"/>
              <a:t>Socialist</a:t>
            </a:r>
            <a:r>
              <a:rPr lang="it-IT" sz="3600" b="1" dirty="0" smtClean="0"/>
              <a:t> Legal System </a:t>
            </a:r>
            <a:r>
              <a:rPr lang="it-IT" sz="3600" b="1" dirty="0" err="1" smtClean="0"/>
              <a:t>has</a:t>
            </a:r>
            <a:r>
              <a:rPr lang="it-IT" sz="3600" b="1" dirty="0" smtClean="0"/>
              <a:t> </a:t>
            </a:r>
            <a:r>
              <a:rPr lang="it-IT" sz="3600" b="1" dirty="0" err="1" smtClean="0"/>
              <a:t>established</a:t>
            </a:r>
            <a:r>
              <a:rPr lang="it-IT" sz="3600" b="1" dirty="0" smtClean="0"/>
              <a:t> in China</a:t>
            </a:r>
            <a:r>
              <a:rPr lang="en-GB" sz="3600" b="1" dirty="0" smtClean="0"/>
              <a:t> </a:t>
            </a:r>
            <a:r>
              <a:rPr lang="en-GB" sz="3600" b="1" dirty="0" smtClean="0">
                <a:sym typeface="Wingdings" pitchFamily="2" charset="2"/>
              </a:rPr>
              <a:t> Lawless days in China have gone</a:t>
            </a:r>
          </a:p>
          <a:p>
            <a:pPr marL="285750" indent="-285750">
              <a:buFont typeface="Wingdings" pitchFamily="2" charset="2"/>
              <a:buChar char="Ø"/>
            </a:pPr>
            <a:r>
              <a:rPr lang="en-GB" sz="2800" b="1" dirty="0" smtClean="0">
                <a:sym typeface="Wingdings" pitchFamily="2" charset="2"/>
              </a:rPr>
              <a:t>Introduction to the nature and complexity of the implementation of law</a:t>
            </a:r>
          </a:p>
          <a:p>
            <a:pPr marL="285750" indent="-285750">
              <a:buFont typeface="Wingdings" pitchFamily="2" charset="2"/>
              <a:buChar char="Ø"/>
            </a:pPr>
            <a:r>
              <a:rPr lang="en-GB" sz="2800" b="1" dirty="0" err="1" smtClean="0">
                <a:sym typeface="Wingdings" pitchFamily="2" charset="2"/>
              </a:rPr>
              <a:t>Analization</a:t>
            </a:r>
            <a:r>
              <a:rPr lang="en-GB" sz="2800" b="1" dirty="0" smtClean="0">
                <a:sym typeface="Wingdings" pitchFamily="2" charset="2"/>
              </a:rPr>
              <a:t>  of two case studies:</a:t>
            </a:r>
          </a:p>
          <a:p>
            <a:pPr marL="914400" lvl="1" indent="-457200">
              <a:buFont typeface="Arial" pitchFamily="34" charset="0"/>
              <a:buChar char="•"/>
            </a:pPr>
            <a:r>
              <a:rPr lang="en-GB" sz="2800" b="1" dirty="0" smtClean="0">
                <a:sym typeface="Wingdings" pitchFamily="2" charset="2"/>
              </a:rPr>
              <a:t>Impact of law in selected areas  The case of IP protection</a:t>
            </a:r>
          </a:p>
          <a:p>
            <a:pPr marL="914400" lvl="1" indent="-457200">
              <a:buFont typeface="Arial" pitchFamily="34" charset="0"/>
              <a:buChar char="•"/>
            </a:pPr>
            <a:r>
              <a:rPr lang="en-GB" sz="2800" b="1" dirty="0" smtClean="0">
                <a:sym typeface="Wingdings" pitchFamily="2" charset="2"/>
              </a:rPr>
              <a:t>The problem and difficulties in the enforcement of court rulings and decisions The question of </a:t>
            </a:r>
            <a:r>
              <a:rPr lang="en-GB" sz="2800" b="1" i="1" dirty="0" err="1" smtClean="0">
                <a:sym typeface="Wingdings" pitchFamily="2" charset="2"/>
              </a:rPr>
              <a:t>Zhixing</a:t>
            </a:r>
            <a:r>
              <a:rPr lang="en-GB" sz="2800" b="1" i="1" dirty="0" smtClean="0">
                <a:sym typeface="Wingdings" pitchFamily="2" charset="2"/>
              </a:rPr>
              <a:t> Nan</a:t>
            </a:r>
            <a:endParaRPr lang="it-IT" sz="2800" b="1" dirty="0"/>
          </a:p>
        </p:txBody>
      </p:sp>
    </p:spTree>
    <p:extLst>
      <p:ext uri="{BB962C8B-B14F-4D97-AF65-F5344CB8AC3E}">
        <p14:creationId xmlns:p14="http://schemas.microsoft.com/office/powerpoint/2010/main" val="2859546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solidFill>
                  <a:srgbClr val="FF0000"/>
                </a:solidFill>
              </a:rPr>
              <a:t>IMPLEMENTATION OF LAW- ITS NATURE AND COMPLEXITY</a:t>
            </a:r>
            <a:endParaRPr lang="it-IT" b="1" dirty="0">
              <a:solidFill>
                <a:srgbClr val="FF0000"/>
              </a:solidFill>
            </a:endParaRPr>
          </a:p>
        </p:txBody>
      </p:sp>
      <p:sp>
        <p:nvSpPr>
          <p:cNvPr id="4" name="CasellaDiTesto 3"/>
          <p:cNvSpPr txBox="1"/>
          <p:nvPr/>
        </p:nvSpPr>
        <p:spPr>
          <a:xfrm>
            <a:off x="539552" y="1706113"/>
            <a:ext cx="8280920" cy="5170646"/>
          </a:xfrm>
          <a:prstGeom prst="rect">
            <a:avLst/>
          </a:prstGeom>
          <a:noFill/>
        </p:spPr>
        <p:txBody>
          <a:bodyPr wrap="square" rtlCol="0">
            <a:spAutoFit/>
          </a:bodyPr>
          <a:lstStyle/>
          <a:p>
            <a:r>
              <a:rPr lang="it-IT" sz="2200" b="1" dirty="0" err="1" smtClean="0"/>
              <a:t>Implementation</a:t>
            </a:r>
            <a:r>
              <a:rPr lang="it-IT" sz="2200" b="1" dirty="0" smtClean="0"/>
              <a:t> of Law:</a:t>
            </a:r>
          </a:p>
          <a:p>
            <a:pPr marL="285750" indent="-285750">
              <a:buFont typeface="Wingdings" pitchFamily="2" charset="2"/>
              <a:buChar char="Ø"/>
            </a:pPr>
            <a:r>
              <a:rPr lang="it-IT" sz="2200" b="1" dirty="0" smtClean="0"/>
              <a:t>Pressure </a:t>
            </a:r>
            <a:r>
              <a:rPr lang="it-IT" sz="2200" b="1" dirty="0" err="1" smtClean="0"/>
              <a:t>politics</a:t>
            </a:r>
            <a:endParaRPr lang="it-IT" sz="2200" b="1" dirty="0" smtClean="0"/>
          </a:p>
          <a:p>
            <a:pPr marL="285750" indent="-285750">
              <a:buFont typeface="Wingdings" pitchFamily="2" charset="2"/>
              <a:buChar char="Ø"/>
            </a:pPr>
            <a:r>
              <a:rPr lang="it-IT" sz="2200" b="1" dirty="0" smtClean="0"/>
              <a:t>Social and </a:t>
            </a:r>
            <a:r>
              <a:rPr lang="it-IT" sz="2200" b="1" dirty="0" err="1" smtClean="0"/>
              <a:t>Political</a:t>
            </a:r>
            <a:r>
              <a:rPr lang="it-IT" sz="2200" b="1" dirty="0" smtClean="0"/>
              <a:t> </a:t>
            </a:r>
            <a:r>
              <a:rPr lang="it-IT" sz="2200" b="1" dirty="0" err="1" smtClean="0"/>
              <a:t>phenomenon</a:t>
            </a:r>
            <a:endParaRPr lang="it-IT" sz="2200" b="1" dirty="0" smtClean="0"/>
          </a:p>
          <a:p>
            <a:pPr marL="285750" indent="-285750">
              <a:buFont typeface="Wingdings" pitchFamily="2" charset="2"/>
              <a:buChar char="Ø"/>
            </a:pPr>
            <a:r>
              <a:rPr lang="it-IT" sz="2200" b="1" dirty="0" err="1" smtClean="0"/>
              <a:t>Administrative</a:t>
            </a:r>
            <a:r>
              <a:rPr lang="it-IT" sz="2200" b="1" dirty="0" smtClean="0"/>
              <a:t> control </a:t>
            </a:r>
            <a:r>
              <a:rPr lang="it-IT" sz="2200" b="1" dirty="0" err="1" smtClean="0"/>
              <a:t>process</a:t>
            </a:r>
            <a:endParaRPr lang="it-IT" sz="2200" b="1" dirty="0" smtClean="0"/>
          </a:p>
          <a:p>
            <a:pPr marL="285750" indent="-285750">
              <a:buFont typeface="Wingdings" pitchFamily="2" charset="2"/>
              <a:buChar char="Ø"/>
            </a:pPr>
            <a:r>
              <a:rPr lang="it-IT" sz="2200" b="1" dirty="0" smtClean="0"/>
              <a:t>Inter- </a:t>
            </a:r>
            <a:r>
              <a:rPr lang="it-IT" sz="2200" b="1" dirty="0" err="1" smtClean="0"/>
              <a:t>governamental</a:t>
            </a:r>
            <a:r>
              <a:rPr lang="it-IT" sz="2200" b="1" dirty="0" smtClean="0"/>
              <a:t> </a:t>
            </a:r>
            <a:r>
              <a:rPr lang="it-IT" sz="2200" b="1" dirty="0" err="1" smtClean="0"/>
              <a:t>bargaing</a:t>
            </a:r>
            <a:r>
              <a:rPr lang="it-IT" sz="2200" b="1" dirty="0" smtClean="0"/>
              <a:t> </a:t>
            </a:r>
            <a:r>
              <a:rPr lang="it-IT" sz="2200" b="1" dirty="0" err="1" smtClean="0"/>
              <a:t>process</a:t>
            </a:r>
            <a:endParaRPr lang="it-IT" sz="2200" b="1" dirty="0" smtClean="0"/>
          </a:p>
          <a:p>
            <a:endParaRPr lang="it-IT" sz="2200" b="1" dirty="0"/>
          </a:p>
          <a:p>
            <a:r>
              <a:rPr lang="it-IT" sz="2200" b="1" dirty="0" err="1" smtClean="0"/>
              <a:t>Implementation</a:t>
            </a:r>
            <a:r>
              <a:rPr lang="it-IT" sz="2200" b="1" dirty="0" smtClean="0"/>
              <a:t> of Law </a:t>
            </a:r>
            <a:r>
              <a:rPr lang="it-IT" sz="2200" b="1" dirty="0" err="1" smtClean="0"/>
              <a:t>is</a:t>
            </a:r>
            <a:r>
              <a:rPr lang="it-IT" sz="2200" b="1" dirty="0" smtClean="0"/>
              <a:t> a </a:t>
            </a:r>
            <a:r>
              <a:rPr lang="it-IT" sz="2200" b="1" dirty="0" err="1" smtClean="0"/>
              <a:t>process</a:t>
            </a:r>
            <a:r>
              <a:rPr lang="it-IT" sz="2200" b="1" dirty="0" smtClean="0"/>
              <a:t> </a:t>
            </a:r>
            <a:r>
              <a:rPr lang="it-IT" sz="2200" b="1" dirty="0" err="1" smtClean="0"/>
              <a:t>which</a:t>
            </a:r>
            <a:r>
              <a:rPr lang="it-IT" sz="2200" b="1" dirty="0" smtClean="0"/>
              <a:t> </a:t>
            </a:r>
            <a:r>
              <a:rPr lang="it-IT" sz="2200" b="1" dirty="0" err="1" smtClean="0"/>
              <a:t>includes</a:t>
            </a:r>
            <a:r>
              <a:rPr lang="it-IT" sz="2200" b="1" dirty="0" smtClean="0"/>
              <a:t>:</a:t>
            </a:r>
          </a:p>
          <a:p>
            <a:pPr marL="285750" indent="-285750">
              <a:buFont typeface="Wingdings" pitchFamily="2" charset="2"/>
              <a:buChar char="Ø"/>
            </a:pPr>
            <a:r>
              <a:rPr lang="it-IT" sz="2200" b="1" dirty="0" smtClean="0"/>
              <a:t>General policy </a:t>
            </a:r>
            <a:r>
              <a:rPr lang="it-IT" sz="2200" b="1" dirty="0" err="1" smtClean="0"/>
              <a:t>program</a:t>
            </a:r>
            <a:endParaRPr lang="it-IT" sz="2200" b="1" dirty="0" smtClean="0"/>
          </a:p>
          <a:p>
            <a:pPr marL="285750" indent="-285750">
              <a:buFont typeface="Wingdings" pitchFamily="2" charset="2"/>
              <a:buChar char="Ø"/>
            </a:pPr>
            <a:r>
              <a:rPr lang="it-IT" sz="2200" b="1" dirty="0" err="1" smtClean="0"/>
              <a:t>Detailed</a:t>
            </a:r>
            <a:r>
              <a:rPr lang="it-IT" sz="2200" b="1" dirty="0" smtClean="0"/>
              <a:t> </a:t>
            </a:r>
            <a:r>
              <a:rPr lang="it-IT" sz="2200" b="1" dirty="0" err="1" smtClean="0"/>
              <a:t>rules</a:t>
            </a:r>
            <a:endParaRPr lang="it-IT" sz="2200" b="1" dirty="0" smtClean="0"/>
          </a:p>
          <a:p>
            <a:pPr marL="285750" indent="-285750">
              <a:buFont typeface="Wingdings" pitchFamily="2" charset="2"/>
              <a:buChar char="Ø"/>
            </a:pPr>
            <a:r>
              <a:rPr lang="it-IT" sz="2200" b="1" dirty="0" err="1" smtClean="0"/>
              <a:t>Applicable</a:t>
            </a:r>
            <a:r>
              <a:rPr lang="it-IT" sz="2200" b="1" dirty="0" smtClean="0"/>
              <a:t> </a:t>
            </a:r>
            <a:r>
              <a:rPr lang="it-IT" sz="2200" b="1" dirty="0" err="1" smtClean="0"/>
              <a:t>measures</a:t>
            </a:r>
            <a:r>
              <a:rPr lang="it-IT" sz="2200" b="1" dirty="0" smtClean="0"/>
              <a:t> and concrete </a:t>
            </a:r>
            <a:r>
              <a:rPr lang="it-IT" sz="2200" b="1" dirty="0" err="1" smtClean="0"/>
              <a:t>individual</a:t>
            </a:r>
            <a:r>
              <a:rPr lang="it-IT" sz="2200" b="1" dirty="0" smtClean="0"/>
              <a:t> </a:t>
            </a:r>
            <a:r>
              <a:rPr lang="it-IT" sz="2200" b="1" dirty="0" err="1" smtClean="0"/>
              <a:t>decision</a:t>
            </a:r>
            <a:endParaRPr lang="it-IT" sz="2200" b="1" dirty="0" smtClean="0"/>
          </a:p>
          <a:p>
            <a:pPr marL="285750" indent="-285750">
              <a:buFont typeface="Wingdings" pitchFamily="2" charset="2"/>
              <a:buChar char="Ø"/>
            </a:pPr>
            <a:r>
              <a:rPr lang="it-IT" sz="2200" b="1" dirty="0" err="1" smtClean="0"/>
              <a:t>Specific</a:t>
            </a:r>
            <a:r>
              <a:rPr lang="it-IT" sz="2200" b="1" dirty="0" smtClean="0"/>
              <a:t> </a:t>
            </a:r>
            <a:r>
              <a:rPr lang="it-IT" sz="2200" b="1" dirty="0" err="1" smtClean="0"/>
              <a:t>enforcement</a:t>
            </a:r>
            <a:r>
              <a:rPr lang="it-IT" sz="2200" b="1" dirty="0" smtClean="0"/>
              <a:t> of law and </a:t>
            </a:r>
            <a:r>
              <a:rPr lang="it-IT" sz="2200" b="1" dirty="0" err="1" smtClean="0"/>
              <a:t>judgment</a:t>
            </a:r>
            <a:r>
              <a:rPr lang="it-IT" sz="2200" b="1" dirty="0" smtClean="0"/>
              <a:t> by:</a:t>
            </a:r>
          </a:p>
          <a:p>
            <a:pPr marL="742950" lvl="1" indent="-285750">
              <a:buFont typeface="Arial" pitchFamily="34" charset="0"/>
              <a:buChar char="•"/>
            </a:pPr>
            <a:r>
              <a:rPr lang="it-IT" sz="2200" b="1" dirty="0" smtClean="0"/>
              <a:t>The </a:t>
            </a:r>
            <a:r>
              <a:rPr lang="en-GB" sz="2200" b="1" dirty="0" smtClean="0"/>
              <a:t>judiciary</a:t>
            </a:r>
          </a:p>
          <a:p>
            <a:pPr marL="742950" lvl="1" indent="-285750">
              <a:buFont typeface="Arial" pitchFamily="34" charset="0"/>
              <a:buChar char="•"/>
            </a:pPr>
            <a:r>
              <a:rPr lang="it-IT" sz="2200" b="1" dirty="0" smtClean="0"/>
              <a:t>The </a:t>
            </a:r>
            <a:r>
              <a:rPr lang="it-IT" sz="2200" b="1" dirty="0" err="1" smtClean="0"/>
              <a:t>legal</a:t>
            </a:r>
            <a:r>
              <a:rPr lang="it-IT" sz="2200" b="1" dirty="0" smtClean="0"/>
              <a:t> </a:t>
            </a:r>
            <a:r>
              <a:rPr lang="it-IT" sz="2200" b="1" dirty="0" err="1" smtClean="0"/>
              <a:t>profession</a:t>
            </a:r>
            <a:endParaRPr lang="it-IT" sz="2200" b="1" dirty="0" smtClean="0"/>
          </a:p>
          <a:p>
            <a:pPr marL="742950" lvl="1" indent="-285750">
              <a:buFont typeface="Arial" pitchFamily="34" charset="0"/>
              <a:buChar char="•"/>
            </a:pPr>
            <a:r>
              <a:rPr lang="it-IT" sz="2200" b="1" dirty="0" smtClean="0"/>
              <a:t>The </a:t>
            </a:r>
            <a:r>
              <a:rPr lang="it-IT" sz="2200" b="1" dirty="0" err="1" smtClean="0"/>
              <a:t>police</a:t>
            </a:r>
            <a:endParaRPr lang="it-IT" sz="2200" b="1" dirty="0" smtClean="0"/>
          </a:p>
          <a:p>
            <a:pPr marL="742950" lvl="1" indent="-285750">
              <a:buFont typeface="Arial" pitchFamily="34" charset="0"/>
              <a:buChar char="•"/>
            </a:pPr>
            <a:r>
              <a:rPr lang="it-IT" sz="2200" b="1" dirty="0" err="1" smtClean="0"/>
              <a:t>Other</a:t>
            </a:r>
            <a:r>
              <a:rPr lang="it-IT" sz="2200" b="1" dirty="0" smtClean="0"/>
              <a:t> law </a:t>
            </a:r>
            <a:r>
              <a:rPr lang="it-IT" sz="2200" b="1" dirty="0" err="1" smtClean="0"/>
              <a:t>enforcement</a:t>
            </a:r>
            <a:r>
              <a:rPr lang="it-IT" sz="2200" b="1" dirty="0" smtClean="0"/>
              <a:t>/ </a:t>
            </a:r>
            <a:r>
              <a:rPr lang="it-IT" sz="2200" b="1" dirty="0" err="1" smtClean="0"/>
              <a:t>administrative</a:t>
            </a:r>
            <a:r>
              <a:rPr lang="it-IT" sz="2200" b="1" dirty="0" smtClean="0"/>
              <a:t> </a:t>
            </a:r>
            <a:r>
              <a:rPr lang="it-IT" sz="2200" b="1" dirty="0" err="1" smtClean="0"/>
              <a:t>organization</a:t>
            </a:r>
            <a:endParaRPr lang="it-IT" sz="2200" b="1" dirty="0"/>
          </a:p>
        </p:txBody>
      </p:sp>
    </p:spTree>
    <p:extLst>
      <p:ext uri="{BB962C8B-B14F-4D97-AF65-F5344CB8AC3E}">
        <p14:creationId xmlns:p14="http://schemas.microsoft.com/office/powerpoint/2010/main" val="2064345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23528" y="476672"/>
            <a:ext cx="8640960" cy="5632311"/>
          </a:xfrm>
          <a:prstGeom prst="rect">
            <a:avLst/>
          </a:prstGeom>
          <a:noFill/>
        </p:spPr>
        <p:txBody>
          <a:bodyPr wrap="square" rtlCol="0">
            <a:spAutoFit/>
          </a:bodyPr>
          <a:lstStyle/>
          <a:p>
            <a:r>
              <a:rPr lang="it-IT" sz="3000" b="1" dirty="0" err="1" smtClean="0"/>
              <a:t>This</a:t>
            </a:r>
            <a:r>
              <a:rPr lang="it-IT" sz="3000" b="1" dirty="0" smtClean="0"/>
              <a:t> </a:t>
            </a:r>
            <a:r>
              <a:rPr lang="it-IT" sz="3000" b="1" dirty="0" err="1" smtClean="0"/>
              <a:t>process</a:t>
            </a:r>
            <a:r>
              <a:rPr lang="it-IT" sz="3000" b="1" dirty="0" smtClean="0"/>
              <a:t> in China </a:t>
            </a:r>
            <a:r>
              <a:rPr lang="it-IT" sz="3000" b="1" dirty="0" err="1" smtClean="0"/>
              <a:t>is</a:t>
            </a:r>
            <a:r>
              <a:rPr lang="it-IT" sz="3000" b="1" dirty="0" smtClean="0"/>
              <a:t> </a:t>
            </a:r>
            <a:r>
              <a:rPr lang="it-IT" sz="3000" b="1" dirty="0" err="1" smtClean="0"/>
              <a:t>not</a:t>
            </a:r>
            <a:r>
              <a:rPr lang="it-IT" sz="3000" b="1" dirty="0" smtClean="0"/>
              <a:t> </a:t>
            </a:r>
            <a:r>
              <a:rPr lang="it-IT" sz="3000" b="1" dirty="0" err="1" smtClean="0"/>
              <a:t>clear</a:t>
            </a:r>
            <a:r>
              <a:rPr lang="it-IT" sz="3000" b="1" dirty="0" smtClean="0"/>
              <a:t> </a:t>
            </a:r>
            <a:r>
              <a:rPr lang="it-IT" sz="3000" b="1" dirty="0" smtClean="0">
                <a:sym typeface="Wingdings" pitchFamily="2" charset="2"/>
              </a:rPr>
              <a:t> Inter </a:t>
            </a:r>
            <a:r>
              <a:rPr lang="it-IT" sz="3000" b="1" dirty="0" err="1" smtClean="0">
                <a:sym typeface="Wingdings" pitchFamily="2" charset="2"/>
              </a:rPr>
              <a:t>relationships</a:t>
            </a:r>
            <a:r>
              <a:rPr lang="it-IT" sz="3000" b="1" dirty="0" smtClean="0">
                <a:sym typeface="Wingdings" pitchFamily="2" charset="2"/>
              </a:rPr>
              <a:t> </a:t>
            </a:r>
            <a:r>
              <a:rPr lang="it-IT" sz="3000" b="1" dirty="0" err="1" smtClean="0">
                <a:sym typeface="Wingdings" pitchFamily="2" charset="2"/>
              </a:rPr>
              <a:t>between</a:t>
            </a:r>
            <a:r>
              <a:rPr lang="it-IT" sz="3000" b="1" dirty="0" smtClean="0">
                <a:sym typeface="Wingdings" pitchFamily="2" charset="2"/>
              </a:rPr>
              <a:t> the </a:t>
            </a:r>
            <a:r>
              <a:rPr lang="it-IT" sz="3000" b="1" dirty="0" err="1" smtClean="0">
                <a:sym typeface="Wingdings" pitchFamily="2" charset="2"/>
              </a:rPr>
              <a:t>various</a:t>
            </a:r>
            <a:r>
              <a:rPr lang="it-IT" sz="3000" b="1" dirty="0" smtClean="0">
                <a:sym typeface="Wingdings" pitchFamily="2" charset="2"/>
              </a:rPr>
              <a:t> </a:t>
            </a:r>
            <a:r>
              <a:rPr lang="it-IT" sz="3000" b="1" dirty="0" err="1" smtClean="0">
                <a:sym typeface="Wingdings" pitchFamily="2" charset="2"/>
              </a:rPr>
              <a:t>institutions</a:t>
            </a:r>
            <a:r>
              <a:rPr lang="it-IT" sz="3000" b="1" dirty="0" smtClean="0">
                <a:sym typeface="Wingdings" pitchFamily="2" charset="2"/>
              </a:rPr>
              <a:t> and </a:t>
            </a:r>
            <a:r>
              <a:rPr lang="it-IT" sz="3000" b="1" dirty="0" err="1" smtClean="0">
                <a:sym typeface="Wingdings" pitchFamily="2" charset="2"/>
              </a:rPr>
              <a:t>actors</a:t>
            </a:r>
            <a:endParaRPr lang="it-IT" sz="3000" b="1" dirty="0" smtClean="0">
              <a:sym typeface="Wingdings" pitchFamily="2" charset="2"/>
            </a:endParaRPr>
          </a:p>
          <a:p>
            <a:endParaRPr lang="it-IT" sz="3000" b="1" dirty="0">
              <a:sym typeface="Wingdings" pitchFamily="2" charset="2"/>
            </a:endParaRPr>
          </a:p>
          <a:p>
            <a:r>
              <a:rPr lang="it-IT" sz="3000" b="1" dirty="0" smtClean="0">
                <a:sym typeface="Wingdings" pitchFamily="2" charset="2"/>
              </a:rPr>
              <a:t>Dispute arbitrator </a:t>
            </a:r>
            <a:r>
              <a:rPr lang="it-IT" sz="3000" b="1" dirty="0" err="1" smtClean="0">
                <a:sym typeface="Wingdings" pitchFamily="2" charset="2"/>
              </a:rPr>
              <a:t>authorithies</a:t>
            </a:r>
            <a:r>
              <a:rPr lang="it-IT" sz="3000" b="1" dirty="0" smtClean="0">
                <a:sym typeface="Wingdings" pitchFamily="2" charset="2"/>
              </a:rPr>
              <a:t> </a:t>
            </a:r>
            <a:r>
              <a:rPr lang="it-IT" sz="3000" b="1" dirty="0" err="1" smtClean="0">
                <a:sym typeface="Wingdings" pitchFamily="2" charset="2"/>
              </a:rPr>
              <a:t>involved</a:t>
            </a:r>
            <a:r>
              <a:rPr lang="it-IT" sz="3000" b="1" dirty="0" smtClean="0">
                <a:sym typeface="Wingdings" pitchFamily="2" charset="2"/>
              </a:rPr>
              <a:t> in the </a:t>
            </a:r>
            <a:r>
              <a:rPr lang="it-IT" sz="3000" b="1" dirty="0" err="1" smtClean="0">
                <a:sym typeface="Wingdings" pitchFamily="2" charset="2"/>
              </a:rPr>
              <a:t>administration</a:t>
            </a:r>
            <a:r>
              <a:rPr lang="it-IT" sz="3000" b="1" dirty="0" smtClean="0">
                <a:sym typeface="Wingdings" pitchFamily="2" charset="2"/>
              </a:rPr>
              <a:t> of law:</a:t>
            </a:r>
          </a:p>
          <a:p>
            <a:pPr marL="342900" indent="-342900">
              <a:buFont typeface="+mj-lt"/>
              <a:buAutoNum type="arabicPeriod"/>
            </a:pPr>
            <a:r>
              <a:rPr lang="it-IT" sz="3000" b="1" dirty="0" smtClean="0">
                <a:sym typeface="Wingdings" pitchFamily="2" charset="2"/>
              </a:rPr>
              <a:t>THE CHINESE COMMUNIST PARTY</a:t>
            </a:r>
          </a:p>
          <a:p>
            <a:pPr marL="342900" indent="-342900">
              <a:buFont typeface="Arial" pitchFamily="34" charset="0"/>
              <a:buChar char="•"/>
            </a:pPr>
            <a:r>
              <a:rPr lang="it-IT" sz="3000" b="1" dirty="0" err="1" smtClean="0">
                <a:sym typeface="Wingdings" pitchFamily="2" charset="2"/>
              </a:rPr>
              <a:t>Judiciary</a:t>
            </a:r>
            <a:endParaRPr lang="it-IT" sz="3000" b="1" dirty="0" smtClean="0">
              <a:sym typeface="Wingdings" pitchFamily="2" charset="2"/>
            </a:endParaRPr>
          </a:p>
          <a:p>
            <a:pPr marL="342900" indent="-342900">
              <a:buFont typeface="Arial" pitchFamily="34" charset="0"/>
              <a:buChar char="•"/>
            </a:pPr>
            <a:r>
              <a:rPr lang="it-IT" sz="3000" b="1" dirty="0" err="1" smtClean="0">
                <a:sym typeface="Wingdings" pitchFamily="2" charset="2"/>
              </a:rPr>
              <a:t>Administrative</a:t>
            </a:r>
            <a:r>
              <a:rPr lang="it-IT" sz="3000" b="1" dirty="0" smtClean="0">
                <a:sym typeface="Wingdings" pitchFamily="2" charset="2"/>
              </a:rPr>
              <a:t> </a:t>
            </a:r>
            <a:r>
              <a:rPr lang="it-IT" sz="3000" b="1" dirty="0" err="1" smtClean="0">
                <a:sym typeface="Wingdings" pitchFamily="2" charset="2"/>
              </a:rPr>
              <a:t>authorities</a:t>
            </a:r>
            <a:endParaRPr lang="it-IT" sz="3000" b="1" dirty="0" smtClean="0">
              <a:sym typeface="Wingdings" pitchFamily="2" charset="2"/>
            </a:endParaRPr>
          </a:p>
          <a:p>
            <a:pPr marL="342900" indent="-342900">
              <a:buFont typeface="Arial" pitchFamily="34" charset="0"/>
              <a:buChar char="•"/>
            </a:pPr>
            <a:r>
              <a:rPr lang="it-IT" sz="3000" b="1" dirty="0" smtClean="0">
                <a:sym typeface="Wingdings" pitchFamily="2" charset="2"/>
              </a:rPr>
              <a:t>Legislature </a:t>
            </a:r>
            <a:r>
              <a:rPr lang="it-IT" sz="3000" b="1" dirty="0" err="1" smtClean="0">
                <a:sym typeface="Wingdings" pitchFamily="2" charset="2"/>
              </a:rPr>
              <a:t>moved</a:t>
            </a:r>
            <a:r>
              <a:rPr lang="it-IT" sz="3000" b="1" dirty="0" smtClean="0">
                <a:sym typeface="Wingdings" pitchFamily="2" charset="2"/>
              </a:rPr>
              <a:t> to </a:t>
            </a:r>
            <a:r>
              <a:rPr lang="it-IT" sz="3000" b="1" dirty="0" err="1" smtClean="0">
                <a:sym typeface="Wingdings" pitchFamily="2" charset="2"/>
              </a:rPr>
              <a:t>exercise</a:t>
            </a:r>
            <a:r>
              <a:rPr lang="it-IT" sz="3000" b="1" dirty="0" smtClean="0">
                <a:sym typeface="Wingdings" pitchFamily="2" charset="2"/>
              </a:rPr>
              <a:t> </a:t>
            </a:r>
            <a:r>
              <a:rPr lang="it-IT" sz="3000" b="1" dirty="0" err="1" smtClean="0">
                <a:sym typeface="Wingdings" pitchFamily="2" charset="2"/>
              </a:rPr>
              <a:t>supervisory</a:t>
            </a:r>
            <a:r>
              <a:rPr lang="it-IT" sz="3000" b="1" dirty="0" smtClean="0">
                <a:sym typeface="Wingdings" pitchFamily="2" charset="2"/>
              </a:rPr>
              <a:t> </a:t>
            </a:r>
            <a:r>
              <a:rPr lang="it-IT" sz="3000" b="1" dirty="0" err="1" smtClean="0">
                <a:sym typeface="Wingdings" pitchFamily="2" charset="2"/>
              </a:rPr>
              <a:t>power</a:t>
            </a:r>
            <a:endParaRPr lang="it-IT" sz="3000" b="1" dirty="0" smtClean="0">
              <a:sym typeface="Wingdings" pitchFamily="2" charset="2"/>
            </a:endParaRPr>
          </a:p>
          <a:p>
            <a:pPr marL="342900" indent="-342900">
              <a:buFont typeface="Arial" pitchFamily="34" charset="0"/>
              <a:buChar char="•"/>
            </a:pPr>
            <a:r>
              <a:rPr lang="it-IT" sz="3000" b="1" dirty="0" smtClean="0">
                <a:sym typeface="Wingdings" pitchFamily="2" charset="2"/>
              </a:rPr>
              <a:t>The media</a:t>
            </a:r>
          </a:p>
          <a:p>
            <a:pPr marL="342900" indent="-342900">
              <a:buFont typeface="Arial" pitchFamily="34" charset="0"/>
              <a:buChar char="•"/>
            </a:pPr>
            <a:r>
              <a:rPr lang="it-IT" sz="3000" b="1" dirty="0" smtClean="0">
                <a:sym typeface="Wingdings" pitchFamily="2" charset="2"/>
              </a:rPr>
              <a:t>The </a:t>
            </a:r>
            <a:r>
              <a:rPr lang="it-IT" sz="3000" b="1" dirty="0" err="1" smtClean="0">
                <a:sym typeface="Wingdings" pitchFamily="2" charset="2"/>
              </a:rPr>
              <a:t>legal</a:t>
            </a:r>
            <a:r>
              <a:rPr lang="it-IT" sz="3000" b="1" dirty="0" smtClean="0">
                <a:sym typeface="Wingdings" pitchFamily="2" charset="2"/>
              </a:rPr>
              <a:t> </a:t>
            </a:r>
            <a:r>
              <a:rPr lang="it-IT" sz="3000" b="1" dirty="0" err="1" smtClean="0">
                <a:sym typeface="Wingdings" pitchFamily="2" charset="2"/>
              </a:rPr>
              <a:t>profession</a:t>
            </a:r>
            <a:endParaRPr lang="it-IT" sz="3000" b="1" dirty="0"/>
          </a:p>
        </p:txBody>
      </p:sp>
    </p:spTree>
    <p:extLst>
      <p:ext uri="{BB962C8B-B14F-4D97-AF65-F5344CB8AC3E}">
        <p14:creationId xmlns:p14="http://schemas.microsoft.com/office/powerpoint/2010/main" val="264363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THE CASE OF IP PROTECTION</a:t>
            </a:r>
            <a:endParaRPr lang="it-IT" b="1" dirty="0">
              <a:solidFill>
                <a:srgbClr val="FF0000"/>
              </a:solidFill>
            </a:endParaRPr>
          </a:p>
        </p:txBody>
      </p:sp>
      <p:sp>
        <p:nvSpPr>
          <p:cNvPr id="4" name="CasellaDiTesto 3"/>
          <p:cNvSpPr txBox="1"/>
          <p:nvPr/>
        </p:nvSpPr>
        <p:spPr>
          <a:xfrm>
            <a:off x="323528" y="1412776"/>
            <a:ext cx="8424936" cy="4893647"/>
          </a:xfrm>
          <a:prstGeom prst="rect">
            <a:avLst/>
          </a:prstGeom>
          <a:noFill/>
        </p:spPr>
        <p:txBody>
          <a:bodyPr wrap="square" rtlCol="0">
            <a:spAutoFit/>
          </a:bodyPr>
          <a:lstStyle/>
          <a:p>
            <a:pPr marL="285750" indent="-285750">
              <a:buFont typeface="Wingdings" pitchFamily="2" charset="2"/>
              <a:buChar char="q"/>
            </a:pPr>
            <a:r>
              <a:rPr lang="it-IT" sz="2400" b="1" dirty="0" smtClean="0"/>
              <a:t>In </a:t>
            </a:r>
            <a:r>
              <a:rPr lang="it-IT" sz="2400" b="1" u="sng" dirty="0" err="1" smtClean="0"/>
              <a:t>constitutional</a:t>
            </a:r>
            <a:r>
              <a:rPr lang="it-IT" sz="2400" b="1" u="sng" dirty="0" smtClean="0"/>
              <a:t> law, </a:t>
            </a:r>
            <a:r>
              <a:rPr lang="it-IT" sz="2400" b="1" dirty="0" smtClean="0"/>
              <a:t>the law </a:t>
            </a:r>
            <a:r>
              <a:rPr lang="it-IT" sz="2400" b="1" dirty="0" smtClean="0">
                <a:sym typeface="Wingdings" pitchFamily="2" charset="2"/>
              </a:rPr>
              <a:t> </a:t>
            </a:r>
            <a:r>
              <a:rPr lang="it-IT" sz="2400" b="1" dirty="0" err="1" smtClean="0">
                <a:sym typeface="Wingdings" pitchFamily="2" charset="2"/>
              </a:rPr>
              <a:t>Largely</a:t>
            </a:r>
            <a:r>
              <a:rPr lang="it-IT" sz="2400" b="1" dirty="0" smtClean="0">
                <a:sym typeface="Wingdings" pitchFamily="2" charset="2"/>
              </a:rPr>
              <a:t> </a:t>
            </a:r>
            <a:r>
              <a:rPr lang="it-IT" sz="2400" b="1" dirty="0" err="1" smtClean="0">
                <a:sym typeface="Wingdings" pitchFamily="2" charset="2"/>
              </a:rPr>
              <a:t>paper</a:t>
            </a:r>
            <a:r>
              <a:rPr lang="it-IT" sz="2400" b="1" dirty="0" smtClean="0">
                <a:sym typeface="Wingdings" pitchFamily="2" charset="2"/>
              </a:rPr>
              <a:t> </a:t>
            </a:r>
            <a:r>
              <a:rPr lang="it-IT" sz="2400" b="1" dirty="0" err="1" smtClean="0">
                <a:sym typeface="Wingdings" pitchFamily="2" charset="2"/>
              </a:rPr>
              <a:t>rights</a:t>
            </a:r>
            <a:endParaRPr lang="it-IT" sz="2400" b="1" dirty="0" smtClean="0">
              <a:sym typeface="Wingdings" pitchFamily="2" charset="2"/>
            </a:endParaRPr>
          </a:p>
          <a:p>
            <a:pPr marL="285750" indent="-285750">
              <a:buFont typeface="Wingdings" pitchFamily="2" charset="2"/>
              <a:buChar char="q"/>
            </a:pPr>
            <a:r>
              <a:rPr lang="it-IT" sz="2400" b="1" dirty="0" smtClean="0">
                <a:sym typeface="Wingdings" pitchFamily="2" charset="2"/>
              </a:rPr>
              <a:t>In </a:t>
            </a:r>
            <a:r>
              <a:rPr lang="it-IT" sz="2400" b="1" u="sng" dirty="0" err="1" smtClean="0">
                <a:sym typeface="Wingdings" pitchFamily="2" charset="2"/>
              </a:rPr>
              <a:t>criminal</a:t>
            </a:r>
            <a:r>
              <a:rPr lang="it-IT" sz="2400" b="1" u="sng" dirty="0" smtClean="0">
                <a:sym typeface="Wingdings" pitchFamily="2" charset="2"/>
              </a:rPr>
              <a:t> law, </a:t>
            </a:r>
            <a:r>
              <a:rPr lang="it-IT" sz="2400" b="1" dirty="0" smtClean="0">
                <a:sym typeface="Wingdings" pitchFamily="2" charset="2"/>
              </a:rPr>
              <a:t>law  </a:t>
            </a:r>
            <a:r>
              <a:rPr lang="it-IT" sz="2400" b="1" dirty="0" err="1" smtClean="0">
                <a:sym typeface="Wingdings" pitchFamily="2" charset="2"/>
              </a:rPr>
              <a:t>Strictly</a:t>
            </a:r>
            <a:r>
              <a:rPr lang="it-IT" sz="2400" b="1" dirty="0" smtClean="0">
                <a:sym typeface="Wingdings" pitchFamily="2" charset="2"/>
              </a:rPr>
              <a:t> </a:t>
            </a:r>
            <a:r>
              <a:rPr lang="it-IT" sz="2400" b="1" dirty="0" err="1" smtClean="0">
                <a:sym typeface="Wingdings" pitchFamily="2" charset="2"/>
              </a:rPr>
              <a:t>enforced</a:t>
            </a:r>
            <a:r>
              <a:rPr lang="it-IT" sz="2400" b="1" dirty="0" smtClean="0">
                <a:sym typeface="Wingdings" pitchFamily="2" charset="2"/>
              </a:rPr>
              <a:t>, </a:t>
            </a:r>
            <a:r>
              <a:rPr lang="it-IT" sz="2400" b="1" dirty="0" err="1" smtClean="0">
                <a:sym typeface="Wingdings" pitchFamily="2" charset="2"/>
              </a:rPr>
              <a:t>but</a:t>
            </a:r>
            <a:r>
              <a:rPr lang="it-IT" sz="2400" b="1" dirty="0" smtClean="0">
                <a:sym typeface="Wingdings" pitchFamily="2" charset="2"/>
              </a:rPr>
              <a:t> no </a:t>
            </a:r>
            <a:r>
              <a:rPr lang="it-IT" sz="2400" b="1" dirty="0" err="1" smtClean="0">
                <a:sym typeface="Wingdings" pitchFamily="2" charset="2"/>
              </a:rPr>
              <a:t>necessary</a:t>
            </a:r>
            <a:r>
              <a:rPr lang="it-IT" sz="2400" b="1" dirty="0" smtClean="0">
                <a:sym typeface="Wingdings" pitchFamily="2" charset="2"/>
              </a:rPr>
              <a:t> </a:t>
            </a:r>
            <a:r>
              <a:rPr lang="it-IT" sz="2400" b="1" dirty="0" err="1" smtClean="0">
                <a:sym typeface="Wingdings" pitchFamily="2" charset="2"/>
              </a:rPr>
              <a:t>equally</a:t>
            </a:r>
            <a:r>
              <a:rPr lang="it-IT" sz="2400" b="1" dirty="0" smtClean="0">
                <a:sym typeface="Wingdings" pitchFamily="2" charset="2"/>
              </a:rPr>
              <a:t> for </a:t>
            </a:r>
            <a:r>
              <a:rPr lang="it-IT" sz="2400" b="1" dirty="0" err="1" smtClean="0">
                <a:sym typeface="Wingdings" pitchFamily="2" charset="2"/>
              </a:rPr>
              <a:t>everyone</a:t>
            </a:r>
            <a:endParaRPr lang="it-IT" sz="2400" b="1" dirty="0" smtClean="0">
              <a:sym typeface="Wingdings" pitchFamily="2" charset="2"/>
            </a:endParaRPr>
          </a:p>
          <a:p>
            <a:pPr marL="285750" indent="-285750">
              <a:buFont typeface="Wingdings" pitchFamily="2" charset="2"/>
              <a:buChar char="q"/>
            </a:pPr>
            <a:r>
              <a:rPr lang="it-IT" sz="2400" b="1" dirty="0" smtClean="0">
                <a:sym typeface="Wingdings" pitchFamily="2" charset="2"/>
              </a:rPr>
              <a:t>In </a:t>
            </a:r>
            <a:r>
              <a:rPr lang="it-IT" sz="2400" b="1" u="sng" dirty="0" err="1" smtClean="0">
                <a:sym typeface="Wingdings" pitchFamily="2" charset="2"/>
              </a:rPr>
              <a:t>civil</a:t>
            </a:r>
            <a:r>
              <a:rPr lang="it-IT" sz="2400" b="1" u="sng" dirty="0" smtClean="0">
                <a:sym typeface="Wingdings" pitchFamily="2" charset="2"/>
              </a:rPr>
              <a:t> law, </a:t>
            </a:r>
            <a:r>
              <a:rPr lang="it-IT" sz="2400" b="1" dirty="0" smtClean="0">
                <a:sym typeface="Wingdings" pitchFamily="2" charset="2"/>
              </a:rPr>
              <a:t>law  </a:t>
            </a:r>
            <a:r>
              <a:rPr lang="it-IT" sz="2400" b="1" dirty="0" err="1" smtClean="0">
                <a:sym typeface="Wingdings" pitchFamily="2" charset="2"/>
              </a:rPr>
              <a:t>stays</a:t>
            </a:r>
            <a:r>
              <a:rPr lang="it-IT" sz="2400" b="1" dirty="0" smtClean="0">
                <a:sym typeface="Wingdings" pitchFamily="2" charset="2"/>
              </a:rPr>
              <a:t> in the background more </a:t>
            </a:r>
            <a:r>
              <a:rPr lang="it-IT" sz="2400" b="1" dirty="0" err="1" smtClean="0">
                <a:sym typeface="Wingdings" pitchFamily="2" charset="2"/>
              </a:rPr>
              <a:t>often</a:t>
            </a:r>
            <a:r>
              <a:rPr lang="it-IT" sz="2400" b="1" dirty="0" smtClean="0">
                <a:sym typeface="Wingdings" pitchFamily="2" charset="2"/>
              </a:rPr>
              <a:t> </a:t>
            </a:r>
            <a:r>
              <a:rPr lang="it-IT" sz="2400" b="1" dirty="0" err="1" smtClean="0">
                <a:sym typeface="Wingdings" pitchFamily="2" charset="2"/>
              </a:rPr>
              <a:t>than</a:t>
            </a:r>
            <a:r>
              <a:rPr lang="it-IT" sz="2400" b="1" dirty="0" smtClean="0">
                <a:sym typeface="Wingdings" pitchFamily="2" charset="2"/>
              </a:rPr>
              <a:t> in the </a:t>
            </a:r>
            <a:r>
              <a:rPr lang="it-IT" sz="2400" b="1" dirty="0" err="1" smtClean="0">
                <a:sym typeface="Wingdings" pitchFamily="2" charset="2"/>
              </a:rPr>
              <a:t>forefront</a:t>
            </a:r>
            <a:r>
              <a:rPr lang="it-IT" sz="2400" b="1" dirty="0" smtClean="0">
                <a:sym typeface="Wingdings" pitchFamily="2" charset="2"/>
              </a:rPr>
              <a:t> in dispute </a:t>
            </a:r>
            <a:r>
              <a:rPr lang="it-IT" sz="2400" b="1" dirty="0" err="1" smtClean="0">
                <a:sym typeface="Wingdings" pitchFamily="2" charset="2"/>
              </a:rPr>
              <a:t>resolution</a:t>
            </a:r>
            <a:endParaRPr lang="it-IT" sz="2400" b="1" dirty="0" smtClean="0">
              <a:sym typeface="Wingdings" pitchFamily="2" charset="2"/>
            </a:endParaRPr>
          </a:p>
          <a:p>
            <a:pPr marL="285750" indent="-285750">
              <a:buFont typeface="Wingdings" pitchFamily="2" charset="2"/>
              <a:buChar char="q"/>
            </a:pPr>
            <a:r>
              <a:rPr lang="it-IT" sz="2400" b="1" dirty="0" smtClean="0">
                <a:sym typeface="Wingdings" pitchFamily="2" charset="2"/>
              </a:rPr>
              <a:t>In </a:t>
            </a:r>
            <a:r>
              <a:rPr lang="it-IT" sz="2400" b="1" u="sng" dirty="0" err="1" smtClean="0">
                <a:sym typeface="Wingdings" pitchFamily="2" charset="2"/>
              </a:rPr>
              <a:t>administrative</a:t>
            </a:r>
            <a:r>
              <a:rPr lang="it-IT" sz="2400" b="1" u="sng" dirty="0" smtClean="0">
                <a:sym typeface="Wingdings" pitchFamily="2" charset="2"/>
              </a:rPr>
              <a:t> law  </a:t>
            </a:r>
            <a:r>
              <a:rPr lang="it-IT" sz="2400" b="1" dirty="0" smtClean="0">
                <a:sym typeface="Wingdings" pitchFamily="2" charset="2"/>
              </a:rPr>
              <a:t>extra </a:t>
            </a:r>
            <a:r>
              <a:rPr lang="it-IT" sz="2400" b="1" dirty="0" err="1" smtClean="0">
                <a:sym typeface="Wingdings" pitchFamily="2" charset="2"/>
              </a:rPr>
              <a:t>legal</a:t>
            </a:r>
            <a:r>
              <a:rPr lang="it-IT" sz="2400" b="1" dirty="0" smtClean="0">
                <a:sym typeface="Wingdings" pitchFamily="2" charset="2"/>
              </a:rPr>
              <a:t> </a:t>
            </a:r>
            <a:r>
              <a:rPr lang="it-IT" sz="2400" b="1" dirty="0" err="1" smtClean="0">
                <a:sym typeface="Wingdings" pitchFamily="2" charset="2"/>
              </a:rPr>
              <a:t>consideration</a:t>
            </a:r>
            <a:r>
              <a:rPr lang="it-IT" sz="2400" b="1" dirty="0" smtClean="0">
                <a:sym typeface="Wingdings" pitchFamily="2" charset="2"/>
              </a:rPr>
              <a:t> </a:t>
            </a:r>
            <a:r>
              <a:rPr lang="it-IT" sz="2400" b="1" dirty="0" err="1" smtClean="0">
                <a:sym typeface="Wingdings" pitchFamily="2" charset="2"/>
              </a:rPr>
              <a:t>plays</a:t>
            </a:r>
            <a:r>
              <a:rPr lang="it-IT" sz="2400" b="1" dirty="0" smtClean="0">
                <a:sym typeface="Wingdings" pitchFamily="2" charset="2"/>
              </a:rPr>
              <a:t> the more </a:t>
            </a:r>
            <a:r>
              <a:rPr lang="it-IT" sz="2400" b="1" dirty="0" err="1" smtClean="0">
                <a:sym typeface="Wingdings" pitchFamily="2" charset="2"/>
              </a:rPr>
              <a:t>significant</a:t>
            </a:r>
            <a:r>
              <a:rPr lang="it-IT" sz="2400" b="1" dirty="0" smtClean="0">
                <a:sym typeface="Wingdings" pitchFamily="2" charset="2"/>
              </a:rPr>
              <a:t> </a:t>
            </a:r>
            <a:r>
              <a:rPr lang="it-IT" sz="2400" b="1" dirty="0" err="1" smtClean="0">
                <a:sym typeface="Wingdings" pitchFamily="2" charset="2"/>
              </a:rPr>
              <a:t>role</a:t>
            </a:r>
            <a:r>
              <a:rPr lang="it-IT" sz="2400" b="1" dirty="0" smtClean="0">
                <a:sym typeface="Wingdings" pitchFamily="2" charset="2"/>
              </a:rPr>
              <a:t> in </a:t>
            </a:r>
            <a:r>
              <a:rPr lang="it-IT" sz="2400" b="1" dirty="0" err="1" smtClean="0">
                <a:sym typeface="Wingdings" pitchFamily="2" charset="2"/>
              </a:rPr>
              <a:t>deciding</a:t>
            </a:r>
            <a:r>
              <a:rPr lang="it-IT" sz="2400" b="1" dirty="0" smtClean="0">
                <a:sym typeface="Wingdings" pitchFamily="2" charset="2"/>
              </a:rPr>
              <a:t> for </a:t>
            </a:r>
            <a:r>
              <a:rPr lang="it-IT" sz="2400" b="1" dirty="0" err="1" smtClean="0">
                <a:sym typeface="Wingdings" pitchFamily="2" charset="2"/>
              </a:rPr>
              <a:t>litigation</a:t>
            </a:r>
            <a:r>
              <a:rPr lang="it-IT" sz="2400" b="1" dirty="0" smtClean="0">
                <a:sym typeface="Wingdings" pitchFamily="2" charset="2"/>
              </a:rPr>
              <a:t> </a:t>
            </a:r>
            <a:r>
              <a:rPr lang="it-IT" sz="2400" b="1" dirty="0" err="1" smtClean="0">
                <a:sym typeface="Wingdings" pitchFamily="2" charset="2"/>
              </a:rPr>
              <a:t>cases</a:t>
            </a:r>
            <a:endParaRPr lang="it-IT" sz="2400" b="1" dirty="0" smtClean="0">
              <a:sym typeface="Wingdings" pitchFamily="2" charset="2"/>
            </a:endParaRPr>
          </a:p>
          <a:p>
            <a:pPr marL="285750" indent="-285750">
              <a:buFont typeface="Wingdings" pitchFamily="2" charset="2"/>
              <a:buChar char="q"/>
            </a:pPr>
            <a:endParaRPr lang="it-IT" sz="2400" b="1" dirty="0">
              <a:sym typeface="Wingdings" pitchFamily="2" charset="2"/>
            </a:endParaRPr>
          </a:p>
          <a:p>
            <a:r>
              <a:rPr lang="it-IT" sz="2400" b="1" dirty="0" smtClean="0">
                <a:sym typeface="Wingdings" pitchFamily="2" charset="2"/>
              </a:rPr>
              <a:t>INTERNATIONAL ATTENTION  The </a:t>
            </a:r>
            <a:r>
              <a:rPr lang="it-IT" sz="2400" b="1" dirty="0" err="1" smtClean="0">
                <a:sym typeface="Wingdings" pitchFamily="2" charset="2"/>
              </a:rPr>
              <a:t>actual</a:t>
            </a:r>
            <a:r>
              <a:rPr lang="it-IT" sz="2400" b="1" dirty="0" smtClean="0">
                <a:sym typeface="Wingdings" pitchFamily="2" charset="2"/>
              </a:rPr>
              <a:t> </a:t>
            </a:r>
            <a:r>
              <a:rPr lang="it-IT" sz="2400" b="1" dirty="0" err="1" smtClean="0">
                <a:sym typeface="Wingdings" pitchFamily="2" charset="2"/>
              </a:rPr>
              <a:t>implementation</a:t>
            </a:r>
            <a:r>
              <a:rPr lang="it-IT" sz="2400" b="1" dirty="0" smtClean="0">
                <a:sym typeface="Wingdings" pitchFamily="2" charset="2"/>
              </a:rPr>
              <a:t> of the IP </a:t>
            </a:r>
            <a:r>
              <a:rPr lang="it-IT" sz="2400" b="1" dirty="0" err="1" smtClean="0">
                <a:sym typeface="Wingdings" pitchFamily="2" charset="2"/>
              </a:rPr>
              <a:t>laws</a:t>
            </a:r>
            <a:r>
              <a:rPr lang="it-IT" sz="2400" b="1" dirty="0" smtClean="0">
                <a:sym typeface="Wingdings" pitchFamily="2" charset="2"/>
              </a:rPr>
              <a:t> in China</a:t>
            </a:r>
          </a:p>
          <a:p>
            <a:pPr marL="285750" indent="-285750">
              <a:buFont typeface="Wingdings" pitchFamily="2" charset="2"/>
              <a:buChar char="v"/>
            </a:pPr>
            <a:r>
              <a:rPr lang="it-IT" sz="2400" b="1" dirty="0" smtClean="0">
                <a:sym typeface="Wingdings" pitchFamily="2" charset="2"/>
              </a:rPr>
              <a:t>CHINA: </a:t>
            </a:r>
            <a:r>
              <a:rPr lang="it-IT" sz="2400" b="1" dirty="0" err="1" smtClean="0">
                <a:sym typeface="Wingdings" pitchFamily="2" charset="2"/>
              </a:rPr>
              <a:t>One</a:t>
            </a:r>
            <a:r>
              <a:rPr lang="it-IT" sz="2400" b="1" dirty="0" smtClean="0">
                <a:sym typeface="Wingdings" pitchFamily="2" charset="2"/>
              </a:rPr>
              <a:t> of the major </a:t>
            </a:r>
            <a:r>
              <a:rPr lang="it-IT" sz="2400" b="1" dirty="0" err="1" smtClean="0">
                <a:sym typeface="Wingdings" pitchFamily="2" charset="2"/>
              </a:rPr>
              <a:t>violators</a:t>
            </a:r>
            <a:r>
              <a:rPr lang="it-IT" sz="2400" b="1" dirty="0" smtClean="0">
                <a:sym typeface="Wingdings" pitchFamily="2" charset="2"/>
              </a:rPr>
              <a:t> of IP </a:t>
            </a:r>
            <a:r>
              <a:rPr lang="it-IT" sz="2400" b="1" dirty="0" err="1" smtClean="0">
                <a:sym typeface="Wingdings" pitchFamily="2" charset="2"/>
              </a:rPr>
              <a:t>rights</a:t>
            </a:r>
            <a:r>
              <a:rPr lang="it-IT" sz="2400" b="1" dirty="0" smtClean="0">
                <a:sym typeface="Wingdings" pitchFamily="2" charset="2"/>
              </a:rPr>
              <a:t> in the world</a:t>
            </a:r>
            <a:r>
              <a:rPr lang="it-IT" sz="2400" b="1" dirty="0" smtClean="0"/>
              <a:t> </a:t>
            </a:r>
          </a:p>
          <a:p>
            <a:pPr marL="742950" lvl="1" indent="-285750">
              <a:buFont typeface="Courier New" pitchFamily="49" charset="0"/>
              <a:buChar char="o"/>
            </a:pPr>
            <a:r>
              <a:rPr lang="it-IT" sz="2400" b="1" dirty="0" smtClean="0"/>
              <a:t>Model country for IP </a:t>
            </a:r>
            <a:r>
              <a:rPr lang="it-IT" sz="2400" b="1" dirty="0" err="1" smtClean="0"/>
              <a:t>piracy</a:t>
            </a:r>
            <a:endParaRPr lang="it-IT" sz="2400" b="1" dirty="0" smtClean="0"/>
          </a:p>
          <a:p>
            <a:pPr marL="742950" lvl="1" indent="-285750">
              <a:buFont typeface="Courier New" pitchFamily="49" charset="0"/>
              <a:buChar char="o"/>
            </a:pPr>
            <a:r>
              <a:rPr lang="it-IT" sz="2400" b="1" dirty="0" smtClean="0"/>
              <a:t>Violator of IP </a:t>
            </a:r>
            <a:r>
              <a:rPr lang="it-IT" sz="2400" b="1" dirty="0" err="1" smtClean="0"/>
              <a:t>rights</a:t>
            </a:r>
            <a:endParaRPr lang="it-IT" sz="2400" b="1" dirty="0"/>
          </a:p>
        </p:txBody>
      </p:sp>
    </p:spTree>
    <p:extLst>
      <p:ext uri="{BB962C8B-B14F-4D97-AF65-F5344CB8AC3E}">
        <p14:creationId xmlns:p14="http://schemas.microsoft.com/office/powerpoint/2010/main" val="2423048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p:cNvSpPr txBox="1"/>
          <p:nvPr/>
        </p:nvSpPr>
        <p:spPr>
          <a:xfrm>
            <a:off x="323528" y="476672"/>
            <a:ext cx="8496944" cy="6740307"/>
          </a:xfrm>
          <a:prstGeom prst="rect">
            <a:avLst/>
          </a:prstGeom>
          <a:noFill/>
        </p:spPr>
        <p:txBody>
          <a:bodyPr wrap="square" rtlCol="0">
            <a:spAutoFit/>
          </a:bodyPr>
          <a:lstStyle/>
          <a:p>
            <a:r>
              <a:rPr lang="it-IT" b="1" dirty="0" smtClean="0"/>
              <a:t>The </a:t>
            </a:r>
            <a:r>
              <a:rPr lang="it-IT" b="1" dirty="0" err="1" smtClean="0"/>
              <a:t>demand</a:t>
            </a:r>
            <a:r>
              <a:rPr lang="it-IT" b="1" dirty="0" smtClean="0"/>
              <a:t> for </a:t>
            </a:r>
            <a:r>
              <a:rPr lang="it-IT" b="1" dirty="0" err="1" smtClean="0"/>
              <a:t>effective</a:t>
            </a:r>
            <a:r>
              <a:rPr lang="it-IT" b="1" dirty="0" smtClean="0"/>
              <a:t> IP </a:t>
            </a:r>
            <a:r>
              <a:rPr lang="it-IT" b="1" dirty="0" err="1" smtClean="0"/>
              <a:t>protection</a:t>
            </a:r>
            <a:r>
              <a:rPr lang="it-IT" b="1" dirty="0" smtClean="0"/>
              <a:t> </a:t>
            </a:r>
            <a:r>
              <a:rPr lang="it-IT" b="1" dirty="0" err="1" smtClean="0"/>
              <a:t>will</a:t>
            </a:r>
            <a:r>
              <a:rPr lang="it-IT" b="1" dirty="0" smtClean="0"/>
              <a:t> continue to be an </a:t>
            </a:r>
            <a:r>
              <a:rPr lang="it-IT" b="1" dirty="0" err="1" smtClean="0"/>
              <a:t>issue</a:t>
            </a:r>
            <a:r>
              <a:rPr lang="it-IT" b="1" dirty="0" smtClean="0"/>
              <a:t> </a:t>
            </a:r>
            <a:r>
              <a:rPr lang="it-IT" b="1" dirty="0" err="1" smtClean="0"/>
              <a:t>between</a:t>
            </a:r>
            <a:r>
              <a:rPr lang="it-IT" b="1" dirty="0" smtClean="0"/>
              <a:t> China and </a:t>
            </a:r>
            <a:r>
              <a:rPr lang="it-IT" b="1" dirty="0" err="1" smtClean="0"/>
              <a:t>developed</a:t>
            </a:r>
            <a:r>
              <a:rPr lang="it-IT" b="1" dirty="0" smtClean="0"/>
              <a:t> </a:t>
            </a:r>
            <a:r>
              <a:rPr lang="it-IT" b="1" dirty="0" err="1" smtClean="0"/>
              <a:t>countries</a:t>
            </a:r>
            <a:r>
              <a:rPr lang="it-IT" b="1" dirty="0" smtClean="0"/>
              <a:t>: USA&amp;EU</a:t>
            </a:r>
          </a:p>
          <a:p>
            <a:pPr marL="285750" indent="-285750">
              <a:buFont typeface="Arial" pitchFamily="34" charset="0"/>
              <a:buChar char="•"/>
            </a:pPr>
            <a:r>
              <a:rPr lang="it-IT" b="1" dirty="0" smtClean="0"/>
              <a:t>1993 </a:t>
            </a:r>
            <a:r>
              <a:rPr lang="it-IT" b="1" dirty="0" smtClean="0">
                <a:sym typeface="Wingdings" pitchFamily="2" charset="2"/>
              </a:rPr>
              <a:t> The </a:t>
            </a:r>
            <a:r>
              <a:rPr lang="it-IT" b="1" dirty="0" err="1" smtClean="0">
                <a:sym typeface="Wingdings" pitchFamily="2" charset="2"/>
              </a:rPr>
              <a:t>intenational</a:t>
            </a:r>
            <a:r>
              <a:rPr lang="it-IT" b="1" dirty="0" smtClean="0">
                <a:sym typeface="Wingdings" pitchFamily="2" charset="2"/>
              </a:rPr>
              <a:t> IP </a:t>
            </a:r>
            <a:r>
              <a:rPr lang="it-IT" b="1" dirty="0" err="1" smtClean="0">
                <a:sym typeface="Wingdings" pitchFamily="2" charset="2"/>
              </a:rPr>
              <a:t>alliance</a:t>
            </a:r>
            <a:r>
              <a:rPr lang="it-IT" b="1" dirty="0" smtClean="0">
                <a:sym typeface="Wingdings" pitchFamily="2" charset="2"/>
              </a:rPr>
              <a:t>: American business </a:t>
            </a:r>
            <a:r>
              <a:rPr lang="it-IT" b="1" dirty="0" err="1" smtClean="0">
                <a:sym typeface="Wingdings" pitchFamily="2" charset="2"/>
              </a:rPr>
              <a:t>lost</a:t>
            </a:r>
            <a:r>
              <a:rPr lang="it-IT" b="1" dirty="0" smtClean="0">
                <a:sym typeface="Wingdings" pitchFamily="2" charset="2"/>
              </a:rPr>
              <a:t> more </a:t>
            </a:r>
            <a:r>
              <a:rPr lang="it-IT" b="1" dirty="0" err="1" smtClean="0">
                <a:sym typeface="Wingdings" pitchFamily="2" charset="2"/>
              </a:rPr>
              <a:t>than</a:t>
            </a:r>
            <a:r>
              <a:rPr lang="it-IT" b="1" dirty="0" smtClean="0">
                <a:sym typeface="Wingdings" pitchFamily="2" charset="2"/>
              </a:rPr>
              <a:t> US$800 </a:t>
            </a:r>
            <a:r>
              <a:rPr lang="it-IT" b="1" dirty="0" err="1" smtClean="0">
                <a:sym typeface="Wingdings" pitchFamily="2" charset="2"/>
              </a:rPr>
              <a:t>million</a:t>
            </a:r>
            <a:endParaRPr lang="it-IT" b="1" dirty="0" smtClean="0">
              <a:sym typeface="Wingdings" pitchFamily="2" charset="2"/>
            </a:endParaRPr>
          </a:p>
          <a:p>
            <a:pPr marL="285750" indent="-285750">
              <a:buFont typeface="Arial" pitchFamily="34" charset="0"/>
              <a:buChar char="•"/>
            </a:pPr>
            <a:r>
              <a:rPr lang="it-IT" b="1" dirty="0" smtClean="0">
                <a:sym typeface="Wingdings" pitchFamily="2" charset="2"/>
              </a:rPr>
              <a:t>1994  Microsoft </a:t>
            </a:r>
            <a:r>
              <a:rPr lang="it-IT" b="1" dirty="0" err="1" smtClean="0">
                <a:sym typeface="Wingdings" pitchFamily="2" charset="2"/>
              </a:rPr>
              <a:t>claimed</a:t>
            </a:r>
            <a:r>
              <a:rPr lang="it-IT" b="1" dirty="0" smtClean="0">
                <a:sym typeface="Wingdings" pitchFamily="2" charset="2"/>
              </a:rPr>
              <a:t>: 98% of software </a:t>
            </a:r>
            <a:r>
              <a:rPr lang="it-IT" b="1" dirty="0" err="1" smtClean="0">
                <a:sym typeface="Wingdings" pitchFamily="2" charset="2"/>
              </a:rPr>
              <a:t>sold</a:t>
            </a:r>
            <a:r>
              <a:rPr lang="it-IT" b="1" dirty="0" smtClean="0">
                <a:sym typeface="Wingdings" pitchFamily="2" charset="2"/>
              </a:rPr>
              <a:t> in China </a:t>
            </a:r>
            <a:r>
              <a:rPr lang="it-IT" b="1" dirty="0" err="1" smtClean="0">
                <a:sym typeface="Wingdings" pitchFamily="2" charset="2"/>
              </a:rPr>
              <a:t>was</a:t>
            </a:r>
            <a:r>
              <a:rPr lang="it-IT" b="1" dirty="0" smtClean="0">
                <a:sym typeface="Wingdings" pitchFamily="2" charset="2"/>
              </a:rPr>
              <a:t> </a:t>
            </a:r>
            <a:r>
              <a:rPr lang="it-IT" b="1" dirty="0" err="1" smtClean="0">
                <a:sym typeface="Wingdings" pitchFamily="2" charset="2"/>
              </a:rPr>
              <a:t>fake</a:t>
            </a:r>
            <a:endParaRPr lang="it-IT" b="1" dirty="0" smtClean="0">
              <a:sym typeface="Wingdings" pitchFamily="2" charset="2"/>
            </a:endParaRPr>
          </a:p>
          <a:p>
            <a:pPr marL="285750" indent="-285750">
              <a:buFont typeface="Arial" pitchFamily="34" charset="0"/>
              <a:buChar char="•"/>
            </a:pPr>
            <a:r>
              <a:rPr lang="it-IT" b="1" dirty="0" smtClean="0">
                <a:sym typeface="Wingdings" pitchFamily="2" charset="2"/>
              </a:rPr>
              <a:t>2004  US </a:t>
            </a:r>
            <a:r>
              <a:rPr lang="it-IT" b="1" dirty="0" err="1" smtClean="0">
                <a:sym typeface="Wingdings" pitchFamily="2" charset="2"/>
              </a:rPr>
              <a:t>insisted</a:t>
            </a:r>
            <a:r>
              <a:rPr lang="it-IT" b="1" dirty="0" smtClean="0">
                <a:sym typeface="Wingdings" pitchFamily="2" charset="2"/>
              </a:rPr>
              <a:t>: </a:t>
            </a:r>
            <a:r>
              <a:rPr lang="it-IT" b="1" dirty="0" err="1" smtClean="0">
                <a:sym typeface="Wingdings" pitchFamily="2" charset="2"/>
              </a:rPr>
              <a:t>its</a:t>
            </a:r>
            <a:r>
              <a:rPr lang="it-IT" b="1" dirty="0" smtClean="0">
                <a:sym typeface="Wingdings" pitchFamily="2" charset="2"/>
              </a:rPr>
              <a:t> companies </a:t>
            </a:r>
            <a:r>
              <a:rPr lang="it-IT" b="1" dirty="0" err="1" smtClean="0">
                <a:sym typeface="Wingdings" pitchFamily="2" charset="2"/>
              </a:rPr>
              <a:t>were</a:t>
            </a:r>
            <a:r>
              <a:rPr lang="it-IT" b="1" dirty="0" smtClean="0">
                <a:sym typeface="Wingdings" pitchFamily="2" charset="2"/>
              </a:rPr>
              <a:t> </a:t>
            </a:r>
            <a:r>
              <a:rPr lang="it-IT" b="1" dirty="0" err="1" smtClean="0">
                <a:sym typeface="Wingdings" pitchFamily="2" charset="2"/>
              </a:rPr>
              <a:t>losing</a:t>
            </a:r>
            <a:r>
              <a:rPr lang="it-IT" b="1" dirty="0" smtClean="0">
                <a:sym typeface="Wingdings" pitchFamily="2" charset="2"/>
              </a:rPr>
              <a:t> </a:t>
            </a:r>
            <a:r>
              <a:rPr lang="it-IT" b="1" dirty="0" err="1" smtClean="0">
                <a:sym typeface="Wingdings" pitchFamily="2" charset="2"/>
              </a:rPr>
              <a:t>som</a:t>
            </a:r>
            <a:r>
              <a:rPr lang="it-IT" b="1" dirty="0" smtClean="0">
                <a:sym typeface="Wingdings" pitchFamily="2" charset="2"/>
              </a:rPr>
              <a:t> US$24 </a:t>
            </a:r>
            <a:r>
              <a:rPr lang="it-IT" b="1" dirty="0" err="1" smtClean="0">
                <a:sym typeface="Wingdings" pitchFamily="2" charset="2"/>
              </a:rPr>
              <a:t>billion</a:t>
            </a:r>
            <a:endParaRPr lang="it-IT" b="1" dirty="0" smtClean="0">
              <a:sym typeface="Wingdings" pitchFamily="2" charset="2"/>
            </a:endParaRPr>
          </a:p>
          <a:p>
            <a:pPr marL="285750" indent="-285750">
              <a:buFont typeface="Arial" pitchFamily="34" charset="0"/>
              <a:buChar char="•"/>
            </a:pPr>
            <a:r>
              <a:rPr lang="it-IT" b="1" dirty="0" smtClean="0">
                <a:sym typeface="Wingdings" pitchFamily="2" charset="2"/>
              </a:rPr>
              <a:t>2005  The US </a:t>
            </a:r>
            <a:r>
              <a:rPr lang="it-IT" b="1" dirty="0" err="1" smtClean="0">
                <a:sym typeface="Wingdings" pitchFamily="2" charset="2"/>
              </a:rPr>
              <a:t>embassy</a:t>
            </a:r>
            <a:r>
              <a:rPr lang="it-IT" b="1" dirty="0" smtClean="0">
                <a:sym typeface="Wingdings" pitchFamily="2" charset="2"/>
              </a:rPr>
              <a:t> in </a:t>
            </a:r>
            <a:r>
              <a:rPr lang="it-IT" b="1" dirty="0" err="1" smtClean="0">
                <a:sym typeface="Wingdings" pitchFamily="2" charset="2"/>
              </a:rPr>
              <a:t>Beijing</a:t>
            </a:r>
            <a:r>
              <a:rPr lang="it-IT" b="1" dirty="0" smtClean="0">
                <a:sym typeface="Wingdings" pitchFamily="2" charset="2"/>
              </a:rPr>
              <a:t> </a:t>
            </a:r>
            <a:r>
              <a:rPr lang="it-IT" b="1" dirty="0" err="1" smtClean="0">
                <a:sym typeface="Wingdings" pitchFamily="2" charset="2"/>
              </a:rPr>
              <a:t>estimated</a:t>
            </a:r>
            <a:r>
              <a:rPr lang="it-IT" b="1" dirty="0" smtClean="0">
                <a:sym typeface="Wingdings" pitchFamily="2" charset="2"/>
              </a:rPr>
              <a:t>: American, </a:t>
            </a:r>
            <a:r>
              <a:rPr lang="it-IT" b="1" dirty="0" err="1" smtClean="0">
                <a:sym typeface="Wingdings" pitchFamily="2" charset="2"/>
              </a:rPr>
              <a:t>European</a:t>
            </a:r>
            <a:r>
              <a:rPr lang="it-IT" b="1" dirty="0" smtClean="0">
                <a:sym typeface="Wingdings" pitchFamily="2" charset="2"/>
              </a:rPr>
              <a:t> and </a:t>
            </a:r>
            <a:r>
              <a:rPr lang="it-IT" b="1" dirty="0" err="1" smtClean="0">
                <a:sym typeface="Wingdings" pitchFamily="2" charset="2"/>
              </a:rPr>
              <a:t>Japanese</a:t>
            </a:r>
            <a:r>
              <a:rPr lang="it-IT" b="1" dirty="0" smtClean="0">
                <a:sym typeface="Wingdings" pitchFamily="2" charset="2"/>
              </a:rPr>
              <a:t> companies </a:t>
            </a:r>
            <a:r>
              <a:rPr lang="it-IT" b="1" dirty="0" err="1" smtClean="0">
                <a:sym typeface="Wingdings" pitchFamily="2" charset="2"/>
              </a:rPr>
              <a:t>lost</a:t>
            </a:r>
            <a:r>
              <a:rPr lang="it-IT" b="1" dirty="0" smtClean="0">
                <a:sym typeface="Wingdings" pitchFamily="2" charset="2"/>
              </a:rPr>
              <a:t> more tan US$60 </a:t>
            </a:r>
            <a:r>
              <a:rPr lang="it-IT" b="1" dirty="0" err="1" smtClean="0">
                <a:sym typeface="Wingdings" pitchFamily="2" charset="2"/>
              </a:rPr>
              <a:t>billion</a:t>
            </a:r>
            <a:r>
              <a:rPr lang="it-IT" b="1" dirty="0" smtClean="0">
                <a:sym typeface="Wingdings" pitchFamily="2" charset="2"/>
              </a:rPr>
              <a:t> per </a:t>
            </a:r>
            <a:r>
              <a:rPr lang="it-IT" b="1" dirty="0" err="1" smtClean="0">
                <a:sym typeface="Wingdings" pitchFamily="2" charset="2"/>
              </a:rPr>
              <a:t>year</a:t>
            </a:r>
            <a:endParaRPr lang="it-IT" b="1" dirty="0" smtClean="0">
              <a:sym typeface="Wingdings" pitchFamily="2" charset="2"/>
            </a:endParaRPr>
          </a:p>
          <a:p>
            <a:pPr marL="285750" indent="-285750">
              <a:buFont typeface="Arial" pitchFamily="34" charset="0"/>
              <a:buChar char="•"/>
            </a:pPr>
            <a:r>
              <a:rPr lang="it-IT" b="1" dirty="0" smtClean="0">
                <a:sym typeface="Wingdings" pitchFamily="2" charset="2"/>
              </a:rPr>
              <a:t>2011 The US </a:t>
            </a:r>
            <a:r>
              <a:rPr lang="it-IT" b="1" dirty="0" err="1" smtClean="0">
                <a:sym typeface="Wingdings" pitchFamily="2" charset="2"/>
              </a:rPr>
              <a:t>international</a:t>
            </a:r>
            <a:r>
              <a:rPr lang="it-IT" b="1" dirty="0" smtClean="0">
                <a:sym typeface="Wingdings" pitchFamily="2" charset="2"/>
              </a:rPr>
              <a:t> </a:t>
            </a:r>
            <a:r>
              <a:rPr lang="it-IT" b="1" dirty="0" err="1" smtClean="0">
                <a:sym typeface="Wingdings" pitchFamily="2" charset="2"/>
              </a:rPr>
              <a:t>trade</a:t>
            </a:r>
            <a:r>
              <a:rPr lang="it-IT" b="1" dirty="0" smtClean="0">
                <a:sym typeface="Wingdings" pitchFamily="2" charset="2"/>
              </a:rPr>
              <a:t> </a:t>
            </a:r>
            <a:r>
              <a:rPr lang="it-IT" b="1" dirty="0" err="1" smtClean="0">
                <a:sym typeface="Wingdings" pitchFamily="2" charset="2"/>
              </a:rPr>
              <a:t>commission</a:t>
            </a:r>
            <a:r>
              <a:rPr lang="it-IT" b="1" dirty="0" smtClean="0">
                <a:sym typeface="Wingdings" pitchFamily="2" charset="2"/>
              </a:rPr>
              <a:t> </a:t>
            </a:r>
            <a:r>
              <a:rPr lang="it-IT" b="1" dirty="0" err="1" smtClean="0">
                <a:sym typeface="Wingdings" pitchFamily="2" charset="2"/>
              </a:rPr>
              <a:t>reported</a:t>
            </a:r>
            <a:r>
              <a:rPr lang="it-IT" b="1" dirty="0" smtClean="0">
                <a:sym typeface="Wingdings" pitchFamily="2" charset="2"/>
              </a:rPr>
              <a:t>: US$48.2 </a:t>
            </a:r>
            <a:r>
              <a:rPr lang="it-IT" b="1" dirty="0" err="1" smtClean="0">
                <a:sym typeface="Wingdings" pitchFamily="2" charset="2"/>
              </a:rPr>
              <a:t>billion</a:t>
            </a:r>
            <a:r>
              <a:rPr lang="it-IT" b="1" dirty="0" smtClean="0">
                <a:sym typeface="Wingdings" pitchFamily="2" charset="2"/>
              </a:rPr>
              <a:t> of </a:t>
            </a:r>
            <a:r>
              <a:rPr lang="it-IT" b="1" dirty="0" err="1" smtClean="0">
                <a:sym typeface="Wingdings" pitchFamily="2" charset="2"/>
              </a:rPr>
              <a:t>losses</a:t>
            </a:r>
            <a:endParaRPr lang="it-IT" b="1" dirty="0" smtClean="0">
              <a:sym typeface="Wingdings" pitchFamily="2" charset="2"/>
            </a:endParaRPr>
          </a:p>
          <a:p>
            <a:pPr marL="285750" indent="-285750">
              <a:buFont typeface="Arial" pitchFamily="34" charset="0"/>
              <a:buChar char="•"/>
            </a:pPr>
            <a:endParaRPr lang="it-IT" b="1" dirty="0">
              <a:sym typeface="Wingdings" pitchFamily="2" charset="2"/>
            </a:endParaRPr>
          </a:p>
          <a:p>
            <a:r>
              <a:rPr lang="it-IT" b="1" dirty="0" err="1" smtClean="0">
                <a:sym typeface="Wingdings" pitchFamily="2" charset="2"/>
              </a:rPr>
              <a:t>Counterfeit</a:t>
            </a:r>
            <a:r>
              <a:rPr lang="it-IT" b="1" dirty="0" smtClean="0">
                <a:sym typeface="Wingdings" pitchFamily="2" charset="2"/>
              </a:rPr>
              <a:t> and </a:t>
            </a:r>
            <a:r>
              <a:rPr lang="it-IT" b="1" dirty="0" err="1" smtClean="0">
                <a:sym typeface="Wingdings" pitchFamily="2" charset="2"/>
              </a:rPr>
              <a:t>pirated</a:t>
            </a:r>
            <a:r>
              <a:rPr lang="it-IT" b="1" dirty="0" smtClean="0">
                <a:sym typeface="Wingdings" pitchFamily="2" charset="2"/>
              </a:rPr>
              <a:t> </a:t>
            </a:r>
            <a:r>
              <a:rPr lang="it-IT" b="1" dirty="0" err="1" smtClean="0">
                <a:sym typeface="Wingdings" pitchFamily="2" charset="2"/>
              </a:rPr>
              <a:t>goods</a:t>
            </a:r>
            <a:r>
              <a:rPr lang="it-IT" b="1" dirty="0" smtClean="0">
                <a:sym typeface="Wingdings" pitchFamily="2" charset="2"/>
              </a:rPr>
              <a:t> are </a:t>
            </a:r>
            <a:r>
              <a:rPr lang="it-IT" b="1" dirty="0" err="1" smtClean="0">
                <a:sym typeface="Wingdings" pitchFamily="2" charset="2"/>
              </a:rPr>
              <a:t>being</a:t>
            </a:r>
            <a:r>
              <a:rPr lang="it-IT" b="1" dirty="0" smtClean="0">
                <a:sym typeface="Wingdings" pitchFamily="2" charset="2"/>
              </a:rPr>
              <a:t> </a:t>
            </a:r>
            <a:r>
              <a:rPr lang="it-IT" b="1" dirty="0" err="1" smtClean="0">
                <a:sym typeface="Wingdings" pitchFamily="2" charset="2"/>
              </a:rPr>
              <a:t>also</a:t>
            </a:r>
            <a:r>
              <a:rPr lang="it-IT" b="1" dirty="0" smtClean="0">
                <a:sym typeface="Wingdings" pitchFamily="2" charset="2"/>
              </a:rPr>
              <a:t> </a:t>
            </a:r>
            <a:r>
              <a:rPr lang="it-IT" b="1" dirty="0" err="1" smtClean="0">
                <a:sym typeface="Wingdings" pitchFamily="2" charset="2"/>
              </a:rPr>
              <a:t>exported</a:t>
            </a:r>
            <a:r>
              <a:rPr lang="it-IT" b="1" dirty="0" smtClean="0">
                <a:sym typeface="Wingdings" pitchFamily="2" charset="2"/>
              </a:rPr>
              <a:t> to </a:t>
            </a:r>
            <a:r>
              <a:rPr lang="it-IT" b="1" dirty="0" err="1" smtClean="0">
                <a:sym typeface="Wingdings" pitchFamily="2" charset="2"/>
              </a:rPr>
              <a:t>other</a:t>
            </a:r>
            <a:r>
              <a:rPr lang="it-IT" b="1" dirty="0" smtClean="0">
                <a:sym typeface="Wingdings" pitchFamily="2" charset="2"/>
              </a:rPr>
              <a:t> </a:t>
            </a:r>
            <a:r>
              <a:rPr lang="it-IT" b="1" dirty="0" err="1" smtClean="0">
                <a:sym typeface="Wingdings" pitchFamily="2" charset="2"/>
              </a:rPr>
              <a:t>countries</a:t>
            </a:r>
            <a:endParaRPr lang="it-IT" b="1" dirty="0" smtClean="0">
              <a:sym typeface="Wingdings" pitchFamily="2" charset="2"/>
            </a:endParaRPr>
          </a:p>
          <a:p>
            <a:r>
              <a:rPr lang="it-IT" b="1" dirty="0" err="1" smtClean="0">
                <a:sym typeface="Wingdings" pitchFamily="2" charset="2"/>
              </a:rPr>
              <a:t>According</a:t>
            </a:r>
            <a:r>
              <a:rPr lang="it-IT" b="1" dirty="0" smtClean="0">
                <a:sym typeface="Wingdings" pitchFamily="2" charset="2"/>
              </a:rPr>
              <a:t> to Chow:</a:t>
            </a:r>
          </a:p>
          <a:p>
            <a:pPr marL="285750" indent="-285750">
              <a:buFont typeface="Arial" pitchFamily="34" charset="0"/>
              <a:buChar char="•"/>
            </a:pPr>
            <a:r>
              <a:rPr lang="it-IT" b="1" dirty="0" smtClean="0">
                <a:sym typeface="Wingdings" pitchFamily="2" charset="2"/>
              </a:rPr>
              <a:t>2003  China share in US </a:t>
            </a:r>
            <a:r>
              <a:rPr lang="it-IT" b="1" dirty="0" err="1" smtClean="0">
                <a:sym typeface="Wingdings" pitchFamily="2" charset="2"/>
              </a:rPr>
              <a:t>customs</a:t>
            </a:r>
            <a:r>
              <a:rPr lang="it-IT" b="1" dirty="0" smtClean="0">
                <a:sym typeface="Wingdings" pitchFamily="2" charset="2"/>
              </a:rPr>
              <a:t> </a:t>
            </a:r>
            <a:r>
              <a:rPr lang="it-IT" b="1" dirty="0" err="1" smtClean="0">
                <a:sym typeface="Wingdings" pitchFamily="2" charset="2"/>
              </a:rPr>
              <a:t>seizures</a:t>
            </a:r>
            <a:r>
              <a:rPr lang="it-IT" b="1" dirty="0" smtClean="0">
                <a:sym typeface="Wingdings" pitchFamily="2" charset="2"/>
              </a:rPr>
              <a:t> </a:t>
            </a:r>
            <a:r>
              <a:rPr lang="it-IT" b="1" dirty="0" err="1" smtClean="0">
                <a:sym typeface="Wingdings" pitchFamily="2" charset="2"/>
              </a:rPr>
              <a:t>accounted</a:t>
            </a:r>
            <a:r>
              <a:rPr lang="it-IT" b="1" dirty="0" smtClean="0">
                <a:sym typeface="Wingdings" pitchFamily="2" charset="2"/>
              </a:rPr>
              <a:t> for 66% + Hong Kong in </a:t>
            </a:r>
            <a:r>
              <a:rPr lang="it-IT" b="1" dirty="0" err="1" smtClean="0">
                <a:sym typeface="Wingdings" pitchFamily="2" charset="2"/>
              </a:rPr>
              <a:t>total</a:t>
            </a:r>
            <a:r>
              <a:rPr lang="it-IT" b="1" dirty="0" smtClean="0">
                <a:sym typeface="Wingdings" pitchFamily="2" charset="2"/>
              </a:rPr>
              <a:t> 75%</a:t>
            </a:r>
          </a:p>
          <a:p>
            <a:pPr marL="285750" indent="-285750">
              <a:buFont typeface="Arial" pitchFamily="34" charset="0"/>
              <a:buChar char="•"/>
            </a:pPr>
            <a:r>
              <a:rPr lang="it-IT" b="1" dirty="0" smtClean="0">
                <a:sym typeface="Wingdings" pitchFamily="2" charset="2"/>
              </a:rPr>
              <a:t>2004  </a:t>
            </a:r>
            <a:r>
              <a:rPr lang="it-IT" b="1" dirty="0" err="1" smtClean="0">
                <a:sym typeface="Wingdings" pitchFamily="2" charset="2"/>
              </a:rPr>
              <a:t>other</a:t>
            </a:r>
            <a:r>
              <a:rPr lang="it-IT" b="1" dirty="0" smtClean="0">
                <a:sym typeface="Wingdings" pitchFamily="2" charset="2"/>
              </a:rPr>
              <a:t> </a:t>
            </a:r>
            <a:r>
              <a:rPr lang="it-IT" b="1" dirty="0" err="1" smtClean="0">
                <a:sym typeface="Wingdings" pitchFamily="2" charset="2"/>
              </a:rPr>
              <a:t>sources</a:t>
            </a:r>
            <a:r>
              <a:rPr lang="it-IT" b="1" dirty="0" smtClean="0">
                <a:sym typeface="Wingdings" pitchFamily="2" charset="2"/>
              </a:rPr>
              <a:t> put </a:t>
            </a:r>
            <a:r>
              <a:rPr lang="it-IT" b="1" dirty="0" err="1" smtClean="0">
                <a:sym typeface="Wingdings" pitchFamily="2" charset="2"/>
              </a:rPr>
              <a:t>China’s</a:t>
            </a:r>
            <a:r>
              <a:rPr lang="it-IT" b="1" dirty="0" smtClean="0">
                <a:sym typeface="Wingdings" pitchFamily="2" charset="2"/>
              </a:rPr>
              <a:t> share </a:t>
            </a:r>
            <a:r>
              <a:rPr lang="it-IT" b="1" dirty="0" err="1" smtClean="0">
                <a:sym typeface="Wingdings" pitchFamily="2" charset="2"/>
              </a:rPr>
              <a:t>at</a:t>
            </a:r>
            <a:r>
              <a:rPr lang="it-IT" b="1" dirty="0" smtClean="0">
                <a:sym typeface="Wingdings" pitchFamily="2" charset="2"/>
              </a:rPr>
              <a:t> 63%</a:t>
            </a:r>
          </a:p>
          <a:p>
            <a:pPr marL="285750" indent="-285750">
              <a:buFont typeface="Arial" pitchFamily="34" charset="0"/>
              <a:buChar char="•"/>
            </a:pPr>
            <a:r>
              <a:rPr lang="it-IT" b="1" dirty="0" smtClean="0">
                <a:sym typeface="Wingdings" pitchFamily="2" charset="2"/>
              </a:rPr>
              <a:t>2005  69%</a:t>
            </a:r>
          </a:p>
          <a:p>
            <a:pPr marL="285750" indent="-285750">
              <a:buFont typeface="Arial" pitchFamily="34" charset="0"/>
              <a:buChar char="•"/>
            </a:pPr>
            <a:r>
              <a:rPr lang="it-IT" b="1" dirty="0" smtClean="0">
                <a:sym typeface="Wingdings" pitchFamily="2" charset="2"/>
              </a:rPr>
              <a:t>2006  81%</a:t>
            </a:r>
          </a:p>
          <a:p>
            <a:pPr marL="285750" indent="-285750">
              <a:buFont typeface="Arial" pitchFamily="34" charset="0"/>
              <a:buChar char="•"/>
            </a:pPr>
            <a:r>
              <a:rPr lang="it-IT" b="1" dirty="0" smtClean="0">
                <a:sym typeface="Wingdings" pitchFamily="2" charset="2"/>
              </a:rPr>
              <a:t>2013 </a:t>
            </a:r>
            <a:r>
              <a:rPr lang="it-IT" b="1" dirty="0" err="1" smtClean="0">
                <a:sym typeface="Wingdings" pitchFamily="2" charset="2"/>
              </a:rPr>
              <a:t>including</a:t>
            </a:r>
            <a:r>
              <a:rPr lang="it-IT" b="1" dirty="0" smtClean="0">
                <a:sym typeface="Wingdings" pitchFamily="2" charset="2"/>
              </a:rPr>
              <a:t> HK 93%</a:t>
            </a:r>
          </a:p>
          <a:p>
            <a:r>
              <a:rPr lang="it-IT" b="1" dirty="0" smtClean="0">
                <a:sym typeface="Wingdings" pitchFamily="2" charset="2"/>
              </a:rPr>
              <a:t>The </a:t>
            </a:r>
            <a:r>
              <a:rPr lang="it-IT" b="1" dirty="0" err="1" smtClean="0">
                <a:sym typeface="Wingdings" pitchFamily="2" charset="2"/>
              </a:rPr>
              <a:t>Indipendent</a:t>
            </a:r>
            <a:r>
              <a:rPr lang="it-IT" b="1" dirty="0" smtClean="0">
                <a:sym typeface="Wingdings" pitchFamily="2" charset="2"/>
              </a:rPr>
              <a:t> information security </a:t>
            </a:r>
            <a:r>
              <a:rPr lang="it-IT" b="1" dirty="0" err="1" smtClean="0">
                <a:sym typeface="Wingdings" pitchFamily="2" charset="2"/>
              </a:rPr>
              <a:t>firm</a:t>
            </a:r>
            <a:r>
              <a:rPr lang="it-IT" b="1" dirty="0" smtClean="0">
                <a:sym typeface="Wingdings" pitchFamily="2" charset="2"/>
              </a:rPr>
              <a:t> </a:t>
            </a:r>
            <a:r>
              <a:rPr lang="it-IT" b="1" dirty="0" err="1" smtClean="0">
                <a:sym typeface="Wingdings" pitchFamily="2" charset="2"/>
              </a:rPr>
              <a:t>Mandiant</a:t>
            </a:r>
            <a:r>
              <a:rPr lang="it-IT" b="1" dirty="0" smtClean="0">
                <a:sym typeface="Wingdings" pitchFamily="2" charset="2"/>
              </a:rPr>
              <a:t> </a:t>
            </a:r>
            <a:r>
              <a:rPr lang="it-IT" b="1" dirty="0" err="1" smtClean="0">
                <a:sym typeface="Wingdings" pitchFamily="2" charset="2"/>
              </a:rPr>
              <a:t>released</a:t>
            </a:r>
            <a:r>
              <a:rPr lang="it-IT" b="1" dirty="0" smtClean="0">
                <a:sym typeface="Wingdings" pitchFamily="2" charset="2"/>
              </a:rPr>
              <a:t> a report </a:t>
            </a:r>
            <a:r>
              <a:rPr lang="it-IT" b="1" dirty="0" err="1" smtClean="0">
                <a:sym typeface="Wingdings" pitchFamily="2" charset="2"/>
              </a:rPr>
              <a:t>that</a:t>
            </a:r>
            <a:r>
              <a:rPr lang="it-IT" b="1" dirty="0" smtClean="0">
                <a:sym typeface="Wingdings" pitchFamily="2" charset="2"/>
              </a:rPr>
              <a:t> </a:t>
            </a:r>
            <a:r>
              <a:rPr lang="it-IT" b="1" dirty="0" err="1" smtClean="0">
                <a:sym typeface="Wingdings" pitchFamily="2" charset="2"/>
              </a:rPr>
              <a:t>detailed</a:t>
            </a:r>
            <a:r>
              <a:rPr lang="it-IT" b="1" dirty="0" smtClean="0">
                <a:sym typeface="Wingdings" pitchFamily="2" charset="2"/>
              </a:rPr>
              <a:t> </a:t>
            </a:r>
            <a:r>
              <a:rPr lang="it-IT" b="1" dirty="0" err="1" smtClean="0">
                <a:sym typeface="Wingdings" pitchFamily="2" charset="2"/>
              </a:rPr>
              <a:t>efforts</a:t>
            </a:r>
            <a:r>
              <a:rPr lang="it-IT" b="1" dirty="0" smtClean="0">
                <a:sym typeface="Wingdings" pitchFamily="2" charset="2"/>
              </a:rPr>
              <a:t> by an </a:t>
            </a:r>
            <a:r>
              <a:rPr lang="it-IT" b="1" dirty="0" err="1" smtClean="0">
                <a:sym typeface="Wingdings" pitchFamily="2" charset="2"/>
              </a:rPr>
              <a:t>arm</a:t>
            </a:r>
            <a:r>
              <a:rPr lang="it-IT" b="1" dirty="0" smtClean="0">
                <a:sym typeface="Wingdings" pitchFamily="2" charset="2"/>
              </a:rPr>
              <a:t> of the </a:t>
            </a:r>
            <a:r>
              <a:rPr lang="it-IT" b="1" dirty="0" err="1" smtClean="0">
                <a:sym typeface="Wingdings" pitchFamily="2" charset="2"/>
              </a:rPr>
              <a:t>People’s</a:t>
            </a:r>
            <a:r>
              <a:rPr lang="it-IT" b="1" dirty="0" smtClean="0">
                <a:sym typeface="Wingdings" pitchFamily="2" charset="2"/>
              </a:rPr>
              <a:t> </a:t>
            </a:r>
            <a:r>
              <a:rPr lang="it-IT" b="1" dirty="0" err="1" smtClean="0">
                <a:sym typeface="Wingdings" pitchFamily="2" charset="2"/>
              </a:rPr>
              <a:t>Liberation</a:t>
            </a:r>
            <a:r>
              <a:rPr lang="it-IT" b="1" dirty="0" smtClean="0">
                <a:sym typeface="Wingdings" pitchFamily="2" charset="2"/>
              </a:rPr>
              <a:t> </a:t>
            </a:r>
            <a:r>
              <a:rPr lang="it-IT" b="1" dirty="0" err="1" smtClean="0">
                <a:sym typeface="Wingdings" pitchFamily="2" charset="2"/>
              </a:rPr>
              <a:t>Army</a:t>
            </a:r>
            <a:r>
              <a:rPr lang="it-IT" b="1" dirty="0" smtClean="0">
                <a:sym typeface="Wingdings" pitchFamily="2" charset="2"/>
              </a:rPr>
              <a:t> </a:t>
            </a:r>
            <a:r>
              <a:rPr lang="it-IT" b="1" dirty="0" err="1" smtClean="0">
                <a:sym typeface="Wingdings" pitchFamily="2" charset="2"/>
              </a:rPr>
              <a:t>starting</a:t>
            </a:r>
            <a:r>
              <a:rPr lang="it-IT" b="1" dirty="0" smtClean="0">
                <a:sym typeface="Wingdings" pitchFamily="2" charset="2"/>
              </a:rPr>
              <a:t> in 2006 to </a:t>
            </a:r>
            <a:r>
              <a:rPr lang="it-IT" b="1" dirty="0" err="1" smtClean="0">
                <a:sym typeface="Wingdings" pitchFamily="2" charset="2"/>
              </a:rPr>
              <a:t>inflitrate</a:t>
            </a:r>
            <a:r>
              <a:rPr lang="it-IT" b="1" dirty="0" smtClean="0">
                <a:sym typeface="Wingdings" pitchFamily="2" charset="2"/>
              </a:rPr>
              <a:t> 141 companies in over 20 major </a:t>
            </a:r>
            <a:r>
              <a:rPr lang="it-IT" b="1" dirty="0" err="1" smtClean="0">
                <a:sym typeface="Wingdings" pitchFamily="2" charset="2"/>
              </a:rPr>
              <a:t>industries</a:t>
            </a:r>
            <a:r>
              <a:rPr lang="it-IT" b="1" dirty="0" smtClean="0">
                <a:sym typeface="Wingdings" pitchFamily="2" charset="2"/>
              </a:rPr>
              <a:t>. </a:t>
            </a:r>
            <a:r>
              <a:rPr lang="it-IT" b="1" dirty="0" err="1" smtClean="0">
                <a:sym typeface="Wingdings" pitchFamily="2" charset="2"/>
              </a:rPr>
              <a:t>Stolen</a:t>
            </a:r>
            <a:r>
              <a:rPr lang="it-IT" b="1" dirty="0" smtClean="0">
                <a:sym typeface="Wingdings" pitchFamily="2" charset="2"/>
              </a:rPr>
              <a:t> </a:t>
            </a:r>
            <a:r>
              <a:rPr lang="it-IT" b="1" dirty="0" err="1" smtClean="0">
                <a:sym typeface="Wingdings" pitchFamily="2" charset="2"/>
              </a:rPr>
              <a:t>products</a:t>
            </a:r>
            <a:r>
              <a:rPr lang="it-IT" b="1" dirty="0" smtClean="0">
                <a:sym typeface="Wingdings" pitchFamily="2" charset="2"/>
              </a:rPr>
              <a:t>: </a:t>
            </a:r>
            <a:r>
              <a:rPr lang="it-IT" b="1" dirty="0" err="1" smtClean="0">
                <a:sym typeface="Wingdings" pitchFamily="2" charset="2"/>
              </a:rPr>
              <a:t>technology</a:t>
            </a:r>
            <a:r>
              <a:rPr lang="it-IT" b="1" dirty="0" smtClean="0">
                <a:sym typeface="Wingdings" pitchFamily="2" charset="2"/>
              </a:rPr>
              <a:t> </a:t>
            </a:r>
            <a:r>
              <a:rPr lang="it-IT" b="1" dirty="0" err="1" smtClean="0">
                <a:sym typeface="Wingdings" pitchFamily="2" charset="2"/>
              </a:rPr>
              <a:t>blueprints</a:t>
            </a:r>
            <a:r>
              <a:rPr lang="it-IT" b="1" dirty="0" smtClean="0">
                <a:sym typeface="Wingdings" pitchFamily="2" charset="2"/>
              </a:rPr>
              <a:t>, </a:t>
            </a:r>
            <a:r>
              <a:rPr lang="it-IT" b="1" dirty="0" err="1" smtClean="0">
                <a:sym typeface="Wingdings" pitchFamily="2" charset="2"/>
              </a:rPr>
              <a:t>proprietary</a:t>
            </a:r>
            <a:r>
              <a:rPr lang="it-IT" b="1" dirty="0" smtClean="0">
                <a:sym typeface="Wingdings" pitchFamily="2" charset="2"/>
              </a:rPr>
              <a:t> </a:t>
            </a:r>
            <a:r>
              <a:rPr lang="it-IT" b="1" dirty="0" err="1" smtClean="0">
                <a:sym typeface="Wingdings" pitchFamily="2" charset="2"/>
              </a:rPr>
              <a:t>manufacuing</a:t>
            </a:r>
            <a:r>
              <a:rPr lang="it-IT" b="1" dirty="0" smtClean="0">
                <a:sym typeface="Wingdings" pitchFamily="2" charset="2"/>
              </a:rPr>
              <a:t> </a:t>
            </a:r>
            <a:r>
              <a:rPr lang="it-IT" b="1" dirty="0" err="1" smtClean="0">
                <a:sym typeface="Wingdings" pitchFamily="2" charset="2"/>
              </a:rPr>
              <a:t>process</a:t>
            </a:r>
            <a:r>
              <a:rPr lang="it-IT" b="1" dirty="0" smtClean="0">
                <a:sym typeface="Wingdings" pitchFamily="2" charset="2"/>
              </a:rPr>
              <a:t>, test </a:t>
            </a:r>
            <a:r>
              <a:rPr lang="it-IT" b="1" dirty="0" err="1" smtClean="0">
                <a:sym typeface="Wingdings" pitchFamily="2" charset="2"/>
              </a:rPr>
              <a:t>results</a:t>
            </a:r>
            <a:r>
              <a:rPr lang="it-IT" b="1" dirty="0" smtClean="0">
                <a:sym typeface="Wingdings" pitchFamily="2" charset="2"/>
              </a:rPr>
              <a:t>, business </a:t>
            </a:r>
            <a:r>
              <a:rPr lang="it-IT" b="1" dirty="0" err="1" smtClean="0">
                <a:sym typeface="Wingdings" pitchFamily="2" charset="2"/>
              </a:rPr>
              <a:t>plans</a:t>
            </a:r>
            <a:r>
              <a:rPr lang="it-IT" b="1" dirty="0" smtClean="0">
                <a:sym typeface="Wingdings" pitchFamily="2" charset="2"/>
              </a:rPr>
              <a:t>, </a:t>
            </a:r>
            <a:r>
              <a:rPr lang="it-IT" b="1" dirty="0" err="1" smtClean="0">
                <a:sym typeface="Wingdings" pitchFamily="2" charset="2"/>
              </a:rPr>
              <a:t>emails</a:t>
            </a:r>
            <a:r>
              <a:rPr lang="it-IT" b="1" dirty="0" smtClean="0">
                <a:sym typeface="Wingdings" pitchFamily="2" charset="2"/>
              </a:rPr>
              <a:t>, partnership </a:t>
            </a:r>
            <a:r>
              <a:rPr lang="it-IT" b="1" dirty="0" err="1" smtClean="0">
                <a:sym typeface="Wingdings" pitchFamily="2" charset="2"/>
              </a:rPr>
              <a:t>agreements</a:t>
            </a:r>
            <a:r>
              <a:rPr lang="it-IT" b="1" dirty="0" smtClean="0">
                <a:sym typeface="Wingdings" pitchFamily="2" charset="2"/>
              </a:rPr>
              <a:t>… </a:t>
            </a:r>
          </a:p>
          <a:p>
            <a:pPr marL="285750" indent="-285750">
              <a:buFont typeface="Arial" pitchFamily="34" charset="0"/>
              <a:buChar char="•"/>
            </a:pPr>
            <a:endParaRPr lang="it-IT" b="1" dirty="0"/>
          </a:p>
        </p:txBody>
      </p:sp>
    </p:spTree>
    <p:extLst>
      <p:ext uri="{BB962C8B-B14F-4D97-AF65-F5344CB8AC3E}">
        <p14:creationId xmlns:p14="http://schemas.microsoft.com/office/powerpoint/2010/main" val="773686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251520" y="476672"/>
            <a:ext cx="8424936" cy="830997"/>
          </a:xfrm>
          <a:prstGeom prst="rect">
            <a:avLst/>
          </a:prstGeom>
          <a:noFill/>
        </p:spPr>
        <p:txBody>
          <a:bodyPr wrap="square" rtlCol="0">
            <a:spAutoFit/>
          </a:bodyPr>
          <a:lstStyle/>
          <a:p>
            <a:r>
              <a:rPr lang="it-IT" sz="2400" b="1" dirty="0" smtClean="0"/>
              <a:t>In the IP area, </a:t>
            </a:r>
            <a:r>
              <a:rPr lang="it-IT" sz="2400" b="1" dirty="0" err="1" smtClean="0"/>
              <a:t>statics</a:t>
            </a:r>
            <a:r>
              <a:rPr lang="it-IT" sz="2400" b="1" dirty="0" smtClean="0"/>
              <a:t> are </a:t>
            </a:r>
            <a:r>
              <a:rPr lang="it-IT" sz="2400" b="1" dirty="0" err="1" smtClean="0"/>
              <a:t>often</a:t>
            </a:r>
            <a:r>
              <a:rPr lang="it-IT" sz="2400" b="1" dirty="0" smtClean="0"/>
              <a:t> </a:t>
            </a:r>
            <a:r>
              <a:rPr lang="it-IT" sz="2400" b="1" dirty="0" err="1" smtClean="0"/>
              <a:t>issued</a:t>
            </a:r>
            <a:r>
              <a:rPr lang="it-IT" sz="2400" b="1" dirty="0" smtClean="0"/>
              <a:t> by parties with </a:t>
            </a:r>
            <a:r>
              <a:rPr lang="it-IT" sz="2400" b="1" dirty="0" err="1" smtClean="0"/>
              <a:t>vested</a:t>
            </a:r>
            <a:r>
              <a:rPr lang="it-IT" sz="2400" b="1" dirty="0" smtClean="0"/>
              <a:t> </a:t>
            </a:r>
            <a:r>
              <a:rPr lang="it-IT" sz="2400" b="1" dirty="0" err="1" smtClean="0"/>
              <a:t>interest</a:t>
            </a:r>
            <a:endParaRPr lang="it-IT" sz="2400" b="1" dirty="0"/>
          </a:p>
        </p:txBody>
      </p:sp>
      <p:graphicFrame>
        <p:nvGraphicFramePr>
          <p:cNvPr id="8" name="Tabella 7"/>
          <p:cNvGraphicFramePr>
            <a:graphicFrameLocks noGrp="1"/>
          </p:cNvGraphicFramePr>
          <p:nvPr>
            <p:extLst>
              <p:ext uri="{D42A27DB-BD31-4B8C-83A1-F6EECF244321}">
                <p14:modId xmlns:p14="http://schemas.microsoft.com/office/powerpoint/2010/main" val="878112244"/>
              </p:ext>
            </p:extLst>
          </p:nvPr>
        </p:nvGraphicFramePr>
        <p:xfrm>
          <a:off x="1524000" y="1397000"/>
          <a:ext cx="6096000" cy="1112520"/>
        </p:xfrm>
        <a:graphic>
          <a:graphicData uri="http://schemas.openxmlformats.org/drawingml/2006/table">
            <a:tbl>
              <a:tblPr firstRow="1" bandRow="1">
                <a:tableStyleId>{2D5ABB26-0587-4C30-8999-92F81FD0307C}</a:tableStyleId>
              </a:tblPr>
              <a:tblGrid>
                <a:gridCol w="609600"/>
                <a:gridCol w="609600"/>
                <a:gridCol w="609600"/>
                <a:gridCol w="609600"/>
                <a:gridCol w="609600"/>
                <a:gridCol w="609600"/>
                <a:gridCol w="609600"/>
                <a:gridCol w="609600"/>
                <a:gridCol w="609600"/>
                <a:gridCol w="609600"/>
              </a:tblGrid>
              <a:tr h="370840">
                <a:tc>
                  <a:txBody>
                    <a:bodyPr/>
                    <a:lstStyle/>
                    <a:p>
                      <a:endParaRPr lang="it-IT" dirty="0"/>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r>
              <a:tr h="370840">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r>
              <a:tr h="370840">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a:p>
                  </a:txBody>
                  <a:tcPr/>
                </a:tc>
                <a:tc>
                  <a:txBody>
                    <a:bodyPr/>
                    <a:lstStyle/>
                    <a:p>
                      <a:endParaRPr lang="it-IT" dirty="0"/>
                    </a:p>
                  </a:txBody>
                  <a:tcPr/>
                </a:tc>
              </a:tr>
            </a:tbl>
          </a:graphicData>
        </a:graphic>
      </p:graphicFrame>
      <p:graphicFrame>
        <p:nvGraphicFramePr>
          <p:cNvPr id="10" name="Tabella 9"/>
          <p:cNvGraphicFramePr>
            <a:graphicFrameLocks noGrp="1"/>
          </p:cNvGraphicFramePr>
          <p:nvPr>
            <p:extLst>
              <p:ext uri="{D42A27DB-BD31-4B8C-83A1-F6EECF244321}">
                <p14:modId xmlns:p14="http://schemas.microsoft.com/office/powerpoint/2010/main" val="216264604"/>
              </p:ext>
            </p:extLst>
          </p:nvPr>
        </p:nvGraphicFramePr>
        <p:xfrm>
          <a:off x="683568" y="1556791"/>
          <a:ext cx="7488837" cy="3384376"/>
        </p:xfrm>
        <a:graphic>
          <a:graphicData uri="http://schemas.openxmlformats.org/drawingml/2006/table">
            <a:tbl>
              <a:tblPr firstRow="1" bandRow="1">
                <a:effectLst/>
                <a:tableStyleId>{5C22544A-7EE6-4342-B048-85BDC9FD1C3A}</a:tableStyleId>
              </a:tblPr>
              <a:tblGrid>
                <a:gridCol w="1224140"/>
                <a:gridCol w="648072"/>
                <a:gridCol w="648072"/>
                <a:gridCol w="792087"/>
                <a:gridCol w="720080"/>
                <a:gridCol w="648072"/>
                <a:gridCol w="792087"/>
                <a:gridCol w="648072"/>
                <a:gridCol w="720080"/>
                <a:gridCol w="648075"/>
              </a:tblGrid>
              <a:tr h="884816">
                <a:tc>
                  <a:txBody>
                    <a:bodyPr/>
                    <a:lstStyle/>
                    <a:p>
                      <a:r>
                        <a:rPr lang="it-IT" dirty="0" err="1" smtClean="0">
                          <a:solidFill>
                            <a:schemeClr val="tx1"/>
                          </a:solidFill>
                        </a:rPr>
                        <a:t>Issuing</a:t>
                      </a:r>
                      <a:r>
                        <a:rPr lang="it-IT" baseline="0" dirty="0" smtClean="0">
                          <a:solidFill>
                            <a:schemeClr val="tx1"/>
                          </a:solidFill>
                        </a:rPr>
                        <a:t> </a:t>
                      </a:r>
                      <a:r>
                        <a:rPr lang="it-IT" baseline="0" dirty="0" err="1" smtClean="0">
                          <a:solidFill>
                            <a:schemeClr val="tx1"/>
                          </a:solidFill>
                        </a:rPr>
                        <a:t>entitles</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2003</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2004</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2005</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2006</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2007</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2008</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2009</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2010</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2011</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r>
              <a:tr h="807373">
                <a:tc>
                  <a:txBody>
                    <a:bodyPr/>
                    <a:lstStyle/>
                    <a:p>
                      <a:r>
                        <a:rPr lang="it-IT" dirty="0" err="1" smtClean="0">
                          <a:solidFill>
                            <a:schemeClr val="tx1"/>
                          </a:solidFill>
                        </a:rPr>
                        <a:t>ChinaLabs</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baseline="0" dirty="0" smtClean="0">
                          <a:solidFill>
                            <a:schemeClr val="tx1"/>
                          </a:solidFill>
                        </a:rPr>
                        <a:t>n /a</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n /a</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57%</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52%</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41%</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47%</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45%</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41%</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38%</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r>
              <a:tr h="1692187">
                <a:tc>
                  <a:txBody>
                    <a:bodyPr/>
                    <a:lstStyle/>
                    <a:p>
                      <a:pPr algn="l"/>
                      <a:r>
                        <a:rPr lang="it-IT" dirty="0" smtClean="0">
                          <a:solidFill>
                            <a:schemeClr val="tx1"/>
                          </a:solidFill>
                        </a:rPr>
                        <a:t>Business   Software</a:t>
                      </a:r>
                    </a:p>
                    <a:p>
                      <a:r>
                        <a:rPr lang="it-IT" dirty="0" err="1" smtClean="0">
                          <a:solidFill>
                            <a:schemeClr val="tx1"/>
                          </a:solidFill>
                        </a:rPr>
                        <a:t>Alliance</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92%</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90%</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86%</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82%</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82%</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80%</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79%</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78%</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c>
                  <a:txBody>
                    <a:bodyPr/>
                    <a:lstStyle/>
                    <a:p>
                      <a:r>
                        <a:rPr lang="it-IT" dirty="0" smtClean="0">
                          <a:solidFill>
                            <a:schemeClr val="tx1"/>
                          </a:solidFill>
                        </a:rPr>
                        <a:t>77%</a:t>
                      </a:r>
                      <a:endParaRPr lang="it-IT" dirty="0">
                        <a:solidFill>
                          <a:schemeClr val="tx1"/>
                        </a:solidFill>
                      </a:endParaRPr>
                    </a:p>
                  </a:txBody>
                  <a:tcP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085543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763688" y="29154"/>
            <a:ext cx="8352928" cy="3200876"/>
          </a:xfrm>
          <a:prstGeom prst="rect">
            <a:avLst/>
          </a:prstGeom>
          <a:noFill/>
        </p:spPr>
        <p:txBody>
          <a:bodyPr wrap="square" rtlCol="0">
            <a:spAutoFit/>
          </a:bodyPr>
          <a:lstStyle/>
          <a:p>
            <a:r>
              <a:rPr lang="it-IT" sz="4400" b="1" dirty="0" smtClean="0">
                <a:solidFill>
                  <a:srgbClr val="FF0000"/>
                </a:solidFill>
              </a:rPr>
              <a:t>ENFORCEMENT OF LAW: </a:t>
            </a:r>
          </a:p>
          <a:p>
            <a:r>
              <a:rPr lang="it-IT" sz="4400" i="1" dirty="0" smtClean="0">
                <a:solidFill>
                  <a:srgbClr val="FF0000"/>
                </a:solidFill>
              </a:rPr>
              <a:t>The case of “ </a:t>
            </a:r>
            <a:r>
              <a:rPr lang="it-IT" sz="4400" i="1" dirty="0" err="1" smtClean="0">
                <a:solidFill>
                  <a:srgbClr val="FF0000"/>
                </a:solidFill>
              </a:rPr>
              <a:t>Zhixing</a:t>
            </a:r>
            <a:r>
              <a:rPr lang="it-IT" sz="4400" i="1" dirty="0" smtClean="0">
                <a:solidFill>
                  <a:srgbClr val="FF0000"/>
                </a:solidFill>
              </a:rPr>
              <a:t> </a:t>
            </a:r>
            <a:r>
              <a:rPr lang="it-IT" sz="4400" i="1" dirty="0" err="1" smtClean="0">
                <a:solidFill>
                  <a:srgbClr val="FF0000"/>
                </a:solidFill>
              </a:rPr>
              <a:t>Nan</a:t>
            </a:r>
            <a:r>
              <a:rPr lang="it-IT" sz="4400" i="1" dirty="0" smtClean="0">
                <a:solidFill>
                  <a:srgbClr val="FF0000"/>
                </a:solidFill>
              </a:rPr>
              <a:t>”</a:t>
            </a:r>
          </a:p>
          <a:p>
            <a:endParaRPr lang="it-IT" sz="4400" i="1" dirty="0">
              <a:solidFill>
                <a:srgbClr val="FF0000"/>
              </a:solidFill>
            </a:endParaRPr>
          </a:p>
          <a:p>
            <a:endParaRPr lang="it-IT" sz="2400" dirty="0" smtClean="0">
              <a:solidFill>
                <a:schemeClr val="tx1">
                  <a:lumMod val="95000"/>
                  <a:lumOff val="5000"/>
                </a:schemeClr>
              </a:solidFill>
            </a:endParaRPr>
          </a:p>
          <a:p>
            <a:endParaRPr lang="it-IT" sz="2800" b="1" i="1" dirty="0">
              <a:solidFill>
                <a:srgbClr val="FF0000"/>
              </a:solidFill>
            </a:endParaRPr>
          </a:p>
          <a:p>
            <a:endParaRPr lang="it-IT" b="1" dirty="0"/>
          </a:p>
        </p:txBody>
      </p:sp>
      <p:sp>
        <p:nvSpPr>
          <p:cNvPr id="5" name="CasellaDiTesto 4"/>
          <p:cNvSpPr txBox="1"/>
          <p:nvPr/>
        </p:nvSpPr>
        <p:spPr>
          <a:xfrm>
            <a:off x="107504" y="1772816"/>
            <a:ext cx="9036496" cy="1200329"/>
          </a:xfrm>
          <a:prstGeom prst="rect">
            <a:avLst/>
          </a:prstGeom>
          <a:noFill/>
        </p:spPr>
        <p:txBody>
          <a:bodyPr wrap="square" rtlCol="0">
            <a:spAutoFit/>
          </a:bodyPr>
          <a:lstStyle/>
          <a:p>
            <a:r>
              <a:rPr lang="en-GB" sz="2400" b="1" dirty="0" smtClean="0"/>
              <a:t>One  of the most important aspects of the implementation of law</a:t>
            </a:r>
            <a:r>
              <a:rPr lang="en-GB" sz="2400" b="1" dirty="0" smtClean="0">
                <a:sym typeface="Wingdings"/>
              </a:rPr>
              <a:t></a:t>
            </a:r>
          </a:p>
          <a:p>
            <a:r>
              <a:rPr lang="en-GB" sz="2400" b="1" dirty="0" smtClean="0">
                <a:sym typeface="Wingdings"/>
              </a:rPr>
              <a:t>                                                         The enforcement of court judgements</a:t>
            </a:r>
          </a:p>
          <a:p>
            <a:r>
              <a:rPr lang="en-GB" sz="2400" b="1" dirty="0" smtClean="0">
                <a:sym typeface="Wingdings"/>
              </a:rPr>
              <a:t>                                                                                                         and rulings.</a:t>
            </a:r>
            <a:endParaRPr lang="en-GB" sz="2400" b="1" dirty="0"/>
          </a:p>
        </p:txBody>
      </p:sp>
      <p:sp>
        <p:nvSpPr>
          <p:cNvPr id="6" name="CasellaDiTesto 5"/>
          <p:cNvSpPr txBox="1"/>
          <p:nvPr/>
        </p:nvSpPr>
        <p:spPr>
          <a:xfrm>
            <a:off x="107504" y="3230030"/>
            <a:ext cx="8856984" cy="3416320"/>
          </a:xfrm>
          <a:prstGeom prst="rect">
            <a:avLst/>
          </a:prstGeom>
          <a:noFill/>
        </p:spPr>
        <p:txBody>
          <a:bodyPr wrap="square" rtlCol="0">
            <a:spAutoFit/>
          </a:bodyPr>
          <a:lstStyle/>
          <a:p>
            <a:r>
              <a:rPr lang="en-GB" sz="2400" b="1" dirty="0" smtClean="0"/>
              <a:t>The major weakness in the actual practice of the Chinese law and legal system (</a:t>
            </a:r>
            <a:r>
              <a:rPr lang="en-GB" sz="2400" b="1" i="1" dirty="0" smtClean="0"/>
              <a:t>referred to as </a:t>
            </a:r>
            <a:r>
              <a:rPr lang="en-GB" sz="2400" b="1" i="1" dirty="0" err="1" smtClean="0"/>
              <a:t>Zhixing</a:t>
            </a:r>
            <a:r>
              <a:rPr lang="en-GB" sz="2400" b="1" i="1" dirty="0" smtClean="0"/>
              <a:t> Nan)</a:t>
            </a:r>
            <a:r>
              <a:rPr lang="en-GB" sz="2400" b="1" dirty="0" smtClean="0"/>
              <a:t>, has been a major focus since 1980s.</a:t>
            </a:r>
          </a:p>
          <a:p>
            <a:endParaRPr lang="en-GB" sz="2400" b="1" dirty="0"/>
          </a:p>
          <a:p>
            <a:endParaRPr lang="en-GB" sz="2400" b="1" dirty="0" smtClean="0"/>
          </a:p>
          <a:p>
            <a:r>
              <a:rPr lang="en-GB" sz="2400" b="1" dirty="0" smtClean="0"/>
              <a:t>Since 1987 serious problems began to emerge from the Supreme People’s Court.</a:t>
            </a:r>
          </a:p>
          <a:p>
            <a:endParaRPr lang="en-GB" sz="2400" b="1" dirty="0"/>
          </a:p>
          <a:p>
            <a:endParaRPr lang="en-GB" sz="2400" b="1" dirty="0"/>
          </a:p>
        </p:txBody>
      </p:sp>
    </p:spTree>
    <p:extLst>
      <p:ext uri="{BB962C8B-B14F-4D97-AF65-F5344CB8AC3E}">
        <p14:creationId xmlns:p14="http://schemas.microsoft.com/office/powerpoint/2010/main" val="1577121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464308"/>
            <a:ext cx="8784976" cy="6408712"/>
          </a:xfrm>
        </p:spPr>
        <p:txBody>
          <a:bodyPr>
            <a:normAutofit fontScale="92500" lnSpcReduction="20000"/>
          </a:bodyPr>
          <a:lstStyle/>
          <a:p>
            <a:pPr marL="457200" indent="-457200">
              <a:buFont typeface="+mj-lt"/>
              <a:buAutoNum type="arabicPeriod"/>
            </a:pPr>
            <a:r>
              <a:rPr lang="it-IT" sz="2600" b="1" i="1" dirty="0" smtClean="0"/>
              <a:t>“ZHIXING NAN”</a:t>
            </a:r>
            <a:r>
              <a:rPr lang="it-IT" sz="2600" b="1" dirty="0" smtClean="0"/>
              <a:t>, </a:t>
            </a:r>
            <a:r>
              <a:rPr lang="en-GB" sz="2600" b="1" dirty="0" smtClean="0"/>
              <a:t>We know it is about the difficulties in the enforcement of civil judgments: </a:t>
            </a:r>
            <a:r>
              <a:rPr lang="en-GB" sz="2600" b="1" dirty="0" smtClean="0">
                <a:solidFill>
                  <a:srgbClr val="FF0000"/>
                </a:solidFill>
              </a:rPr>
              <a:t>“</a:t>
            </a:r>
            <a:r>
              <a:rPr lang="en-GB" sz="2600" b="1" i="1" dirty="0" smtClean="0">
                <a:solidFill>
                  <a:srgbClr val="FF0000"/>
                </a:solidFill>
              </a:rPr>
              <a:t>Si Nan”</a:t>
            </a:r>
          </a:p>
          <a:p>
            <a:pPr lvl="1">
              <a:buFont typeface="Wingdings" charset="2"/>
              <a:buChar char="§"/>
            </a:pPr>
            <a:r>
              <a:rPr lang="en-GB" sz="2000" b="1" i="1" dirty="0" smtClean="0"/>
              <a:t> </a:t>
            </a:r>
            <a:r>
              <a:rPr lang="en-GB" sz="2200" b="1" dirty="0"/>
              <a:t>Difficulties in finding the person upon whom execution of judgment is to </a:t>
            </a:r>
            <a:r>
              <a:rPr lang="en-GB" sz="2200" b="1" dirty="0" smtClean="0"/>
              <a:t>  be    carried </a:t>
            </a:r>
            <a:r>
              <a:rPr lang="en-GB" sz="2200" b="1" dirty="0"/>
              <a:t>out;</a:t>
            </a:r>
          </a:p>
          <a:p>
            <a:pPr lvl="1">
              <a:buFont typeface="Wingdings" charset="2"/>
              <a:buChar char="§"/>
            </a:pPr>
            <a:r>
              <a:rPr lang="en-GB" sz="2200" b="1" i="1" dirty="0"/>
              <a:t>Difficulties in finding the property on which to execute judgments;</a:t>
            </a:r>
          </a:p>
          <a:p>
            <a:pPr lvl="1">
              <a:buFont typeface="Wingdings" charset="2"/>
              <a:buChar char="§"/>
            </a:pPr>
            <a:r>
              <a:rPr lang="en-GB" sz="2200" b="1" i="1" dirty="0"/>
              <a:t>Difficulties in taking action against the property;</a:t>
            </a:r>
          </a:p>
          <a:p>
            <a:pPr lvl="1">
              <a:buFont typeface="Wingdings" charset="2"/>
              <a:buChar char="§"/>
            </a:pPr>
            <a:r>
              <a:rPr lang="en-GB" sz="2200" b="1" i="1" dirty="0"/>
              <a:t>Difficulties in finding any authorities to assist in the enforcement</a:t>
            </a:r>
          </a:p>
          <a:p>
            <a:pPr marL="457200" lvl="1" indent="0">
              <a:buNone/>
            </a:pPr>
            <a:endParaRPr lang="en-GB" sz="2200" b="1" i="1" dirty="0"/>
          </a:p>
          <a:p>
            <a:pPr marL="0" indent="0">
              <a:buNone/>
            </a:pPr>
            <a:endParaRPr lang="en-GB" sz="2400" b="1" i="1" dirty="0" smtClean="0"/>
          </a:p>
          <a:p>
            <a:pPr marL="457200" indent="-457200">
              <a:buAutoNum type="arabicPeriod" startAt="2"/>
            </a:pPr>
            <a:r>
              <a:rPr lang="en-GB" sz="2600" b="1" dirty="0" smtClean="0"/>
              <a:t>We also know that complaints from litigants then were almost     identical to those of today</a:t>
            </a:r>
          </a:p>
          <a:p>
            <a:pPr marL="457200" indent="-457200">
              <a:buAutoNum type="arabicPeriod" startAt="2"/>
            </a:pPr>
            <a:endParaRPr lang="en-GB" sz="2400" b="1" dirty="0"/>
          </a:p>
          <a:p>
            <a:pPr marL="457200" indent="-457200">
              <a:buAutoNum type="arabicPeriod" startAt="2"/>
            </a:pPr>
            <a:r>
              <a:rPr lang="en-GB" sz="2400" b="1" dirty="0" smtClean="0"/>
              <a:t> </a:t>
            </a:r>
            <a:r>
              <a:rPr lang="en-GB" sz="2600" b="1" dirty="0" smtClean="0"/>
              <a:t>The problems began to worsen in the late 1980s and the 1990s.</a:t>
            </a:r>
          </a:p>
          <a:p>
            <a:pPr marL="0" indent="0">
              <a:buNone/>
            </a:pPr>
            <a:r>
              <a:rPr lang="en-GB" sz="2600" b="1" dirty="0"/>
              <a:t> </a:t>
            </a:r>
            <a:r>
              <a:rPr lang="en-GB" sz="2600" b="1" dirty="0" smtClean="0"/>
              <a:t>     We can only relay problems on various speeches by judicial                 </a:t>
            </a:r>
          </a:p>
          <a:p>
            <a:pPr marL="0" indent="0">
              <a:buNone/>
            </a:pPr>
            <a:r>
              <a:rPr lang="en-GB" sz="2600" b="1" dirty="0"/>
              <a:t> </a:t>
            </a:r>
            <a:r>
              <a:rPr lang="en-GB" sz="2600" b="1" dirty="0" smtClean="0"/>
              <a:t>     leaders and the extensive coverage of the issue in the Chinese </a:t>
            </a:r>
          </a:p>
          <a:p>
            <a:pPr marL="0" indent="0">
              <a:buNone/>
            </a:pPr>
            <a:r>
              <a:rPr lang="en-GB" sz="2600" b="1" dirty="0"/>
              <a:t> </a:t>
            </a:r>
            <a:r>
              <a:rPr lang="en-GB" sz="2600" b="1" dirty="0" smtClean="0"/>
              <a:t>     public media and legal press</a:t>
            </a:r>
            <a:r>
              <a:rPr lang="en-GB" sz="2400" b="1" dirty="0" smtClean="0"/>
              <a:t>.</a:t>
            </a:r>
          </a:p>
          <a:p>
            <a:pPr marL="457200" indent="-457200">
              <a:buFont typeface="+mj-lt"/>
              <a:buAutoNum type="arabicPeriod"/>
            </a:pPr>
            <a:endParaRPr lang="en-GB" sz="2400" b="1" i="1" dirty="0" smtClean="0">
              <a:solidFill>
                <a:srgbClr val="FF0000"/>
              </a:solidFill>
            </a:endParaRPr>
          </a:p>
          <a:p>
            <a:pPr marL="457200" lvl="1" indent="0">
              <a:buNone/>
            </a:pPr>
            <a:r>
              <a:rPr lang="en-GB" sz="2000" b="1" i="1" dirty="0" smtClean="0"/>
              <a:t>   </a:t>
            </a:r>
            <a:endParaRPr lang="en-GB" sz="2000" b="1" i="1" dirty="0"/>
          </a:p>
        </p:txBody>
      </p:sp>
    </p:spTree>
    <p:extLst>
      <p:ext uri="{BB962C8B-B14F-4D97-AF65-F5344CB8AC3E}">
        <p14:creationId xmlns:p14="http://schemas.microsoft.com/office/powerpoint/2010/main" val="95267527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1554</Words>
  <Application>Microsoft Macintosh PowerPoint</Application>
  <PresentationFormat>Presentazione su schermo (4:3)</PresentationFormat>
  <Paragraphs>217</Paragraphs>
  <Slides>18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18</vt:i4>
      </vt:variant>
    </vt:vector>
  </HeadingPairs>
  <TitlesOfParts>
    <vt:vector size="24" baseType="lpstr">
      <vt:lpstr>Calibri</vt:lpstr>
      <vt:lpstr>Courier New</vt:lpstr>
      <vt:lpstr>Times New Roman</vt:lpstr>
      <vt:lpstr>Wingdings</vt:lpstr>
      <vt:lpstr>Arial</vt:lpstr>
      <vt:lpstr>Tema di Office</vt:lpstr>
      <vt:lpstr>IMPLEMENTATION AND EMFORCEMENT OF LAW</vt:lpstr>
      <vt:lpstr>INTRODUCTION</vt:lpstr>
      <vt:lpstr>IMPLEMENTATION OF LAW- ITS NATURE AND COMPLEXITY</vt:lpstr>
      <vt:lpstr>Presentazione di PowerPoint</vt:lpstr>
      <vt:lpstr>THE CASE OF IP PROTECTION</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Concluding remarks </vt:lpstr>
      <vt:lpstr>In fact, as early as 1996, the Supreme People's Court had itself pointed out that any comprehensive reform would at a minimum need to include the following aspects:</vt:lpstr>
      <vt:lpstr>These reforms, as the Supreme People's Court made clear, would be part of political reform, but are also fundamental as a minimum guarantee for judicial independence and accountability. </vt:lpstr>
      <vt:lpstr>Presentazione di PowerPoint</vt:lpstr>
      <vt:lpstr>Presentazione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AND EMFORCEMENT OF LAW</dc:title>
  <dc:creator>Giuliana-</dc:creator>
  <cp:lastModifiedBy>Utente di Microsoft Office</cp:lastModifiedBy>
  <cp:revision>26</cp:revision>
  <dcterms:created xsi:type="dcterms:W3CDTF">2017-05-23T07:29:07Z</dcterms:created>
  <dcterms:modified xsi:type="dcterms:W3CDTF">2017-05-25T04:48:46Z</dcterms:modified>
</cp:coreProperties>
</file>