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8" r:id="rId3"/>
    <p:sldId id="303" r:id="rId4"/>
    <p:sldId id="304" r:id="rId5"/>
    <p:sldId id="305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307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76" r:id="rId34"/>
    <p:sldId id="301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58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" b="11020"/>
          <a:stretch/>
        </p:blipFill>
        <p:spPr>
          <a:xfrm>
            <a:off x="0" y="620688"/>
            <a:ext cx="9144000" cy="51845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en-US" sz="3600" b="1" dirty="0"/>
              <a:t>数字广告的</a:t>
            </a:r>
            <a:r>
              <a:rPr lang="zh-CN" altLang="en-US" sz="3600" b="1" dirty="0">
                <a:solidFill>
                  <a:srgbClr val="FF0000"/>
                </a:solidFill>
              </a:rPr>
              <a:t>价值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87624" y="5661248"/>
            <a:ext cx="6400800" cy="1020316"/>
          </a:xfrm>
        </p:spPr>
        <p:txBody>
          <a:bodyPr>
            <a:normAutofit lnSpcReduction="10000"/>
          </a:bodyPr>
          <a:lstStyle/>
          <a:p>
            <a:endParaRPr lang="en-US" altLang="zh-CN" sz="2800" dirty="0"/>
          </a:p>
          <a:p>
            <a:r>
              <a:rPr lang="zh-CN" altLang="en-US" sz="2800" dirty="0">
                <a:solidFill>
                  <a:schemeClr val="tx1"/>
                </a:solidFill>
              </a:rPr>
              <a:t>顾明毅 博士</a:t>
            </a:r>
          </a:p>
          <a:p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877272"/>
            <a:ext cx="886383" cy="88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0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数字广告\Scan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03" b="7332"/>
          <a:stretch/>
        </p:blipFill>
        <p:spPr bwMode="auto">
          <a:xfrm>
            <a:off x="519661" y="476670"/>
            <a:ext cx="8188460" cy="55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047" y="476671"/>
            <a:ext cx="1446113" cy="93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数字广告\Scan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" t="2638" r="53894" b="59950"/>
          <a:stretch/>
        </p:blipFill>
        <p:spPr bwMode="auto">
          <a:xfrm>
            <a:off x="544450" y="718210"/>
            <a:ext cx="8147680" cy="49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esktop\数字广告\Scan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" t="40115" r="53979" b="11570"/>
          <a:stretch/>
        </p:blipFill>
        <p:spPr bwMode="auto">
          <a:xfrm>
            <a:off x="519660" y="332655"/>
            <a:ext cx="8171507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数字广告\Scan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3" t="5997" r="1797" b="38568"/>
          <a:stretch/>
        </p:blipFill>
        <p:spPr bwMode="auto">
          <a:xfrm>
            <a:off x="456822" y="332656"/>
            <a:ext cx="8363650" cy="56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Desktop\数字广告\Scan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2" t="63848" r="2524" b="8561"/>
          <a:stretch/>
        </p:blipFill>
        <p:spPr bwMode="auto">
          <a:xfrm>
            <a:off x="518713" y="1270392"/>
            <a:ext cx="8229751" cy="403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数字广告\Scan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7295" r="53780" b="55715"/>
          <a:stretch/>
        </p:blipFill>
        <p:spPr bwMode="auto">
          <a:xfrm>
            <a:off x="519660" y="778367"/>
            <a:ext cx="8171507" cy="502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数字广告\Scan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" t="47224" r="54790" b="14285"/>
          <a:stretch/>
        </p:blipFill>
        <p:spPr bwMode="auto">
          <a:xfrm>
            <a:off x="519660" y="505838"/>
            <a:ext cx="8171507" cy="542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数字广告\Scan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6" t="3586" r="1760" b="59600"/>
          <a:stretch/>
        </p:blipFill>
        <p:spPr bwMode="auto">
          <a:xfrm>
            <a:off x="522746" y="620686"/>
            <a:ext cx="8471459" cy="511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1581760"/>
            <a:ext cx="15121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受众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广告到达预期消费者的效果如何？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32240" y="1581760"/>
            <a:ext cx="1512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真人</a:t>
            </a:r>
            <a:r>
              <a:rPr lang="en-US" altLang="zh-CN" sz="2000" dirty="0"/>
              <a:t>GRP</a:t>
            </a:r>
          </a:p>
          <a:p>
            <a:endParaRPr lang="en-US" altLang="zh-CN" sz="2000" dirty="0"/>
          </a:p>
          <a:p>
            <a:r>
              <a:rPr lang="zh-CN" altLang="en-US" sz="2000" dirty="0"/>
              <a:t>到达率</a:t>
            </a:r>
            <a:r>
              <a:rPr lang="en-US" altLang="zh-CN" sz="2000" dirty="0"/>
              <a:t>/</a:t>
            </a:r>
            <a:r>
              <a:rPr lang="zh-CN" altLang="en-US" sz="2000" dirty="0"/>
              <a:t>频率指标如何比较？</a:t>
            </a:r>
            <a:endParaRPr lang="en-US" altLang="zh-CN" sz="2000" dirty="0"/>
          </a:p>
          <a:p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数字广告\Scan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3" t="39766" r="3951" b="8212"/>
          <a:stretch/>
        </p:blipFill>
        <p:spPr bwMode="auto">
          <a:xfrm>
            <a:off x="755575" y="404663"/>
            <a:ext cx="7935593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数字广告\Scan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t="6135" r="52489" b="58416"/>
          <a:stretch/>
        </p:blipFill>
        <p:spPr bwMode="auto">
          <a:xfrm>
            <a:off x="532599" y="1125650"/>
            <a:ext cx="8077655" cy="45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大数据下用户数据分布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线下数据：企业内部数据、通过传统方式、渠道获取</a:t>
            </a:r>
            <a:endParaRPr lang="en-US" altLang="zh-CN" sz="2400" dirty="0"/>
          </a:p>
          <a:p>
            <a:r>
              <a:rPr lang="zh-CN" altLang="en-US" sz="2400" dirty="0"/>
              <a:t>线上数据：第一方数据，企业自己线上媒体平台记录的数据；</a:t>
            </a:r>
            <a:endParaRPr lang="en-US" altLang="zh-CN" sz="2400" dirty="0"/>
          </a:p>
          <a:p>
            <a:r>
              <a:rPr lang="zh-CN" altLang="en-US" sz="2400" dirty="0"/>
              <a:t>第三方数据，企业在第三方平台的数据记录，包括社交数据、电商数据等；</a:t>
            </a:r>
          </a:p>
        </p:txBody>
      </p:sp>
    </p:spTree>
    <p:extLst>
      <p:ext uri="{BB962C8B-B14F-4D97-AF65-F5344CB8AC3E}">
        <p14:creationId xmlns:p14="http://schemas.microsoft.com/office/powerpoint/2010/main" val="1729408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\Desktop\数字广告\Scan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" t="40517" r="53999" b="10475"/>
          <a:stretch/>
        </p:blipFill>
        <p:spPr bwMode="auto">
          <a:xfrm>
            <a:off x="611560" y="356355"/>
            <a:ext cx="8061268" cy="609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数字广告\Scan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3" t="4156" r="2441" b="60538"/>
          <a:stretch/>
        </p:blipFill>
        <p:spPr bwMode="auto">
          <a:xfrm>
            <a:off x="519661" y="908538"/>
            <a:ext cx="8389894" cy="468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700808"/>
            <a:ext cx="15121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异常流量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广告是否</a:t>
            </a:r>
            <a:endParaRPr lang="en-US" altLang="zh-CN" sz="2000" dirty="0"/>
          </a:p>
          <a:p>
            <a:r>
              <a:rPr lang="zh-CN" altLang="en-US" sz="2000" dirty="0"/>
              <a:t>到达真正的人？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32240" y="1700808"/>
            <a:ext cx="15121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真人</a:t>
            </a:r>
            <a:r>
              <a:rPr lang="en-US" altLang="zh-CN" sz="2000" dirty="0"/>
              <a:t>GRP</a:t>
            </a:r>
          </a:p>
          <a:p>
            <a:endParaRPr lang="en-US" altLang="zh-CN" sz="2000" dirty="0"/>
          </a:p>
          <a:p>
            <a:r>
              <a:rPr lang="zh-CN" altLang="en-US" sz="2000" dirty="0"/>
              <a:t>到达率</a:t>
            </a:r>
            <a:r>
              <a:rPr lang="en-US" altLang="zh-CN" sz="2000" dirty="0"/>
              <a:t>/</a:t>
            </a:r>
            <a:r>
              <a:rPr lang="zh-CN" altLang="en-US" sz="1600" dirty="0"/>
              <a:t>频率指标如何比较？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esktop\数字广告\Scan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4" t="40299" r="5434" b="26860"/>
          <a:stretch/>
        </p:blipFill>
        <p:spPr bwMode="auto">
          <a:xfrm>
            <a:off x="545049" y="817192"/>
            <a:ext cx="8275423" cy="484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Ad-tech China </a:t>
            </a:r>
            <a:r>
              <a:rPr lang="zh-CN" altLang="en-US" sz="3200" dirty="0"/>
              <a:t>数字营销广告盛会</a:t>
            </a:r>
          </a:p>
        </p:txBody>
      </p:sp>
      <p:pic>
        <p:nvPicPr>
          <p:cNvPr id="5" name="【精彩回顾】ad-tech China 数字营销广告盛会_高清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" y="1417638"/>
            <a:ext cx="8960209" cy="5040560"/>
          </a:xfrm>
        </p:spPr>
      </p:pic>
      <p:sp>
        <p:nvSpPr>
          <p:cNvPr id="4" name="AutoShape 2" descr="Adca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27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Desktop\数字广告\Scan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t="4995" r="53046" b="38657"/>
          <a:stretch/>
        </p:blipFill>
        <p:spPr bwMode="auto">
          <a:xfrm>
            <a:off x="1475656" y="332655"/>
            <a:ext cx="6572619" cy="637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dmin\Desktop\数字广告\Scan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61455" r="53627" b="10681"/>
          <a:stretch/>
        </p:blipFill>
        <p:spPr bwMode="auto">
          <a:xfrm>
            <a:off x="519661" y="492332"/>
            <a:ext cx="8171507" cy="351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\Desktop\数字广告\Scan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2" t="2480" r="2057" b="75848"/>
          <a:stretch/>
        </p:blipFill>
        <p:spPr bwMode="auto">
          <a:xfrm>
            <a:off x="971599" y="3284984"/>
            <a:ext cx="788228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admin\Desktop\数字广告\Scan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6" t="24147" r="1833" b="16410"/>
          <a:stretch/>
        </p:blipFill>
        <p:spPr bwMode="auto">
          <a:xfrm>
            <a:off x="1259631" y="476670"/>
            <a:ext cx="6782903" cy="590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dmin\Desktop\数字广告\Scan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5" t="6334" r="3872" b="12947"/>
          <a:stretch/>
        </p:blipFill>
        <p:spPr bwMode="auto">
          <a:xfrm>
            <a:off x="1763688" y="332655"/>
            <a:ext cx="5328592" cy="633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dmin\Desktop\数字广告\Scan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7575" r="54286" b="34849"/>
          <a:stretch/>
        </p:blipFill>
        <p:spPr bwMode="auto">
          <a:xfrm>
            <a:off x="1763688" y="311300"/>
            <a:ext cx="5924184" cy="587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dmin\Desktop\数字广告\Scan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66742" r="56870" b="17787"/>
          <a:stretch/>
        </p:blipFill>
        <p:spPr bwMode="auto">
          <a:xfrm>
            <a:off x="519661" y="494146"/>
            <a:ext cx="8171507" cy="221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admin\Desktop\数字广告\Scan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5" t="7261" r="3863" b="63713"/>
          <a:stretch/>
        </p:blipFill>
        <p:spPr bwMode="auto">
          <a:xfrm>
            <a:off x="519660" y="2710993"/>
            <a:ext cx="8171507" cy="331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透视数字广告的价值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跨媒体领域中，广告投放和品牌</a:t>
            </a:r>
            <a:r>
              <a:rPr lang="en-US" altLang="zh-CN" sz="2400" dirty="0"/>
              <a:t>/</a:t>
            </a:r>
            <a:r>
              <a:rPr lang="zh-CN" altLang="en-US" sz="2400" dirty="0"/>
              <a:t>销售效能如何驱动数字广告投资</a:t>
            </a:r>
            <a:endParaRPr lang="en-US" altLang="zh-CN" sz="2400" dirty="0"/>
          </a:p>
          <a:p>
            <a:r>
              <a:rPr lang="zh-CN" altLang="en-US" sz="2400" dirty="0"/>
              <a:t>关注数字营销回报率问题（</a:t>
            </a:r>
            <a:r>
              <a:rPr lang="en-US" altLang="zh-CN" sz="2400" dirty="0"/>
              <a:t>ROI</a:t>
            </a:r>
            <a:r>
              <a:rPr lang="zh-CN" altLang="en-US" sz="2400" dirty="0"/>
              <a:t>）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影音材料：</a:t>
            </a:r>
            <a:endParaRPr lang="en-US" altLang="zh-CN" sz="2400" dirty="0"/>
          </a:p>
          <a:p>
            <a:r>
              <a:rPr lang="en-US" altLang="zh-CN" sz="2400" dirty="0"/>
              <a:t>GE</a:t>
            </a:r>
            <a:r>
              <a:rPr lang="zh-CN" altLang="en-US" sz="2400" dirty="0"/>
              <a:t>首席数字营销官</a:t>
            </a:r>
            <a:r>
              <a:rPr lang="en-US" altLang="zh-CN" sz="2400" dirty="0"/>
              <a:t>Bill </a:t>
            </a:r>
            <a:r>
              <a:rPr lang="en-US" altLang="zh-CN" sz="2400" dirty="0" err="1"/>
              <a:t>Ruh</a:t>
            </a:r>
            <a:r>
              <a:rPr lang="en-US" altLang="zh-CN" sz="2400" dirty="0"/>
              <a:t>“</a:t>
            </a:r>
            <a:r>
              <a:rPr lang="zh-CN" altLang="en-US" sz="2400" dirty="0"/>
              <a:t>迎接数字工业”的演讲；</a:t>
            </a:r>
            <a:endParaRPr lang="en-US" altLang="zh-CN" sz="2400" dirty="0"/>
          </a:p>
          <a:p>
            <a:r>
              <a:rPr lang="en-US" altLang="zh-CN" sz="2400" dirty="0"/>
              <a:t>Adobe</a:t>
            </a:r>
            <a:r>
              <a:rPr lang="zh-CN" altLang="en-US" sz="2400" dirty="0"/>
              <a:t>带你认识数字营销 </a:t>
            </a:r>
            <a:r>
              <a:rPr lang="en-US" altLang="zh-CN" sz="2400" dirty="0"/>
              <a:t>1</a:t>
            </a:r>
            <a:r>
              <a:rPr lang="zh-CN" altLang="en-US" sz="2400" dirty="0"/>
              <a:t>；</a:t>
            </a:r>
            <a:endParaRPr lang="en-US" altLang="zh-CN" sz="2400" dirty="0"/>
          </a:p>
          <a:p>
            <a:r>
              <a:rPr lang="en-US" altLang="zh-CN" sz="2400" dirty="0"/>
              <a:t>02 </a:t>
            </a:r>
            <a:r>
              <a:rPr lang="zh-CN" altLang="en-US" sz="2400" dirty="0"/>
              <a:t>数字革命背景下的营销沟通；</a:t>
            </a:r>
            <a:endParaRPr lang="en-US" altLang="zh-CN" sz="24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3717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\Desktop\数字广告\Scan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0" t="37727" r="2507" b="13628"/>
          <a:stretch/>
        </p:blipFill>
        <p:spPr bwMode="auto">
          <a:xfrm>
            <a:off x="519660" y="476671"/>
            <a:ext cx="8171508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dmin\Desktop\数字广告\Scan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t="7953" r="51741" b="62174"/>
          <a:stretch/>
        </p:blipFill>
        <p:spPr bwMode="auto">
          <a:xfrm>
            <a:off x="518028" y="1268759"/>
            <a:ext cx="8153163" cy="424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admin\Desktop\数字广告\Scan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t="41648" r="51133" b="14669"/>
          <a:stretch/>
        </p:blipFill>
        <p:spPr bwMode="auto">
          <a:xfrm>
            <a:off x="519661" y="476671"/>
            <a:ext cx="8171507" cy="568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029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admin\Desktop\数字广告\Scan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1" t="6465" r="2620" b="59676"/>
          <a:stretch/>
        </p:blipFill>
        <p:spPr bwMode="auto">
          <a:xfrm>
            <a:off x="519660" y="1268758"/>
            <a:ext cx="8265219" cy="417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数字广告\Scan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0" t="40168" r="2619" b="21424"/>
          <a:stretch/>
        </p:blipFill>
        <p:spPr bwMode="auto">
          <a:xfrm>
            <a:off x="395536" y="679575"/>
            <a:ext cx="8498802" cy="51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751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admin\Desktop\数字广告\Scan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5973" r="53277" b="72629"/>
          <a:stretch/>
        </p:blipFill>
        <p:spPr bwMode="auto">
          <a:xfrm>
            <a:off x="517162" y="1880828"/>
            <a:ext cx="8159294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9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admin\Desktop\数字广告\Scan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" t="26768" r="52519" b="14008"/>
          <a:stretch/>
        </p:blipFill>
        <p:spPr bwMode="auto">
          <a:xfrm>
            <a:off x="1952564" y="419342"/>
            <a:ext cx="5865143" cy="581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admin\Desktop\数字广告\Scan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0" t="8222" r="2364" b="58165"/>
          <a:stretch/>
        </p:blipFill>
        <p:spPr bwMode="auto">
          <a:xfrm>
            <a:off x="519661" y="980727"/>
            <a:ext cx="8097820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admin\Desktop\数字广告\Scan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04" t="42301" r="3348" b="13361"/>
          <a:stretch/>
        </p:blipFill>
        <p:spPr bwMode="auto">
          <a:xfrm>
            <a:off x="907695" y="474856"/>
            <a:ext cx="7395438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dmin\Desktop\数字广告\Scan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" t="8276" r="54850" b="47417"/>
          <a:stretch/>
        </p:blipFill>
        <p:spPr bwMode="auto">
          <a:xfrm>
            <a:off x="827584" y="476671"/>
            <a:ext cx="7496510" cy="559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一、数字广告投放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异常流量（</a:t>
            </a:r>
            <a:r>
              <a:rPr lang="en-US" altLang="zh-CN" sz="2400" dirty="0"/>
              <a:t>NHT</a:t>
            </a:r>
            <a:r>
              <a:rPr lang="zh-CN" altLang="en-US" sz="2400" dirty="0"/>
              <a:t>）</a:t>
            </a:r>
            <a:endParaRPr lang="en-US" altLang="zh-CN" sz="2400" dirty="0"/>
          </a:p>
          <a:p>
            <a:r>
              <a:rPr lang="zh-CN" altLang="en-US" sz="2400" dirty="0"/>
              <a:t>验证可视曝光量</a:t>
            </a:r>
            <a:endParaRPr lang="en-US" altLang="zh-CN" sz="2400" dirty="0"/>
          </a:p>
          <a:p>
            <a:r>
              <a:rPr lang="zh-CN" altLang="en-US" sz="2400" dirty="0"/>
              <a:t>跨媒体到达率</a:t>
            </a:r>
            <a:endParaRPr lang="en-US" altLang="zh-CN" sz="2400" dirty="0"/>
          </a:p>
          <a:p>
            <a:r>
              <a:rPr lang="zh-CN" altLang="en-US" sz="2400" dirty="0"/>
              <a:t>真人</a:t>
            </a:r>
            <a:r>
              <a:rPr lang="en-US" altLang="zh-CN" sz="2400" dirty="0"/>
              <a:t>GRP</a:t>
            </a:r>
          </a:p>
          <a:p>
            <a:r>
              <a:rPr lang="zh-CN" altLang="en-US" sz="2400" dirty="0"/>
              <a:t>受众</a:t>
            </a:r>
            <a:endParaRPr lang="en-US" altLang="zh-CN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81" y="3212976"/>
            <a:ext cx="7309424" cy="36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261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admin\Desktop\数字广告\Scan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1" t="6064" r="1775" b="49467"/>
          <a:stretch/>
        </p:blipFill>
        <p:spPr bwMode="auto">
          <a:xfrm>
            <a:off x="663677" y="476671"/>
            <a:ext cx="7868763" cy="57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admin\Desktop\数字广告\Scan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9" t="51621" r="2838" b="8743"/>
          <a:stretch/>
        </p:blipFill>
        <p:spPr bwMode="auto">
          <a:xfrm>
            <a:off x="520204" y="488703"/>
            <a:ext cx="8170963" cy="558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admin\Desktop\数字广告\Scan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7165" r="51384" b="34623"/>
          <a:stretch/>
        </p:blipFill>
        <p:spPr bwMode="auto">
          <a:xfrm>
            <a:off x="1259632" y="476671"/>
            <a:ext cx="7148683" cy="556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admin\Desktop\数字广告\Scan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6" t="6325" r="2503" b="39991"/>
          <a:stretch/>
        </p:blipFill>
        <p:spPr bwMode="auto">
          <a:xfrm>
            <a:off x="1403648" y="404664"/>
            <a:ext cx="6572619" cy="594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62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二、品牌销售和</a:t>
            </a:r>
            <a:r>
              <a:rPr lang="en-US" altLang="zh-CN" sz="3200" dirty="0"/>
              <a:t>ROI</a:t>
            </a:r>
            <a:r>
              <a:rPr lang="zh-CN" altLang="en-US" sz="3200" dirty="0"/>
              <a:t>效果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品牌效应</a:t>
            </a:r>
            <a:endParaRPr lang="en-US" altLang="zh-CN" sz="2400" dirty="0"/>
          </a:p>
          <a:p>
            <a:r>
              <a:rPr lang="zh-CN" altLang="en-US" sz="2400" dirty="0"/>
              <a:t>跨媒体品牌效应</a:t>
            </a:r>
            <a:endParaRPr lang="en-US" altLang="zh-CN" sz="2400" dirty="0"/>
          </a:p>
          <a:p>
            <a:r>
              <a:rPr lang="zh-CN" altLang="en-US" sz="2400" dirty="0"/>
              <a:t>销售效果</a:t>
            </a:r>
            <a:endParaRPr lang="en-US" altLang="zh-CN" sz="2400" dirty="0"/>
          </a:p>
          <a:p>
            <a:r>
              <a:rPr lang="zh-CN" altLang="en-US" sz="2400" dirty="0"/>
              <a:t>跨媒体销售效果</a:t>
            </a:r>
          </a:p>
        </p:txBody>
      </p:sp>
      <p:pic>
        <p:nvPicPr>
          <p:cNvPr id="4" name="Comp-1_1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1317" y="3140968"/>
            <a:ext cx="5495483" cy="30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0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数字广告\Scan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5" t="35117" r="810" b="7353"/>
          <a:stretch/>
        </p:blipFill>
        <p:spPr bwMode="auto">
          <a:xfrm>
            <a:off x="706310" y="548680"/>
            <a:ext cx="779748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数字广告\Scan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13283" r="51798" b="42869"/>
          <a:stretch/>
        </p:blipFill>
        <p:spPr bwMode="auto">
          <a:xfrm>
            <a:off x="519661" y="476671"/>
            <a:ext cx="8171507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数字广告\Scan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2" t="7256" r="1070" b="35700"/>
          <a:stretch/>
        </p:blipFill>
        <p:spPr bwMode="auto">
          <a:xfrm>
            <a:off x="827585" y="332656"/>
            <a:ext cx="770485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数字广告\Scan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0" b="52360"/>
          <a:stretch/>
        </p:blipFill>
        <p:spPr bwMode="auto">
          <a:xfrm>
            <a:off x="519661" y="476670"/>
            <a:ext cx="8212566" cy="55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68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217</Words>
  <Application>Microsoft Office PowerPoint</Application>
  <PresentationFormat>全屏显示(4:3)</PresentationFormat>
  <Paragraphs>40</Paragraphs>
  <Slides>43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7" baseType="lpstr">
      <vt:lpstr>宋体</vt:lpstr>
      <vt:lpstr>Arial</vt:lpstr>
      <vt:lpstr>Calibri</vt:lpstr>
      <vt:lpstr>Office 主题</vt:lpstr>
      <vt:lpstr>数字广告的价值</vt:lpstr>
      <vt:lpstr>大数据下用户数据分布</vt:lpstr>
      <vt:lpstr>透视数字广告的价值</vt:lpstr>
      <vt:lpstr>一、数字广告投放</vt:lpstr>
      <vt:lpstr>二、品牌销售和ROI效果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Ad-tech China 数字营销广告盛会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Mingyi GU</cp:lastModifiedBy>
  <cp:revision>24</cp:revision>
  <dcterms:created xsi:type="dcterms:W3CDTF">2016-06-01T06:30:45Z</dcterms:created>
  <dcterms:modified xsi:type="dcterms:W3CDTF">2016-12-27T00:29:44Z</dcterms:modified>
</cp:coreProperties>
</file>