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70" r:id="rId6"/>
    <p:sldId id="271" r:id="rId7"/>
    <p:sldId id="261" r:id="rId8"/>
    <p:sldId id="265" r:id="rId9"/>
    <p:sldId id="266" r:id="rId10"/>
    <p:sldId id="267" r:id="rId11"/>
    <p:sldId id="269" r:id="rId12"/>
    <p:sldId id="268" r:id="rId13"/>
    <p:sldId id="264" r:id="rId14"/>
  </p:sldIdLst>
  <p:sldSz cx="9144000" cy="5143500" type="screen16x9"/>
  <p:notesSz cx="6858000" cy="9144000"/>
  <p:defaultTextStyle>
    <a:defPPr>
      <a:defRPr lang="zh-CN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224" y="-3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6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296898" y="140184"/>
            <a:chExt cx="6531720" cy="189660"/>
          </a:xfrm>
        </p:grpSpPr>
        <p:sp>
          <p:nvSpPr>
            <p:cNvPr id="3" name="矩形 7"/>
            <p:cNvSpPr/>
            <p:nvPr/>
          </p:nvSpPr>
          <p:spPr>
            <a:xfrm>
              <a:off x="296898" y="140184"/>
              <a:ext cx="1088620" cy="1896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4" name="矩形 8"/>
            <p:cNvSpPr/>
            <p:nvPr/>
          </p:nvSpPr>
          <p:spPr>
            <a:xfrm>
              <a:off x="1385518" y="140184"/>
              <a:ext cx="1088620" cy="189660"/>
            </a:xfrm>
            <a:prstGeom prst="rect">
              <a:avLst/>
            </a:prstGeom>
            <a:solidFill>
              <a:srgbClr val="4584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5" name="矩形 9"/>
            <p:cNvSpPr/>
            <p:nvPr/>
          </p:nvSpPr>
          <p:spPr>
            <a:xfrm>
              <a:off x="2474138" y="140184"/>
              <a:ext cx="1088620" cy="1896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6" name="矩形 10"/>
            <p:cNvSpPr/>
            <p:nvPr/>
          </p:nvSpPr>
          <p:spPr>
            <a:xfrm>
              <a:off x="3562758" y="140184"/>
              <a:ext cx="1088620" cy="1896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7" name="矩形 11"/>
            <p:cNvSpPr/>
            <p:nvPr/>
          </p:nvSpPr>
          <p:spPr>
            <a:xfrm>
              <a:off x="4651378" y="140184"/>
              <a:ext cx="1088620" cy="18966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8" name="矩形 12"/>
            <p:cNvSpPr/>
            <p:nvPr/>
          </p:nvSpPr>
          <p:spPr>
            <a:xfrm>
              <a:off x="5739998" y="140184"/>
              <a:ext cx="1088620" cy="1896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1"/>
          <p:cNvGrpSpPr>
            <a:grpSpLocks/>
          </p:cNvGrpSpPr>
          <p:nvPr userDrawn="1"/>
        </p:nvGrpSpPr>
        <p:grpSpPr bwMode="auto">
          <a:xfrm>
            <a:off x="0" y="0"/>
            <a:ext cx="9144000" cy="417513"/>
            <a:chOff x="296898" y="140184"/>
            <a:chExt cx="6531720" cy="189660"/>
          </a:xfrm>
        </p:grpSpPr>
        <p:sp>
          <p:nvSpPr>
            <p:cNvPr id="3" name="矩形 2"/>
            <p:cNvSpPr/>
            <p:nvPr/>
          </p:nvSpPr>
          <p:spPr>
            <a:xfrm>
              <a:off x="296898" y="140184"/>
              <a:ext cx="1088620" cy="1896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1385518" y="140184"/>
              <a:ext cx="1088620" cy="189660"/>
            </a:xfrm>
            <a:prstGeom prst="rect">
              <a:avLst/>
            </a:prstGeom>
            <a:solidFill>
              <a:srgbClr val="4584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2474138" y="140184"/>
              <a:ext cx="1088620" cy="1896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562758" y="140184"/>
              <a:ext cx="1088620" cy="1896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4651378" y="140184"/>
              <a:ext cx="1088620" cy="18966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5739998" y="140184"/>
              <a:ext cx="1088620" cy="1896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</p:grpSp>
      <p:grpSp>
        <p:nvGrpSpPr>
          <p:cNvPr id="9" name="组 8"/>
          <p:cNvGrpSpPr>
            <a:grpSpLocks/>
          </p:cNvGrpSpPr>
          <p:nvPr userDrawn="1"/>
        </p:nvGrpSpPr>
        <p:grpSpPr bwMode="auto">
          <a:xfrm>
            <a:off x="0" y="4725988"/>
            <a:ext cx="9144000" cy="417512"/>
            <a:chOff x="296898" y="140184"/>
            <a:chExt cx="6531720" cy="189660"/>
          </a:xfrm>
        </p:grpSpPr>
        <p:sp>
          <p:nvSpPr>
            <p:cNvPr id="10" name="矩形 9"/>
            <p:cNvSpPr/>
            <p:nvPr/>
          </p:nvSpPr>
          <p:spPr>
            <a:xfrm>
              <a:off x="296898" y="140184"/>
              <a:ext cx="1088620" cy="1896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1385518" y="140184"/>
              <a:ext cx="1088620" cy="189660"/>
            </a:xfrm>
            <a:prstGeom prst="rect">
              <a:avLst/>
            </a:prstGeom>
            <a:solidFill>
              <a:srgbClr val="4584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12" name="矩形 11"/>
            <p:cNvSpPr/>
            <p:nvPr/>
          </p:nvSpPr>
          <p:spPr>
            <a:xfrm>
              <a:off x="2474138" y="140184"/>
              <a:ext cx="1088620" cy="1896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3562758" y="140184"/>
              <a:ext cx="1088620" cy="1896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4651378" y="140184"/>
              <a:ext cx="1088620" cy="18966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5739998" y="140184"/>
              <a:ext cx="1088620" cy="1896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1"/>
          <p:cNvGrpSpPr>
            <a:grpSpLocks/>
          </p:cNvGrpSpPr>
          <p:nvPr userDrawn="1"/>
        </p:nvGrpSpPr>
        <p:grpSpPr bwMode="auto">
          <a:xfrm>
            <a:off x="0" y="0"/>
            <a:ext cx="1131888" cy="5143500"/>
            <a:chOff x="296898" y="140184"/>
            <a:chExt cx="6531720" cy="189660"/>
          </a:xfrm>
        </p:grpSpPr>
        <p:sp>
          <p:nvSpPr>
            <p:cNvPr id="3" name="矩形 2"/>
            <p:cNvSpPr/>
            <p:nvPr/>
          </p:nvSpPr>
          <p:spPr>
            <a:xfrm>
              <a:off x="296898" y="140184"/>
              <a:ext cx="1090149" cy="1896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4" name="矩形 3"/>
            <p:cNvSpPr/>
            <p:nvPr/>
          </p:nvSpPr>
          <p:spPr>
            <a:xfrm>
              <a:off x="1387047" y="140184"/>
              <a:ext cx="1090143" cy="189660"/>
            </a:xfrm>
            <a:prstGeom prst="rect">
              <a:avLst/>
            </a:prstGeom>
            <a:solidFill>
              <a:srgbClr val="4584D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2477191" y="140184"/>
              <a:ext cx="1090149" cy="18966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567340" y="140184"/>
              <a:ext cx="1080985" cy="1896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4648325" y="140184"/>
              <a:ext cx="1090143" cy="18966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5738469" y="140184"/>
              <a:ext cx="1090149" cy="1896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4" r:id="rId3"/>
    <p:sldLayoutId id="2147483655" r:id="rId4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微软雅黑" pitchFamily="34" charset="-122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-157163" y="1141413"/>
            <a:ext cx="9458326" cy="2855912"/>
          </a:xfrm>
          <a:prstGeom prst="rect">
            <a:avLst/>
          </a:prstGeom>
          <a:solidFill>
            <a:schemeClr val="bg1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zh-CN" altLang="en-US"/>
          </a:p>
        </p:txBody>
      </p:sp>
      <p:sp>
        <p:nvSpPr>
          <p:cNvPr id="6146" name="文本框 1"/>
          <p:cNvSpPr txBox="1">
            <a:spLocks noChangeArrowheads="1"/>
          </p:cNvSpPr>
          <p:nvPr/>
        </p:nvSpPr>
        <p:spPr bwMode="auto">
          <a:xfrm>
            <a:off x="1457325" y="1368425"/>
            <a:ext cx="62293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zh-CN" altLang="en-US" sz="4800" b="1">
              <a:solidFill>
                <a:schemeClr val="tx2"/>
              </a:solidFill>
              <a:latin typeface="Century Gothic" pitchFamily="34" charset="0"/>
              <a:ea typeface="微软雅黑" pitchFamily="34" charset="-122"/>
            </a:endParaRPr>
          </a:p>
        </p:txBody>
      </p:sp>
      <p:sp>
        <p:nvSpPr>
          <p:cNvPr id="6147" name="矩形 4"/>
          <p:cNvSpPr>
            <a:spLocks noChangeArrowheads="1"/>
          </p:cNvSpPr>
          <p:nvPr/>
        </p:nvSpPr>
        <p:spPr bwMode="auto">
          <a:xfrm>
            <a:off x="6034088" y="3160713"/>
            <a:ext cx="1479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TANG Zhexiao</a:t>
            </a:r>
          </a:p>
          <a:p>
            <a:r>
              <a:rPr lang="en-US" altLang="zh-CN" sz="1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0163100429</a:t>
            </a:r>
            <a:endParaRPr lang="zh-CN" altLang="en-US" sz="1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148" name="文本框 22"/>
          <p:cNvSpPr txBox="1">
            <a:spLocks noChangeArrowheads="1"/>
          </p:cNvSpPr>
          <p:nvPr/>
        </p:nvSpPr>
        <p:spPr bwMode="auto">
          <a:xfrm>
            <a:off x="1457325" y="1600200"/>
            <a:ext cx="64674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Olympic Coverage and Construction of National Identity </a:t>
            </a:r>
            <a:endParaRPr lang="zh-CN" altLang="en-US" sz="3600" b="1">
              <a:solidFill>
                <a:schemeClr val="tx2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362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363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364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266700" y="941388"/>
            <a:ext cx="8367713" cy="454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Media &amp; National Identity</a:t>
            </a:r>
          </a:p>
        </p:txBody>
      </p:sp>
      <p:sp>
        <p:nvSpPr>
          <p:cNvPr id="9" name="菱形 8"/>
          <p:cNvSpPr/>
          <p:nvPr/>
        </p:nvSpPr>
        <p:spPr bwMode="auto">
          <a:xfrm>
            <a:off x="301625" y="1555750"/>
            <a:ext cx="792163" cy="576263"/>
          </a:xfrm>
          <a:prstGeom prst="diamond">
            <a:avLst/>
          </a:prstGeom>
          <a:solidFill>
            <a:srgbClr val="287ED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67" name="TextBox 17"/>
          <p:cNvSpPr txBox="1">
            <a:spLocks noChangeArrowheads="1"/>
          </p:cNvSpPr>
          <p:nvPr/>
        </p:nvSpPr>
        <p:spPr bwMode="auto">
          <a:xfrm>
            <a:off x="558800" y="1697038"/>
            <a:ext cx="304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750" y="1555750"/>
            <a:ext cx="631031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Standardize the languages and make a national</a:t>
            </a:r>
            <a:endParaRPr lang="zh-CN" altLang="zh-CN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discourse possible.</a:t>
            </a:r>
            <a:endParaRPr lang="zh-CN" altLang="en-US" dirty="0">
              <a:latin typeface="+mn-ea"/>
              <a:ea typeface="+mn-ea"/>
            </a:endParaRPr>
          </a:p>
        </p:txBody>
      </p:sp>
      <p:sp>
        <p:nvSpPr>
          <p:cNvPr id="12" name="菱形 11"/>
          <p:cNvSpPr/>
          <p:nvPr/>
        </p:nvSpPr>
        <p:spPr bwMode="auto">
          <a:xfrm>
            <a:off x="301625" y="2476500"/>
            <a:ext cx="792163" cy="576263"/>
          </a:xfrm>
          <a:prstGeom prst="diamond">
            <a:avLst/>
          </a:prstGeom>
          <a:solidFill>
            <a:srgbClr val="287ED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70" name="TextBox 17"/>
          <p:cNvSpPr txBox="1">
            <a:spLocks noChangeArrowheads="1"/>
          </p:cNvSpPr>
          <p:nvPr/>
        </p:nvSpPr>
        <p:spPr bwMode="auto">
          <a:xfrm>
            <a:off x="558800" y="254476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750" y="2544763"/>
            <a:ext cx="54229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Help inform members about the existence and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activities of other members in the nation state (</a:t>
            </a:r>
            <a:r>
              <a:rPr lang="en-US" altLang="zh-CN" dirty="0" err="1">
                <a:latin typeface="+mn-ea"/>
                <a:ea typeface="+mn-ea"/>
              </a:rPr>
              <a:t>Guibernau</a:t>
            </a:r>
            <a:r>
              <a:rPr lang="en-US" altLang="zh-CN" dirty="0">
                <a:latin typeface="+mn-ea"/>
                <a:ea typeface="+mn-ea"/>
              </a:rPr>
              <a:t>, 2004)</a:t>
            </a:r>
            <a:endParaRPr lang="zh-CN" altLang="en-US" dirty="0">
              <a:latin typeface="+mn-ea"/>
              <a:ea typeface="+mn-ea"/>
            </a:endParaRPr>
          </a:p>
        </p:txBody>
      </p:sp>
      <p:sp>
        <p:nvSpPr>
          <p:cNvPr id="15" name="菱形 14"/>
          <p:cNvSpPr/>
          <p:nvPr/>
        </p:nvSpPr>
        <p:spPr bwMode="auto">
          <a:xfrm>
            <a:off x="301625" y="3502025"/>
            <a:ext cx="792163" cy="576263"/>
          </a:xfrm>
          <a:prstGeom prst="diamond">
            <a:avLst/>
          </a:prstGeom>
          <a:solidFill>
            <a:srgbClr val="287ED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73" name="TextBox 17"/>
          <p:cNvSpPr txBox="1">
            <a:spLocks noChangeArrowheads="1"/>
          </p:cNvSpPr>
          <p:nvPr/>
        </p:nvSpPr>
        <p:spPr bwMode="auto">
          <a:xfrm>
            <a:off x="558800" y="36210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28750" y="3621088"/>
            <a:ext cx="59245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Integrate the community by exposing all members to a common, mediated political culture (Mutz,1998)</a:t>
            </a:r>
            <a:endParaRPr lang="zh-CN" altLang="en-US" dirty="0">
              <a:latin typeface="+mn-ea"/>
              <a:ea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86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87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388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266700" y="941388"/>
            <a:ext cx="8367713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Sports &amp; Media &amp; National Identity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" y="1685925"/>
            <a:ext cx="8597900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err="1">
                <a:latin typeface="+mn-ea"/>
                <a:ea typeface="+mn-ea"/>
              </a:rPr>
              <a:t>Benedit</a:t>
            </a:r>
            <a:r>
              <a:rPr lang="en-US" altLang="zh-CN" sz="2000" dirty="0">
                <a:latin typeface="+mn-ea"/>
                <a:ea typeface="+mn-ea"/>
              </a:rPr>
              <a:t> Anderson described nations as imagined communities.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Eric </a:t>
            </a:r>
            <a:r>
              <a:rPr lang="en-US" altLang="zh-CN" sz="2000" dirty="0" err="1">
                <a:latin typeface="+mn-ea"/>
                <a:ea typeface="+mn-ea"/>
              </a:rPr>
              <a:t>Hobsbawn</a:t>
            </a:r>
            <a:r>
              <a:rPr lang="en-US" altLang="zh-CN" sz="2000" dirty="0">
                <a:latin typeface="+mn-ea"/>
                <a:ea typeface="+mn-ea"/>
              </a:rPr>
              <a:t>:  “The imagined community of millions seems more real as a team of eleven named people.”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002060"/>
                </a:solidFill>
                <a:latin typeface="+mn-ea"/>
                <a:ea typeface="+mn-ea"/>
              </a:rPr>
              <a:t>Sports events strengthen the “we "feelings of members of an imagined community in the form of the nation and help its members to internalize and express their </a:t>
            </a:r>
            <a:r>
              <a:rPr lang="en-US" altLang="zh-CN" sz="2000">
                <a:solidFill>
                  <a:srgbClr val="002060"/>
                </a:solidFill>
                <a:latin typeface="+mn-ea"/>
                <a:ea typeface="+mn-ea"/>
              </a:rPr>
              <a:t>unique identity</a:t>
            </a:r>
            <a:r>
              <a:rPr lang="en-US" altLang="zh-CN" sz="2000" dirty="0">
                <a:solidFill>
                  <a:srgbClr val="002060"/>
                </a:solidFill>
                <a:latin typeface="+mn-ea"/>
                <a:ea typeface="+mn-ea"/>
              </a:rPr>
              <a:t>.</a:t>
            </a:r>
            <a:endParaRPr lang="zh-CN" altLang="en-US" sz="2000" dirty="0">
              <a:solidFill>
                <a:srgbClr val="00206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410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411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412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266700" y="941388"/>
            <a:ext cx="8367713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Sports &amp; Media &amp; National Identity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" y="1685925"/>
            <a:ext cx="859790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Philip Schlesinger examined how media play a critical role in process of formation and re-formation of national identity.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Sport events are carried to the public through the manipulation and framing of the media.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002060"/>
                </a:solidFill>
                <a:latin typeface="+mn-ea"/>
                <a:ea typeface="+mn-ea"/>
              </a:rPr>
              <a:t>Sport encounters, specially international ones, provide the media a “soft ” arena to express and re-define national identity.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 dirty="0">
              <a:latin typeface="+mn-lt"/>
              <a:ea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434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3900" y="1697038"/>
            <a:ext cx="74549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latin typeface="+mj-ea"/>
                <a:ea typeface="+mj-ea"/>
              </a:rPr>
              <a:t>THANK YOU</a:t>
            </a:r>
            <a:endParaRPr lang="zh-CN" altLang="en-US" sz="6600" dirty="0">
              <a:latin typeface="+mj-ea"/>
              <a:ea typeface="+mj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557713" y="1863725"/>
            <a:ext cx="3421062" cy="511175"/>
          </a:xfrm>
          <a:prstGeom prst="rect">
            <a:avLst/>
          </a:prstGeom>
          <a:solidFill>
            <a:srgbClr val="458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latin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57713" y="1912938"/>
            <a:ext cx="3175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solidFill>
                  <a:schemeClr val="bg1"/>
                </a:solidFill>
                <a:latin typeface="+mn-ea"/>
                <a:ea typeface="+mn-ea"/>
              </a:rPr>
              <a:t>Topic Selection</a:t>
            </a:r>
            <a:endParaRPr lang="zh-CN" altLang="en-US" sz="2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57713" y="2493963"/>
            <a:ext cx="3421062" cy="5111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4557713" y="2544763"/>
            <a:ext cx="3175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Method</a:t>
            </a:r>
            <a:endParaRPr lang="zh-CN" altLang="en-US" sz="24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57713" y="3125788"/>
            <a:ext cx="3421062" cy="5111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latin typeface="微软雅黑" panose="020B0503020204020204" pitchFamily="34" charset="-122"/>
            </a:endParaRPr>
          </a:p>
        </p:txBody>
      </p:sp>
      <p:sp>
        <p:nvSpPr>
          <p:cNvPr id="7174" name="文本框 6"/>
          <p:cNvSpPr txBox="1">
            <a:spLocks noChangeArrowheads="1"/>
          </p:cNvSpPr>
          <p:nvPr/>
        </p:nvSpPr>
        <p:spPr bwMode="auto">
          <a:xfrm>
            <a:off x="4557713" y="3125788"/>
            <a:ext cx="3743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75" name="文本框 8"/>
          <p:cNvSpPr txBox="1">
            <a:spLocks noChangeArrowheads="1"/>
          </p:cNvSpPr>
          <p:nvPr/>
        </p:nvSpPr>
        <p:spPr bwMode="auto">
          <a:xfrm>
            <a:off x="4803775" y="3763963"/>
            <a:ext cx="3175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进度及完成情况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54125" y="309563"/>
            <a:ext cx="377507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800" b="1" dirty="0">
                <a:solidFill>
                  <a:schemeClr val="tx2"/>
                </a:solidFill>
                <a:latin typeface="+mj-ea"/>
                <a:ea typeface="+mj-ea"/>
                <a:cs typeface="Times New Roman" pitchFamily="18" charset="0"/>
              </a:rPr>
              <a:t>CONTENTS</a:t>
            </a:r>
            <a:endParaRPr lang="zh-CN" altLang="en-US" sz="4800" b="1" dirty="0">
              <a:solidFill>
                <a:schemeClr val="tx2"/>
              </a:solidFill>
              <a:latin typeface="+mj-ea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文本框 1"/>
          <p:cNvSpPr txBox="1">
            <a:spLocks noChangeArrowheads="1"/>
          </p:cNvSpPr>
          <p:nvPr/>
        </p:nvSpPr>
        <p:spPr bwMode="auto">
          <a:xfrm>
            <a:off x="420688" y="566738"/>
            <a:ext cx="52768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Significance of Topic Selection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任意多边形 19"/>
          <p:cNvSpPr/>
          <p:nvPr/>
        </p:nvSpPr>
        <p:spPr>
          <a:xfrm>
            <a:off x="6746875" y="2068513"/>
            <a:ext cx="1397000" cy="1073150"/>
          </a:xfrm>
          <a:custGeom>
            <a:avLst/>
            <a:gdLst>
              <a:gd name="connsiteX0" fmla="*/ 0 w 1259243"/>
              <a:gd name="connsiteY0" fmla="*/ 629622 h 1259243"/>
              <a:gd name="connsiteX1" fmla="*/ 629622 w 1259243"/>
              <a:gd name="connsiteY1" fmla="*/ 0 h 1259243"/>
              <a:gd name="connsiteX2" fmla="*/ 1259244 w 1259243"/>
              <a:gd name="connsiteY2" fmla="*/ 629622 h 1259243"/>
              <a:gd name="connsiteX3" fmla="*/ 629622 w 1259243"/>
              <a:gd name="connsiteY3" fmla="*/ 1259244 h 1259243"/>
              <a:gd name="connsiteX4" fmla="*/ 0 w 1259243"/>
              <a:gd name="connsiteY4" fmla="*/ 629622 h 1259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243" h="1259243">
                <a:moveTo>
                  <a:pt x="0" y="629622"/>
                </a:moveTo>
                <a:cubicBezTo>
                  <a:pt x="0" y="281891"/>
                  <a:pt x="281891" y="0"/>
                  <a:pt x="629622" y="0"/>
                </a:cubicBezTo>
                <a:cubicBezTo>
                  <a:pt x="977353" y="0"/>
                  <a:pt x="1259244" y="281891"/>
                  <a:pt x="1259244" y="629622"/>
                </a:cubicBezTo>
                <a:cubicBezTo>
                  <a:pt x="1259244" y="977353"/>
                  <a:pt x="977353" y="1259244"/>
                  <a:pt x="629622" y="1259244"/>
                </a:cubicBezTo>
                <a:cubicBezTo>
                  <a:pt x="281891" y="1259244"/>
                  <a:pt x="0" y="977353"/>
                  <a:pt x="0" y="629622"/>
                </a:cubicBez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21242" tIns="221242" rIns="221242" bIns="221242" spcCol="1270" anchor="ctr"/>
          <a:lstStyle/>
          <a:p>
            <a:pPr defTabSz="2578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zh-CN" sz="2800" b="1" dirty="0">
                <a:latin typeface="微软雅黑" panose="020B0503020204020204" pitchFamily="34" charset="-122"/>
              </a:rPr>
              <a:t>WHY</a:t>
            </a:r>
            <a:endParaRPr lang="zh-CN" altLang="en-US" sz="2800" b="1" dirty="0">
              <a:latin typeface="微软雅黑" panose="020B0503020204020204" pitchFamily="34" charset="-122"/>
            </a:endParaRPr>
          </a:p>
        </p:txBody>
      </p:sp>
      <p:sp>
        <p:nvSpPr>
          <p:cNvPr id="4" name="任意多边形 20"/>
          <p:cNvSpPr/>
          <p:nvPr/>
        </p:nvSpPr>
        <p:spPr>
          <a:xfrm rot="16200000">
            <a:off x="7269957" y="1934369"/>
            <a:ext cx="323850" cy="26987"/>
          </a:xfrm>
          <a:custGeom>
            <a:avLst/>
            <a:gdLst>
              <a:gd name="connsiteX0" fmla="*/ 0 w 380764"/>
              <a:gd name="connsiteY0" fmla="*/ 16525 h 33050"/>
              <a:gd name="connsiteX1" fmla="*/ 380764 w 380764"/>
              <a:gd name="connsiteY1" fmla="*/ 16525 h 3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0764" h="33050">
                <a:moveTo>
                  <a:pt x="0" y="16525"/>
                </a:moveTo>
                <a:lnTo>
                  <a:pt x="380764" y="16525"/>
                </a:lnTo>
              </a:path>
            </a:pathLst>
          </a:custGeom>
          <a:noFill/>
          <a:ln w="28575">
            <a:solidFill>
              <a:srgbClr val="66666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63" tIns="7006" rIns="193562" bIns="7006" spcCol="1270" anchor="ctr"/>
          <a:lstStyle/>
          <a:p>
            <a:pPr algn="ctr" defTabSz="222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5" name="任意多边形 21"/>
          <p:cNvSpPr/>
          <p:nvPr/>
        </p:nvSpPr>
        <p:spPr>
          <a:xfrm>
            <a:off x="7116763" y="1187450"/>
            <a:ext cx="601662" cy="598488"/>
          </a:xfrm>
          <a:custGeom>
            <a:avLst/>
            <a:gdLst>
              <a:gd name="connsiteX0" fmla="*/ 0 w 1259243"/>
              <a:gd name="connsiteY0" fmla="*/ 629622 h 1259243"/>
              <a:gd name="connsiteX1" fmla="*/ 629622 w 1259243"/>
              <a:gd name="connsiteY1" fmla="*/ 0 h 1259243"/>
              <a:gd name="connsiteX2" fmla="*/ 1259244 w 1259243"/>
              <a:gd name="connsiteY2" fmla="*/ 629622 h 1259243"/>
              <a:gd name="connsiteX3" fmla="*/ 629622 w 1259243"/>
              <a:gd name="connsiteY3" fmla="*/ 1259244 h 1259243"/>
              <a:gd name="connsiteX4" fmla="*/ 0 w 1259243"/>
              <a:gd name="connsiteY4" fmla="*/ 629622 h 1259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243" h="1259243">
                <a:moveTo>
                  <a:pt x="0" y="629622"/>
                </a:moveTo>
                <a:cubicBezTo>
                  <a:pt x="0" y="281891"/>
                  <a:pt x="281891" y="0"/>
                  <a:pt x="629622" y="0"/>
                </a:cubicBezTo>
                <a:cubicBezTo>
                  <a:pt x="977353" y="0"/>
                  <a:pt x="1259244" y="281891"/>
                  <a:pt x="1259244" y="629622"/>
                </a:cubicBezTo>
                <a:cubicBezTo>
                  <a:pt x="1259244" y="977353"/>
                  <a:pt x="977353" y="1259244"/>
                  <a:pt x="629622" y="1259244"/>
                </a:cubicBezTo>
                <a:cubicBezTo>
                  <a:pt x="281891" y="1259244"/>
                  <a:pt x="0" y="977353"/>
                  <a:pt x="0" y="62962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21242" tIns="221242" rIns="221242" bIns="221242" spcCol="1270" anchor="ctr"/>
          <a:lstStyle/>
          <a:p>
            <a:pPr algn="ctr" defTabSz="2578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</a:rPr>
              <a:t>1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任意多边形 22"/>
          <p:cNvSpPr/>
          <p:nvPr/>
        </p:nvSpPr>
        <p:spPr>
          <a:xfrm>
            <a:off x="8143875" y="2535238"/>
            <a:ext cx="325438" cy="28575"/>
          </a:xfrm>
          <a:custGeom>
            <a:avLst/>
            <a:gdLst>
              <a:gd name="connsiteX0" fmla="*/ 0 w 380764"/>
              <a:gd name="connsiteY0" fmla="*/ 16525 h 33050"/>
              <a:gd name="connsiteX1" fmla="*/ 380764 w 380764"/>
              <a:gd name="connsiteY1" fmla="*/ 16525 h 3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0764" h="33050">
                <a:moveTo>
                  <a:pt x="0" y="16525"/>
                </a:moveTo>
                <a:lnTo>
                  <a:pt x="380764" y="16525"/>
                </a:lnTo>
              </a:path>
            </a:pathLst>
          </a:custGeom>
          <a:noFill/>
          <a:ln w="28575">
            <a:solidFill>
              <a:srgbClr val="66666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63" tIns="7006" rIns="193563" bIns="7006" spcCol="1270" anchor="ctr"/>
          <a:lstStyle/>
          <a:p>
            <a:pPr algn="ctr" defTabSz="222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7" name="任意多边形 23"/>
          <p:cNvSpPr/>
          <p:nvPr/>
        </p:nvSpPr>
        <p:spPr>
          <a:xfrm>
            <a:off x="8408988" y="2251075"/>
            <a:ext cx="646112" cy="566738"/>
          </a:xfrm>
          <a:custGeom>
            <a:avLst/>
            <a:gdLst>
              <a:gd name="connsiteX0" fmla="*/ 0 w 1259243"/>
              <a:gd name="connsiteY0" fmla="*/ 629622 h 1259243"/>
              <a:gd name="connsiteX1" fmla="*/ 629622 w 1259243"/>
              <a:gd name="connsiteY1" fmla="*/ 0 h 1259243"/>
              <a:gd name="connsiteX2" fmla="*/ 1259244 w 1259243"/>
              <a:gd name="connsiteY2" fmla="*/ 629622 h 1259243"/>
              <a:gd name="connsiteX3" fmla="*/ 629622 w 1259243"/>
              <a:gd name="connsiteY3" fmla="*/ 1259244 h 1259243"/>
              <a:gd name="connsiteX4" fmla="*/ 0 w 1259243"/>
              <a:gd name="connsiteY4" fmla="*/ 629622 h 1259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243" h="1259243">
                <a:moveTo>
                  <a:pt x="0" y="629622"/>
                </a:moveTo>
                <a:cubicBezTo>
                  <a:pt x="0" y="281891"/>
                  <a:pt x="281891" y="0"/>
                  <a:pt x="629622" y="0"/>
                </a:cubicBezTo>
                <a:cubicBezTo>
                  <a:pt x="977353" y="0"/>
                  <a:pt x="1259244" y="281891"/>
                  <a:pt x="1259244" y="629622"/>
                </a:cubicBezTo>
                <a:cubicBezTo>
                  <a:pt x="1259244" y="977353"/>
                  <a:pt x="977353" y="1259244"/>
                  <a:pt x="629622" y="1259244"/>
                </a:cubicBezTo>
                <a:cubicBezTo>
                  <a:pt x="281891" y="1259244"/>
                  <a:pt x="0" y="977353"/>
                  <a:pt x="0" y="62962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21242" tIns="221242" rIns="221242" bIns="221242" spcCol="1270" anchor="ctr"/>
          <a:lstStyle/>
          <a:p>
            <a:pPr algn="ctr" defTabSz="2578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</a:rPr>
              <a:t>2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任意多边形 24"/>
          <p:cNvSpPr/>
          <p:nvPr/>
        </p:nvSpPr>
        <p:spPr>
          <a:xfrm rot="5400000">
            <a:off x="7269957" y="3229769"/>
            <a:ext cx="323850" cy="26987"/>
          </a:xfrm>
          <a:custGeom>
            <a:avLst/>
            <a:gdLst>
              <a:gd name="connsiteX0" fmla="*/ 0 w 380764"/>
              <a:gd name="connsiteY0" fmla="*/ 16525 h 33050"/>
              <a:gd name="connsiteX1" fmla="*/ 380764 w 380764"/>
              <a:gd name="connsiteY1" fmla="*/ 16525 h 3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0764" h="33050">
                <a:moveTo>
                  <a:pt x="0" y="16525"/>
                </a:moveTo>
                <a:lnTo>
                  <a:pt x="380764" y="16525"/>
                </a:lnTo>
              </a:path>
            </a:pathLst>
          </a:custGeom>
          <a:noFill/>
          <a:ln w="28575">
            <a:solidFill>
              <a:srgbClr val="66666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63" tIns="7006" rIns="193563" bIns="7006" spcCol="1270" anchor="ctr"/>
          <a:lstStyle/>
          <a:p>
            <a:pPr algn="ctr" defTabSz="222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9" name="任意多边形 25"/>
          <p:cNvSpPr/>
          <p:nvPr/>
        </p:nvSpPr>
        <p:spPr>
          <a:xfrm>
            <a:off x="7116763" y="3309938"/>
            <a:ext cx="601662" cy="593725"/>
          </a:xfrm>
          <a:custGeom>
            <a:avLst/>
            <a:gdLst>
              <a:gd name="connsiteX0" fmla="*/ 0 w 1259243"/>
              <a:gd name="connsiteY0" fmla="*/ 629622 h 1259243"/>
              <a:gd name="connsiteX1" fmla="*/ 629622 w 1259243"/>
              <a:gd name="connsiteY1" fmla="*/ 0 h 1259243"/>
              <a:gd name="connsiteX2" fmla="*/ 1259244 w 1259243"/>
              <a:gd name="connsiteY2" fmla="*/ 629622 h 1259243"/>
              <a:gd name="connsiteX3" fmla="*/ 629622 w 1259243"/>
              <a:gd name="connsiteY3" fmla="*/ 1259244 h 1259243"/>
              <a:gd name="connsiteX4" fmla="*/ 0 w 1259243"/>
              <a:gd name="connsiteY4" fmla="*/ 629622 h 1259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243" h="1259243">
                <a:moveTo>
                  <a:pt x="0" y="629622"/>
                </a:moveTo>
                <a:cubicBezTo>
                  <a:pt x="0" y="281891"/>
                  <a:pt x="281891" y="0"/>
                  <a:pt x="629622" y="0"/>
                </a:cubicBezTo>
                <a:cubicBezTo>
                  <a:pt x="977353" y="0"/>
                  <a:pt x="1259244" y="281891"/>
                  <a:pt x="1259244" y="629622"/>
                </a:cubicBezTo>
                <a:cubicBezTo>
                  <a:pt x="1259244" y="977353"/>
                  <a:pt x="977353" y="1259244"/>
                  <a:pt x="629622" y="1259244"/>
                </a:cubicBezTo>
                <a:cubicBezTo>
                  <a:pt x="281891" y="1259244"/>
                  <a:pt x="0" y="977353"/>
                  <a:pt x="0" y="62962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21242" tIns="221242" rIns="221242" bIns="221242" spcCol="1270" anchor="ctr"/>
          <a:lstStyle/>
          <a:p>
            <a:pPr algn="ctr" defTabSz="2578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</a:rPr>
              <a:t>3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sp>
        <p:nvSpPr>
          <p:cNvPr id="10" name="任意多边形 26"/>
          <p:cNvSpPr/>
          <p:nvPr/>
        </p:nvSpPr>
        <p:spPr>
          <a:xfrm>
            <a:off x="6408738" y="2576513"/>
            <a:ext cx="338137" cy="46037"/>
          </a:xfrm>
          <a:custGeom>
            <a:avLst/>
            <a:gdLst>
              <a:gd name="connsiteX0" fmla="*/ 0 w 380764"/>
              <a:gd name="connsiteY0" fmla="*/ 16525 h 33050"/>
              <a:gd name="connsiteX1" fmla="*/ 380764 w 380764"/>
              <a:gd name="connsiteY1" fmla="*/ 16525 h 3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0764" h="33050">
                <a:moveTo>
                  <a:pt x="380764" y="16525"/>
                </a:moveTo>
                <a:lnTo>
                  <a:pt x="0" y="16525"/>
                </a:lnTo>
              </a:path>
            </a:pathLst>
          </a:custGeom>
          <a:noFill/>
          <a:ln w="28575">
            <a:solidFill>
              <a:srgbClr val="666666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63" tIns="7007" rIns="193564" bIns="7006" spcCol="1270" anchor="ctr"/>
          <a:lstStyle/>
          <a:p>
            <a:pPr algn="ctr" defTabSz="2222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zh-CN" altLang="en-US">
              <a:latin typeface="微软雅黑" panose="020B0503020204020204" pitchFamily="34" charset="-122"/>
            </a:endParaRPr>
          </a:p>
        </p:txBody>
      </p:sp>
      <p:sp>
        <p:nvSpPr>
          <p:cNvPr id="11" name="任意多边形 27"/>
          <p:cNvSpPr/>
          <p:nvPr/>
        </p:nvSpPr>
        <p:spPr>
          <a:xfrm>
            <a:off x="5922963" y="2306638"/>
            <a:ext cx="650875" cy="596900"/>
          </a:xfrm>
          <a:custGeom>
            <a:avLst/>
            <a:gdLst>
              <a:gd name="connsiteX0" fmla="*/ 0 w 1259243"/>
              <a:gd name="connsiteY0" fmla="*/ 629622 h 1259243"/>
              <a:gd name="connsiteX1" fmla="*/ 629622 w 1259243"/>
              <a:gd name="connsiteY1" fmla="*/ 0 h 1259243"/>
              <a:gd name="connsiteX2" fmla="*/ 1259244 w 1259243"/>
              <a:gd name="connsiteY2" fmla="*/ 629622 h 1259243"/>
              <a:gd name="connsiteX3" fmla="*/ 629622 w 1259243"/>
              <a:gd name="connsiteY3" fmla="*/ 1259244 h 1259243"/>
              <a:gd name="connsiteX4" fmla="*/ 0 w 1259243"/>
              <a:gd name="connsiteY4" fmla="*/ 629622 h 1259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243" h="1259243">
                <a:moveTo>
                  <a:pt x="0" y="629622"/>
                </a:moveTo>
                <a:cubicBezTo>
                  <a:pt x="0" y="281891"/>
                  <a:pt x="281891" y="0"/>
                  <a:pt x="629622" y="0"/>
                </a:cubicBezTo>
                <a:cubicBezTo>
                  <a:pt x="977353" y="0"/>
                  <a:pt x="1259244" y="281891"/>
                  <a:pt x="1259244" y="629622"/>
                </a:cubicBezTo>
                <a:cubicBezTo>
                  <a:pt x="1259244" y="977353"/>
                  <a:pt x="977353" y="1259244"/>
                  <a:pt x="629622" y="1259244"/>
                </a:cubicBezTo>
                <a:cubicBezTo>
                  <a:pt x="281891" y="1259244"/>
                  <a:pt x="0" y="977353"/>
                  <a:pt x="0" y="62962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21242" tIns="221242" rIns="221242" bIns="221242" spcCol="1270" anchor="ctr"/>
          <a:lstStyle/>
          <a:p>
            <a:pPr algn="ctr" defTabSz="2578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</a:rPr>
              <a:t>4</a:t>
            </a:r>
            <a:endParaRPr lang="zh-CN" alt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33425" y="1397000"/>
            <a:ext cx="573088" cy="571500"/>
          </a:xfrm>
          <a:prstGeom prst="rect">
            <a:avLst/>
          </a:prstGeom>
          <a:solidFill>
            <a:srgbClr val="F5C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/>
              <a:t>1</a:t>
            </a:r>
            <a:endParaRPr lang="zh-CN" altLang="en-US" sz="3200" b="1" dirty="0"/>
          </a:p>
        </p:txBody>
      </p:sp>
      <p:sp>
        <p:nvSpPr>
          <p:cNvPr id="13" name="矩形 12"/>
          <p:cNvSpPr/>
          <p:nvPr/>
        </p:nvSpPr>
        <p:spPr>
          <a:xfrm>
            <a:off x="733425" y="2133600"/>
            <a:ext cx="573088" cy="571500"/>
          </a:xfrm>
          <a:prstGeom prst="rect">
            <a:avLst/>
          </a:prstGeom>
          <a:solidFill>
            <a:srgbClr val="F5C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/>
              <a:t>2</a:t>
            </a:r>
            <a:endParaRPr lang="zh-CN" altLang="en-US" sz="3200" b="1" dirty="0"/>
          </a:p>
        </p:txBody>
      </p:sp>
      <p:sp>
        <p:nvSpPr>
          <p:cNvPr id="14" name="矩形 13"/>
          <p:cNvSpPr/>
          <p:nvPr/>
        </p:nvSpPr>
        <p:spPr>
          <a:xfrm>
            <a:off x="733425" y="2870200"/>
            <a:ext cx="573088" cy="573088"/>
          </a:xfrm>
          <a:prstGeom prst="rect">
            <a:avLst/>
          </a:prstGeom>
          <a:solidFill>
            <a:srgbClr val="F5C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/>
              <a:t>3</a:t>
            </a:r>
            <a:endParaRPr lang="zh-CN" altLang="en-US" sz="3200" b="1" dirty="0"/>
          </a:p>
        </p:txBody>
      </p:sp>
      <p:sp>
        <p:nvSpPr>
          <p:cNvPr id="15" name="矩形 14"/>
          <p:cNvSpPr/>
          <p:nvPr/>
        </p:nvSpPr>
        <p:spPr>
          <a:xfrm>
            <a:off x="733425" y="3606800"/>
            <a:ext cx="573088" cy="573088"/>
          </a:xfrm>
          <a:prstGeom prst="rect">
            <a:avLst/>
          </a:prstGeom>
          <a:solidFill>
            <a:srgbClr val="F5C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/>
              <a:t>4</a:t>
            </a:r>
            <a:endParaRPr lang="zh-CN" altLang="en-US" sz="3200" b="1" dirty="0"/>
          </a:p>
        </p:txBody>
      </p:sp>
      <p:sp>
        <p:nvSpPr>
          <p:cNvPr id="8207" name="文本框 15"/>
          <p:cNvSpPr txBox="1">
            <a:spLocks noChangeArrowheads="1"/>
          </p:cNvSpPr>
          <p:nvPr/>
        </p:nvSpPr>
        <p:spPr bwMode="auto">
          <a:xfrm>
            <a:off x="1500188" y="1362075"/>
            <a:ext cx="47482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Cultural homogenization awakens national identity construction </a:t>
            </a: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208" name="文本框 16"/>
          <p:cNvSpPr txBox="1">
            <a:spLocks noChangeArrowheads="1"/>
          </p:cNvSpPr>
          <p:nvPr/>
        </p:nvSpPr>
        <p:spPr bwMode="auto">
          <a:xfrm>
            <a:off x="1500188" y="2109788"/>
            <a:ext cx="4367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Close ties between sports ,politics &amp; national identity</a:t>
            </a: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209" name="文本框 17"/>
          <p:cNvSpPr txBox="1">
            <a:spLocks noChangeArrowheads="1"/>
          </p:cNvSpPr>
          <p:nvPr/>
        </p:nvSpPr>
        <p:spPr bwMode="auto">
          <a:xfrm>
            <a:off x="1500188" y="2817813"/>
            <a:ext cx="4197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Olympic Games is one of the most eye-catching global event </a:t>
            </a: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210" name="文本框 18"/>
          <p:cNvSpPr txBox="1">
            <a:spLocks noChangeArrowheads="1"/>
          </p:cNvSpPr>
          <p:nvPr/>
        </p:nvSpPr>
        <p:spPr bwMode="auto">
          <a:xfrm>
            <a:off x="1500188" y="3606800"/>
            <a:ext cx="4197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Olympic coverage spotlights host country and construct its national identity</a:t>
            </a:r>
            <a:endParaRPr lang="zh-CN" altLang="en-US" sz="200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8"/>
          <p:cNvCxnSpPr/>
          <p:nvPr/>
        </p:nvCxnSpPr>
        <p:spPr>
          <a:xfrm>
            <a:off x="1258888" y="3578225"/>
            <a:ext cx="15081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8" name="TextBox 16"/>
          <p:cNvSpPr txBox="1">
            <a:spLocks noChangeArrowheads="1"/>
          </p:cNvSpPr>
          <p:nvPr/>
        </p:nvSpPr>
        <p:spPr bwMode="auto">
          <a:xfrm>
            <a:off x="1393825" y="2560638"/>
            <a:ext cx="11080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120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点击添加标题</a:t>
            </a:r>
          </a:p>
        </p:txBody>
      </p:sp>
      <p:sp>
        <p:nvSpPr>
          <p:cNvPr id="9219" name="TextBox 17"/>
          <p:cNvSpPr txBox="1">
            <a:spLocks noChangeArrowheads="1"/>
          </p:cNvSpPr>
          <p:nvPr/>
        </p:nvSpPr>
        <p:spPr bwMode="auto">
          <a:xfrm>
            <a:off x="2500313" y="3578225"/>
            <a:ext cx="11080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120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点击添加标题</a:t>
            </a:r>
          </a:p>
        </p:txBody>
      </p:sp>
      <p:sp>
        <p:nvSpPr>
          <p:cNvPr id="10" name="五边形 9"/>
          <p:cNvSpPr/>
          <p:nvPr/>
        </p:nvSpPr>
        <p:spPr bwMode="auto">
          <a:xfrm>
            <a:off x="7938" y="2354263"/>
            <a:ext cx="1300162" cy="62865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>
              <a:solidFill>
                <a:srgbClr val="287ED3"/>
              </a:solidFill>
              <a:latin typeface="微软雅黑" panose="020B0503020204020204" pitchFamily="34" charset="-122"/>
            </a:endParaRPr>
          </a:p>
        </p:txBody>
      </p:sp>
      <p:sp>
        <p:nvSpPr>
          <p:cNvPr id="11" name="TextBox 19"/>
          <p:cNvSpPr txBox="1">
            <a:spLocks noChangeArrowheads="1"/>
          </p:cNvSpPr>
          <p:nvPr/>
        </p:nvSpPr>
        <p:spPr bwMode="auto">
          <a:xfrm>
            <a:off x="692150" y="3067050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endParaRPr lang="zh-CN" altLang="en-US" sz="32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3" name="五边形 12"/>
          <p:cNvSpPr/>
          <p:nvPr/>
        </p:nvSpPr>
        <p:spPr bwMode="auto">
          <a:xfrm>
            <a:off x="7938" y="3890963"/>
            <a:ext cx="1300162" cy="63023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>
              <a:solidFill>
                <a:srgbClr val="287ED3"/>
              </a:solidFill>
              <a:latin typeface="微软雅黑" panose="020B0503020204020204" pitchFamily="34" charset="-122"/>
            </a:endParaRPr>
          </a:p>
        </p:txBody>
      </p:sp>
      <p:sp>
        <p:nvSpPr>
          <p:cNvPr id="14" name="TextBox 20"/>
          <p:cNvSpPr txBox="1">
            <a:spLocks noChangeArrowheads="1"/>
          </p:cNvSpPr>
          <p:nvPr/>
        </p:nvSpPr>
        <p:spPr bwMode="auto">
          <a:xfrm>
            <a:off x="311150" y="2398713"/>
            <a:ext cx="41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endParaRPr lang="zh-CN" altLang="en-US" sz="32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>
            <a:off x="311150" y="3935413"/>
            <a:ext cx="4143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2</a:t>
            </a:r>
            <a:endParaRPr lang="zh-CN" altLang="en-US" sz="32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cxnSp>
        <p:nvCxnSpPr>
          <p:cNvPr id="19" name="直接连接符 22"/>
          <p:cNvCxnSpPr/>
          <p:nvPr/>
        </p:nvCxnSpPr>
        <p:spPr>
          <a:xfrm>
            <a:off x="1835150" y="2982913"/>
            <a:ext cx="47164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23"/>
          <p:cNvCxnSpPr/>
          <p:nvPr/>
        </p:nvCxnSpPr>
        <p:spPr>
          <a:xfrm>
            <a:off x="1835150" y="4521200"/>
            <a:ext cx="47164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772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Method</a:t>
            </a:r>
          </a:p>
          <a:p>
            <a:endParaRPr lang="en-US" altLang="zh-CN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Content Analysis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0"/>
          <p:cNvSpPr txBox="1"/>
          <p:nvPr/>
        </p:nvSpPr>
        <p:spPr bwMode="auto">
          <a:xfrm>
            <a:off x="1835150" y="2035175"/>
            <a:ext cx="5137150" cy="1004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solidFill>
                  <a:srgbClr val="000000"/>
                </a:solidFill>
                <a:latin typeface="+mn-ea"/>
                <a:ea typeface="+mn-ea"/>
              </a:rPr>
              <a:t>London 2012 Olympic coverage from </a:t>
            </a:r>
            <a:r>
              <a:rPr lang="en-US" altLang="zh-CN" sz="2400" i="1" dirty="0">
                <a:solidFill>
                  <a:srgbClr val="000000"/>
                </a:solidFill>
                <a:latin typeface="+mn-ea"/>
                <a:ea typeface="+mn-ea"/>
              </a:rPr>
              <a:t>The Times</a:t>
            </a:r>
            <a:endParaRPr lang="zh-CN" altLang="en-US" sz="2400" i="1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48" name="TextBox 40"/>
          <p:cNvSpPr txBox="1"/>
          <p:nvPr/>
        </p:nvSpPr>
        <p:spPr bwMode="auto">
          <a:xfrm>
            <a:off x="1839913" y="3468688"/>
            <a:ext cx="5132387" cy="1004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solidFill>
                  <a:srgbClr val="000000"/>
                </a:solidFill>
                <a:latin typeface="+mn-ea"/>
                <a:ea typeface="+mn-ea"/>
              </a:rPr>
              <a:t>Beijing 2008 Olympic coverage from </a:t>
            </a:r>
            <a:r>
              <a:rPr lang="en-US" altLang="zh-CN" sz="2400" i="1" dirty="0">
                <a:solidFill>
                  <a:srgbClr val="000000"/>
                </a:solidFill>
                <a:latin typeface="+mn-ea"/>
                <a:ea typeface="+mn-ea"/>
              </a:rPr>
              <a:t>China Daily</a:t>
            </a:r>
            <a:endParaRPr lang="zh-CN" altLang="en-US" sz="2400" i="1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文本框 8"/>
          <p:cNvSpPr txBox="1">
            <a:spLocks noChangeArrowheads="1"/>
          </p:cNvSpPr>
          <p:nvPr/>
        </p:nvSpPr>
        <p:spPr bwMode="auto">
          <a:xfrm>
            <a:off x="4803775" y="3763963"/>
            <a:ext cx="3175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进度及完成情况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8600" y="339725"/>
            <a:ext cx="19431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308100" y="990600"/>
            <a:ext cx="7213600" cy="3754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The opening ceremony of the Beijing 2008 Olympic Games dazzled the whole world on the evening of August 8 with its solemnity and grandeur. At the same time,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national pride </a:t>
            </a:r>
            <a:r>
              <a:rPr lang="en-US" altLang="zh-CN" sz="2000" dirty="0">
                <a:latin typeface="+mn-ea"/>
                <a:ea typeface="+mn-ea"/>
              </a:rPr>
              <a:t>ran high throughout Hong Kong.</a:t>
            </a:r>
            <a:endParaRPr lang="zh-CN" altLang="zh-CN" sz="20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 </a:t>
            </a:r>
            <a:endParaRPr lang="zh-CN" altLang="zh-CN" sz="2000" dirty="0"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"The ceremony was truly beautiful," said Carina So, a financial professional. "It was a real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accomplishment</a:t>
            </a:r>
            <a:r>
              <a:rPr lang="en-US" altLang="zh-CN" sz="2000" dirty="0">
                <a:latin typeface="+mn-ea"/>
                <a:ea typeface="+mn-ea"/>
              </a:rPr>
              <a:t> and it has set new standards for the opening ceremony of the Olympics. I'm so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proud</a:t>
            </a:r>
            <a:r>
              <a:rPr lang="en-US" altLang="zh-CN" sz="2000" dirty="0">
                <a:latin typeface="+mn-ea"/>
                <a:ea typeface="+mn-ea"/>
              </a:rPr>
              <a:t> of my fellow countrymen who created this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work of art</a:t>
            </a:r>
            <a:r>
              <a:rPr lang="en-US" altLang="zh-CN" sz="2000" dirty="0">
                <a:latin typeface="+mn-ea"/>
                <a:ea typeface="+mn-ea"/>
              </a:rPr>
              <a:t>.“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Aug.21, 2008 </a:t>
            </a:r>
            <a:r>
              <a:rPr lang="en-US" altLang="zh-CN" i="1" dirty="0">
                <a:latin typeface="+mn-ea"/>
                <a:ea typeface="+mn-ea"/>
              </a:rPr>
              <a:t>“Olympic Magic”</a:t>
            </a:r>
            <a:endParaRPr lang="zh-CN" altLang="en-US" i="1" dirty="0">
              <a:latin typeface="+mn-ea"/>
              <a:ea typeface="+mn-e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文本框 8"/>
          <p:cNvSpPr txBox="1">
            <a:spLocks noChangeArrowheads="1"/>
          </p:cNvSpPr>
          <p:nvPr/>
        </p:nvSpPr>
        <p:spPr bwMode="auto">
          <a:xfrm>
            <a:off x="4803775" y="3763963"/>
            <a:ext cx="3175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进度及完成情况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87475" y="901700"/>
            <a:ext cx="7213600" cy="4062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WHEN the sun set over the Olympic Stadium and 16 days of dramatic sporting heroics came to an end,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Britain </a:t>
            </a:r>
            <a:r>
              <a:rPr lang="en-US" altLang="zh-CN" sz="2000" dirty="0">
                <a:latin typeface="+mn-ea"/>
                <a:ea typeface="+mn-ea"/>
              </a:rPr>
              <a:t>waved goodbye to its guests with a closing ceremony designed to be “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the best after-show party ever</a:t>
            </a:r>
            <a:r>
              <a:rPr lang="en-US" altLang="zh-CN" sz="2000" dirty="0">
                <a:latin typeface="+mn-ea"/>
                <a:ea typeface="+mn-ea"/>
              </a:rPr>
              <a:t>".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The three-hour show was intended to celebrate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British music, fashion and art</a:t>
            </a:r>
            <a:r>
              <a:rPr lang="en-US" altLang="zh-CN" sz="2000" dirty="0">
                <a:latin typeface="+mn-ea"/>
                <a:ea typeface="+mn-ea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+mn-ea"/>
                <a:ea typeface="+mn-ea"/>
              </a:rPr>
              <a:t>It began with a ‘day in the life’ of London, starting with the chiming of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Big Ben </a:t>
            </a:r>
            <a:r>
              <a:rPr lang="en-US" altLang="zh-CN" sz="2000" dirty="0">
                <a:latin typeface="+mn-ea"/>
                <a:ea typeface="+mn-ea"/>
              </a:rPr>
              <a:t>and included the likes of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Ray Davies</a:t>
            </a:r>
            <a:r>
              <a:rPr lang="en-US" altLang="zh-CN" sz="2000" dirty="0">
                <a:latin typeface="+mn-ea"/>
                <a:ea typeface="+mn-ea"/>
              </a:rPr>
              <a:t>,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the rock band Muse </a:t>
            </a:r>
            <a:r>
              <a:rPr lang="en-US" altLang="zh-CN" sz="2000" dirty="0">
                <a:latin typeface="+mn-ea"/>
                <a:ea typeface="+mn-ea"/>
              </a:rPr>
              <a:t>and </a:t>
            </a: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Eric Idle</a:t>
            </a:r>
            <a:r>
              <a:rPr lang="en-US" altLang="zh-CN" sz="2000" dirty="0">
                <a:latin typeface="+mn-ea"/>
                <a:ea typeface="+mn-ea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latin typeface="+mn-ea"/>
              <a:ea typeface="+mn-ea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dirty="0">
                <a:latin typeface="+mn-ea"/>
                <a:ea typeface="+mn-ea"/>
              </a:rPr>
              <a:t>Aug.13, 2012 </a:t>
            </a:r>
            <a:r>
              <a:rPr lang="en-US" altLang="zh-CN" i="1" dirty="0">
                <a:latin typeface="+mn-ea"/>
                <a:ea typeface="+mn-ea"/>
              </a:rPr>
              <a:t>“Olympic Games draw to glorious close”</a:t>
            </a:r>
            <a:endParaRPr lang="zh-CN" altLang="en-US" i="1" dirty="0">
              <a:latin typeface="+mn-ea"/>
              <a:ea typeface="+mn-ea"/>
            </a:endParaRP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5025" y="276225"/>
            <a:ext cx="29464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290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291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292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400050" y="941388"/>
            <a:ext cx="8367713" cy="4494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National Identity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“National identity is one's identity or sense of belonging to one state or to one nation. ”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+mn-ea"/>
                <a:ea typeface="+mn-ea"/>
              </a:rPr>
              <a:t>Patriotism </a:t>
            </a: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 : characterized by national pride and positive emotion of love for one's country. 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+mn-ea"/>
                <a:ea typeface="+mn-ea"/>
              </a:rPr>
              <a:t>Chauvinism</a:t>
            </a: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: refers to the firm belief in the country's superiority and extreme loyalty toward one's country.</a:t>
            </a:r>
          </a:p>
          <a:p>
            <a:pPr algn="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                 </a:t>
            </a:r>
            <a:r>
              <a:rPr lang="en-US" altLang="zh-CN" dirty="0" err="1">
                <a:solidFill>
                  <a:srgbClr val="000000"/>
                </a:solidFill>
                <a:latin typeface="+mn-ea"/>
                <a:ea typeface="+mn-ea"/>
              </a:rPr>
              <a:t>Ashmore</a:t>
            </a:r>
            <a:r>
              <a:rPr lang="en-US" altLang="zh-CN" dirty="0">
                <a:solidFill>
                  <a:srgbClr val="000000"/>
                </a:solidFill>
                <a:latin typeface="+mn-ea"/>
                <a:ea typeface="+mn-ea"/>
              </a:rPr>
              <a:t> &amp; Richard; </a:t>
            </a:r>
            <a:r>
              <a:rPr lang="en-US" altLang="zh-CN" dirty="0" err="1">
                <a:solidFill>
                  <a:srgbClr val="000000"/>
                </a:solidFill>
                <a:latin typeface="+mn-ea"/>
                <a:ea typeface="+mn-ea"/>
              </a:rPr>
              <a:t>Jussim&amp;Lee</a:t>
            </a:r>
            <a:r>
              <a:rPr lang="en-US" altLang="zh-CN" dirty="0">
                <a:solidFill>
                  <a:srgbClr val="000000"/>
                </a:solidFill>
                <a:latin typeface="+mn-ea"/>
                <a:ea typeface="+mn-ea"/>
              </a:rPr>
              <a:t>; Wilder,&amp;David,2001</a:t>
            </a:r>
            <a:endParaRPr lang="zh-CN" altLang="zh-CN" dirty="0">
              <a:solidFill>
                <a:srgbClr val="000000"/>
              </a:solidFill>
              <a:latin typeface="+mn-ea"/>
              <a:ea typeface="+mn-ea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zh-CN" sz="2000" dirty="0">
              <a:latin typeface="+mn-lt"/>
              <a:ea typeface="+mn-ea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45413" y="434975"/>
            <a:ext cx="139858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chemeClr val="bg1"/>
                </a:solidFill>
                <a:latin typeface="+mj-ea"/>
                <a:ea typeface="+mj-ea"/>
              </a:rPr>
              <a:t>National Identity</a:t>
            </a:r>
            <a:endParaRPr lang="zh-CN" altLang="en-US" sz="2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314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315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316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266700" y="941388"/>
            <a:ext cx="8367713" cy="2894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National Identity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rgbClr val="C00000"/>
              </a:solidFill>
              <a:latin typeface="+mn-ea"/>
              <a:ea typeface="+mn-ea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National identity, in the 21st century, essentially refers to the belief of citizens of a nation state in a shared culture, history, tradition, symbol, language, religion and destiny, and reflects the sentiment of belonging to the nation.” </a:t>
            </a:r>
          </a:p>
          <a:p>
            <a:pPr algn="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err="1">
                <a:solidFill>
                  <a:srgbClr val="000000"/>
                </a:solidFill>
                <a:latin typeface="+mn-ea"/>
                <a:ea typeface="+mn-ea"/>
              </a:rPr>
              <a:t>Guibernau</a:t>
            </a:r>
            <a:r>
              <a:rPr lang="en-US" altLang="zh-CN" sz="2000" dirty="0">
                <a:solidFill>
                  <a:srgbClr val="000000"/>
                </a:solidFill>
                <a:latin typeface="+mn-ea"/>
                <a:ea typeface="+mn-ea"/>
              </a:rPr>
              <a:t>, 2004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文本框 42"/>
          <p:cNvSpPr txBox="1">
            <a:spLocks noChangeArrowheads="1"/>
          </p:cNvSpPr>
          <p:nvPr/>
        </p:nvSpPr>
        <p:spPr bwMode="auto">
          <a:xfrm>
            <a:off x="266700" y="479425"/>
            <a:ext cx="431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rPr>
              <a:t>Theoretical Framework</a:t>
            </a:r>
            <a:endParaRPr lang="zh-CN" altLang="en-US" sz="2400" b="1">
              <a:solidFill>
                <a:schemeClr val="tx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338" name="TextBox 17"/>
          <p:cNvSpPr txBox="1">
            <a:spLocks noChangeArrowheads="1"/>
          </p:cNvSpPr>
          <p:nvPr/>
        </p:nvSpPr>
        <p:spPr bwMode="auto">
          <a:xfrm>
            <a:off x="1093788" y="1347788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339" name="TextBox 18"/>
          <p:cNvSpPr txBox="1">
            <a:spLocks noChangeArrowheads="1"/>
          </p:cNvSpPr>
          <p:nvPr/>
        </p:nvSpPr>
        <p:spPr bwMode="auto">
          <a:xfrm>
            <a:off x="2562225" y="13589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340" name="TextBox 19"/>
          <p:cNvSpPr txBox="1">
            <a:spLocks noChangeArrowheads="1"/>
          </p:cNvSpPr>
          <p:nvPr/>
        </p:nvSpPr>
        <p:spPr bwMode="auto">
          <a:xfrm>
            <a:off x="4046538" y="1357313"/>
            <a:ext cx="304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lang="zh-CN" altLang="en-US" sz="160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TextBox 40"/>
          <p:cNvSpPr txBox="1"/>
          <p:nvPr/>
        </p:nvSpPr>
        <p:spPr bwMode="auto">
          <a:xfrm>
            <a:off x="266700" y="941388"/>
            <a:ext cx="8367713" cy="454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rgbClr val="C00000"/>
                </a:solidFill>
                <a:latin typeface="+mn-ea"/>
                <a:ea typeface="+mn-ea"/>
              </a:rPr>
              <a:t>National Identity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" y="1685925"/>
            <a:ext cx="7708900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latin typeface="+mn-ea"/>
                <a:ea typeface="+mn-ea"/>
              </a:rPr>
              <a:t>“National identity is viewed in psychological terms as "an awareness of difference", a "feeling and recognition of '</a:t>
            </a:r>
            <a:r>
              <a:rPr lang="en-US" altLang="zh-CN" sz="2400" b="1" dirty="0">
                <a:latin typeface="+mn-ea"/>
                <a:ea typeface="+mn-ea"/>
              </a:rPr>
              <a:t>we</a:t>
            </a:r>
            <a:r>
              <a:rPr lang="en-US" altLang="zh-CN" sz="2400" dirty="0">
                <a:latin typeface="+mn-ea"/>
                <a:ea typeface="+mn-ea"/>
              </a:rPr>
              <a:t>' and '</a:t>
            </a:r>
            <a:r>
              <a:rPr lang="en-US" altLang="zh-CN" sz="2400" b="1" dirty="0">
                <a:latin typeface="+mn-ea"/>
                <a:ea typeface="+mn-ea"/>
              </a:rPr>
              <a:t>they</a:t>
            </a:r>
            <a:r>
              <a:rPr lang="en-US" altLang="zh-CN" sz="2400" dirty="0">
                <a:latin typeface="+mn-ea"/>
                <a:ea typeface="+mn-ea"/>
              </a:rPr>
              <a:t>'".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latin typeface="+mn-ea"/>
                <a:ea typeface="+mn-ea"/>
              </a:rPr>
              <a:t>Lee, </a:t>
            </a:r>
            <a:r>
              <a:rPr lang="en-US" altLang="zh-CN" sz="2400" dirty="0" err="1">
                <a:latin typeface="+mn-ea"/>
                <a:ea typeface="+mn-ea"/>
              </a:rPr>
              <a:t>Yoonmi</a:t>
            </a:r>
            <a:r>
              <a:rPr lang="en-US" altLang="zh-CN" sz="2400" dirty="0">
                <a:latin typeface="+mn-ea"/>
                <a:ea typeface="+mn-ea"/>
              </a:rPr>
              <a:t> ,2012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+mn-lt"/>
              <a:ea typeface="+mn-ea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595</Words>
  <Application>Microsoft Office PowerPoint</Application>
  <PresentationFormat>全屏显示(16:9)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演示文稿设计模板</vt:lpstr>
      </vt:variant>
      <vt:variant>
        <vt:i4>4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Century Gothic</vt:lpstr>
      <vt:lpstr>微软雅黑</vt:lpstr>
      <vt:lpstr>Arial</vt:lpstr>
      <vt:lpstr>Calibri</vt:lpstr>
      <vt:lpstr>宋体</vt:lpstr>
      <vt:lpstr>Times New Roman</vt:lpstr>
      <vt:lpstr>Office 主题</vt:lpstr>
      <vt:lpstr>Office 主题</vt:lpstr>
      <vt:lpstr>Office 主题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 PLUS</dc:creator>
  <cp:lastModifiedBy>严怡宁</cp:lastModifiedBy>
  <cp:revision>59</cp:revision>
  <dcterms:created xsi:type="dcterms:W3CDTF">2015-07-01T07:00:42Z</dcterms:created>
  <dcterms:modified xsi:type="dcterms:W3CDTF">2017-09-24T13:47:16Z</dcterms:modified>
</cp:coreProperties>
</file>