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3" r:id="rId1"/>
  </p:sldMasterIdLst>
  <p:notesMasterIdLst>
    <p:notesMasterId r:id="rId87"/>
  </p:notesMasterIdLst>
  <p:handoutMasterIdLst>
    <p:handoutMasterId r:id="rId88"/>
  </p:handoutMasterIdLst>
  <p:sldIdLst>
    <p:sldId id="669" r:id="rId2"/>
    <p:sldId id="848" r:id="rId3"/>
    <p:sldId id="818" r:id="rId4"/>
    <p:sldId id="819" r:id="rId5"/>
    <p:sldId id="849" r:id="rId6"/>
    <p:sldId id="822" r:id="rId7"/>
    <p:sldId id="823" r:id="rId8"/>
    <p:sldId id="824" r:id="rId9"/>
    <p:sldId id="827" r:id="rId10"/>
    <p:sldId id="829" r:id="rId11"/>
    <p:sldId id="830" r:id="rId12"/>
    <p:sldId id="797" r:id="rId13"/>
    <p:sldId id="892" r:id="rId14"/>
    <p:sldId id="893" r:id="rId15"/>
    <p:sldId id="894" r:id="rId16"/>
    <p:sldId id="798" r:id="rId17"/>
    <p:sldId id="886" r:id="rId18"/>
    <p:sldId id="889" r:id="rId19"/>
    <p:sldId id="853" r:id="rId20"/>
    <p:sldId id="856" r:id="rId21"/>
    <p:sldId id="859" r:id="rId22"/>
    <p:sldId id="862" r:id="rId23"/>
    <p:sldId id="864" r:id="rId24"/>
    <p:sldId id="865" r:id="rId25"/>
    <p:sldId id="869" r:id="rId26"/>
    <p:sldId id="871" r:id="rId27"/>
    <p:sldId id="872" r:id="rId28"/>
    <p:sldId id="873" r:id="rId29"/>
    <p:sldId id="884" r:id="rId30"/>
    <p:sldId id="875" r:id="rId31"/>
    <p:sldId id="877" r:id="rId32"/>
    <p:sldId id="878" r:id="rId33"/>
    <p:sldId id="801" r:id="rId34"/>
    <p:sldId id="890" r:id="rId35"/>
    <p:sldId id="887" r:id="rId36"/>
    <p:sldId id="888" r:id="rId37"/>
    <p:sldId id="895" r:id="rId38"/>
    <p:sldId id="949" r:id="rId39"/>
    <p:sldId id="896" r:id="rId40"/>
    <p:sldId id="897" r:id="rId41"/>
    <p:sldId id="898" r:id="rId42"/>
    <p:sldId id="899" r:id="rId43"/>
    <p:sldId id="950" r:id="rId44"/>
    <p:sldId id="951" r:id="rId45"/>
    <p:sldId id="902" r:id="rId46"/>
    <p:sldId id="952" r:id="rId47"/>
    <p:sldId id="904" r:id="rId48"/>
    <p:sldId id="905" r:id="rId49"/>
    <p:sldId id="906" r:id="rId50"/>
    <p:sldId id="907" r:id="rId51"/>
    <p:sldId id="909" r:id="rId52"/>
    <p:sldId id="910" r:id="rId53"/>
    <p:sldId id="911" r:id="rId54"/>
    <p:sldId id="912" r:id="rId55"/>
    <p:sldId id="953" r:id="rId56"/>
    <p:sldId id="954" r:id="rId57"/>
    <p:sldId id="955" r:id="rId58"/>
    <p:sldId id="956" r:id="rId59"/>
    <p:sldId id="957" r:id="rId60"/>
    <p:sldId id="919" r:id="rId61"/>
    <p:sldId id="920" r:id="rId62"/>
    <p:sldId id="958" r:id="rId63"/>
    <p:sldId id="959" r:id="rId64"/>
    <p:sldId id="923" r:id="rId65"/>
    <p:sldId id="925" r:id="rId66"/>
    <p:sldId id="926" r:id="rId67"/>
    <p:sldId id="927" r:id="rId68"/>
    <p:sldId id="928" r:id="rId69"/>
    <p:sldId id="929" r:id="rId70"/>
    <p:sldId id="934" r:id="rId71"/>
    <p:sldId id="935" r:id="rId72"/>
    <p:sldId id="960" r:id="rId73"/>
    <p:sldId id="937" r:id="rId74"/>
    <p:sldId id="938" r:id="rId75"/>
    <p:sldId id="939" r:id="rId76"/>
    <p:sldId id="940" r:id="rId77"/>
    <p:sldId id="943" r:id="rId78"/>
    <p:sldId id="944" r:id="rId79"/>
    <p:sldId id="945" r:id="rId80"/>
    <p:sldId id="947" r:id="rId81"/>
    <p:sldId id="961" r:id="rId82"/>
    <p:sldId id="962" r:id="rId83"/>
    <p:sldId id="963" r:id="rId84"/>
    <p:sldId id="964" r:id="rId85"/>
    <p:sldId id="965" r:id="rId86"/>
  </p:sldIdLst>
  <p:sldSz cx="9144000" cy="6858000" type="overhead"/>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1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1548" y="27"/>
      </p:cViewPr>
      <p:guideLst>
        <p:guide orient="horz" pos="2160"/>
        <p:guide pos="281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20" d="100"/>
        <a:sy n="20" d="100"/>
      </p:scale>
      <p:origin x="0" y="0"/>
    </p:cViewPr>
  </p:sorterViewPr>
  <p:notesViewPr>
    <p:cSldViewPr>
      <p:cViewPr varScale="1">
        <p:scale>
          <a:sx n="52" d="100"/>
          <a:sy n="52" d="100"/>
        </p:scale>
        <p:origin x="-2678" y="-8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7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200">
                <a:latin typeface="Times New Roman" pitchFamily="18" charset="0"/>
                <a:ea typeface="宋体" pitchFamily="2" charset="-122"/>
                <a:cs typeface="+mn-cs"/>
              </a:defRPr>
            </a:lvl1pPr>
          </a:lstStyle>
          <a:p>
            <a:pPr>
              <a:defRPr/>
            </a:pPr>
            <a:endParaRPr lang="en-US" altLang="zh-CN"/>
          </a:p>
        </p:txBody>
      </p:sp>
      <p:sp>
        <p:nvSpPr>
          <p:cNvPr id="307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a:latin typeface="Times New Roman" pitchFamily="18" charset="0"/>
                <a:ea typeface="宋体" pitchFamily="2" charset="-122"/>
                <a:cs typeface="+mn-cs"/>
              </a:defRPr>
            </a:lvl1pPr>
          </a:lstStyle>
          <a:p>
            <a:pPr>
              <a:defRPr/>
            </a:pPr>
            <a:endParaRPr lang="en-US" altLang="zh-CN"/>
          </a:p>
        </p:txBody>
      </p:sp>
      <p:sp>
        <p:nvSpPr>
          <p:cNvPr id="307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200">
                <a:latin typeface="Times New Roman" pitchFamily="18" charset="0"/>
                <a:ea typeface="宋体" pitchFamily="2" charset="-122"/>
                <a:cs typeface="+mn-cs"/>
              </a:defRPr>
            </a:lvl1pPr>
          </a:lstStyle>
          <a:p>
            <a:pPr>
              <a:defRPr/>
            </a:pPr>
            <a:endParaRPr lang="en-US" altLang="zh-CN"/>
          </a:p>
        </p:txBody>
      </p:sp>
      <p:sp>
        <p:nvSpPr>
          <p:cNvPr id="307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a:latin typeface="Times New Roman" panose="02020603050405020304" pitchFamily="18" charset="0"/>
              </a:defRPr>
            </a:lvl1pPr>
          </a:lstStyle>
          <a:p>
            <a:pPr>
              <a:defRPr/>
            </a:pPr>
            <a:fld id="{FD5F570B-3581-429C-9F76-D9768A622308}"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1" hangingPunct="1">
              <a:defRPr kumimoji="1" sz="1200">
                <a:latin typeface="Times New Roman" pitchFamily="18" charset="0"/>
                <a:ea typeface="宋体" pitchFamily="2" charset="-122"/>
                <a:cs typeface="+mn-cs"/>
              </a:defRPr>
            </a:lvl1pPr>
          </a:lstStyle>
          <a:p>
            <a:pPr>
              <a:defRPr/>
            </a:pPr>
            <a:endParaRPr lang="en-US" altLang="zh-CN"/>
          </a:p>
        </p:txBody>
      </p:sp>
      <p:sp>
        <p:nvSpPr>
          <p:cNvPr id="276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1" hangingPunct="1">
              <a:defRPr kumimoji="1" sz="1200">
                <a:latin typeface="Times New Roman" pitchFamily="18" charset="0"/>
                <a:ea typeface="宋体" pitchFamily="2" charset="-122"/>
                <a:cs typeface="+mn-cs"/>
              </a:defRPr>
            </a:lvl1pPr>
          </a:lstStyle>
          <a:p>
            <a:pPr>
              <a:defRPr/>
            </a:pPr>
            <a:endParaRPr lang="en-US" altLang="zh-CN"/>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76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latinLnBrk="1" hangingPunct="1">
              <a:defRPr kumimoji="1" sz="1200">
                <a:latin typeface="Times New Roman" pitchFamily="18" charset="0"/>
                <a:ea typeface="宋体" pitchFamily="2" charset="-122"/>
                <a:cs typeface="+mn-cs"/>
              </a:defRPr>
            </a:lvl1pPr>
          </a:lstStyle>
          <a:p>
            <a:pPr>
              <a:defRPr/>
            </a:pPr>
            <a:endParaRPr lang="en-US" altLang="zh-CN"/>
          </a:p>
        </p:txBody>
      </p:sp>
      <p:sp>
        <p:nvSpPr>
          <p:cNvPr id="276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latinLnBrk="1" hangingPunct="1">
              <a:defRPr kumimoji="1" sz="1200">
                <a:latin typeface="Times New Roman" panose="02020603050405020304" pitchFamily="18" charset="0"/>
              </a:defRPr>
            </a:lvl1pPr>
          </a:lstStyle>
          <a:p>
            <a:pPr>
              <a:defRPr/>
            </a:pPr>
            <a:fld id="{CF1E7936-9E3A-41A2-BE8B-90A917A66EF0}"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宋体"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宋体" panose="02010600030101010101" pitchFamily="2" charset="-122"/>
              </a:defRPr>
            </a:lvl1pPr>
            <a:lvl2pPr marL="742950" indent="-285750" defTabSz="990600">
              <a:defRPr sz="2400">
                <a:solidFill>
                  <a:schemeClr val="tx1"/>
                </a:solidFill>
                <a:latin typeface="Arial" panose="020B0604020202020204" pitchFamily="34" charset="0"/>
                <a:ea typeface="宋体" panose="02010600030101010101" pitchFamily="2" charset="-122"/>
              </a:defRPr>
            </a:lvl2pPr>
            <a:lvl3pPr marL="1143000" indent="-228600" defTabSz="990600">
              <a:defRPr sz="2400">
                <a:solidFill>
                  <a:schemeClr val="tx1"/>
                </a:solidFill>
                <a:latin typeface="Arial" panose="020B0604020202020204" pitchFamily="34" charset="0"/>
                <a:ea typeface="宋体" panose="02010600030101010101" pitchFamily="2" charset="-122"/>
              </a:defRPr>
            </a:lvl3pPr>
            <a:lvl4pPr marL="1600200" indent="-228600" defTabSz="990600">
              <a:defRPr sz="2400">
                <a:solidFill>
                  <a:schemeClr val="tx1"/>
                </a:solidFill>
                <a:latin typeface="Arial" panose="020B0604020202020204" pitchFamily="34" charset="0"/>
                <a:ea typeface="宋体" panose="02010600030101010101" pitchFamily="2" charset="-122"/>
              </a:defRPr>
            </a:lvl4pPr>
            <a:lvl5pPr marL="2057400" indent="-228600" defTabSz="990600">
              <a:defRPr sz="2400">
                <a:solidFill>
                  <a:schemeClr val="tx1"/>
                </a:solidFill>
                <a:latin typeface="Arial" panose="020B0604020202020204" pitchFamily="34" charset="0"/>
                <a:ea typeface="宋体" panose="02010600030101010101" pitchFamily="2" charset="-122"/>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fld id="{4994223D-4004-4F07-8291-0EE9047BE974}" type="slidenum">
              <a:rPr kumimoji="0" lang="zh-CN" altLang="en-US" sz="1300" smtClean="0">
                <a:latin typeface="Times New Roman" panose="02020603050405020304" pitchFamily="18" charset="0"/>
              </a:rPr>
              <a:pPr/>
              <a:t>1</a:t>
            </a:fld>
            <a:endParaRPr kumimoji="0" lang="en-US" altLang="zh-CN" sz="1300">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xfrm>
            <a:off x="992188" y="768350"/>
            <a:ext cx="5114925" cy="3836988"/>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0" lang="zh-CN" altLang="en-US"/>
              <a:t>课程简介，课程目标，自我介绍。</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a:xfrm>
            <a:off x="1143000" y="685800"/>
            <a:ext cx="4572000" cy="3429000"/>
          </a:xfrm>
        </p:spPr>
      </p:sp>
      <p:sp>
        <p:nvSpPr>
          <p:cNvPr id="10243"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kumimoji="0" lang="zh-CN" altLang="en-US">
                <a:latin typeface="Times New Roman" panose="02020603050405020304" pitchFamily="18" charset="0"/>
                <a:ea typeface="宋体" panose="02010600030101010101" pitchFamily="2" charset="-122"/>
              </a:rPr>
              <a:t>独白</a:t>
            </a:r>
          </a:p>
        </p:txBody>
      </p:sp>
      <p:sp>
        <p:nvSpPr>
          <p:cNvPr id="10244" name="灯片编号占位符 3"/>
          <p:cNvSpPr txBox="1">
            <a:spLocks noGrp="1" noChangeArrowheads="1"/>
          </p:cNvSpPr>
          <p:nvPr/>
        </p:nvSpPr>
        <p:spPr bwMode="auto">
          <a:xfrm>
            <a:off x="3884613" y="8685213"/>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lgn="ctr" defTabSz="990600">
              <a:defRPr>
                <a:solidFill>
                  <a:schemeClr val="tx1"/>
                </a:solidFill>
                <a:latin typeface="Arial" panose="020B0604020202020204" pitchFamily="34" charset="0"/>
                <a:ea typeface="楷体_GB2312" pitchFamily="1" charset="-122"/>
              </a:defRPr>
            </a:lvl1pPr>
            <a:lvl2pPr marL="742950" indent="-285750" algn="ctr" defTabSz="990600">
              <a:defRPr>
                <a:solidFill>
                  <a:schemeClr val="tx1"/>
                </a:solidFill>
                <a:latin typeface="Arial" panose="020B0604020202020204" pitchFamily="34" charset="0"/>
                <a:ea typeface="楷体_GB2312" pitchFamily="1" charset="-122"/>
              </a:defRPr>
            </a:lvl2pPr>
            <a:lvl3pPr marL="1143000" indent="-228600" algn="ctr" defTabSz="990600">
              <a:defRPr>
                <a:solidFill>
                  <a:schemeClr val="tx1"/>
                </a:solidFill>
                <a:latin typeface="Arial" panose="020B0604020202020204" pitchFamily="34" charset="0"/>
                <a:ea typeface="楷体_GB2312" pitchFamily="1" charset="-122"/>
              </a:defRPr>
            </a:lvl3pPr>
            <a:lvl4pPr marL="1600200" indent="-228600" algn="ctr" defTabSz="990600">
              <a:defRPr>
                <a:solidFill>
                  <a:schemeClr val="tx1"/>
                </a:solidFill>
                <a:latin typeface="Arial" panose="020B0604020202020204" pitchFamily="34" charset="0"/>
                <a:ea typeface="楷体_GB2312" pitchFamily="1" charset="-122"/>
              </a:defRPr>
            </a:lvl4pPr>
            <a:lvl5pPr marL="2057400" indent="-228600" algn="ctr" defTabSz="990600">
              <a:defRPr>
                <a:solidFill>
                  <a:schemeClr val="tx1"/>
                </a:solidFill>
                <a:latin typeface="Arial" panose="020B0604020202020204" pitchFamily="34" charset="0"/>
                <a:ea typeface="楷体_GB2312" pitchFamily="1" charset="-122"/>
              </a:defRPr>
            </a:lvl5pPr>
            <a:lvl6pPr marL="2514600" indent="-228600" algn="ctr" defTabSz="990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algn="ctr" defTabSz="990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algn="ctr" defTabSz="990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algn="ctr" defTabSz="990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r"/>
            <a:fld id="{360AA74C-7EE5-44AB-A5F4-6793DDE217F2}" type="slidenum">
              <a:rPr lang="zh-CN" altLang="en-US" sz="1300">
                <a:latin typeface="Times New Roman" panose="02020603050405020304" pitchFamily="18" charset="0"/>
                <a:ea typeface="宋体" panose="02010600030101010101" pitchFamily="2" charset="-122"/>
              </a:rPr>
              <a:pPr algn="r"/>
              <a:t>4</a:t>
            </a:fld>
            <a:endParaRPr lang="en-US" altLang="zh-CN" sz="130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97713691"/>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宋体" panose="02010600030101010101" pitchFamily="2" charset="-122"/>
              </a:defRPr>
            </a:lvl1pPr>
            <a:lvl2pPr marL="742950" indent="-285750" defTabSz="990600">
              <a:defRPr sz="2400">
                <a:solidFill>
                  <a:schemeClr val="tx1"/>
                </a:solidFill>
                <a:latin typeface="Arial" panose="020B0604020202020204" pitchFamily="34" charset="0"/>
                <a:ea typeface="宋体" panose="02010600030101010101" pitchFamily="2" charset="-122"/>
              </a:defRPr>
            </a:lvl2pPr>
            <a:lvl3pPr marL="1143000" indent="-228600" defTabSz="990600">
              <a:defRPr sz="2400">
                <a:solidFill>
                  <a:schemeClr val="tx1"/>
                </a:solidFill>
                <a:latin typeface="Arial" panose="020B0604020202020204" pitchFamily="34" charset="0"/>
                <a:ea typeface="宋体" panose="02010600030101010101" pitchFamily="2" charset="-122"/>
              </a:defRPr>
            </a:lvl3pPr>
            <a:lvl4pPr marL="1600200" indent="-228600" defTabSz="990600">
              <a:defRPr sz="2400">
                <a:solidFill>
                  <a:schemeClr val="tx1"/>
                </a:solidFill>
                <a:latin typeface="Arial" panose="020B0604020202020204" pitchFamily="34" charset="0"/>
                <a:ea typeface="宋体" panose="02010600030101010101" pitchFamily="2" charset="-122"/>
              </a:defRPr>
            </a:lvl4pPr>
            <a:lvl5pPr marL="2057400" indent="-228600" defTabSz="990600">
              <a:defRPr sz="2400">
                <a:solidFill>
                  <a:schemeClr val="tx1"/>
                </a:solidFill>
                <a:latin typeface="Arial" panose="020B0604020202020204" pitchFamily="34" charset="0"/>
                <a:ea typeface="宋体" panose="02010600030101010101" pitchFamily="2" charset="-122"/>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fld id="{4994223D-4004-4F07-8291-0EE9047BE974}" type="slidenum">
              <a:rPr kumimoji="0" lang="zh-CN" altLang="en-US" sz="1300" smtClean="0">
                <a:latin typeface="Times New Roman" panose="02020603050405020304" pitchFamily="18" charset="0"/>
              </a:rPr>
              <a:pPr/>
              <a:t>38</a:t>
            </a:fld>
            <a:endParaRPr kumimoji="0" lang="en-US" altLang="zh-CN" sz="1300">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xfrm>
            <a:off x="992188" y="768350"/>
            <a:ext cx="5114925" cy="3836988"/>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0" lang="zh-CN" altLang="en-US"/>
              <a:t>课程简介，课程目标，自我介绍。</a:t>
            </a:r>
          </a:p>
        </p:txBody>
      </p:sp>
    </p:spTree>
    <p:extLst>
      <p:ext uri="{BB962C8B-B14F-4D97-AF65-F5344CB8AC3E}">
        <p14:creationId xmlns:p14="http://schemas.microsoft.com/office/powerpoint/2010/main" val="2972907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250BC3-1123-4AC0-BBAA-B0C09C477022}" type="slidenum">
              <a:rPr lang="en-US" altLang="zh-CN"/>
              <a:pPr/>
              <a:t>45</a:t>
            </a:fld>
            <a:endParaRPr lang="en-US" altLang="zh-CN"/>
          </a:p>
        </p:txBody>
      </p:sp>
      <p:sp>
        <p:nvSpPr>
          <p:cNvPr id="686082" name="Rectangle 2"/>
          <p:cNvSpPr>
            <a:spLocks noGrp="1" noRot="1" noChangeAspect="1" noChangeArrowheads="1" noTextEdit="1"/>
          </p:cNvSpPr>
          <p:nvPr>
            <p:ph type="sldImg"/>
          </p:nvPr>
        </p:nvSpPr>
        <p:spPr>
          <a:xfrm>
            <a:off x="1150938" y="693738"/>
            <a:ext cx="4552950" cy="3414712"/>
          </a:xfrm>
          <a:ln/>
        </p:spPr>
      </p:sp>
      <p:sp>
        <p:nvSpPr>
          <p:cNvPr id="686083" name="Rectangle 3"/>
          <p:cNvSpPr>
            <a:spLocks noGrp="1" noChangeArrowheads="1"/>
          </p:cNvSpPr>
          <p:nvPr>
            <p:ph type="body" idx="1"/>
          </p:nvPr>
        </p:nvSpPr>
        <p:spPr>
          <a:xfrm>
            <a:off x="914400" y="4343400"/>
            <a:ext cx="5029200" cy="4113213"/>
          </a:xfrm>
        </p:spPr>
        <p:txBody>
          <a:bodyPr/>
          <a:lstStyle/>
          <a:p>
            <a:endParaRPr lang="zh-CN" altLang="zh-CN"/>
          </a:p>
        </p:txBody>
      </p:sp>
    </p:spTree>
    <p:extLst>
      <p:ext uri="{BB962C8B-B14F-4D97-AF65-F5344CB8AC3E}">
        <p14:creationId xmlns:p14="http://schemas.microsoft.com/office/powerpoint/2010/main" val="4248567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E3772F-2587-4B8C-8664-B660E69E6573}" type="slidenum">
              <a:rPr lang="en-US" altLang="zh-CN"/>
              <a:pPr/>
              <a:t>51</a:t>
            </a:fld>
            <a:endParaRPr lang="en-US" altLang="zh-CN"/>
          </a:p>
        </p:txBody>
      </p:sp>
      <p:sp>
        <p:nvSpPr>
          <p:cNvPr id="746498" name="Rectangle 2"/>
          <p:cNvSpPr>
            <a:spLocks noGrp="1" noRot="1" noChangeAspect="1" noChangeArrowheads="1" noTextEdit="1"/>
          </p:cNvSpPr>
          <p:nvPr>
            <p:ph type="sldImg"/>
          </p:nvPr>
        </p:nvSpPr>
        <p:spPr>
          <a:xfrm>
            <a:off x="1143000" y="687388"/>
            <a:ext cx="4572000" cy="3429000"/>
          </a:xfrm>
          <a:ln/>
        </p:spPr>
      </p:sp>
      <p:sp>
        <p:nvSpPr>
          <p:cNvPr id="746499" name="Rectangle 3"/>
          <p:cNvSpPr>
            <a:spLocks noGrp="1" noChangeArrowheads="1"/>
          </p:cNvSpPr>
          <p:nvPr>
            <p:ph type="body" idx="1"/>
          </p:nvPr>
        </p:nvSpPr>
        <p:spPr>
          <a:xfrm>
            <a:off x="915988" y="4343400"/>
            <a:ext cx="5027612" cy="4114800"/>
          </a:xfrm>
        </p:spPr>
        <p:txBody>
          <a:bodyPr lIns="89573" tIns="44787" rIns="89573" bIns="44787"/>
          <a:lstStyle/>
          <a:p>
            <a:endParaRPr lang="zh-CN" altLang="zh-CN"/>
          </a:p>
        </p:txBody>
      </p:sp>
    </p:spTree>
    <p:extLst>
      <p:ext uri="{BB962C8B-B14F-4D97-AF65-F5344CB8AC3E}">
        <p14:creationId xmlns:p14="http://schemas.microsoft.com/office/powerpoint/2010/main" val="2375914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151597-8608-4A42-B04C-89007DA8C889}" type="slidenum">
              <a:rPr lang="en-US" altLang="zh-CN"/>
              <a:pPr/>
              <a:t>52</a:t>
            </a:fld>
            <a:endParaRPr lang="en-US" altLang="zh-CN"/>
          </a:p>
        </p:txBody>
      </p:sp>
      <p:sp>
        <p:nvSpPr>
          <p:cNvPr id="748546" name="Rectangle 2"/>
          <p:cNvSpPr>
            <a:spLocks noGrp="1" noRot="1" noChangeAspect="1" noChangeArrowheads="1" noTextEdit="1"/>
          </p:cNvSpPr>
          <p:nvPr>
            <p:ph type="sldImg"/>
          </p:nvPr>
        </p:nvSpPr>
        <p:spPr>
          <a:xfrm>
            <a:off x="1143000" y="687388"/>
            <a:ext cx="4572000" cy="3429000"/>
          </a:xfrm>
          <a:ln/>
        </p:spPr>
      </p:sp>
      <p:sp>
        <p:nvSpPr>
          <p:cNvPr id="748547" name="Rectangle 3"/>
          <p:cNvSpPr>
            <a:spLocks noGrp="1" noChangeArrowheads="1"/>
          </p:cNvSpPr>
          <p:nvPr>
            <p:ph type="body" idx="1"/>
          </p:nvPr>
        </p:nvSpPr>
        <p:spPr>
          <a:xfrm>
            <a:off x="915988" y="4343400"/>
            <a:ext cx="5027612" cy="4114800"/>
          </a:xfrm>
        </p:spPr>
        <p:txBody>
          <a:bodyPr lIns="89573" tIns="44787" rIns="89573" bIns="44787"/>
          <a:lstStyle/>
          <a:p>
            <a:endParaRPr lang="zh-CN" altLang="zh-CN"/>
          </a:p>
        </p:txBody>
      </p:sp>
    </p:spTree>
    <p:extLst>
      <p:ext uri="{BB962C8B-B14F-4D97-AF65-F5344CB8AC3E}">
        <p14:creationId xmlns:p14="http://schemas.microsoft.com/office/powerpoint/2010/main" val="1551038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8B4015-BC72-4EAA-B7D7-5B9DFF67895B}" type="slidenum">
              <a:rPr lang="en-US" altLang="zh-CN"/>
              <a:pPr/>
              <a:t>74</a:t>
            </a:fld>
            <a:endParaRPr lang="en-US" altLang="zh-CN"/>
          </a:p>
        </p:txBody>
      </p:sp>
      <p:sp>
        <p:nvSpPr>
          <p:cNvPr id="141314" name="Rectangle 2"/>
          <p:cNvSpPr>
            <a:spLocks noGrp="1" noRot="1" noChangeAspect="1" noChangeArrowheads="1" noTextEdit="1"/>
          </p:cNvSpPr>
          <p:nvPr>
            <p:ph type="sldImg"/>
          </p:nvPr>
        </p:nvSpPr>
        <p:spPr>
          <a:xfrm>
            <a:off x="1143000" y="687388"/>
            <a:ext cx="4572000" cy="3429000"/>
          </a:xfrm>
          <a:ln/>
        </p:spPr>
      </p:sp>
      <p:sp>
        <p:nvSpPr>
          <p:cNvPr id="141315" name="Rectangle 3"/>
          <p:cNvSpPr>
            <a:spLocks noGrp="1" noChangeArrowheads="1"/>
          </p:cNvSpPr>
          <p:nvPr>
            <p:ph type="body" idx="1"/>
          </p:nvPr>
        </p:nvSpPr>
        <p:spPr>
          <a:xfrm>
            <a:off x="915988" y="4343400"/>
            <a:ext cx="5027612" cy="4114800"/>
          </a:xfrm>
        </p:spPr>
        <p:txBody>
          <a:bodyPr lIns="89573" tIns="44787" rIns="89573" bIns="44787"/>
          <a:lstStyle/>
          <a:p>
            <a:endParaRPr lang="zh-CN" altLang="zh-CN"/>
          </a:p>
        </p:txBody>
      </p:sp>
    </p:spTree>
    <p:extLst>
      <p:ext uri="{BB962C8B-B14F-4D97-AF65-F5344CB8AC3E}">
        <p14:creationId xmlns:p14="http://schemas.microsoft.com/office/powerpoint/2010/main" val="492575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矩形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矩形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矩形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矩形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矩形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1" name="圆角矩形 25"/>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2" name="圆角矩形 26"/>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矩形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矩形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矩形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6" name="矩形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标题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zh-CN" altLang="en-US"/>
              <a:t>单击此处编辑母版标题样式</a:t>
            </a:r>
            <a:endParaRPr lang="en-US"/>
          </a:p>
        </p:txBody>
      </p:sp>
      <p:sp>
        <p:nvSpPr>
          <p:cNvPr id="9" name="副标题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单击此处编辑母版副标题样式</a:t>
            </a:r>
            <a:endParaRPr lang="en-US"/>
          </a:p>
        </p:txBody>
      </p:sp>
      <p:sp>
        <p:nvSpPr>
          <p:cNvPr id="17" name="日期占位符 27"/>
          <p:cNvSpPr>
            <a:spLocks noGrp="1"/>
          </p:cNvSpPr>
          <p:nvPr>
            <p:ph type="dt" sz="half" idx="10"/>
          </p:nvPr>
        </p:nvSpPr>
        <p:spPr>
          <a:xfrm>
            <a:off x="6705600" y="4206875"/>
            <a:ext cx="960438" cy="457200"/>
          </a:xfrm>
        </p:spPr>
        <p:txBody>
          <a:bodyPr/>
          <a:lstStyle>
            <a:lvl1pPr>
              <a:defRPr/>
            </a:lvl1pPr>
          </a:lstStyle>
          <a:p>
            <a:pPr>
              <a:defRPr/>
            </a:pPr>
            <a:fld id="{E08D6D82-79AD-4AEB-A26F-AA3B3CB120B4}" type="datetime1">
              <a:rPr lang="en-US" altLang="zh-CN"/>
              <a:pPr>
                <a:defRPr/>
              </a:pPr>
              <a:t>4/11/2017</a:t>
            </a:fld>
            <a:endParaRPr lang="en-US" altLang="zh-CN"/>
          </a:p>
        </p:txBody>
      </p:sp>
      <p:sp>
        <p:nvSpPr>
          <p:cNvPr id="18" name="页脚占位符 16"/>
          <p:cNvSpPr>
            <a:spLocks noGrp="1"/>
          </p:cNvSpPr>
          <p:nvPr>
            <p:ph type="ftr" sz="quarter" idx="11"/>
          </p:nvPr>
        </p:nvSpPr>
        <p:spPr>
          <a:xfrm>
            <a:off x="5410200" y="4205288"/>
            <a:ext cx="1295400" cy="457200"/>
          </a:xfrm>
        </p:spPr>
        <p:txBody>
          <a:bodyPr/>
          <a:lstStyle>
            <a:lvl1pPr>
              <a:defRPr/>
            </a:lvl1pPr>
          </a:lstStyle>
          <a:p>
            <a:pPr>
              <a:defRPr/>
            </a:pPr>
            <a:r>
              <a:rPr lang="en-US" altLang="zh-CN"/>
              <a:t>传播学研究方法</a:t>
            </a:r>
          </a:p>
        </p:txBody>
      </p:sp>
      <p:sp>
        <p:nvSpPr>
          <p:cNvPr id="19" name="灯片编号占位符 28"/>
          <p:cNvSpPr>
            <a:spLocks noGrp="1"/>
          </p:cNvSpPr>
          <p:nvPr>
            <p:ph type="sldNum" sz="quarter" idx="12"/>
          </p:nvPr>
        </p:nvSpPr>
        <p:spPr>
          <a:xfrm>
            <a:off x="8320088" y="1588"/>
            <a:ext cx="747712" cy="365125"/>
          </a:xfrm>
        </p:spPr>
        <p:txBody>
          <a:bodyPr/>
          <a:lstStyle>
            <a:lvl1pPr>
              <a:defRPr>
                <a:solidFill>
                  <a:schemeClr val="bg1"/>
                </a:solidFill>
              </a:defRPr>
            </a:lvl1pPr>
          </a:lstStyle>
          <a:p>
            <a:pPr>
              <a:defRPr/>
            </a:pPr>
            <a:fld id="{35273547-F76B-477F-947F-B09274FA6A6A}" type="slidenum">
              <a:rPr lang="en-US" altLang="zh-CN"/>
              <a:pPr>
                <a:defRPr/>
              </a:pPr>
              <a:t>‹#›</a:t>
            </a:fld>
            <a:endParaRPr lang="en-US" altLang="zh-CN"/>
          </a:p>
        </p:txBody>
      </p:sp>
    </p:spTree>
    <p:extLst>
      <p:ext uri="{BB962C8B-B14F-4D97-AF65-F5344CB8AC3E}">
        <p14:creationId xmlns:p14="http://schemas.microsoft.com/office/powerpoint/2010/main" val="402801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4" name="Picture 2" descr="http://www.shisu.edu.cn/images/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31750"/>
            <a:ext cx="18399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灯片编号占位符 22"/>
          <p:cNvSpPr>
            <a:spLocks noGrp="1"/>
          </p:cNvSpPr>
          <p:nvPr>
            <p:ph type="sldNum" sz="quarter" idx="10"/>
          </p:nvPr>
        </p:nvSpPr>
        <p:spPr/>
        <p:txBody>
          <a:bodyPr/>
          <a:lstStyle>
            <a:lvl1pPr>
              <a:defRPr/>
            </a:lvl1pPr>
          </a:lstStyle>
          <a:p>
            <a:pPr>
              <a:defRPr/>
            </a:pPr>
            <a:fld id="{FCFEEDFD-2951-4FF2-9E85-7A07B4F423CA}" type="slidenum">
              <a:rPr lang="en-US" altLang="zh-CN"/>
              <a:pPr>
                <a:defRPr/>
              </a:pPr>
              <a:t>‹#›</a:t>
            </a:fld>
            <a:endParaRPr lang="en-US" altLang="zh-CN"/>
          </a:p>
        </p:txBody>
      </p:sp>
    </p:spTree>
    <p:extLst>
      <p:ext uri="{BB962C8B-B14F-4D97-AF65-F5344CB8AC3E}">
        <p14:creationId xmlns:p14="http://schemas.microsoft.com/office/powerpoint/2010/main" val="4161823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pic>
        <p:nvPicPr>
          <p:cNvPr id="4" name="Picture 2" descr="http://www.shisu.edu.cn/images/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31750"/>
            <a:ext cx="18399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竖排标题 1"/>
          <p:cNvSpPr>
            <a:spLocks noGrp="1"/>
          </p:cNvSpPr>
          <p:nvPr>
            <p:ph type="title" orient="vert"/>
          </p:nvPr>
        </p:nvSpPr>
        <p:spPr>
          <a:xfrm>
            <a:off x="6781800" y="1143000"/>
            <a:ext cx="1905000" cy="5486400"/>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1143000"/>
            <a:ext cx="6248400" cy="54864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灯片编号占位符 22"/>
          <p:cNvSpPr>
            <a:spLocks noGrp="1"/>
          </p:cNvSpPr>
          <p:nvPr>
            <p:ph type="sldNum" sz="quarter" idx="10"/>
          </p:nvPr>
        </p:nvSpPr>
        <p:spPr/>
        <p:txBody>
          <a:bodyPr/>
          <a:lstStyle>
            <a:lvl1pPr>
              <a:defRPr/>
            </a:lvl1pPr>
          </a:lstStyle>
          <a:p>
            <a:pPr>
              <a:defRPr/>
            </a:pPr>
            <a:fld id="{EB67F0AE-AD33-4293-9361-7585C42FB4F0}" type="slidenum">
              <a:rPr lang="en-US" altLang="zh-CN"/>
              <a:pPr>
                <a:defRPr/>
              </a:pPr>
              <a:t>‹#›</a:t>
            </a:fld>
            <a:endParaRPr lang="en-US" altLang="zh-CN"/>
          </a:p>
        </p:txBody>
      </p:sp>
    </p:spTree>
    <p:extLst>
      <p:ext uri="{BB962C8B-B14F-4D97-AF65-F5344CB8AC3E}">
        <p14:creationId xmlns:p14="http://schemas.microsoft.com/office/powerpoint/2010/main" val="3108409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图表占位符 2"/>
          <p:cNvSpPr>
            <a:spLocks noGrp="1"/>
          </p:cNvSpPr>
          <p:nvPr>
            <p:ph type="chart" idx="1"/>
          </p:nvPr>
        </p:nvSpPr>
        <p:spPr>
          <a:xfrm>
            <a:off x="457200" y="1600200"/>
            <a:ext cx="8229600" cy="4525963"/>
          </a:xfrm>
        </p:spPr>
        <p:txBody>
          <a:bodyPr/>
          <a:lstStyle/>
          <a:p>
            <a:endParaRPr lang="zh-CN" altLang="en-US"/>
          </a:p>
        </p:txBody>
      </p:sp>
      <p:sp>
        <p:nvSpPr>
          <p:cNvPr id="4" name="日期占位符 3"/>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5" name="页脚占位符 4"/>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5225"/>
            <a:ext cx="2133600" cy="476250"/>
          </a:xfrm>
        </p:spPr>
        <p:txBody>
          <a:bodyPr/>
          <a:lstStyle>
            <a:lvl1pPr>
              <a:defRPr/>
            </a:lvl1pPr>
          </a:lstStyle>
          <a:p>
            <a:fld id="{AB098F59-5B8A-4019-B91D-F2EBA2937092}" type="slidenum">
              <a:rPr lang="en-US" altLang="zh-CN"/>
              <a:pPr/>
              <a:t>‹#›</a:t>
            </a:fld>
            <a:endParaRPr lang="en-US" altLang="zh-CN"/>
          </a:p>
        </p:txBody>
      </p:sp>
    </p:spTree>
    <p:extLst>
      <p:ext uri="{BB962C8B-B14F-4D97-AF65-F5344CB8AC3E}">
        <p14:creationId xmlns:p14="http://schemas.microsoft.com/office/powerpoint/2010/main" val="3419908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p:spPr>
        <p:txBody>
          <a:bodyPr/>
          <a:lstStyle/>
          <a:p>
            <a:endParaRPr lang="zh-CN" altLang="en-US"/>
          </a:p>
        </p:txBody>
      </p:sp>
      <p:sp>
        <p:nvSpPr>
          <p:cNvPr id="4" name="日期占位符 3"/>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5" name="页脚占位符 4"/>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5225"/>
            <a:ext cx="2133600" cy="476250"/>
          </a:xfrm>
        </p:spPr>
        <p:txBody>
          <a:bodyPr/>
          <a:lstStyle>
            <a:lvl1pPr>
              <a:defRPr/>
            </a:lvl1pPr>
          </a:lstStyle>
          <a:p>
            <a:fld id="{4C37A733-0417-4F15-AEB9-CEC13C639D6A}" type="slidenum">
              <a:rPr lang="en-US" altLang="zh-CN"/>
              <a:pPr/>
              <a:t>‹#›</a:t>
            </a:fld>
            <a:endParaRPr lang="en-US" altLang="zh-CN"/>
          </a:p>
        </p:txBody>
      </p:sp>
    </p:spTree>
    <p:extLst>
      <p:ext uri="{BB962C8B-B14F-4D97-AF65-F5344CB8AC3E}">
        <p14:creationId xmlns:p14="http://schemas.microsoft.com/office/powerpoint/2010/main" val="2311823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Picture 2" descr="http://www.shisu.edu.cn/images/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31750"/>
            <a:ext cx="18399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灯片编号占位符 22"/>
          <p:cNvSpPr>
            <a:spLocks noGrp="1"/>
          </p:cNvSpPr>
          <p:nvPr>
            <p:ph type="sldNum" sz="quarter" idx="10"/>
          </p:nvPr>
        </p:nvSpPr>
        <p:spPr/>
        <p:txBody>
          <a:bodyPr/>
          <a:lstStyle>
            <a:lvl1pPr>
              <a:defRPr/>
            </a:lvl1pPr>
          </a:lstStyle>
          <a:p>
            <a:pPr>
              <a:defRPr/>
            </a:pPr>
            <a:fld id="{108E8BA3-D092-442A-A315-A41201D47B59}" type="slidenum">
              <a:rPr lang="en-US" altLang="zh-CN"/>
              <a:pPr>
                <a:defRPr/>
              </a:pPr>
              <a:t>‹#›</a:t>
            </a:fld>
            <a:endParaRPr lang="en-US" altLang="zh-CN"/>
          </a:p>
        </p:txBody>
      </p:sp>
    </p:spTree>
    <p:extLst>
      <p:ext uri="{BB962C8B-B14F-4D97-AF65-F5344CB8AC3E}">
        <p14:creationId xmlns:p14="http://schemas.microsoft.com/office/powerpoint/2010/main" val="3490132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Picture 2" descr="http://www.shisu.edu.cn/images/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31750"/>
            <a:ext cx="18399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zh-CN" altLang="en-US"/>
              <a:t>单击此处编辑母版标题样式</a:t>
            </a:r>
            <a:endParaRPr lang="en-US"/>
          </a:p>
        </p:txBody>
      </p:sp>
      <p:sp>
        <p:nvSpPr>
          <p:cNvPr id="3" name="文本占位符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a:t>单击此处编辑母版文本样式</a:t>
            </a:r>
          </a:p>
        </p:txBody>
      </p:sp>
      <p:sp>
        <p:nvSpPr>
          <p:cNvPr id="5" name="灯片编号占位符 22"/>
          <p:cNvSpPr>
            <a:spLocks noGrp="1"/>
          </p:cNvSpPr>
          <p:nvPr>
            <p:ph type="sldNum" sz="quarter" idx="10"/>
          </p:nvPr>
        </p:nvSpPr>
        <p:spPr/>
        <p:txBody>
          <a:bodyPr/>
          <a:lstStyle>
            <a:lvl1pPr>
              <a:defRPr/>
            </a:lvl1pPr>
          </a:lstStyle>
          <a:p>
            <a:pPr>
              <a:defRPr/>
            </a:pPr>
            <a:fld id="{EF6D66CA-0C3A-4FFD-B6B8-060F7C842507}" type="slidenum">
              <a:rPr lang="en-US" altLang="zh-CN"/>
              <a:pPr>
                <a:defRPr/>
              </a:pPr>
              <a:t>‹#›</a:t>
            </a:fld>
            <a:endParaRPr lang="en-US" altLang="zh-CN"/>
          </a:p>
        </p:txBody>
      </p:sp>
    </p:spTree>
    <p:extLst>
      <p:ext uri="{BB962C8B-B14F-4D97-AF65-F5344CB8AC3E}">
        <p14:creationId xmlns:p14="http://schemas.microsoft.com/office/powerpoint/2010/main" val="2316690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www.shisu.edu.cn/images/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31750"/>
            <a:ext cx="18399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灯片编号占位符 22"/>
          <p:cNvSpPr>
            <a:spLocks noGrp="1"/>
          </p:cNvSpPr>
          <p:nvPr>
            <p:ph type="sldNum" sz="quarter" idx="10"/>
          </p:nvPr>
        </p:nvSpPr>
        <p:spPr/>
        <p:txBody>
          <a:bodyPr/>
          <a:lstStyle>
            <a:lvl1pPr>
              <a:defRPr/>
            </a:lvl1pPr>
          </a:lstStyle>
          <a:p>
            <a:pPr>
              <a:defRPr/>
            </a:pPr>
            <a:fld id="{FFD9E8B2-48E9-4A33-A089-AC91858FD9E8}" type="slidenum">
              <a:rPr lang="en-US" altLang="zh-CN"/>
              <a:pPr>
                <a:defRPr/>
              </a:pPr>
              <a:t>‹#›</a:t>
            </a:fld>
            <a:endParaRPr lang="en-US" altLang="zh-CN"/>
          </a:p>
        </p:txBody>
      </p:sp>
    </p:spTree>
    <p:extLst>
      <p:ext uri="{BB962C8B-B14F-4D97-AF65-F5344CB8AC3E}">
        <p14:creationId xmlns:p14="http://schemas.microsoft.com/office/powerpoint/2010/main" val="180810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7" name="Picture 2" descr="http://www.shisu.edu.cn/images/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31750"/>
            <a:ext cx="18399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381000" y="1143000"/>
            <a:ext cx="8382000" cy="1069848"/>
          </a:xfrm>
        </p:spPr>
        <p:txBody>
          <a:bodyPr/>
          <a:lstStyle>
            <a:lvl1pPr>
              <a:defRPr sz="4000" b="0" i="0" cap="none" baseline="0"/>
            </a:lvl1pPr>
          </a:lstStyle>
          <a:p>
            <a:r>
              <a:rPr lang="zh-CN" altLang="en-US"/>
              <a:t>单击此处编辑母版标题样式</a:t>
            </a:r>
            <a:endParaRPr lang="en-US"/>
          </a:p>
        </p:txBody>
      </p:sp>
      <p:sp>
        <p:nvSpPr>
          <p:cNvPr id="3" name="文本占位符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zh-CN" altLang="en-US"/>
              <a:t>单击此处编辑母版文本样式</a:t>
            </a:r>
          </a:p>
        </p:txBody>
      </p:sp>
      <p:sp>
        <p:nvSpPr>
          <p:cNvPr id="4" name="文本占位符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zh-CN" altLang="en-US"/>
              <a:t>单击此处编辑母版文本样式</a:t>
            </a:r>
          </a:p>
        </p:txBody>
      </p:sp>
      <p:sp>
        <p:nvSpPr>
          <p:cNvPr id="5" name="内容占位符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内容占位符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8" name="灯片编号占位符 22"/>
          <p:cNvSpPr>
            <a:spLocks noGrp="1"/>
          </p:cNvSpPr>
          <p:nvPr>
            <p:ph type="sldNum" sz="quarter" idx="10"/>
          </p:nvPr>
        </p:nvSpPr>
        <p:spPr/>
        <p:txBody>
          <a:bodyPr/>
          <a:lstStyle>
            <a:lvl1pPr>
              <a:defRPr/>
            </a:lvl1pPr>
          </a:lstStyle>
          <a:p>
            <a:pPr>
              <a:defRPr/>
            </a:pPr>
            <a:fld id="{B947C200-81BC-4339-B50E-34A20A081950}" type="slidenum">
              <a:rPr lang="en-US" altLang="zh-CN"/>
              <a:pPr>
                <a:defRPr/>
              </a:pPr>
              <a:t>‹#›</a:t>
            </a:fld>
            <a:endParaRPr lang="en-US" altLang="zh-CN"/>
          </a:p>
        </p:txBody>
      </p:sp>
    </p:spTree>
    <p:extLst>
      <p:ext uri="{BB962C8B-B14F-4D97-AF65-F5344CB8AC3E}">
        <p14:creationId xmlns:p14="http://schemas.microsoft.com/office/powerpoint/2010/main" val="2893574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www.shisu.edu.cn/images/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31750"/>
            <a:ext cx="18399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457200" y="1143000"/>
            <a:ext cx="8229600" cy="1069848"/>
          </a:xfrm>
        </p:spPr>
        <p:txBody>
          <a:bodyPr/>
          <a:lstStyle>
            <a:lvl1pPr>
              <a:defRPr sz="4000">
                <a:solidFill>
                  <a:schemeClr val="tx2"/>
                </a:solidFill>
              </a:defRPr>
            </a:lvl1pPr>
          </a:lstStyle>
          <a:p>
            <a:r>
              <a:rPr lang="zh-CN" altLang="en-US"/>
              <a:t>单击此处编辑母版标题样式</a:t>
            </a:r>
            <a:endParaRPr lang="en-US"/>
          </a:p>
        </p:txBody>
      </p:sp>
      <p:sp>
        <p:nvSpPr>
          <p:cNvPr id="4" name="灯片编号占位符 4"/>
          <p:cNvSpPr>
            <a:spLocks noGrp="1"/>
          </p:cNvSpPr>
          <p:nvPr>
            <p:ph type="sldNum" sz="quarter" idx="10"/>
          </p:nvPr>
        </p:nvSpPr>
        <p:spPr/>
        <p:txBody>
          <a:bodyPr/>
          <a:lstStyle>
            <a:lvl1pPr>
              <a:defRPr/>
            </a:lvl1pPr>
          </a:lstStyle>
          <a:p>
            <a:pPr>
              <a:defRPr/>
            </a:pPr>
            <a:fld id="{1BFEE82B-3E2A-4EAF-BF3B-5420C7CA8976}" type="slidenum">
              <a:rPr lang="en-US" altLang="zh-CN"/>
              <a:pPr>
                <a:defRPr/>
              </a:pPr>
              <a:t>‹#›</a:t>
            </a:fld>
            <a:endParaRPr lang="en-US" altLang="zh-CN"/>
          </a:p>
        </p:txBody>
      </p:sp>
    </p:spTree>
    <p:extLst>
      <p:ext uri="{BB962C8B-B14F-4D97-AF65-F5344CB8AC3E}">
        <p14:creationId xmlns:p14="http://schemas.microsoft.com/office/powerpoint/2010/main" val="311200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2" descr="http://www.shisu.edu.cn/images/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31750"/>
            <a:ext cx="18399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灯片编号占位符 22"/>
          <p:cNvSpPr>
            <a:spLocks noGrp="1"/>
          </p:cNvSpPr>
          <p:nvPr>
            <p:ph type="sldNum" sz="quarter" idx="10"/>
          </p:nvPr>
        </p:nvSpPr>
        <p:spPr/>
        <p:txBody>
          <a:bodyPr/>
          <a:lstStyle>
            <a:lvl1pPr>
              <a:defRPr/>
            </a:lvl1pPr>
          </a:lstStyle>
          <a:p>
            <a:pPr>
              <a:defRPr/>
            </a:pPr>
            <a:fld id="{2970D246-2215-47FD-B836-33BE87E051D8}" type="slidenum">
              <a:rPr lang="en-US" altLang="zh-CN"/>
              <a:pPr>
                <a:defRPr/>
              </a:pPr>
              <a:t>‹#›</a:t>
            </a:fld>
            <a:endParaRPr lang="en-US" altLang="zh-CN"/>
          </a:p>
        </p:txBody>
      </p:sp>
    </p:spTree>
    <p:extLst>
      <p:ext uri="{BB962C8B-B14F-4D97-AF65-F5344CB8AC3E}">
        <p14:creationId xmlns:p14="http://schemas.microsoft.com/office/powerpoint/2010/main" val="371991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5" name="Picture 2" descr="http://www.shisu.edu.cn/images/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31750"/>
            <a:ext cx="18399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5353496" y="1101970"/>
            <a:ext cx="3383280" cy="877824"/>
          </a:xfrm>
        </p:spPr>
        <p:txBody>
          <a:bodyPr anchor="b"/>
          <a:lstStyle>
            <a:lvl1pPr algn="l">
              <a:buNone/>
              <a:defRPr sz="1800" b="1"/>
            </a:lvl1pPr>
          </a:lstStyle>
          <a:p>
            <a:r>
              <a:rPr lang="zh-CN" altLang="en-US"/>
              <a:t>单击此处编辑母版标题样式</a:t>
            </a:r>
            <a:endParaRPr lang="en-US"/>
          </a:p>
        </p:txBody>
      </p:sp>
      <p:sp>
        <p:nvSpPr>
          <p:cNvPr id="3" name="文本占位符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zh-CN" altLang="en-US"/>
              <a:t>单击此处编辑母版文本样式</a:t>
            </a:r>
          </a:p>
        </p:txBody>
      </p:sp>
      <p:sp>
        <p:nvSpPr>
          <p:cNvPr id="4" name="内容占位符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灯片编号占位符 22"/>
          <p:cNvSpPr>
            <a:spLocks noGrp="1"/>
          </p:cNvSpPr>
          <p:nvPr>
            <p:ph type="sldNum" sz="quarter" idx="10"/>
          </p:nvPr>
        </p:nvSpPr>
        <p:spPr/>
        <p:txBody>
          <a:bodyPr/>
          <a:lstStyle>
            <a:lvl1pPr>
              <a:defRPr/>
            </a:lvl1pPr>
          </a:lstStyle>
          <a:p>
            <a:pPr>
              <a:defRPr/>
            </a:pPr>
            <a:fld id="{76A736C6-657B-4656-8B25-300261CD4855}" type="slidenum">
              <a:rPr lang="en-US" altLang="zh-CN"/>
              <a:pPr>
                <a:defRPr/>
              </a:pPr>
              <a:t>‹#›</a:t>
            </a:fld>
            <a:endParaRPr lang="en-US" altLang="zh-CN"/>
          </a:p>
        </p:txBody>
      </p:sp>
    </p:spTree>
    <p:extLst>
      <p:ext uri="{BB962C8B-B14F-4D97-AF65-F5344CB8AC3E}">
        <p14:creationId xmlns:p14="http://schemas.microsoft.com/office/powerpoint/2010/main" val="1062468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5" name="Picture 2" descr="http://www.shisu.edu.cn/images/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31750"/>
            <a:ext cx="18399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zh-CN" altLang="en-US"/>
              <a:t>单击此处编辑母版标题样式</a:t>
            </a:r>
            <a:endParaRPr lang="en-US"/>
          </a:p>
        </p:txBody>
      </p:sp>
      <p:sp>
        <p:nvSpPr>
          <p:cNvPr id="3" name="图片占位符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zh-CN" altLang="en-US" noProof="0"/>
              <a:t>单击图标添加图片</a:t>
            </a:r>
            <a:endParaRPr lang="en-US" noProof="0" dirty="0"/>
          </a:p>
        </p:txBody>
      </p:sp>
      <p:sp>
        <p:nvSpPr>
          <p:cNvPr id="4" name="文本占位符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zh-CN" altLang="en-US"/>
              <a:t>单击此处编辑母版文本样式</a:t>
            </a:r>
          </a:p>
        </p:txBody>
      </p:sp>
      <p:sp>
        <p:nvSpPr>
          <p:cNvPr id="6" name="灯片编号占位符 22"/>
          <p:cNvSpPr>
            <a:spLocks noGrp="1"/>
          </p:cNvSpPr>
          <p:nvPr>
            <p:ph type="sldNum" sz="quarter" idx="10"/>
          </p:nvPr>
        </p:nvSpPr>
        <p:spPr/>
        <p:txBody>
          <a:bodyPr/>
          <a:lstStyle>
            <a:lvl1pPr>
              <a:defRPr/>
            </a:lvl1pPr>
          </a:lstStyle>
          <a:p>
            <a:pPr>
              <a:defRPr/>
            </a:pPr>
            <a:fld id="{F4A397E0-4F2C-42AA-A3A5-67080085058E}" type="slidenum">
              <a:rPr lang="en-US" altLang="zh-CN"/>
              <a:pPr>
                <a:defRPr/>
              </a:pPr>
              <a:t>‹#›</a:t>
            </a:fld>
            <a:endParaRPr lang="en-US" altLang="zh-CN"/>
          </a:p>
        </p:txBody>
      </p:sp>
    </p:spTree>
    <p:extLst>
      <p:ext uri="{BB962C8B-B14F-4D97-AF65-F5344CB8AC3E}">
        <p14:creationId xmlns:p14="http://schemas.microsoft.com/office/powerpoint/2010/main" val="1568305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矩形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9" name="矩形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0" name="矩形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1" name="矩形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2" name="矩形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3" name="圆角矩形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4" name="圆角矩形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5" name="矩形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6" name="矩形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7" name="矩形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8" name="矩形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9" name="矩形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0" name="矩形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39" name="标题占位符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40" name="文本占位符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13"/>
          <p:cNvSpPr>
            <a:spLocks noGrp="1"/>
          </p:cNvSpPr>
          <p:nvPr>
            <p:ph type="dt" sz="half" idx="2"/>
          </p:nvPr>
        </p:nvSpPr>
        <p:spPr>
          <a:xfrm>
            <a:off x="6586538" y="612775"/>
            <a:ext cx="957262"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800">
                <a:solidFill>
                  <a:schemeClr val="accent2"/>
                </a:solidFill>
              </a:defRPr>
            </a:lvl1pPr>
          </a:lstStyle>
          <a:p>
            <a:pPr>
              <a:defRPr/>
            </a:pPr>
            <a:fld id="{FD3E9B49-E8EE-4374-BB63-547F935B61C3}" type="datetime1">
              <a:rPr lang="en-US" altLang="zh-CN"/>
              <a:pPr>
                <a:defRPr/>
              </a:pPr>
              <a:t>4/11/2017</a:t>
            </a:fld>
            <a:endParaRPr lang="en-US" altLang="zh-CN"/>
          </a:p>
        </p:txBody>
      </p:sp>
      <p:sp>
        <p:nvSpPr>
          <p:cNvPr id="3" name="页脚占位符 2"/>
          <p:cNvSpPr>
            <a:spLocks noGrp="1"/>
          </p:cNvSpPr>
          <p:nvPr>
            <p:ph type="ftr" sz="quarter" idx="3"/>
          </p:nvPr>
        </p:nvSpPr>
        <p:spPr>
          <a:xfrm>
            <a:off x="5257800" y="612775"/>
            <a:ext cx="1325563"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800">
                <a:solidFill>
                  <a:schemeClr val="accent2"/>
                </a:solidFill>
              </a:defRPr>
            </a:lvl1pPr>
          </a:lstStyle>
          <a:p>
            <a:pPr>
              <a:defRPr/>
            </a:pPr>
            <a:r>
              <a:rPr lang="en-US" altLang="zh-CN"/>
              <a:t>传播学研究方法</a:t>
            </a:r>
          </a:p>
        </p:txBody>
      </p:sp>
      <p:sp>
        <p:nvSpPr>
          <p:cNvPr id="23" name="灯片编号占位符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800">
                <a:solidFill>
                  <a:srgbClr val="FFFFFF"/>
                </a:solidFill>
              </a:defRPr>
            </a:lvl1pPr>
          </a:lstStyle>
          <a:p>
            <a:pPr>
              <a:defRPr/>
            </a:pPr>
            <a:fld id="{21CBD00B-31CA-4DBF-8C30-6CC3140CDEE4}"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689" r:id="rId1"/>
    <p:sldLayoutId id="2147484690" r:id="rId2"/>
    <p:sldLayoutId id="2147484691" r:id="rId3"/>
    <p:sldLayoutId id="2147484692" r:id="rId4"/>
    <p:sldLayoutId id="2147484693" r:id="rId5"/>
    <p:sldLayoutId id="2147484694" r:id="rId6"/>
    <p:sldLayoutId id="2147484695" r:id="rId7"/>
    <p:sldLayoutId id="2147484696" r:id="rId8"/>
    <p:sldLayoutId id="2147484697" r:id="rId9"/>
    <p:sldLayoutId id="2147484698" r:id="rId10"/>
    <p:sldLayoutId id="2147484699" r:id="rId11"/>
    <p:sldLayoutId id="2147484700" r:id="rId12"/>
    <p:sldLayoutId id="2147484701" r:id="rId13"/>
  </p:sldLayoutIdLst>
  <p:hf hdr="0"/>
  <p:txStyles>
    <p:titleStyle>
      <a:lvl1pPr algn="l" rtl="0" eaLnBrk="0" fontAlgn="base" hangingPunct="0">
        <a:spcBef>
          <a:spcPct val="0"/>
        </a:spcBef>
        <a:spcAft>
          <a:spcPct val="0"/>
        </a:spcAft>
        <a:defRPr kumimoji="1" sz="4000" kern="1200">
          <a:solidFill>
            <a:schemeClr val="tx2"/>
          </a:solidFill>
          <a:latin typeface="+mj-lt"/>
          <a:ea typeface="宋体" charset="0"/>
          <a:cs typeface="宋体" charset="0"/>
        </a:defRPr>
      </a:lvl1pPr>
      <a:lvl2pPr algn="l" rtl="0" eaLnBrk="0" fontAlgn="base" hangingPunct="0">
        <a:spcBef>
          <a:spcPct val="0"/>
        </a:spcBef>
        <a:spcAft>
          <a:spcPct val="0"/>
        </a:spcAft>
        <a:defRPr kumimoji="1" sz="4000">
          <a:solidFill>
            <a:schemeClr val="tx2"/>
          </a:solidFill>
          <a:latin typeface="Trebuchet MS" pitchFamily="34" charset="0"/>
          <a:ea typeface="宋体" charset="0"/>
          <a:cs typeface="宋体" charset="0"/>
        </a:defRPr>
      </a:lvl2pPr>
      <a:lvl3pPr algn="l" rtl="0" eaLnBrk="0" fontAlgn="base" hangingPunct="0">
        <a:spcBef>
          <a:spcPct val="0"/>
        </a:spcBef>
        <a:spcAft>
          <a:spcPct val="0"/>
        </a:spcAft>
        <a:defRPr kumimoji="1" sz="4000">
          <a:solidFill>
            <a:schemeClr val="tx2"/>
          </a:solidFill>
          <a:latin typeface="Trebuchet MS" pitchFamily="34" charset="0"/>
          <a:ea typeface="宋体" charset="0"/>
          <a:cs typeface="宋体" charset="0"/>
        </a:defRPr>
      </a:lvl3pPr>
      <a:lvl4pPr algn="l" rtl="0" eaLnBrk="0" fontAlgn="base" hangingPunct="0">
        <a:spcBef>
          <a:spcPct val="0"/>
        </a:spcBef>
        <a:spcAft>
          <a:spcPct val="0"/>
        </a:spcAft>
        <a:defRPr kumimoji="1" sz="4000">
          <a:solidFill>
            <a:schemeClr val="tx2"/>
          </a:solidFill>
          <a:latin typeface="Trebuchet MS" pitchFamily="34" charset="0"/>
          <a:ea typeface="宋体" charset="0"/>
          <a:cs typeface="宋体" charset="0"/>
        </a:defRPr>
      </a:lvl4pPr>
      <a:lvl5pPr algn="l" rtl="0" eaLnBrk="0" fontAlgn="base" hangingPunct="0">
        <a:spcBef>
          <a:spcPct val="0"/>
        </a:spcBef>
        <a:spcAft>
          <a:spcPct val="0"/>
        </a:spcAft>
        <a:defRPr kumimoji="1" sz="4000">
          <a:solidFill>
            <a:schemeClr val="tx2"/>
          </a:solidFill>
          <a:latin typeface="Trebuchet MS" pitchFamily="34" charset="0"/>
          <a:ea typeface="宋体" charset="0"/>
          <a:cs typeface="宋体"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kumimoji="1" sz="2800" kern="1200">
          <a:solidFill>
            <a:schemeClr val="tx1"/>
          </a:solidFill>
          <a:latin typeface="+mn-lt"/>
          <a:ea typeface="宋体" charset="0"/>
          <a:cs typeface="宋体" charset="0"/>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kumimoji="1" sz="2600" kern="1200">
          <a:solidFill>
            <a:schemeClr val="accent2"/>
          </a:solidFill>
          <a:latin typeface="+mn-lt"/>
          <a:ea typeface="宋体" charset="0"/>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kumimoji="1" sz="2400" kern="1200">
          <a:solidFill>
            <a:schemeClr val="accent1"/>
          </a:solidFill>
          <a:latin typeface="+mn-lt"/>
          <a:ea typeface="宋体" charset="0"/>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kumimoji="1" sz="2200" kern="1200">
          <a:solidFill>
            <a:schemeClr val="accent1"/>
          </a:solidFill>
          <a:latin typeface="+mn-lt"/>
          <a:ea typeface="宋体" charset="0"/>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kumimoji="1" sz="2000" kern="1200">
          <a:solidFill>
            <a:srgbClr val="A04DA3"/>
          </a:solidFill>
          <a:latin typeface="+mn-lt"/>
          <a:ea typeface="宋体" charset="0"/>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weidian.com/"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eweidian.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hyperlink" Target="../../Program%20Files/WCOST2000/WCOST2000.exe"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0.gif"/><Relationship Id="rId5" Type="http://schemas.openxmlformats.org/officeDocument/2006/relationships/hyperlink" Target="../../A&#39532;&#27491;&#32918;/01&#39532;&#27491;&#32918;&#9678;&#22521;&#35757;&#9678;&#35762;&#20041;&#9678;/A-working%20paper/teaching%20materials/WINDOWS/TEMP/&#39118;&#38632;&#21516;&#33311;%20%20&#21516;&#26395;&#26410;&#26469;&#8212;&#8212;&#24187;&#28783;&#29255;&#31532;&#19977;&#29256;.ppt#-1,4,&#21516;&#26395;&#20135;&#21697;&#21457;&#23637;&#19977;&#27493;&#26354;" TargetMode="External"/><Relationship Id="rId4" Type="http://schemas.openxmlformats.org/officeDocument/2006/relationships/image" Target="../media/image49.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8.xml"/><Relationship Id="rId1" Type="http://schemas.openxmlformats.org/officeDocument/2006/relationships/slideLayout" Target="../slideLayouts/slideLayout1.xml"/><Relationship Id="rId4" Type="http://schemas.openxmlformats.org/officeDocument/2006/relationships/slide" Target="slide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file:///E:\asususa\DESKTOP\&#39033;&#30446;&#31649;&#29702;\&#24341;&#29992;&#36164;&#26009;\&#27880;&#37325;&#39033;&#30446;&#31649;&#29702;&#20307;&#31995;&#24314;&#35774;.files\126710380707656250_11.gif" TargetMode="External"/><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slideLayout" Target="../slideLayouts/slideLayout7.xml"/><Relationship Id="rId4" Type="http://schemas.openxmlformats.org/officeDocument/2006/relationships/image" Target="../media/image56.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5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0.png"/></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63.emf"/><Relationship Id="rId4" Type="http://schemas.openxmlformats.org/officeDocument/2006/relationships/oleObject" Target="../embeddings/oleObject6.bin"/></Relationships>
</file>

<file path=ppt/slides/_rels/slide75.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8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54038" y="2060575"/>
            <a:ext cx="7993062" cy="1209675"/>
          </a:xfrm>
        </p:spPr>
        <p:txBody>
          <a:bodyPr/>
          <a:lstStyle/>
          <a:p>
            <a:pPr algn="ctr"/>
            <a:r>
              <a:rPr lang="zh-CN" altLang="en-US" sz="3600" dirty="0">
                <a:effectLst>
                  <a:outerShdw blurRad="38100" dist="38100" dir="2700000" algn="tl">
                    <a:srgbClr val="C0C0C0"/>
                  </a:outerShdw>
                </a:effectLst>
              </a:rPr>
              <a:t>第</a:t>
            </a:r>
            <a:r>
              <a:rPr lang="en-US" altLang="zh-CN" sz="3600" dirty="0">
                <a:effectLst>
                  <a:outerShdw blurRad="38100" dist="38100" dir="2700000" algn="tl">
                    <a:srgbClr val="C0C0C0"/>
                  </a:outerShdw>
                </a:effectLst>
              </a:rPr>
              <a:t>7</a:t>
            </a:r>
            <a:r>
              <a:rPr lang="zh-CN" altLang="en-US" sz="3600" dirty="0">
                <a:effectLst>
                  <a:outerShdw blurRad="38100" dist="38100" dir="2700000" algn="tl">
                    <a:srgbClr val="C0C0C0"/>
                  </a:outerShdw>
                </a:effectLst>
              </a:rPr>
              <a:t>讲 社交媒体开发与互动</a:t>
            </a:r>
            <a:endParaRPr lang="zh-CN" altLang="en-US" sz="3600" dirty="0">
              <a:ea typeface="宋体" panose="02010600030101010101" pitchFamily="2" charset="-122"/>
            </a:endParaRPr>
          </a:p>
        </p:txBody>
      </p:sp>
      <p:sp>
        <p:nvSpPr>
          <p:cNvPr id="1089539" name="Text Box 3"/>
          <p:cNvSpPr txBox="1">
            <a:spLocks noChangeArrowheads="1"/>
          </p:cNvSpPr>
          <p:nvPr/>
        </p:nvSpPr>
        <p:spPr bwMode="auto">
          <a:xfrm>
            <a:off x="2771775" y="4005263"/>
            <a:ext cx="3887788" cy="1323975"/>
          </a:xfrm>
          <a:prstGeom prst="rect">
            <a:avLst/>
          </a:prstGeom>
          <a:noFill/>
          <a:ln w="9525">
            <a:noFill/>
            <a:miter lim="800000"/>
            <a:headEnd/>
            <a:tailEnd/>
          </a:ln>
          <a:effectLst/>
        </p:spPr>
        <p:txBody>
          <a:bodyPr>
            <a:spAutoFit/>
          </a:bodyPr>
          <a:lstStyle>
            <a:lvl1pPr>
              <a:defRPr kumimoji="1" sz="2400">
                <a:solidFill>
                  <a:schemeClr val="tx1"/>
                </a:solidFill>
                <a:latin typeface="Arial" panose="020B0604020202020204" pitchFamily="34" charset="0"/>
                <a:ea typeface="楷体_GB2312" pitchFamily="49" charset="-122"/>
              </a:defRPr>
            </a:lvl1pPr>
            <a:lvl2pPr marL="742950" indent="-285750">
              <a:defRPr kumimoji="1" sz="2400">
                <a:solidFill>
                  <a:schemeClr val="tx1"/>
                </a:solidFill>
                <a:latin typeface="Arial" panose="020B0604020202020204" pitchFamily="34" charset="0"/>
                <a:ea typeface="楷体_GB2312" pitchFamily="49" charset="-122"/>
              </a:defRPr>
            </a:lvl2pPr>
            <a:lvl3pPr marL="1143000" indent="-228600">
              <a:defRPr kumimoji="1" sz="2400">
                <a:solidFill>
                  <a:schemeClr val="tx1"/>
                </a:solidFill>
                <a:latin typeface="Arial" panose="020B0604020202020204" pitchFamily="34" charset="0"/>
                <a:ea typeface="楷体_GB2312" pitchFamily="49" charset="-122"/>
              </a:defRPr>
            </a:lvl3pPr>
            <a:lvl4pPr marL="1600200" indent="-228600">
              <a:defRPr kumimoji="1" sz="2400">
                <a:solidFill>
                  <a:schemeClr val="tx1"/>
                </a:solidFill>
                <a:latin typeface="Arial" panose="020B0604020202020204" pitchFamily="34" charset="0"/>
                <a:ea typeface="楷体_GB2312" pitchFamily="49" charset="-122"/>
              </a:defRPr>
            </a:lvl4pPr>
            <a:lvl5pPr marL="2057400" indent="-228600">
              <a:defRPr kumimoji="1" sz="2400">
                <a:solidFill>
                  <a:schemeClr val="tx1"/>
                </a:solidFill>
                <a:latin typeface="Arial" panose="020B0604020202020204" pitchFamily="34"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楷体_GB2312" pitchFamily="49" charset="-122"/>
              </a:defRPr>
            </a:lvl9pPr>
          </a:lstStyle>
          <a:p>
            <a:pPr eaLnBrk="1" hangingPunct="1">
              <a:spcBef>
                <a:spcPct val="50000"/>
              </a:spcBef>
              <a:defRPr/>
            </a:pPr>
            <a:r>
              <a:rPr lang="zh-CN" altLang="en-US" sz="2000" b="1" dirty="0">
                <a:effectLst>
                  <a:outerShdw blurRad="38100" dist="38100" dir="2700000" algn="tl">
                    <a:srgbClr val="C0C0C0"/>
                  </a:outerShdw>
                </a:effectLst>
              </a:rPr>
              <a:t>上海外国语大学</a:t>
            </a:r>
            <a:endParaRPr lang="en-US" altLang="zh-CN" sz="2000" b="1" dirty="0">
              <a:effectLst>
                <a:outerShdw blurRad="38100" dist="38100" dir="2700000" algn="tl">
                  <a:srgbClr val="C0C0C0"/>
                </a:outerShdw>
              </a:effectLst>
            </a:endParaRPr>
          </a:p>
          <a:p>
            <a:pPr eaLnBrk="1" hangingPunct="1">
              <a:spcBef>
                <a:spcPct val="50000"/>
              </a:spcBef>
              <a:defRPr/>
            </a:pPr>
            <a:r>
              <a:rPr lang="zh-CN" altLang="en-US" sz="2000" b="1" dirty="0">
                <a:effectLst>
                  <a:outerShdw blurRad="38100" dist="38100" dir="2700000" algn="tl">
                    <a:srgbClr val="C0C0C0"/>
                  </a:outerShdw>
                </a:effectLst>
              </a:rPr>
              <a:t>顾明毅 博士</a:t>
            </a:r>
          </a:p>
          <a:p>
            <a:pPr eaLnBrk="1" hangingPunct="1">
              <a:spcBef>
                <a:spcPct val="50000"/>
              </a:spcBef>
              <a:defRPr/>
            </a:pPr>
            <a:r>
              <a:rPr lang="en-US" altLang="zh-CN" sz="2000" b="1" dirty="0">
                <a:effectLst>
                  <a:outerShdw blurRad="38100" dist="38100" dir="2700000" algn="tl">
                    <a:srgbClr val="C0C0C0"/>
                  </a:outerShdw>
                </a:effectLst>
              </a:rPr>
              <a:t>gmy@shisu.edu.cn  </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idx="4294967295"/>
          </p:nvPr>
        </p:nvSpPr>
        <p:spPr/>
        <p:txBody>
          <a:bodyPr/>
          <a:lstStyle/>
          <a:p>
            <a:pPr>
              <a:defRPr/>
            </a:pPr>
            <a:r>
              <a:rPr lang="zh-CN" altLang="en-US" dirty="0">
                <a:effectLst>
                  <a:outerShdw blurRad="38100" dist="38100" dir="2700000" algn="tl">
                    <a:srgbClr val="C0C0C0"/>
                  </a:outerShdw>
                </a:effectLst>
              </a:rPr>
              <a:t>社交媒体的优势</a:t>
            </a:r>
          </a:p>
        </p:txBody>
      </p:sp>
      <p:sp>
        <p:nvSpPr>
          <p:cNvPr id="20483" name="内容占位符 2"/>
          <p:cNvSpPr>
            <a:spLocks noGrp="1"/>
          </p:cNvSpPr>
          <p:nvPr>
            <p:ph idx="4294967295"/>
          </p:nvPr>
        </p:nvSpPr>
        <p:spPr/>
        <p:txBody>
          <a:bodyPr/>
          <a:lstStyle/>
          <a:p>
            <a:r>
              <a:rPr lang="zh-CN" altLang="en-US" sz="2400" b="0" dirty="0"/>
              <a:t>推动企业信息透明化</a:t>
            </a:r>
            <a:endParaRPr lang="en-US" altLang="zh-CN" sz="2400" b="0" dirty="0"/>
          </a:p>
          <a:p>
            <a:r>
              <a:rPr lang="zh-CN" altLang="en-US" sz="2400" b="0" dirty="0"/>
              <a:t>提升产品质量</a:t>
            </a:r>
            <a:endParaRPr lang="en-US" altLang="zh-CN" sz="2400" b="0" dirty="0"/>
          </a:p>
          <a:p>
            <a:r>
              <a:rPr lang="zh-CN" altLang="en-US" sz="2400" b="0" dirty="0"/>
              <a:t>可以提供优秀的客服渠道</a:t>
            </a:r>
            <a:endParaRPr lang="en-US" altLang="zh-CN" sz="2400" b="0" dirty="0"/>
          </a:p>
          <a:p>
            <a:r>
              <a:rPr lang="zh-CN" altLang="en-US" sz="2400" b="0" dirty="0"/>
              <a:t>能够创造消费者真正需要的产品</a:t>
            </a:r>
            <a:endParaRPr lang="en-US" altLang="zh-CN" sz="2400" b="0" dirty="0"/>
          </a:p>
          <a:p>
            <a:r>
              <a:rPr lang="zh-CN" altLang="en-US" sz="2400" b="0" dirty="0"/>
              <a:t>消费者可自主控制社交关系</a:t>
            </a:r>
            <a:endParaRPr lang="en-US" altLang="zh-CN" sz="2400" b="0" dirty="0"/>
          </a:p>
          <a:p>
            <a:r>
              <a:rPr lang="zh-CN" altLang="en-US" sz="2400" b="0" dirty="0"/>
              <a:t>免费接触大型企业</a:t>
            </a:r>
            <a:endParaRPr lang="en-US" altLang="zh-CN" sz="2400" b="0" dirty="0"/>
          </a:p>
          <a:p>
            <a:r>
              <a:rPr lang="zh-CN" altLang="en-US" sz="2400" b="0" dirty="0"/>
              <a:t>大型企业可借社交媒体提供有趣的资讯</a:t>
            </a:r>
            <a:endParaRPr lang="en-US" altLang="zh-CN" sz="2400" b="0" dirty="0"/>
          </a:p>
          <a:p>
            <a:r>
              <a:rPr lang="zh-CN" altLang="en-US" sz="2400" b="0" dirty="0"/>
              <a:t>用户参与内容和互动</a:t>
            </a:r>
            <a:endParaRPr lang="en-US" altLang="zh-CN" sz="2400" b="0" dirty="0"/>
          </a:p>
          <a:p>
            <a:endParaRPr lang="zh-CN" altLang="en-US" sz="2400" b="0" dirty="0"/>
          </a:p>
        </p:txBody>
      </p:sp>
    </p:spTree>
    <p:extLst>
      <p:ext uri="{BB962C8B-B14F-4D97-AF65-F5344CB8AC3E}">
        <p14:creationId xmlns:p14="http://schemas.microsoft.com/office/powerpoint/2010/main" val="1918062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idx="4294967295"/>
          </p:nvPr>
        </p:nvSpPr>
        <p:spPr>
          <a:xfrm>
            <a:off x="251520" y="476672"/>
            <a:ext cx="8229600" cy="1066800"/>
          </a:xfrm>
        </p:spPr>
        <p:txBody>
          <a:bodyPr/>
          <a:lstStyle/>
          <a:p>
            <a:pPr>
              <a:defRPr/>
            </a:pPr>
            <a:r>
              <a:rPr lang="en-US" altLang="zh-CN" sz="3200" dirty="0" err="1">
                <a:effectLst>
                  <a:outerShdw blurRad="38100" dist="38100" dir="2700000" algn="tl">
                    <a:srgbClr val="C0C0C0"/>
                  </a:outerShdw>
                </a:effectLst>
              </a:rPr>
              <a:t>ePR</a:t>
            </a:r>
            <a:r>
              <a:rPr lang="zh-CN" altLang="en-US" sz="3200" dirty="0">
                <a:effectLst>
                  <a:outerShdw blurRad="38100" dist="38100" dir="2700000" algn="tl">
                    <a:srgbClr val="C0C0C0"/>
                  </a:outerShdw>
                </a:effectLst>
              </a:rPr>
              <a:t>社交媒体的误读与滥用</a:t>
            </a:r>
          </a:p>
        </p:txBody>
      </p:sp>
      <p:pic>
        <p:nvPicPr>
          <p:cNvPr id="21507" name="内容占位符 3" descr="5f260dd3jw1e2rbe8xxfzj.jpeg"/>
          <p:cNvPicPr>
            <a:picLocks noGrp="1" noChangeAspect="1"/>
          </p:cNvPicPr>
          <p:nvPr>
            <p:ph idx="4294967295"/>
          </p:nvPr>
        </p:nvPicPr>
        <p:blipFill>
          <a:blip r:embed="rId2">
            <a:extLst>
              <a:ext uri="{28A0092B-C50C-407E-A947-70E740481C1C}">
                <a14:useLocalDpi xmlns:a14="http://schemas.microsoft.com/office/drawing/2010/main" val="0"/>
              </a:ext>
            </a:extLst>
          </a:blip>
          <a:srcRect l="-5368" t="23447" r="-19704"/>
          <a:stretch>
            <a:fillRect/>
          </a:stretch>
        </p:blipFill>
        <p:spPr>
          <a:xfrm>
            <a:off x="3635896" y="392245"/>
            <a:ext cx="6552679" cy="6460075"/>
          </a:xfrm>
        </p:spPr>
      </p:pic>
    </p:spTree>
    <p:extLst>
      <p:ext uri="{BB962C8B-B14F-4D97-AF65-F5344CB8AC3E}">
        <p14:creationId xmlns:p14="http://schemas.microsoft.com/office/powerpoint/2010/main" val="213134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p:cNvSpPr>
            <a:spLocks noGrp="1"/>
          </p:cNvSpPr>
          <p:nvPr>
            <p:ph type="title"/>
          </p:nvPr>
        </p:nvSpPr>
        <p:spPr/>
        <p:txBody>
          <a:bodyPr/>
          <a:lstStyle/>
          <a:p>
            <a:r>
              <a:rPr lang="zh-CN" altLang="en-US" sz="3200">
                <a:ea typeface="宋体" panose="02010600030101010101" pitchFamily="2" charset="-122"/>
              </a:rPr>
              <a:t>一、自有媒体广告</a:t>
            </a:r>
          </a:p>
        </p:txBody>
      </p:sp>
      <p:sp>
        <p:nvSpPr>
          <p:cNvPr id="55299" name="内容占位符 2"/>
          <p:cNvSpPr>
            <a:spLocks noGrp="1"/>
          </p:cNvSpPr>
          <p:nvPr>
            <p:ph idx="1"/>
          </p:nvPr>
        </p:nvSpPr>
        <p:spPr/>
        <p:txBody>
          <a:bodyPr/>
          <a:lstStyle/>
          <a:p>
            <a:r>
              <a:rPr lang="zh-CN" altLang="en-US" sz="2400">
                <a:ea typeface="宋体" panose="02010600030101010101" pitchFamily="2" charset="-122"/>
              </a:rPr>
              <a:t>企业官方层面的网络平台资源：</a:t>
            </a:r>
            <a:endParaRPr lang="en-US" altLang="zh-CN" sz="2400">
              <a:ea typeface="宋体" panose="02010600030101010101" pitchFamily="2" charset="-122"/>
            </a:endParaRPr>
          </a:p>
          <a:p>
            <a:r>
              <a:rPr lang="zh-CN" altLang="en-US" sz="2400">
                <a:ea typeface="宋体" panose="02010600030101010101" pitchFamily="2" charset="-122"/>
              </a:rPr>
              <a:t>企业官网、企业博客、微信公众号、</a:t>
            </a:r>
            <a:r>
              <a:rPr lang="en-US" altLang="zh-CN" sz="2400">
                <a:ea typeface="宋体" panose="02010600030101010101" pitchFamily="2" charset="-122"/>
              </a:rPr>
              <a:t>APP</a:t>
            </a:r>
            <a:r>
              <a:rPr lang="zh-CN" altLang="en-US" sz="2400">
                <a:ea typeface="宋体" panose="02010600030101010101" pitchFamily="2" charset="-122"/>
              </a:rPr>
              <a:t>平台、品牌二维码、企业视频等</a:t>
            </a:r>
            <a:endParaRPr lang="en-US" altLang="zh-CN" sz="2400">
              <a:ea typeface="宋体" panose="02010600030101010101" pitchFamily="2" charset="-122"/>
            </a:endParaRPr>
          </a:p>
          <a:p>
            <a:r>
              <a:rPr lang="zh-CN" altLang="en-US" sz="2400">
                <a:ea typeface="宋体" panose="02010600030101010101" pitchFamily="2" charset="-122"/>
              </a:rPr>
              <a:t>功能包括：产品展示</a:t>
            </a:r>
            <a:endParaRPr lang="en-US" altLang="zh-CN" sz="2400">
              <a:ea typeface="宋体" panose="02010600030101010101" pitchFamily="2" charset="-122"/>
            </a:endParaRPr>
          </a:p>
          <a:p>
            <a:r>
              <a:rPr lang="zh-CN" altLang="en-US" sz="2400">
                <a:ea typeface="宋体" panose="02010600030101010101" pitchFamily="2" charset="-122"/>
              </a:rPr>
              <a:t>信息发布</a:t>
            </a:r>
            <a:endParaRPr lang="en-US" altLang="zh-CN" sz="2400">
              <a:ea typeface="宋体" panose="02010600030101010101" pitchFamily="2" charset="-122"/>
            </a:endParaRPr>
          </a:p>
          <a:p>
            <a:r>
              <a:rPr lang="zh-CN" altLang="en-US" sz="2400">
                <a:ea typeface="宋体" panose="02010600030101010101" pitchFamily="2" charset="-122"/>
              </a:rPr>
              <a:t>互动服务</a:t>
            </a:r>
            <a:endParaRPr lang="en-US" altLang="zh-CN" sz="2400">
              <a:ea typeface="宋体" panose="02010600030101010101" pitchFamily="2" charset="-122"/>
            </a:endParaRPr>
          </a:p>
          <a:p>
            <a:r>
              <a:rPr lang="en-US" altLang="zh-CN" sz="2400">
                <a:ea typeface="宋体" panose="02010600030101010101" pitchFamily="2" charset="-122"/>
              </a:rPr>
              <a:t>……</a:t>
            </a:r>
          </a:p>
        </p:txBody>
      </p:sp>
      <p:sp>
        <p:nvSpPr>
          <p:cNvPr id="55300" name="灯片编号占位符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fld id="{A6867D6C-403D-484E-9045-E214E95C8D3C}" type="slidenum">
              <a:rPr lang="en-US" altLang="zh-CN" sz="1800" smtClean="0">
                <a:solidFill>
                  <a:srgbClr val="FFFFFF"/>
                </a:solidFill>
              </a:rPr>
              <a:pPr/>
              <a:t>12</a:t>
            </a:fld>
            <a:endParaRPr lang="en-US" altLang="zh-CN" sz="18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p:cNvSpPr>
          <p:nvPr/>
        </p:nvSpPr>
        <p:spPr bwMode="auto">
          <a:xfrm>
            <a:off x="0" y="0"/>
            <a:ext cx="9156700" cy="6858000"/>
          </a:xfrm>
          <a:prstGeom prst="rect">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38100" tIns="38100" rIns="38100" bIns="3810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lnSpc>
                <a:spcPct val="150000"/>
              </a:lnSpc>
            </a:pPr>
            <a:endParaRPr lang="en-US" altLang="zh-CN" sz="2400">
              <a:solidFill>
                <a:srgbClr val="FFFFFF"/>
              </a:solidFill>
              <a:latin typeface="Lucida Grande" charset="0"/>
              <a:ea typeface="宋体" panose="02010600030101010101" pitchFamily="2" charset="-122"/>
              <a:cs typeface="Lucida Grande" charset="0"/>
              <a:sym typeface="Lucida Grande" charset="0"/>
            </a:endParaRPr>
          </a:p>
          <a:p>
            <a:pPr algn="ctr">
              <a:lnSpc>
                <a:spcPct val="150000"/>
              </a:lnSpc>
            </a:pPr>
            <a:endParaRPr lang="en-US" altLang="zh-CN" sz="2400">
              <a:solidFill>
                <a:srgbClr val="FFFFFF"/>
              </a:solidFill>
              <a:latin typeface="Lucida Grande" charset="0"/>
              <a:ea typeface="宋体" panose="02010600030101010101" pitchFamily="2" charset="-122"/>
              <a:cs typeface="Lucida Grande" charset="0"/>
              <a:sym typeface="Lucida Grande" charset="0"/>
            </a:endParaRPr>
          </a:p>
          <a:p>
            <a:pPr algn="ctr">
              <a:lnSpc>
                <a:spcPct val="150000"/>
              </a:lnSpc>
            </a:pPr>
            <a:r>
              <a:rPr lang="zh-CN" altLang="en-US" sz="2000" b="1">
                <a:solidFill>
                  <a:srgbClr val="99CC00"/>
                </a:solidFill>
                <a:latin typeface="Lucida Grande" charset="0"/>
                <a:ea typeface="宋体" panose="02010600030101010101" pitchFamily="2" charset="-122"/>
                <a:cs typeface="Heiti SC Medium" charset="0"/>
                <a:sym typeface="Lucida Grande" charset="0"/>
              </a:rPr>
              <a:t>来自美国保险公司的启示，</a:t>
            </a:r>
            <a:endParaRPr lang="zh-CN" altLang="en-US" sz="1800">
              <a:solidFill>
                <a:srgbClr val="FFFFFF"/>
              </a:solidFill>
              <a:latin typeface="Lucida Grande" charset="0"/>
              <a:ea typeface="宋体" panose="02010600030101010101" pitchFamily="2" charset="-122"/>
              <a:cs typeface="Lucida Grande" charset="0"/>
              <a:sym typeface="Lucida Grande" charset="0"/>
            </a:endParaRPr>
          </a:p>
          <a:p>
            <a:pPr algn="ctr">
              <a:lnSpc>
                <a:spcPct val="150000"/>
              </a:lnSpc>
            </a:pPr>
            <a:r>
              <a:rPr lang="zh-CN" altLang="en-US" sz="2000" b="1">
                <a:solidFill>
                  <a:srgbClr val="99CC00"/>
                </a:solidFill>
                <a:latin typeface="Lucida Grande" charset="0"/>
                <a:ea typeface="宋体" panose="02010600030101010101" pitchFamily="2" charset="-122"/>
                <a:cs typeface="Heiti SC Medium" charset="0"/>
                <a:sym typeface="Lucida Grande" charset="0"/>
              </a:rPr>
              <a:t>当他们看到了一条顾客的微博，</a:t>
            </a:r>
            <a:endParaRPr lang="zh-CN" altLang="en-US" sz="1800">
              <a:solidFill>
                <a:srgbClr val="FFFFFF"/>
              </a:solidFill>
              <a:latin typeface="Lucida Grande" charset="0"/>
              <a:ea typeface="宋体" panose="02010600030101010101" pitchFamily="2" charset="-122"/>
              <a:cs typeface="Lucida Grande" charset="0"/>
              <a:sym typeface="Lucida Grande" charset="0"/>
            </a:endParaRPr>
          </a:p>
          <a:p>
            <a:pPr algn="ctr">
              <a:lnSpc>
                <a:spcPct val="150000"/>
              </a:lnSpc>
            </a:pPr>
            <a:r>
              <a:rPr lang="zh-CN" altLang="en-US" sz="2000" b="1">
                <a:solidFill>
                  <a:srgbClr val="99CC00"/>
                </a:solidFill>
                <a:latin typeface="Lucida Grande" charset="0"/>
                <a:ea typeface="宋体" panose="02010600030101010101" pitchFamily="2" charset="-122"/>
                <a:cs typeface="Heiti SC Medium" charset="0"/>
                <a:sym typeface="Lucida Grande" charset="0"/>
              </a:rPr>
              <a:t>抱怨买了</a:t>
            </a:r>
            <a:r>
              <a:rPr lang="en-US" altLang="zh-CN" sz="2000" b="1">
                <a:solidFill>
                  <a:srgbClr val="99CC00"/>
                </a:solidFill>
                <a:latin typeface="Lucida Grande" charset="0"/>
                <a:ea typeface="宋体" panose="02010600030101010101" pitchFamily="2" charset="-122"/>
                <a:cs typeface="Heiti SC Medium" charset="0"/>
                <a:sym typeface="Lucida Grande" charset="0"/>
              </a:rPr>
              <a:t>10</a:t>
            </a:r>
            <a:r>
              <a:rPr lang="zh-CN" altLang="en-US" sz="2000" b="1">
                <a:solidFill>
                  <a:srgbClr val="99CC00"/>
                </a:solidFill>
                <a:latin typeface="Lucida Grande" charset="0"/>
                <a:ea typeface="宋体" panose="02010600030101010101" pitchFamily="2" charset="-122"/>
                <a:cs typeface="Heiti SC Medium" charset="0"/>
                <a:sym typeface="Lucida Grande" charset="0"/>
              </a:rPr>
              <a:t>年的保险没变出什么像样的魔法</a:t>
            </a:r>
            <a:r>
              <a:rPr lang="en-US" altLang="zh-CN" sz="2000" b="1">
                <a:solidFill>
                  <a:srgbClr val="99CC00"/>
                </a:solidFill>
                <a:latin typeface="Lucida Grande" charset="0"/>
                <a:ea typeface="宋体" panose="02010600030101010101" pitchFamily="2" charset="-122"/>
                <a:cs typeface="Heiti SC Medium" charset="0"/>
                <a:sym typeface="Lucida Grande" charset="0"/>
              </a:rPr>
              <a:t>(</a:t>
            </a:r>
            <a:r>
              <a:rPr lang="zh-CN" altLang="en-US" sz="2000" b="1">
                <a:solidFill>
                  <a:srgbClr val="99CC00"/>
                </a:solidFill>
                <a:latin typeface="Lucida Grande" charset="0"/>
                <a:ea typeface="宋体" panose="02010600030101010101" pitchFamily="2" charset="-122"/>
                <a:cs typeface="Heiti SC Medium" charset="0"/>
                <a:sym typeface="Lucida Grande" charset="0"/>
              </a:rPr>
              <a:t>回报</a:t>
            </a:r>
            <a:r>
              <a:rPr lang="en-US" altLang="zh-CN" sz="2000" b="1">
                <a:solidFill>
                  <a:srgbClr val="99CC00"/>
                </a:solidFill>
                <a:latin typeface="Lucida Grande" charset="0"/>
                <a:ea typeface="宋体" panose="02010600030101010101" pitchFamily="2" charset="-122"/>
                <a:cs typeface="Heiti SC Medium" charset="0"/>
                <a:sym typeface="Lucida Grande" charset="0"/>
              </a:rPr>
              <a:t>)</a:t>
            </a:r>
            <a:r>
              <a:rPr lang="zh-CN" altLang="en-US" sz="2000" b="1">
                <a:solidFill>
                  <a:srgbClr val="99CC00"/>
                </a:solidFill>
                <a:latin typeface="Lucida Grande" charset="0"/>
                <a:ea typeface="宋体" panose="02010600030101010101" pitchFamily="2" charset="-122"/>
                <a:cs typeface="Heiti SC Medium" charset="0"/>
                <a:sym typeface="Lucida Grande" charset="0"/>
              </a:rPr>
              <a:t>，</a:t>
            </a:r>
            <a:endParaRPr lang="zh-CN" altLang="en-US" sz="1800">
              <a:solidFill>
                <a:srgbClr val="FFFFFF"/>
              </a:solidFill>
              <a:latin typeface="Lucida Grande" charset="0"/>
              <a:ea typeface="宋体" panose="02010600030101010101" pitchFamily="2" charset="-122"/>
              <a:cs typeface="Lucida Grande" charset="0"/>
              <a:sym typeface="Lucida Grande" charset="0"/>
            </a:endParaRPr>
          </a:p>
          <a:p>
            <a:pPr algn="ctr">
              <a:lnSpc>
                <a:spcPct val="150000"/>
              </a:lnSpc>
            </a:pPr>
            <a:r>
              <a:rPr lang="zh-CN" altLang="en-US" sz="2000" b="1">
                <a:solidFill>
                  <a:srgbClr val="99CC00"/>
                </a:solidFill>
                <a:latin typeface="Lucida Grande" charset="0"/>
                <a:ea typeface="宋体" panose="02010600030101010101" pitchFamily="2" charset="-122"/>
                <a:cs typeface="Heiti SC Medium" charset="0"/>
                <a:sym typeface="Lucida Grande" charset="0"/>
              </a:rPr>
              <a:t>他们的高层亲自送上了一个回复。</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200" y="1455738"/>
            <a:ext cx="54356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Tree>
    <p:extLst>
      <p:ext uri="{BB962C8B-B14F-4D97-AF65-F5344CB8AC3E}">
        <p14:creationId xmlns:p14="http://schemas.microsoft.com/office/powerpoint/2010/main" val="3675794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6300"/>
            <a:ext cx="9158288"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871538"/>
            <a:ext cx="6913563"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extLst>
      <p:ext uri="{BB962C8B-B14F-4D97-AF65-F5344CB8AC3E}">
        <p14:creationId xmlns:p14="http://schemas.microsoft.com/office/powerpoint/2010/main" val="3570530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p:cNvSpPr>
          <p:nvPr/>
        </p:nvSpPr>
        <p:spPr bwMode="auto">
          <a:xfrm>
            <a:off x="0" y="806450"/>
            <a:ext cx="91567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38100" tIns="38100" rIns="38100" bIns="3810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altLang="zh-CN" sz="1800" dirty="0">
              <a:solidFill>
                <a:srgbClr val="FFFFFF"/>
              </a:solidFill>
              <a:latin typeface="Lucida Grande" charset="0"/>
              <a:ea typeface="宋体" panose="02010600030101010101" pitchFamily="2" charset="-122"/>
              <a:cs typeface="Lucida Grande" charset="0"/>
              <a:sym typeface="Lucida Grande" charset="0"/>
            </a:endParaRPr>
          </a:p>
          <a:p>
            <a:pPr algn="ctr"/>
            <a:endParaRPr lang="en-US" altLang="zh-CN" sz="1800" dirty="0">
              <a:solidFill>
                <a:srgbClr val="FFFFFF"/>
              </a:solidFill>
              <a:latin typeface="Lucida Grande" charset="0"/>
              <a:ea typeface="宋体" panose="02010600030101010101" pitchFamily="2" charset="-122"/>
              <a:cs typeface="Lucida Grande" charset="0"/>
              <a:sym typeface="Lucida Grande" charset="0"/>
            </a:endParaRPr>
          </a:p>
          <a:p>
            <a:pPr algn="ctr"/>
            <a:endParaRPr lang="en-US" altLang="zh-CN" sz="1800" dirty="0">
              <a:solidFill>
                <a:srgbClr val="FFFFFF"/>
              </a:solidFill>
              <a:latin typeface="Lucida Grande" charset="0"/>
              <a:ea typeface="宋体" panose="02010600030101010101" pitchFamily="2" charset="-122"/>
              <a:cs typeface="Lucida Grande" charset="0"/>
              <a:sym typeface="Lucida Grande" charset="0"/>
            </a:endParaRPr>
          </a:p>
          <a:p>
            <a:pPr algn="ctr"/>
            <a:endParaRPr lang="en-US" altLang="zh-CN" sz="1800" dirty="0">
              <a:solidFill>
                <a:srgbClr val="FFFFFF"/>
              </a:solidFill>
              <a:latin typeface="Lucida Grande" charset="0"/>
              <a:ea typeface="宋体" panose="02010600030101010101" pitchFamily="2" charset="-122"/>
              <a:cs typeface="Lucida Grande" charset="0"/>
              <a:sym typeface="Lucida Grande" charset="0"/>
            </a:endParaRPr>
          </a:p>
          <a:p>
            <a:pPr algn="ctr"/>
            <a:endParaRPr lang="en-US" altLang="zh-CN" sz="1800" dirty="0">
              <a:solidFill>
                <a:srgbClr val="FFFFFF"/>
              </a:solidFill>
              <a:latin typeface="Lucida Grande" charset="0"/>
              <a:ea typeface="宋体" panose="02010600030101010101" pitchFamily="2" charset="-122"/>
              <a:cs typeface="Lucida Grande" charset="0"/>
              <a:sym typeface="Lucida Grande" charset="0"/>
            </a:endParaRPr>
          </a:p>
          <a:p>
            <a:pPr algn="ctr"/>
            <a:endParaRPr lang="en-US" altLang="zh-CN" sz="1800" dirty="0">
              <a:solidFill>
                <a:srgbClr val="FFFFFF"/>
              </a:solidFill>
              <a:latin typeface="Lucida Grande" charset="0"/>
              <a:ea typeface="宋体" panose="02010600030101010101" pitchFamily="2" charset="-122"/>
              <a:cs typeface="Lucida Grande" charset="0"/>
              <a:sym typeface="Lucida Grande" charset="0"/>
            </a:endParaRPr>
          </a:p>
          <a:p>
            <a:pPr algn="ctr"/>
            <a:endParaRPr lang="en-US" altLang="zh-CN" sz="1800" dirty="0">
              <a:solidFill>
                <a:srgbClr val="FFFFFF"/>
              </a:solidFill>
              <a:latin typeface="Lucida Grande" charset="0"/>
              <a:ea typeface="宋体" panose="02010600030101010101" pitchFamily="2" charset="-122"/>
              <a:cs typeface="Lucida Grande" charset="0"/>
              <a:sym typeface="Lucida Grande" charset="0"/>
            </a:endParaRPr>
          </a:p>
          <a:p>
            <a:pPr algn="ctr"/>
            <a:endParaRPr lang="en-US" altLang="zh-CN" sz="1800" dirty="0">
              <a:solidFill>
                <a:srgbClr val="FFFFFF"/>
              </a:solidFill>
              <a:latin typeface="Lucida Grande" charset="0"/>
              <a:ea typeface="宋体" panose="02010600030101010101" pitchFamily="2" charset="-122"/>
              <a:cs typeface="Lucida Grande" charset="0"/>
              <a:sym typeface="Lucida Grande" charset="0"/>
            </a:endParaRPr>
          </a:p>
          <a:p>
            <a:pPr algn="ctr"/>
            <a:endParaRPr lang="en-US" altLang="zh-CN" sz="1800" dirty="0">
              <a:solidFill>
                <a:srgbClr val="FFFFFF"/>
              </a:solidFill>
              <a:latin typeface="Lucida Grande" charset="0"/>
              <a:ea typeface="宋体" panose="02010600030101010101" pitchFamily="2" charset="-122"/>
              <a:cs typeface="Lucida Grande" charset="0"/>
              <a:sym typeface="Lucida Grande" charset="0"/>
            </a:endParaRPr>
          </a:p>
          <a:p>
            <a:pPr algn="ctr"/>
            <a:endParaRPr lang="en-US" altLang="zh-CN" sz="1800" dirty="0">
              <a:solidFill>
                <a:srgbClr val="FFFFFF"/>
              </a:solidFill>
              <a:latin typeface="Lucida Grande" charset="0"/>
              <a:ea typeface="宋体" panose="02010600030101010101" pitchFamily="2" charset="-122"/>
              <a:cs typeface="Lucida Grande" charset="0"/>
              <a:sym typeface="Lucida Grande" charset="0"/>
            </a:endParaRPr>
          </a:p>
          <a:p>
            <a:pPr algn="ctr"/>
            <a:endParaRPr lang="en-US" altLang="zh-CN" sz="1800" dirty="0">
              <a:solidFill>
                <a:srgbClr val="FFFFFF"/>
              </a:solidFill>
              <a:latin typeface="Lucida Grande" charset="0"/>
              <a:ea typeface="宋体" panose="02010600030101010101" pitchFamily="2" charset="-122"/>
              <a:cs typeface="Lucida Grande" charset="0"/>
              <a:sym typeface="Lucida Grande" charset="0"/>
            </a:endParaRPr>
          </a:p>
          <a:p>
            <a:pPr algn="ctr"/>
            <a:endParaRPr lang="en-US" altLang="zh-CN" sz="1800" dirty="0">
              <a:solidFill>
                <a:srgbClr val="FFFFFF"/>
              </a:solidFill>
              <a:latin typeface="Lucida Grande" charset="0"/>
              <a:ea typeface="宋体" panose="02010600030101010101" pitchFamily="2" charset="-122"/>
              <a:cs typeface="Lucida Grande" charset="0"/>
              <a:sym typeface="Lucida Grande" charset="0"/>
            </a:endParaRPr>
          </a:p>
          <a:p>
            <a:pPr algn="ctr"/>
            <a:endParaRPr lang="en-US" altLang="zh-CN" sz="1800" dirty="0">
              <a:solidFill>
                <a:srgbClr val="FFFFFF"/>
              </a:solidFill>
              <a:latin typeface="Lucida Grande" charset="0"/>
              <a:ea typeface="宋体" panose="02010600030101010101" pitchFamily="2" charset="-122"/>
              <a:cs typeface="Lucida Grande" charset="0"/>
              <a:sym typeface="Lucida Grande" charset="0"/>
            </a:endParaRPr>
          </a:p>
          <a:p>
            <a:pPr algn="ctr"/>
            <a:endParaRPr lang="en-US" altLang="zh-CN" sz="1800" dirty="0">
              <a:solidFill>
                <a:srgbClr val="FFFFFF"/>
              </a:solidFill>
              <a:latin typeface="Lucida Grande" charset="0"/>
              <a:ea typeface="宋体" panose="02010600030101010101" pitchFamily="2" charset="-122"/>
              <a:cs typeface="Lucida Grande" charset="0"/>
              <a:sym typeface="Lucida Grande" charset="0"/>
            </a:endParaRPr>
          </a:p>
          <a:p>
            <a:pPr algn="ctr"/>
            <a:endParaRPr lang="en-US" altLang="zh-CN" sz="1800" dirty="0">
              <a:solidFill>
                <a:srgbClr val="FFFFFF"/>
              </a:solidFill>
              <a:latin typeface="Lucida Grande" charset="0"/>
              <a:ea typeface="宋体" panose="02010600030101010101" pitchFamily="2" charset="-122"/>
              <a:cs typeface="Lucida Grande" charset="0"/>
              <a:sym typeface="Lucida Grande" charset="0"/>
            </a:endParaRPr>
          </a:p>
          <a:p>
            <a:pPr algn="ctr"/>
            <a:endParaRPr lang="en-US" altLang="zh-CN" sz="1800" dirty="0">
              <a:solidFill>
                <a:srgbClr val="FFFFFF"/>
              </a:solidFill>
              <a:latin typeface="Lucida Grande" charset="0"/>
              <a:ea typeface="宋体" panose="02010600030101010101" pitchFamily="2" charset="-122"/>
              <a:cs typeface="Lucida Grande" charset="0"/>
              <a:sym typeface="Lucida Grande" charset="0"/>
            </a:endParaRPr>
          </a:p>
          <a:p>
            <a:pPr algn="ctr"/>
            <a:r>
              <a:rPr lang="zh-CN" altLang="en-US" sz="2000" b="1" dirty="0">
                <a:solidFill>
                  <a:srgbClr val="99CC00"/>
                </a:solidFill>
                <a:latin typeface="Lucida Grande" charset="0"/>
                <a:ea typeface="宋体" panose="02010600030101010101" pitchFamily="2" charset="-122"/>
                <a:cs typeface="Heiti SC Medium" charset="0"/>
                <a:sym typeface="Lucida Grande" charset="0"/>
              </a:rPr>
              <a:t>这条视频在微博上获得了数以万计的转发，</a:t>
            </a:r>
            <a:endParaRPr lang="zh-CN" altLang="en-US" sz="1800" dirty="0">
              <a:solidFill>
                <a:srgbClr val="FFFFFF"/>
              </a:solidFill>
              <a:latin typeface="Lucida Grande" charset="0"/>
              <a:ea typeface="宋体" panose="02010600030101010101" pitchFamily="2" charset="-122"/>
              <a:cs typeface="Lucida Grande" charset="0"/>
              <a:sym typeface="Lucida Grande" charset="0"/>
            </a:endParaRPr>
          </a:p>
          <a:p>
            <a:pPr algn="ctr"/>
            <a:r>
              <a:rPr lang="zh-CN" altLang="en-US" sz="2000" b="1" dirty="0">
                <a:solidFill>
                  <a:srgbClr val="99CC00"/>
                </a:solidFill>
                <a:latin typeface="Lucida Grande" charset="0"/>
                <a:ea typeface="宋体" panose="02010600030101010101" pitchFamily="2" charset="-122"/>
                <a:cs typeface="Heiti SC Medium" charset="0"/>
                <a:sym typeface="Lucida Grande" charset="0"/>
              </a:rPr>
              <a:t>上传品牌社区后获得了</a:t>
            </a:r>
            <a:r>
              <a:rPr lang="en-US" altLang="zh-CN" sz="2000" b="1" dirty="0">
                <a:solidFill>
                  <a:srgbClr val="99CC00"/>
                </a:solidFill>
                <a:latin typeface="Lucida Grande" charset="0"/>
                <a:ea typeface="宋体" panose="02010600030101010101" pitchFamily="2" charset="-122"/>
                <a:cs typeface="Heiti SC Medium" charset="0"/>
                <a:sym typeface="Lucida Grande" charset="0"/>
              </a:rPr>
              <a:t>73</a:t>
            </a:r>
            <a:r>
              <a:rPr lang="zh-CN" altLang="en-US" sz="2000" b="1" dirty="0">
                <a:solidFill>
                  <a:srgbClr val="99CC00"/>
                </a:solidFill>
                <a:latin typeface="Lucida Grande" charset="0"/>
                <a:ea typeface="宋体" panose="02010600030101010101" pitchFamily="2" charset="-122"/>
                <a:cs typeface="Heiti SC Medium" charset="0"/>
                <a:sym typeface="Lucida Grande" charset="0"/>
              </a:rPr>
              <a:t>个忠实消费者的再次转发和肯定，</a:t>
            </a:r>
            <a:endParaRPr lang="zh-CN" altLang="en-US" sz="1800" dirty="0">
              <a:solidFill>
                <a:srgbClr val="FFFFFF"/>
              </a:solidFill>
              <a:latin typeface="Lucida Grande" charset="0"/>
              <a:ea typeface="宋体" panose="02010600030101010101" pitchFamily="2" charset="-122"/>
              <a:cs typeface="Lucida Grande" charset="0"/>
              <a:sym typeface="Lucida Grande" charset="0"/>
            </a:endParaRPr>
          </a:p>
          <a:p>
            <a:pPr algn="ctr"/>
            <a:r>
              <a:rPr lang="zh-CN" altLang="en-US" sz="2000" b="1" dirty="0">
                <a:solidFill>
                  <a:srgbClr val="99CC00"/>
                </a:solidFill>
                <a:latin typeface="Lucida Grande" charset="0"/>
                <a:ea typeface="宋体" panose="02010600030101010101" pitchFamily="2" charset="-122"/>
                <a:cs typeface="Heiti SC Medium" charset="0"/>
                <a:sym typeface="Lucida Grande" charset="0"/>
              </a:rPr>
              <a:t>大大提升了</a:t>
            </a:r>
            <a:r>
              <a:rPr lang="en-US" altLang="zh-CN" sz="2000" b="1" dirty="0" err="1">
                <a:solidFill>
                  <a:srgbClr val="99CC00"/>
                </a:solidFill>
                <a:latin typeface="Lucida Grande" charset="0"/>
                <a:ea typeface="宋体" panose="02010600030101010101" pitchFamily="2" charset="-122"/>
                <a:cs typeface="Heiti SC Medium" charset="0"/>
                <a:sym typeface="Lucida Grande" charset="0"/>
              </a:rPr>
              <a:t>StateFarm</a:t>
            </a:r>
            <a:r>
              <a:rPr lang="zh-CN" altLang="en-US" sz="2000" b="1" dirty="0">
                <a:solidFill>
                  <a:srgbClr val="99CC00"/>
                </a:solidFill>
                <a:latin typeface="Lucida Grande" charset="0"/>
                <a:ea typeface="宋体" panose="02010600030101010101" pitchFamily="2" charset="-122"/>
                <a:cs typeface="Heiti SC Medium" charset="0"/>
                <a:sym typeface="Lucida Grande" charset="0"/>
              </a:rPr>
              <a:t>的品牌形象。</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12676"/>
            <a:ext cx="6626225"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013" y="1844675"/>
            <a:ext cx="3838575"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 name="Rectangle 14"/>
          <p:cNvSpPr>
            <a:spLocks/>
          </p:cNvSpPr>
          <p:nvPr/>
        </p:nvSpPr>
        <p:spPr bwMode="auto">
          <a:xfrm>
            <a:off x="7823380" y="4587832"/>
            <a:ext cx="9779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zh-CN" altLang="en-US" sz="1400" b="1" dirty="0">
                <a:latin typeface="Lucida Grande" charset="0"/>
                <a:ea typeface="宋体" panose="02010600030101010101" pitchFamily="2" charset="-122"/>
                <a:cs typeface="Heiti SC Medium" charset="0"/>
                <a:sym typeface="Lucida Grande" charset="0"/>
              </a:rPr>
              <a:t>传播路径图</a:t>
            </a:r>
          </a:p>
        </p:txBody>
      </p:sp>
    </p:spTree>
    <p:extLst>
      <p:ext uri="{BB962C8B-B14F-4D97-AF65-F5344CB8AC3E}">
        <p14:creationId xmlns:p14="http://schemas.microsoft.com/office/powerpoint/2010/main" val="36090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r>
              <a:rPr lang="zh-CN" altLang="en-US" sz="3600" dirty="0">
                <a:ea typeface="宋体" panose="02010600030101010101" pitchFamily="2" charset="-122"/>
              </a:rPr>
              <a:t>社交媒体广告</a:t>
            </a:r>
          </a:p>
        </p:txBody>
      </p:sp>
      <p:sp>
        <p:nvSpPr>
          <p:cNvPr id="56323" name="内容占位符 2"/>
          <p:cNvSpPr>
            <a:spLocks noGrp="1"/>
          </p:cNvSpPr>
          <p:nvPr>
            <p:ph idx="1"/>
          </p:nvPr>
        </p:nvSpPr>
        <p:spPr/>
        <p:txBody>
          <a:bodyPr/>
          <a:lstStyle/>
          <a:p>
            <a:r>
              <a:rPr lang="zh-CN" altLang="en-US" sz="2400" dirty="0">
                <a:ea typeface="宋体" panose="02010600030101010101" pitchFamily="2" charset="-122"/>
              </a:rPr>
              <a:t>社交主体是个人，社交媒体是社会化媒体，一般体现为</a:t>
            </a:r>
            <a:r>
              <a:rPr lang="en-US" altLang="zh-CN" sz="2400" dirty="0">
                <a:ea typeface="宋体" panose="02010600030101010101" pitchFamily="2" charset="-122"/>
              </a:rPr>
              <a:t>QQ</a:t>
            </a:r>
            <a:r>
              <a:rPr lang="zh-CN" altLang="en-US" sz="2400" dirty="0">
                <a:ea typeface="宋体" panose="02010600030101010101" pitchFamily="2" charset="-122"/>
              </a:rPr>
              <a:t>、微博、微信、博客、论坛等。</a:t>
            </a:r>
            <a:endParaRPr lang="en-US" altLang="zh-CN" sz="2400" dirty="0">
              <a:ea typeface="宋体" panose="02010600030101010101" pitchFamily="2" charset="-122"/>
            </a:endParaRPr>
          </a:p>
          <a:p>
            <a:r>
              <a:rPr lang="zh-CN" altLang="en-US" sz="2400" dirty="0">
                <a:ea typeface="宋体" panose="02010600030101010101" pitchFamily="2" charset="-122"/>
              </a:rPr>
              <a:t>虽然社交媒体也为各类组织包含广告主开放，但一旦拥有官方色彩，就成为广告主自有媒体。</a:t>
            </a:r>
            <a:endParaRPr lang="en-US" altLang="zh-CN" sz="2400" dirty="0">
              <a:ea typeface="宋体" panose="02010600030101010101" pitchFamily="2" charset="-122"/>
            </a:endParaRPr>
          </a:p>
          <a:p>
            <a:r>
              <a:rPr lang="zh-CN" altLang="en-US" sz="2400" dirty="0">
                <a:ea typeface="宋体" panose="02010600030101010101" pitchFamily="2" charset="-122"/>
              </a:rPr>
              <a:t>创始人微博</a:t>
            </a:r>
            <a:endParaRPr lang="en-US" altLang="zh-CN" sz="2400" dirty="0">
              <a:ea typeface="宋体" panose="02010600030101010101" pitchFamily="2" charset="-122"/>
            </a:endParaRPr>
          </a:p>
          <a:p>
            <a:r>
              <a:rPr lang="en-US" altLang="zh-CN" sz="2400" dirty="0">
                <a:ea typeface="宋体" panose="02010600030101010101" pitchFamily="2" charset="-122"/>
              </a:rPr>
              <a:t>KOL</a:t>
            </a:r>
            <a:r>
              <a:rPr lang="zh-CN" altLang="en-US" sz="2400" dirty="0">
                <a:ea typeface="宋体" panose="02010600030101010101" pitchFamily="2" charset="-122"/>
              </a:rPr>
              <a:t>意见领袖的传播力</a:t>
            </a:r>
            <a:endParaRPr lang="en-US" altLang="zh-CN" sz="2400" dirty="0">
              <a:ea typeface="宋体" panose="02010600030101010101" pitchFamily="2" charset="-122"/>
            </a:endParaRPr>
          </a:p>
          <a:p>
            <a:r>
              <a:rPr lang="zh-CN" altLang="en-US" sz="2400" dirty="0">
                <a:ea typeface="宋体" panose="02010600030101010101" pitchFamily="2" charset="-122"/>
              </a:rPr>
              <a:t>每个人使用的社交媒体的广告传播：商品评价、消费分享、口碑传播</a:t>
            </a:r>
          </a:p>
        </p:txBody>
      </p:sp>
      <p:sp>
        <p:nvSpPr>
          <p:cNvPr id="56324" name="灯片编号占位符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fld id="{BADFD039-C831-4CA0-BBAF-48A080F483D2}" type="slidenum">
              <a:rPr lang="en-US" altLang="zh-CN" sz="1800" smtClean="0">
                <a:solidFill>
                  <a:srgbClr val="FFFFFF"/>
                </a:solidFill>
              </a:rPr>
              <a:pPr/>
              <a:t>16</a:t>
            </a:fld>
            <a:endParaRPr lang="en-US" altLang="zh-CN" sz="18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Line 1"/>
          <p:cNvSpPr>
            <a:spLocks noChangeShapeType="1"/>
          </p:cNvSpPr>
          <p:nvPr/>
        </p:nvSpPr>
        <p:spPr bwMode="auto">
          <a:xfrm>
            <a:off x="466725" y="0"/>
            <a:ext cx="0" cy="1052513"/>
          </a:xfrm>
          <a:prstGeom prst="line">
            <a:avLst/>
          </a:prstGeom>
          <a:noFill/>
          <a:ln w="9525" cap="flat">
            <a:solidFill>
              <a:srgbClr val="99CC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p>
        </p:txBody>
      </p:sp>
      <p:sp>
        <p:nvSpPr>
          <p:cNvPr id="21506" name="Rectangle 2"/>
          <p:cNvSpPr>
            <a:spLocks/>
          </p:cNvSpPr>
          <p:nvPr/>
        </p:nvSpPr>
        <p:spPr bwMode="auto">
          <a:xfrm>
            <a:off x="611188" y="260350"/>
            <a:ext cx="7137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zh-CN" altLang="en-US" sz="3600">
                <a:latin typeface="Lucida Grande" charset="0"/>
                <a:ea typeface="宋体" panose="02010600030101010101" pitchFamily="2" charset="-122"/>
                <a:sym typeface="Lucida Grande" charset="0"/>
              </a:rPr>
              <a:t>抢占企业社会化媒体资产</a:t>
            </a:r>
          </a:p>
        </p:txBody>
      </p:sp>
      <p:sp>
        <p:nvSpPr>
          <p:cNvPr id="21507" name="Rectangle 3"/>
          <p:cNvSpPr>
            <a:spLocks/>
          </p:cNvSpPr>
          <p:nvPr/>
        </p:nvSpPr>
        <p:spPr bwMode="auto">
          <a:xfrm>
            <a:off x="727075" y="1130300"/>
            <a:ext cx="7772400" cy="647700"/>
          </a:xfrm>
          <a:prstGeom prst="rect">
            <a:avLst/>
          </a:prstGeom>
          <a:solidFill>
            <a:srgbClr val="F2F2F2"/>
          </a:soli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nSpc>
                <a:spcPct val="150000"/>
              </a:lnSpc>
            </a:pPr>
            <a:r>
              <a:rPr lang="zh-CN" altLang="en-US" sz="1600">
                <a:latin typeface="Lucida Grande" charset="0"/>
                <a:ea typeface="宋体" panose="02010600030101010101" pitchFamily="2" charset="-122"/>
                <a:sym typeface="Lucida Grande" charset="0"/>
              </a:rPr>
              <a:t>微博名及个性化域名，采用谁注册谁拥有，先到先得的形式，对于有一定品牌知名度的企业来说，若自己的品牌名被他人恶意抢注，无疑是一笔巨大的损失！</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2276475"/>
            <a:ext cx="4803775"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800" y="2355850"/>
            <a:ext cx="4513263"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Tree>
    <p:extLst>
      <p:ext uri="{BB962C8B-B14F-4D97-AF65-F5344CB8AC3E}">
        <p14:creationId xmlns:p14="http://schemas.microsoft.com/office/powerpoint/2010/main" val="3750663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r>
              <a:rPr lang="en-US"/>
              <a:t>1-</a:t>
            </a:r>
            <a:fld id="{E8721A86-F562-40E7-910E-4AC65DD9493C}" type="slidenum">
              <a:rPr lang="en-US" smtClean="0"/>
              <a:pPr>
                <a:defRPr/>
              </a:pPr>
              <a:t>18</a:t>
            </a:fld>
            <a:endParaRPr lang="en-US"/>
          </a:p>
        </p:txBody>
      </p:sp>
      <p:pic>
        <p:nvPicPr>
          <p:cNvPr id="3" name="图片 2"/>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512962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endParaRPr lang="zh-CN" altLang="en-US"/>
          </a:p>
        </p:txBody>
      </p:sp>
      <p:sp>
        <p:nvSpPr>
          <p:cNvPr id="37891" name="Rectangle 3"/>
          <p:cNvSpPr>
            <a:spLocks noGrp="1" noChangeArrowheads="1"/>
          </p:cNvSpPr>
          <p:nvPr>
            <p:ph type="body" idx="1"/>
          </p:nvPr>
        </p:nvSpPr>
        <p:spPr>
          <a:xfrm>
            <a:off x="1762125" y="6022975"/>
            <a:ext cx="4538663" cy="619125"/>
          </a:xfrm>
        </p:spPr>
        <p:txBody>
          <a:bodyPr/>
          <a:lstStyle/>
          <a:p>
            <a:pPr>
              <a:buFont typeface="Wingdings" panose="05000000000000000000" pitchFamily="2" charset="2"/>
              <a:buNone/>
            </a:pPr>
            <a:r>
              <a:rPr lang="en-US" altLang="zh-CN"/>
              <a:t>2012</a:t>
            </a:r>
            <a:r>
              <a:rPr lang="zh-CN" altLang="en-US"/>
              <a:t>年新浪微博社会热点</a:t>
            </a:r>
          </a:p>
        </p:txBody>
      </p:sp>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rcRect l="8618" t="19150" r="38182" b="25880"/>
          <a:stretch>
            <a:fillRect/>
          </a:stretch>
        </p:blipFill>
        <p:spPr bwMode="auto">
          <a:xfrm>
            <a:off x="0" y="0"/>
            <a:ext cx="9144000"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073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1355725" y="188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endParaRPr lang="zh-CN" altLang="zh-CN" sz="1800"/>
          </a:p>
        </p:txBody>
      </p:sp>
      <p:grpSp>
        <p:nvGrpSpPr>
          <p:cNvPr id="17411" name="Group 4"/>
          <p:cNvGrpSpPr>
            <a:grpSpLocks/>
          </p:cNvGrpSpPr>
          <p:nvPr/>
        </p:nvGrpSpPr>
        <p:grpSpPr bwMode="auto">
          <a:xfrm>
            <a:off x="1524000" y="1752600"/>
            <a:ext cx="4724400" cy="685800"/>
            <a:chOff x="0" y="0"/>
            <a:chExt cx="2976" cy="432"/>
          </a:xfrm>
        </p:grpSpPr>
        <p:sp>
          <p:nvSpPr>
            <p:cNvPr id="36" name="AutoShape 5"/>
            <p:cNvSpPr>
              <a:spLocks noChangeArrowheads="1"/>
            </p:cNvSpPr>
            <p:nvPr/>
          </p:nvSpPr>
          <p:spPr bwMode="auto">
            <a:xfrm>
              <a:off x="240" y="75"/>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solidFill>
                <a:schemeClr val="bg1"/>
              </a:solidFill>
              <a:round/>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endParaRPr lang="zh-CN" altLang="en-US"/>
            </a:p>
          </p:txBody>
        </p:sp>
        <p:sp>
          <p:nvSpPr>
            <p:cNvPr id="17428" name="AutoShape 6"/>
            <p:cNvSpPr>
              <a:spLocks noChangeArrowheads="1"/>
            </p:cNvSpPr>
            <p:nvPr/>
          </p:nvSpPr>
          <p:spPr bwMode="auto">
            <a:xfrm>
              <a:off x="0" y="0"/>
              <a:ext cx="432" cy="432"/>
            </a:xfrm>
            <a:prstGeom prst="diamond">
              <a:avLst/>
            </a:prstGeom>
            <a:solidFill>
              <a:schemeClr val="accent2"/>
            </a:solidFill>
            <a:ln w="25400">
              <a:solidFill>
                <a:schemeClr val="bg1"/>
              </a:solidFill>
              <a:miter lim="800000"/>
              <a:headEnd/>
              <a:tailEnd/>
            </a:ln>
          </p:spPr>
          <p:txBody>
            <a:bodyPr wrap="none"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r" eaLnBrk="1" hangingPunct="1"/>
              <a:endParaRPr lang="zh-CN" altLang="en-US" sz="1800"/>
            </a:p>
          </p:txBody>
        </p:sp>
        <p:sp>
          <p:nvSpPr>
            <p:cNvPr id="17429" name="Text Box 7"/>
            <p:cNvSpPr txBox="1">
              <a:spLocks noChangeArrowheads="1"/>
            </p:cNvSpPr>
            <p:nvPr/>
          </p:nvSpPr>
          <p:spPr bwMode="auto">
            <a:xfrm>
              <a:off x="384" y="110"/>
              <a:ext cx="21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r>
                <a:rPr lang="zh-CN" altLang="en-US" sz="1800" b="1" dirty="0"/>
                <a:t>第一节  社交媒体内涵与特征</a:t>
              </a:r>
              <a:endParaRPr lang="en-US" altLang="zh-CN" sz="1800" b="1" dirty="0"/>
            </a:p>
          </p:txBody>
        </p:sp>
        <p:sp>
          <p:nvSpPr>
            <p:cNvPr id="17430" name="Text Box 8"/>
            <p:cNvSpPr txBox="1">
              <a:spLocks noChangeArrowheads="1"/>
            </p:cNvSpPr>
            <p:nvPr/>
          </p:nvSpPr>
          <p:spPr bwMode="auto">
            <a:xfrm>
              <a:off x="150" y="50"/>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endParaRPr lang="en-US" altLang="zh-CN">
                <a:solidFill>
                  <a:schemeClr val="bg1"/>
                </a:solidFill>
              </a:endParaRPr>
            </a:p>
          </p:txBody>
        </p:sp>
      </p:grpSp>
      <p:grpSp>
        <p:nvGrpSpPr>
          <p:cNvPr id="17412" name="Group 9"/>
          <p:cNvGrpSpPr>
            <a:grpSpLocks/>
          </p:cNvGrpSpPr>
          <p:nvPr/>
        </p:nvGrpSpPr>
        <p:grpSpPr bwMode="auto">
          <a:xfrm>
            <a:off x="1524000" y="2895600"/>
            <a:ext cx="4800600" cy="685800"/>
            <a:chOff x="0" y="0"/>
            <a:chExt cx="2976" cy="432"/>
          </a:xfrm>
        </p:grpSpPr>
        <p:sp>
          <p:nvSpPr>
            <p:cNvPr id="2" name="AutoShape 10"/>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a:solidFill>
                <a:schemeClr val="bg1"/>
              </a:solidFill>
              <a:round/>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endParaRPr lang="zh-CN" altLang="en-US"/>
            </a:p>
          </p:txBody>
        </p:sp>
        <p:sp>
          <p:nvSpPr>
            <p:cNvPr id="17424" name="AutoShape 11"/>
            <p:cNvSpPr>
              <a:spLocks noChangeArrowheads="1"/>
            </p:cNvSpPr>
            <p:nvPr/>
          </p:nvSpPr>
          <p:spPr bwMode="auto">
            <a:xfrm>
              <a:off x="0" y="0"/>
              <a:ext cx="432" cy="432"/>
            </a:xfrm>
            <a:prstGeom prst="diamond">
              <a:avLst/>
            </a:prstGeom>
            <a:solidFill>
              <a:schemeClr val="accent1"/>
            </a:solidFill>
            <a:ln w="25400">
              <a:solidFill>
                <a:schemeClr val="bg1"/>
              </a:solidFill>
              <a:miter lim="800000"/>
              <a:headEnd/>
              <a:tailEnd/>
            </a:ln>
          </p:spPr>
          <p:txBody>
            <a:bodyPr wrap="none"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r" eaLnBrk="1" hangingPunct="1"/>
              <a:endParaRPr lang="zh-CN" altLang="en-US" sz="1800"/>
            </a:p>
          </p:txBody>
        </p:sp>
        <p:sp>
          <p:nvSpPr>
            <p:cNvPr id="17425" name="Text Box 12"/>
            <p:cNvSpPr txBox="1">
              <a:spLocks noChangeArrowheads="1"/>
            </p:cNvSpPr>
            <p:nvPr/>
          </p:nvSpPr>
          <p:spPr bwMode="auto">
            <a:xfrm>
              <a:off x="384" y="110"/>
              <a:ext cx="21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r>
                <a:rPr lang="zh-CN" altLang="en-US" sz="1800" b="1" dirty="0"/>
                <a:t>第二节  社交媒体的受众群体</a:t>
              </a:r>
            </a:p>
          </p:txBody>
        </p:sp>
        <p:sp>
          <p:nvSpPr>
            <p:cNvPr id="17426" name="Text Box 13"/>
            <p:cNvSpPr txBox="1">
              <a:spLocks noChangeArrowheads="1"/>
            </p:cNvSpPr>
            <p:nvPr/>
          </p:nvSpPr>
          <p:spPr bwMode="auto">
            <a:xfrm>
              <a:off x="152" y="50"/>
              <a:ext cx="1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endParaRPr lang="en-US" altLang="zh-CN">
                <a:solidFill>
                  <a:schemeClr val="bg1"/>
                </a:solidFill>
              </a:endParaRPr>
            </a:p>
          </p:txBody>
        </p:sp>
      </p:grpSp>
      <p:grpSp>
        <p:nvGrpSpPr>
          <p:cNvPr id="17413" name="Group 14"/>
          <p:cNvGrpSpPr>
            <a:grpSpLocks/>
          </p:cNvGrpSpPr>
          <p:nvPr/>
        </p:nvGrpSpPr>
        <p:grpSpPr bwMode="auto">
          <a:xfrm>
            <a:off x="1528763" y="4038600"/>
            <a:ext cx="4735512" cy="685800"/>
            <a:chOff x="40" y="0"/>
            <a:chExt cx="2936" cy="432"/>
          </a:xfrm>
        </p:grpSpPr>
        <p:sp>
          <p:nvSpPr>
            <p:cNvPr id="46" name="AutoShape 15"/>
            <p:cNvSpPr>
              <a:spLocks noChangeArrowheads="1"/>
            </p:cNvSpPr>
            <p:nvPr/>
          </p:nvSpPr>
          <p:spPr bwMode="auto">
            <a:xfrm>
              <a:off x="240" y="7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a:solidFill>
                <a:schemeClr val="bg1"/>
              </a:solidFill>
              <a:round/>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endParaRPr lang="zh-CN" altLang="en-US"/>
            </a:p>
          </p:txBody>
        </p:sp>
        <p:sp>
          <p:nvSpPr>
            <p:cNvPr id="17420" name="AutoShape 16"/>
            <p:cNvSpPr>
              <a:spLocks noChangeArrowheads="1"/>
            </p:cNvSpPr>
            <p:nvPr/>
          </p:nvSpPr>
          <p:spPr bwMode="auto">
            <a:xfrm>
              <a:off x="40" y="0"/>
              <a:ext cx="432" cy="432"/>
            </a:xfrm>
            <a:prstGeom prst="diamond">
              <a:avLst/>
            </a:prstGeom>
            <a:solidFill>
              <a:schemeClr val="hlink"/>
            </a:solidFill>
            <a:ln w="25400">
              <a:solidFill>
                <a:schemeClr val="bg1"/>
              </a:solidFill>
              <a:miter lim="800000"/>
              <a:headEnd/>
              <a:tailEnd/>
            </a:ln>
          </p:spPr>
          <p:txBody>
            <a:bodyPr wrap="none"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r" eaLnBrk="1" hangingPunct="1"/>
              <a:endParaRPr lang="zh-CN" altLang="en-US" sz="1800"/>
            </a:p>
          </p:txBody>
        </p:sp>
        <p:sp>
          <p:nvSpPr>
            <p:cNvPr id="17421" name="Text Box 17"/>
            <p:cNvSpPr txBox="1">
              <a:spLocks noChangeArrowheads="1"/>
            </p:cNvSpPr>
            <p:nvPr/>
          </p:nvSpPr>
          <p:spPr bwMode="auto">
            <a:xfrm>
              <a:off x="438" y="110"/>
              <a:ext cx="21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r>
                <a:rPr lang="zh-CN" altLang="en-US" sz="1800" b="1" dirty="0"/>
                <a:t>第三节  社交媒体口碑与信誉</a:t>
              </a:r>
            </a:p>
          </p:txBody>
        </p:sp>
        <p:sp>
          <p:nvSpPr>
            <p:cNvPr id="17422" name="Text Box 18"/>
            <p:cNvSpPr txBox="1">
              <a:spLocks noChangeArrowheads="1"/>
            </p:cNvSpPr>
            <p:nvPr/>
          </p:nvSpPr>
          <p:spPr bwMode="auto">
            <a:xfrm>
              <a:off x="150" y="50"/>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endParaRPr lang="en-US" altLang="zh-CN">
                <a:solidFill>
                  <a:schemeClr val="bg1"/>
                </a:solidFill>
              </a:endParaRPr>
            </a:p>
          </p:txBody>
        </p:sp>
      </p:grpSp>
      <p:grpSp>
        <p:nvGrpSpPr>
          <p:cNvPr id="17414" name="Group 9"/>
          <p:cNvGrpSpPr>
            <a:grpSpLocks/>
          </p:cNvGrpSpPr>
          <p:nvPr/>
        </p:nvGrpSpPr>
        <p:grpSpPr bwMode="auto">
          <a:xfrm>
            <a:off x="1524000" y="5181600"/>
            <a:ext cx="4800600" cy="685800"/>
            <a:chOff x="0" y="0"/>
            <a:chExt cx="2976" cy="432"/>
          </a:xfrm>
        </p:grpSpPr>
        <p:sp>
          <p:nvSpPr>
            <p:cNvPr id="41" name="AutoShape 10"/>
            <p:cNvSpPr>
              <a:spLocks noChangeArrowheads="1"/>
            </p:cNvSpPr>
            <p:nvPr/>
          </p:nvSpPr>
          <p:spPr bwMode="auto">
            <a:xfrm>
              <a:off x="240" y="75"/>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a:solidFill>
                <a:schemeClr val="bg1"/>
              </a:solidFill>
              <a:round/>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endParaRPr lang="zh-CN" altLang="en-US"/>
            </a:p>
          </p:txBody>
        </p:sp>
        <p:sp>
          <p:nvSpPr>
            <p:cNvPr id="17416" name="AutoShape 11"/>
            <p:cNvSpPr>
              <a:spLocks noChangeArrowheads="1"/>
            </p:cNvSpPr>
            <p:nvPr/>
          </p:nvSpPr>
          <p:spPr bwMode="auto">
            <a:xfrm>
              <a:off x="0" y="0"/>
              <a:ext cx="432" cy="432"/>
            </a:xfrm>
            <a:prstGeom prst="diamond">
              <a:avLst/>
            </a:prstGeom>
            <a:solidFill>
              <a:schemeClr val="accent1"/>
            </a:solidFill>
            <a:ln w="25400">
              <a:solidFill>
                <a:schemeClr val="bg1"/>
              </a:solidFill>
              <a:miter lim="800000"/>
              <a:headEnd/>
              <a:tailEnd/>
            </a:ln>
          </p:spPr>
          <p:txBody>
            <a:bodyPr wrap="none"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r" eaLnBrk="1" hangingPunct="1"/>
              <a:endParaRPr lang="zh-CN" altLang="en-US" sz="1800"/>
            </a:p>
          </p:txBody>
        </p:sp>
        <p:sp>
          <p:nvSpPr>
            <p:cNvPr id="17417" name="Text Box 12"/>
            <p:cNvSpPr txBox="1">
              <a:spLocks noChangeArrowheads="1"/>
            </p:cNvSpPr>
            <p:nvPr/>
          </p:nvSpPr>
          <p:spPr bwMode="auto">
            <a:xfrm>
              <a:off x="384" y="110"/>
              <a:ext cx="21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r>
                <a:rPr lang="zh-CN" altLang="en-US" sz="1800" b="1" dirty="0"/>
                <a:t>第四节  社交媒体的广告互动</a:t>
              </a:r>
            </a:p>
          </p:txBody>
        </p:sp>
        <p:sp>
          <p:nvSpPr>
            <p:cNvPr id="17418" name="Text Box 13"/>
            <p:cNvSpPr txBox="1">
              <a:spLocks noChangeArrowheads="1"/>
            </p:cNvSpPr>
            <p:nvPr/>
          </p:nvSpPr>
          <p:spPr bwMode="auto">
            <a:xfrm>
              <a:off x="152" y="50"/>
              <a:ext cx="1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endParaRPr lang="en-US" altLang="zh-CN">
                <a:solidFill>
                  <a:schemeClr val="bg1"/>
                </a:solidFill>
              </a:endParaRPr>
            </a:p>
          </p:txBody>
        </p:sp>
      </p:grpSp>
    </p:spTree>
    <p:extLst>
      <p:ext uri="{BB962C8B-B14F-4D97-AF65-F5344CB8AC3E}">
        <p14:creationId xmlns:p14="http://schemas.microsoft.com/office/powerpoint/2010/main" val="1725214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B1CA47F6-BE0B-4F10-B38D-EF061178277C}" type="slidenum">
              <a:rPr lang="zh-CN" altLang="en-US"/>
              <a:pPr/>
              <a:t>20</a:t>
            </a:fld>
            <a:endParaRPr lang="en-US" altLang="zh-CN"/>
          </a:p>
        </p:txBody>
      </p:sp>
      <p:sp>
        <p:nvSpPr>
          <p:cNvPr id="44034" name="标题 1"/>
          <p:cNvSpPr>
            <a:spLocks noGrp="1" noChangeArrowheads="1"/>
          </p:cNvSpPr>
          <p:nvPr>
            <p:ph type="title" idx="4294967295"/>
          </p:nvPr>
        </p:nvSpPr>
        <p:spPr>
          <a:xfrm>
            <a:off x="898525" y="836613"/>
            <a:ext cx="5907088" cy="1143000"/>
          </a:xfrm>
          <a:noFill/>
          <a:ln/>
        </p:spPr>
        <p:txBody>
          <a:bodyPr/>
          <a:lstStyle/>
          <a:p>
            <a:r>
              <a:rPr lang="zh-CN" altLang="zh-CN" sz="3200" b="1"/>
              <a:t>二、微博的特点</a:t>
            </a:r>
            <a:br>
              <a:rPr lang="zh-CN" altLang="zh-CN" sz="3200" b="1"/>
            </a:br>
            <a:endParaRPr lang="zh-CN" altLang="zh-CN" sz="3200" b="1"/>
          </a:p>
        </p:txBody>
      </p:sp>
      <p:sp>
        <p:nvSpPr>
          <p:cNvPr id="44035" name="内容占位符 2"/>
          <p:cNvSpPr>
            <a:spLocks noGrp="1" noChangeArrowheads="1"/>
          </p:cNvSpPr>
          <p:nvPr>
            <p:ph idx="4294967295"/>
          </p:nvPr>
        </p:nvSpPr>
        <p:spPr>
          <a:xfrm>
            <a:off x="1906588" y="1771650"/>
            <a:ext cx="6240462" cy="5086350"/>
          </a:xfrm>
          <a:noFill/>
          <a:ln/>
        </p:spPr>
        <p:txBody>
          <a:bodyPr/>
          <a:lstStyle/>
          <a:p>
            <a:r>
              <a:rPr lang="zh-CN" altLang="en-US" dirty="0"/>
              <a:t>操作简易，收发方式多样</a:t>
            </a:r>
          </a:p>
          <a:p>
            <a:r>
              <a:rPr lang="zh-CN" altLang="en-US" dirty="0"/>
              <a:t>原创性强，叙事风格独特</a:t>
            </a:r>
          </a:p>
          <a:p>
            <a:r>
              <a:rPr lang="zh-CN" altLang="en-US" dirty="0"/>
              <a:t>即时传播，现在感强</a:t>
            </a:r>
          </a:p>
          <a:p>
            <a:r>
              <a:rPr lang="zh-CN" altLang="en-US" dirty="0"/>
              <a:t>转发功能使传播速度几何增长</a:t>
            </a:r>
          </a:p>
          <a:p>
            <a:r>
              <a:rPr lang="zh-CN" altLang="en-US" dirty="0"/>
              <a:t>跟随性强、群聚性的讨论方式</a:t>
            </a:r>
          </a:p>
          <a:p>
            <a:endParaRPr lang="en-US" altLang="zh-CN" dirty="0"/>
          </a:p>
        </p:txBody>
      </p:sp>
    </p:spTree>
    <p:extLst>
      <p:ext uri="{BB962C8B-B14F-4D97-AF65-F5344CB8AC3E}">
        <p14:creationId xmlns:p14="http://schemas.microsoft.com/office/powerpoint/2010/main" val="2035295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新浪微博开卖小米手机2的意图分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3" y="692150"/>
            <a:ext cx="7524750"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3"/>
          <p:cNvSpPr txBox="1">
            <a:spLocks noChangeArrowheads="1"/>
          </p:cNvSpPr>
          <p:nvPr/>
        </p:nvSpPr>
        <p:spPr bwMode="auto">
          <a:xfrm>
            <a:off x="2555875" y="115888"/>
            <a:ext cx="6051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600" b="0"/>
              <a:t>2012</a:t>
            </a:r>
            <a:r>
              <a:rPr lang="zh-CN" altLang="en-US" sz="1600" b="0"/>
              <a:t>年底小米新浪微博社会化网购第一单</a:t>
            </a:r>
          </a:p>
        </p:txBody>
      </p:sp>
    </p:spTree>
    <p:extLst>
      <p:ext uri="{BB962C8B-B14F-4D97-AF65-F5344CB8AC3E}">
        <p14:creationId xmlns:p14="http://schemas.microsoft.com/office/powerpoint/2010/main" val="3526905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没关系 对不起 加多宝"/>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4557713"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3" descr="没关系 对不起 加多宝"/>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288" y="476250"/>
            <a:ext cx="4557712"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4"/>
          <p:cNvSpPr txBox="1">
            <a:spLocks noChangeArrowheads="1"/>
          </p:cNvSpPr>
          <p:nvPr/>
        </p:nvSpPr>
        <p:spPr bwMode="auto">
          <a:xfrm>
            <a:off x="106363" y="187325"/>
            <a:ext cx="92916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400" b="0"/>
              <a:t>2013.2.6</a:t>
            </a:r>
            <a:r>
              <a:rPr lang="zh-CN" altLang="en-US" sz="1400" b="0"/>
              <a:t>，加多宝凉茶官方微博发布 </a:t>
            </a:r>
            <a:r>
              <a:rPr lang="zh-CN" altLang="en-US" sz="1400" b="0">
                <a:latin typeface="Arial" panose="020B0604020202020204" pitchFamily="34" charset="0"/>
              </a:rPr>
              <a:t>“</a:t>
            </a:r>
            <a:r>
              <a:rPr lang="zh-CN" altLang="en-US" sz="1400" b="0"/>
              <a:t>对不起</a:t>
            </a:r>
            <a:r>
              <a:rPr lang="zh-CN" altLang="en-US" sz="1400" b="0">
                <a:latin typeface="Arial" panose="020B0604020202020204" pitchFamily="34" charset="0"/>
              </a:rPr>
              <a:t>”</a:t>
            </a:r>
            <a:r>
              <a:rPr lang="zh-CN" altLang="en-US" sz="1400" b="0"/>
              <a:t>悲情微博，通过</a:t>
            </a:r>
            <a:r>
              <a:rPr lang="zh-CN" altLang="en-US" sz="1400" b="0">
                <a:latin typeface="Arial" panose="020B0604020202020204" pitchFamily="34" charset="0"/>
              </a:rPr>
              <a:t>“</a:t>
            </a:r>
            <a:r>
              <a:rPr lang="zh-CN" altLang="en-US" sz="1400" b="0"/>
              <a:t>自嘲</a:t>
            </a:r>
            <a:r>
              <a:rPr lang="zh-CN" altLang="en-US" sz="1400" b="0">
                <a:latin typeface="Arial" panose="020B0604020202020204" pitchFamily="34" charset="0"/>
              </a:rPr>
              <a:t>”</a:t>
            </a:r>
            <a:r>
              <a:rPr lang="zh-CN" altLang="en-US" sz="1400" b="0"/>
              <a:t>广告表达对广州中级法院</a:t>
            </a:r>
            <a:r>
              <a:rPr lang="zh-CN" altLang="en-US" sz="1400" b="0">
                <a:latin typeface="Arial" panose="020B0604020202020204" pitchFamily="34" charset="0"/>
              </a:rPr>
              <a:t>“</a:t>
            </a:r>
            <a:r>
              <a:rPr lang="zh-CN" altLang="en-US" sz="1400" b="0"/>
              <a:t>诉中禁令</a:t>
            </a:r>
            <a:r>
              <a:rPr lang="zh-CN" altLang="en-US" sz="1400" b="0">
                <a:latin typeface="Arial" panose="020B0604020202020204" pitchFamily="34" charset="0"/>
              </a:rPr>
              <a:t>”</a:t>
            </a:r>
            <a:r>
              <a:rPr lang="zh-CN" altLang="en-US" sz="1400" b="0"/>
              <a:t>的无奈。</a:t>
            </a:r>
          </a:p>
        </p:txBody>
      </p:sp>
    </p:spTree>
    <p:extLst>
      <p:ext uri="{BB962C8B-B14F-4D97-AF65-F5344CB8AC3E}">
        <p14:creationId xmlns:p14="http://schemas.microsoft.com/office/powerpoint/2010/main" val="871852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l="16243" t="42033" r="43393" b="29958"/>
          <a:stretch>
            <a:fillRect/>
          </a:stretch>
        </p:blipFill>
        <p:spPr bwMode="auto">
          <a:xfrm>
            <a:off x="969963" y="1555750"/>
            <a:ext cx="8174037"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7" name="Rectangle 3"/>
          <p:cNvSpPr>
            <a:spLocks noGrp="1" noChangeArrowheads="1"/>
          </p:cNvSpPr>
          <p:nvPr>
            <p:ph type="title"/>
          </p:nvPr>
        </p:nvSpPr>
        <p:spPr>
          <a:xfrm>
            <a:off x="1370013" y="301625"/>
            <a:ext cx="3562350" cy="1143000"/>
          </a:xfrm>
        </p:spPr>
        <p:txBody>
          <a:bodyPr/>
          <a:lstStyle/>
          <a:p>
            <a:r>
              <a:rPr lang="zh-CN" altLang="en-US" sz="3200" b="1"/>
              <a:t>企业微博广告营销</a:t>
            </a:r>
          </a:p>
        </p:txBody>
      </p:sp>
      <p:pic>
        <p:nvPicPr>
          <p:cNvPr id="57348" name="Picture 4" descr="微博营销价目表">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4486275"/>
            <a:ext cx="576262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585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500" fill="hold"/>
                                        <p:tgtEl>
                                          <p:spTgt spid="57346"/>
                                        </p:tgtEl>
                                        <p:attrNameLst>
                                          <p:attrName>ppt_w</p:attrName>
                                        </p:attrNameLst>
                                      </p:cBhvr>
                                      <p:tavLst>
                                        <p:tav tm="0">
                                          <p:val>
                                            <p:fltVal val="0"/>
                                          </p:val>
                                        </p:tav>
                                        <p:tav tm="100000">
                                          <p:val>
                                            <p:strVal val="#ppt_w"/>
                                          </p:val>
                                        </p:tav>
                                      </p:tavLst>
                                    </p:anim>
                                    <p:anim calcmode="lin" valueType="num">
                                      <p:cBhvr>
                                        <p:cTn id="8" dur="500" fill="hold"/>
                                        <p:tgtEl>
                                          <p:spTgt spid="57346"/>
                                        </p:tgtEl>
                                        <p:attrNameLst>
                                          <p:attrName>ppt_h</p:attrName>
                                        </p:attrNameLst>
                                      </p:cBhvr>
                                      <p:tavLst>
                                        <p:tav tm="0">
                                          <p:val>
                                            <p:fltVal val="0"/>
                                          </p:val>
                                        </p:tav>
                                        <p:tav tm="100000">
                                          <p:val>
                                            <p:strVal val="#ppt_h"/>
                                          </p:val>
                                        </p:tav>
                                      </p:tavLst>
                                    </p:anim>
                                    <p:anim calcmode="lin" valueType="num">
                                      <p:cBhvr>
                                        <p:cTn id="9" dur="500" fill="hold"/>
                                        <p:tgtEl>
                                          <p:spTgt spid="57346"/>
                                        </p:tgtEl>
                                        <p:attrNameLst>
                                          <p:attrName>style.rotation</p:attrName>
                                        </p:attrNameLst>
                                      </p:cBhvr>
                                      <p:tavLst>
                                        <p:tav tm="0">
                                          <p:val>
                                            <p:fltVal val="360"/>
                                          </p:val>
                                        </p:tav>
                                        <p:tav tm="100000">
                                          <p:val>
                                            <p:fltVal val="0"/>
                                          </p:val>
                                        </p:tav>
                                      </p:tavLst>
                                    </p:anim>
                                    <p:animEffect transition="in" filter="fade">
                                      <p:cBhvr>
                                        <p:cTn id="10"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zh-CN" altLang="en-US"/>
          </a:p>
        </p:txBody>
      </p:sp>
      <p:sp>
        <p:nvSpPr>
          <p:cNvPr id="58371" name="Rectangle 3"/>
          <p:cNvSpPr>
            <a:spLocks noGrp="1" noChangeArrowheads="1"/>
          </p:cNvSpPr>
          <p:nvPr>
            <p:ph type="body" idx="1"/>
          </p:nvPr>
        </p:nvSpPr>
        <p:spPr/>
        <p:txBody>
          <a:bodyPr/>
          <a:lstStyle/>
          <a:p>
            <a:endParaRPr lang="zh-CN" altLang="en-US"/>
          </a:p>
        </p:txBody>
      </p:sp>
      <p:pic>
        <p:nvPicPr>
          <p:cNvPr id="58372" name="Picture 4" descr="微博营销价目表">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146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827088" y="331788"/>
            <a:ext cx="7313612" cy="1143000"/>
          </a:xfrm>
        </p:spPr>
        <p:txBody>
          <a:bodyPr/>
          <a:lstStyle/>
          <a:p>
            <a:r>
              <a:rPr lang="zh-CN" altLang="en-US" sz="2700" b="1"/>
              <a:t>微博营销的主要类型</a:t>
            </a:r>
          </a:p>
        </p:txBody>
      </p:sp>
      <p:sp>
        <p:nvSpPr>
          <p:cNvPr id="63491" name="Rectangle 3"/>
          <p:cNvSpPr>
            <a:spLocks noGrp="1" noChangeArrowheads="1"/>
          </p:cNvSpPr>
          <p:nvPr>
            <p:ph type="body" idx="1"/>
          </p:nvPr>
        </p:nvSpPr>
        <p:spPr>
          <a:xfrm>
            <a:off x="1258888" y="2060575"/>
            <a:ext cx="7313612" cy="4114800"/>
          </a:xfrm>
        </p:spPr>
        <p:txBody>
          <a:bodyPr/>
          <a:lstStyle/>
          <a:p>
            <a:r>
              <a:rPr lang="zh-CN" altLang="en-US" sz="2400" dirty="0"/>
              <a:t>一，内容营销，通过好内容吸引用户；</a:t>
            </a:r>
          </a:p>
          <a:p>
            <a:r>
              <a:rPr lang="zh-CN" altLang="en-US" sz="2400" dirty="0"/>
              <a:t>二，互动营销，微博账户做为整合营销平台，线下各种活动通过微博互动来完成；</a:t>
            </a:r>
          </a:p>
          <a:p>
            <a:r>
              <a:rPr lang="zh-CN" altLang="en-US" sz="2400" dirty="0"/>
              <a:t>三，应用服务，消费服务的扮演者，</a:t>
            </a:r>
            <a:r>
              <a:rPr lang="zh-CN" altLang="en-US" sz="2400" dirty="0">
                <a:latin typeface="Arial" panose="020B0604020202020204" pitchFamily="34" charset="0"/>
              </a:rPr>
              <a:t>“</a:t>
            </a:r>
            <a:r>
              <a:rPr lang="zh-CN" altLang="en-US" sz="2400" dirty="0"/>
              <a:t>快书包</a:t>
            </a:r>
            <a:r>
              <a:rPr lang="zh-CN" altLang="en-US" sz="2400" dirty="0">
                <a:latin typeface="Arial" panose="020B0604020202020204" pitchFamily="34" charset="0"/>
              </a:rPr>
              <a:t>”</a:t>
            </a:r>
            <a:r>
              <a:rPr lang="zh-CN" altLang="en-US" sz="2400" dirty="0"/>
              <a:t>即属于这一类。</a:t>
            </a:r>
            <a:br>
              <a:rPr lang="zh-CN" altLang="en-US" sz="2800" dirty="0"/>
            </a:br>
            <a:endParaRPr lang="zh-CN" altLang="en-US" sz="2800" dirty="0"/>
          </a:p>
        </p:txBody>
      </p:sp>
    </p:spTree>
    <p:extLst>
      <p:ext uri="{BB962C8B-B14F-4D97-AF65-F5344CB8AC3E}">
        <p14:creationId xmlns:p14="http://schemas.microsoft.com/office/powerpoint/2010/main" val="2450237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p>
        </p:txBody>
      </p:sp>
      <p:sp>
        <p:nvSpPr>
          <p:cNvPr id="6" name="直接连接符 31"/>
          <p:cNvSpPr>
            <a:spLocks noChangeShapeType="1"/>
          </p:cNvSpPr>
          <p:nvPr/>
        </p:nvSpPr>
        <p:spPr bwMode="auto">
          <a:xfrm>
            <a:off x="2794000" y="6048375"/>
            <a:ext cx="6026150" cy="0"/>
          </a:xfrm>
          <a:prstGeom prst="line">
            <a:avLst/>
          </a:prstGeom>
          <a:noFill/>
          <a:ln w="9525">
            <a:solidFill>
              <a:srgbClr val="92D05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 name="矩形 32"/>
          <p:cNvSpPr>
            <a:spLocks noChangeArrowheads="1"/>
          </p:cNvSpPr>
          <p:nvPr/>
        </p:nvSpPr>
        <p:spPr bwMode="auto">
          <a:xfrm>
            <a:off x="4030663" y="6048375"/>
            <a:ext cx="4391025" cy="620713"/>
          </a:xfrm>
          <a:prstGeom prst="rect">
            <a:avLst/>
          </a:prstGeom>
          <a:solidFill>
            <a:srgbClr val="7BC143">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8" name="TextBox 42"/>
          <p:cNvSpPr>
            <a:spLocks noChangeArrowheads="1"/>
          </p:cNvSpPr>
          <p:nvPr/>
        </p:nvSpPr>
        <p:spPr bwMode="auto">
          <a:xfrm>
            <a:off x="4821238" y="6137275"/>
            <a:ext cx="338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p>
        </p:txBody>
      </p:sp>
      <p:sp>
        <p:nvSpPr>
          <p:cNvPr id="9" name="直接连接符 43"/>
          <p:cNvSpPr>
            <a:spLocks noChangeShapeType="1"/>
          </p:cNvSpPr>
          <p:nvPr/>
        </p:nvSpPr>
        <p:spPr bwMode="auto">
          <a:xfrm>
            <a:off x="8820150" y="5157788"/>
            <a:ext cx="0" cy="890587"/>
          </a:xfrm>
          <a:prstGeom prst="line">
            <a:avLst/>
          </a:prstGeom>
          <a:noFill/>
          <a:ln w="9525">
            <a:solidFill>
              <a:srgbClr val="92D05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 name="Rectangle 7"/>
          <p:cNvSpPr>
            <a:spLocks noGrp="1" noChangeArrowheads="1"/>
          </p:cNvSpPr>
          <p:nvPr/>
        </p:nvSpPr>
        <p:spPr bwMode="auto">
          <a:xfrm>
            <a:off x="-214668" y="1303309"/>
            <a:ext cx="90725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9600" dirty="0" err="1">
                <a:solidFill>
                  <a:srgbClr val="008000"/>
                </a:solidFill>
                <a:ea typeface="方正超粗黑_GBK" charset="-122"/>
              </a:rPr>
              <a:t>Wechat</a:t>
            </a:r>
            <a:endParaRPr lang="zh-CN" altLang="en-US" sz="9600" dirty="0">
              <a:solidFill>
                <a:srgbClr val="008000"/>
              </a:solidFill>
              <a:ea typeface="方正超粗黑_GBK" charset="-122"/>
            </a:endParaRPr>
          </a:p>
        </p:txBody>
      </p:sp>
      <p:pic>
        <p:nvPicPr>
          <p:cNvPr id="11" name="Picture 8" descr="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87601"/>
            <a:ext cx="238125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188" y="2387601"/>
            <a:ext cx="238125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0575" y="2387601"/>
            <a:ext cx="2381250" cy="357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90159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3708400" y="2852738"/>
            <a:ext cx="2663825" cy="39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1"/>
              </a:buClr>
              <a:buFont typeface="Wingdings" panose="05000000000000000000" pitchFamily="2" charset="2"/>
              <a:buChar char="l"/>
            </a:pPr>
            <a:r>
              <a:rPr lang="zh-CN" altLang="en-US" sz="1900" b="0"/>
              <a:t>腾讯微信</a:t>
            </a:r>
          </a:p>
          <a:p>
            <a:pPr>
              <a:spcBef>
                <a:spcPct val="20000"/>
              </a:spcBef>
              <a:buClr>
                <a:schemeClr val="accent1"/>
              </a:buClr>
              <a:buFont typeface="Wingdings" panose="05000000000000000000" pitchFamily="2" charset="2"/>
              <a:buChar char="l"/>
            </a:pPr>
            <a:r>
              <a:rPr lang="zh-CN" altLang="en-US" b="0"/>
              <a:t>日版微信</a:t>
            </a:r>
            <a:r>
              <a:rPr lang="zh-CN" altLang="en-US" b="0">
                <a:latin typeface="Arial" panose="020B0604020202020204" pitchFamily="34" charset="0"/>
              </a:rPr>
              <a:t>“</a:t>
            </a:r>
            <a:r>
              <a:rPr lang="en-US" altLang="zh-CN" b="0"/>
              <a:t>Line</a:t>
            </a:r>
            <a:r>
              <a:rPr lang="en-US" altLang="zh-CN" b="0">
                <a:latin typeface="Arial" panose="020B0604020202020204" pitchFamily="34" charset="0"/>
              </a:rPr>
              <a:t>”</a:t>
            </a:r>
            <a:endParaRPr lang="zh-CN" altLang="en-US" sz="1900" b="0"/>
          </a:p>
          <a:p>
            <a:pPr>
              <a:spcBef>
                <a:spcPct val="20000"/>
              </a:spcBef>
              <a:buClr>
                <a:schemeClr val="accent1"/>
              </a:buClr>
              <a:buFont typeface="Wingdings" panose="05000000000000000000" pitchFamily="2" charset="2"/>
              <a:buChar char="l"/>
            </a:pPr>
            <a:r>
              <a:rPr lang="zh-CN" altLang="en-US" sz="1900" b="0"/>
              <a:t>韩版微信</a:t>
            </a:r>
            <a:r>
              <a:rPr lang="zh-CN" altLang="en-US" sz="1900" b="0">
                <a:latin typeface="Arial" panose="020B0604020202020204" pitchFamily="34" charset="0"/>
              </a:rPr>
              <a:t>“</a:t>
            </a:r>
            <a:r>
              <a:rPr lang="en-US" altLang="zh-CN" sz="1900" b="0"/>
              <a:t>Kakao Talk</a:t>
            </a:r>
            <a:r>
              <a:rPr lang="en-US" altLang="zh-CN" sz="1900" b="0">
                <a:latin typeface="Arial" panose="020B0604020202020204" pitchFamily="34" charset="0"/>
              </a:rPr>
              <a:t>”</a:t>
            </a:r>
            <a:endParaRPr lang="en-US" altLang="zh-CN" sz="1900" b="0"/>
          </a:p>
          <a:p>
            <a:pPr>
              <a:spcBef>
                <a:spcPct val="20000"/>
              </a:spcBef>
              <a:buClr>
                <a:schemeClr val="accent1"/>
              </a:buClr>
              <a:buFont typeface="Wingdings" panose="05000000000000000000" pitchFamily="2" charset="2"/>
              <a:buChar char="l"/>
            </a:pPr>
            <a:r>
              <a:rPr lang="zh-CN" altLang="en-US" b="0"/>
              <a:t>米聊</a:t>
            </a:r>
            <a:endParaRPr lang="en-US" altLang="zh-CN" sz="1900" b="0"/>
          </a:p>
          <a:p>
            <a:pPr>
              <a:spcBef>
                <a:spcPct val="20000"/>
              </a:spcBef>
              <a:buClr>
                <a:schemeClr val="accent1"/>
              </a:buClr>
              <a:buFont typeface="Wingdings" panose="05000000000000000000" pitchFamily="2" charset="2"/>
              <a:buChar char="l"/>
            </a:pPr>
            <a:r>
              <a:rPr lang="en-US" altLang="zh-CN" sz="1900" b="0"/>
              <a:t>Whatsapp</a:t>
            </a:r>
          </a:p>
          <a:p>
            <a:pPr>
              <a:spcBef>
                <a:spcPct val="20000"/>
              </a:spcBef>
              <a:buClr>
                <a:schemeClr val="accent1"/>
              </a:buClr>
              <a:buFont typeface="Wingdings" panose="05000000000000000000" pitchFamily="2" charset="2"/>
              <a:buChar char="l"/>
            </a:pPr>
            <a:r>
              <a:rPr lang="en-US" altLang="zh-CN" sz="1900" b="0"/>
              <a:t>Skype</a:t>
            </a:r>
          </a:p>
          <a:p>
            <a:pPr>
              <a:spcBef>
                <a:spcPct val="20000"/>
              </a:spcBef>
              <a:buClr>
                <a:schemeClr val="accent1"/>
              </a:buClr>
              <a:buFont typeface="Wingdings" panose="05000000000000000000" pitchFamily="2" charset="2"/>
              <a:buChar char="l"/>
            </a:pPr>
            <a:r>
              <a:rPr lang="en-US" altLang="zh-CN" sz="1900" b="0"/>
              <a:t>Viber</a:t>
            </a:r>
          </a:p>
          <a:p>
            <a:pPr>
              <a:spcBef>
                <a:spcPct val="20000"/>
              </a:spcBef>
              <a:buClr>
                <a:schemeClr val="accent1"/>
              </a:buClr>
              <a:buFont typeface="Wingdings" panose="05000000000000000000" pitchFamily="2" charset="2"/>
              <a:buChar char="l"/>
            </a:pPr>
            <a:r>
              <a:rPr lang="zh-CN" altLang="en-US" sz="1900" b="0"/>
              <a:t>易信</a:t>
            </a:r>
          </a:p>
          <a:p>
            <a:pPr>
              <a:spcBef>
                <a:spcPct val="20000"/>
              </a:spcBef>
              <a:buClr>
                <a:schemeClr val="accent1"/>
              </a:buClr>
              <a:buFont typeface="Wingdings" panose="05000000000000000000" pitchFamily="2" charset="2"/>
              <a:buChar char="l"/>
            </a:pPr>
            <a:r>
              <a:rPr lang="en-US" altLang="zh-CN" sz="1900" b="0"/>
              <a:t>Talkbox;MM;</a:t>
            </a:r>
            <a:r>
              <a:rPr lang="zh-CN" altLang="en-US" sz="1900" b="0"/>
              <a:t>新浪微友；</a:t>
            </a:r>
            <a:r>
              <a:rPr lang="en-US" altLang="zh-CN" sz="1900" b="0"/>
              <a:t>360</a:t>
            </a:r>
            <a:r>
              <a:rPr lang="zh-CN" altLang="en-US" sz="1900" b="0"/>
              <a:t>口信；有信；速聊；移动飞聊；陌陌</a:t>
            </a:r>
          </a:p>
        </p:txBody>
      </p:sp>
      <p:pic>
        <p:nvPicPr>
          <p:cNvPr id="67587" name="Picture 3" descr="11493650_1336147125795_0_1024x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75" y="2463800"/>
            <a:ext cx="2841625"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descr="4610b912c8fcc3cef5bd68a49245d688d43f2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3100"/>
            <a:ext cx="2189163"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descr="8c1001e93901213fcf8a7a8654e736d12e2eb9389b50b5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84363"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6" descr="6d81800a19d8bc3e7f01edac838ba61ea8d3454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0"/>
            <a:ext cx="2843212"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7" descr="64380cd7912397dd553edafe5982b2b7d1a287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2125" y="2565400"/>
            <a:ext cx="192881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2" name="Text Box 8"/>
          <p:cNvSpPr txBox="1">
            <a:spLocks noChangeArrowheads="1"/>
          </p:cNvSpPr>
          <p:nvPr/>
        </p:nvSpPr>
        <p:spPr bwMode="auto">
          <a:xfrm>
            <a:off x="2698750" y="0"/>
            <a:ext cx="33131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a:solidFill>
                  <a:schemeClr val="hlink"/>
                </a:solidFill>
              </a:rPr>
              <a:t>一、同类产品</a:t>
            </a:r>
          </a:p>
        </p:txBody>
      </p:sp>
      <p:pic>
        <p:nvPicPr>
          <p:cNvPr id="67593" name="Picture 9" descr="soOJWZ3A9Yc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619125"/>
            <a:ext cx="2160588"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Picture 10" descr="2012122410248536"/>
          <p:cNvPicPr>
            <a:picLocks noChangeAspect="1" noChangeArrowheads="1"/>
          </p:cNvPicPr>
          <p:nvPr/>
        </p:nvPicPr>
        <p:blipFill>
          <a:blip r:embed="rId8">
            <a:extLst>
              <a:ext uri="{28A0092B-C50C-407E-A947-70E740481C1C}">
                <a14:useLocalDpi xmlns:a14="http://schemas.microsoft.com/office/drawing/2010/main" val="0"/>
              </a:ext>
            </a:extLst>
          </a:blip>
          <a:srcRect l="15163" t="21390" r="3006" b="32658"/>
          <a:stretch>
            <a:fillRect/>
          </a:stretch>
        </p:blipFill>
        <p:spPr bwMode="auto">
          <a:xfrm>
            <a:off x="5437188" y="4510088"/>
            <a:ext cx="1944687"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5" name="AutoShape 11" descr="u=1801951988,1228052121&amp;fm=58"/>
          <p:cNvSpPr>
            <a:spLocks noChangeAspect="1" noChangeArrowheads="1"/>
          </p:cNvSpPr>
          <p:nvPr/>
        </p:nvSpPr>
        <p:spPr bwMode="auto">
          <a:xfrm>
            <a:off x="4427538" y="3284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67596" name="Picture 12" descr="a2cc7cd98d1001e94c5021d8b90e7bec55e736d12e2eb7c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2488" y="692150"/>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682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strips(downLeft)">
                                      <p:cBhvr>
                                        <p:cTn id="7" dur="500"/>
                                        <p:tgtEl>
                                          <p:spTgt spid="67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1" nodeType="clickEffect">
                                  <p:stCondLst>
                                    <p:cond delay="0"/>
                                  </p:stCondLst>
                                  <p:childTnLst>
                                    <p:set>
                                      <p:cBhvr>
                                        <p:cTn id="11" dur="1" fill="hold">
                                          <p:stCondLst>
                                            <p:cond delay="0"/>
                                          </p:stCondLst>
                                        </p:cTn>
                                        <p:tgtEl>
                                          <p:spTgt spid="67586"/>
                                        </p:tgtEl>
                                        <p:attrNameLst>
                                          <p:attrName>style.visibility</p:attrName>
                                        </p:attrNameLst>
                                      </p:cBhvr>
                                      <p:to>
                                        <p:strVal val="visible"/>
                                      </p:to>
                                    </p:set>
                                    <p:animEffect transition="in" filter="circle(in)">
                                      <p:cBhvr>
                                        <p:cTn id="12" dur="20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8013" y="908050"/>
            <a:ext cx="3455987"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3" descr="Line Mall会以瀑布流的方式展现商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276600"/>
            <a:ext cx="464343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4" descr="773087"/>
          <p:cNvPicPr>
            <a:picLocks noChangeAspect="1" noChangeArrowheads="1"/>
          </p:cNvPicPr>
          <p:nvPr/>
        </p:nvPicPr>
        <p:blipFill>
          <a:blip r:embed="rId4">
            <a:extLst>
              <a:ext uri="{28A0092B-C50C-407E-A947-70E740481C1C}">
                <a14:useLocalDpi xmlns:a14="http://schemas.microsoft.com/office/drawing/2010/main" val="0"/>
              </a:ext>
            </a:extLst>
          </a:blip>
          <a:srcRect l="13333" t="43707" r="18465" b="25397"/>
          <a:stretch>
            <a:fillRect/>
          </a:stretch>
        </p:blipFill>
        <p:spPr bwMode="auto">
          <a:xfrm>
            <a:off x="2411413" y="2420938"/>
            <a:ext cx="3313112"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AutoShape 5" descr="u=445242174,3653579574&amp;fm=23&amp;gp=0"/>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8614" name="AutoShape 6" descr="u=445242174,3653579574&amp;fm=23&amp;gp=0"/>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8615" name="AutoShape 7" descr="u=445242174,3653579574&amp;fm=23&amp;gp=0"/>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8616" name="AutoShape 8" descr="u=445242174,3653579574&amp;fm=23&amp;gp=0"/>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8617" name="AutoShape 9" descr="u=2039165124,304137834&amp;fm=23&amp;gp=0"/>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8618" name="AutoShape 10" descr="u=2039165124,304137834&amp;fm=23&amp;gp=0"/>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8619" name="AutoShape 11" descr="u=2039165124,304137834&amp;fm=23&amp;gp=0"/>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8620" name="AutoShape 12" descr="u=2039165124,304137834&amp;fm=23&amp;gp=0"/>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8621" name="AutoShape 13" descr="u=2039165124,304137834&amp;fm=23&amp;gp=0"/>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6862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381250" cy="436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23" name="Text Box 15"/>
          <p:cNvSpPr txBox="1">
            <a:spLocks noChangeArrowheads="1"/>
          </p:cNvSpPr>
          <p:nvPr/>
        </p:nvSpPr>
        <p:spPr bwMode="auto">
          <a:xfrm>
            <a:off x="2627313" y="979488"/>
            <a:ext cx="28813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a:t>Line</a:t>
            </a:r>
            <a:r>
              <a:rPr lang="zh-CN" altLang="en-US" sz="2800"/>
              <a:t>盈利模式</a:t>
            </a:r>
          </a:p>
        </p:txBody>
      </p:sp>
    </p:spTree>
    <p:extLst>
      <p:ext uri="{BB962C8B-B14F-4D97-AF65-F5344CB8AC3E}">
        <p14:creationId xmlns:p14="http://schemas.microsoft.com/office/powerpoint/2010/main" val="374694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r>
              <a:rPr lang="en-US"/>
              <a:t>1-</a:t>
            </a:r>
            <a:fld id="{E8721A86-F562-40E7-910E-4AC65DD9493C}" type="slidenum">
              <a:rPr lang="en-US" smtClean="0"/>
              <a:pPr>
                <a:defRPr/>
              </a:pPr>
              <a:t>29</a:t>
            </a:fld>
            <a:endParaRPr lang="en-US"/>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90322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idx="4294967295"/>
          </p:nvPr>
        </p:nvSpPr>
        <p:spPr>
          <a:xfrm>
            <a:off x="359532" y="584684"/>
            <a:ext cx="6705600" cy="762000"/>
          </a:xfrm>
        </p:spPr>
        <p:txBody>
          <a:bodyPr/>
          <a:lstStyle/>
          <a:p>
            <a:pPr>
              <a:defRPr/>
            </a:pPr>
            <a:r>
              <a:rPr lang="zh-CN" altLang="en-US" dirty="0">
                <a:effectLst>
                  <a:outerShdw blurRad="38100" dist="38100" dir="2700000" algn="tl">
                    <a:srgbClr val="DDDDDD"/>
                  </a:outerShdw>
                </a:effectLst>
              </a:rPr>
              <a:t>社交媒体</a:t>
            </a:r>
          </a:p>
        </p:txBody>
      </p:sp>
      <p:sp>
        <p:nvSpPr>
          <p:cNvPr id="8195" name="内容占位符 2"/>
          <p:cNvSpPr>
            <a:spLocks noGrp="1"/>
          </p:cNvSpPr>
          <p:nvPr>
            <p:ph idx="4294967295"/>
          </p:nvPr>
        </p:nvSpPr>
        <p:spPr>
          <a:xfrm>
            <a:off x="457200" y="2249488"/>
            <a:ext cx="4852988" cy="4324350"/>
          </a:xfrm>
        </p:spPr>
        <p:txBody>
          <a:bodyPr/>
          <a:lstStyle/>
          <a:p>
            <a:pPr>
              <a:defRPr/>
            </a:pPr>
            <a:r>
              <a:rPr lang="zh-CN" altLang="en-US" sz="2800" b="0" dirty="0">
                <a:effectLst>
                  <a:outerShdw blurRad="38100" dist="38100" dir="2700000" algn="tl">
                    <a:srgbClr val="C0C0C0"/>
                  </a:outerShdw>
                </a:effectLst>
              </a:rPr>
              <a:t>社交媒体（</a:t>
            </a:r>
            <a:r>
              <a:rPr lang="en-US" altLang="zh-CN" sz="2800" b="0" dirty="0">
                <a:effectLst>
                  <a:outerShdw blurRad="38100" dist="38100" dir="2700000" algn="tl">
                    <a:srgbClr val="C0C0C0"/>
                  </a:outerShdw>
                </a:effectLst>
              </a:rPr>
              <a:t>Social Media)</a:t>
            </a:r>
            <a:r>
              <a:rPr lang="zh-CN" altLang="en-US" sz="2800" b="0" dirty="0">
                <a:effectLst>
                  <a:outerShdw blurRad="38100" dist="38100" dir="2700000" algn="tl">
                    <a:srgbClr val="C0C0C0"/>
                  </a:outerShdw>
                </a:effectLst>
              </a:rPr>
              <a:t>，也称为社会化媒体、社会性媒体，指允许人们撰写、分享、评价、讨论、相互沟通的网站和技术。所谓社交媒体应该是大批网民自发贡献，提取，创造新闻咨询，然后传播的过程。</a:t>
            </a:r>
            <a:endParaRPr lang="zh-CN" altLang="en-US" sz="2800" dirty="0">
              <a:effectLst>
                <a:outerShdw blurRad="38100" dist="38100" dir="2700000" algn="tl">
                  <a:srgbClr val="C0C0C0"/>
                </a:outerShdw>
              </a:effectLst>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844824"/>
            <a:ext cx="3167063"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extLst>
      <p:ext uri="{BB962C8B-B14F-4D97-AF65-F5344CB8AC3E}">
        <p14:creationId xmlns:p14="http://schemas.microsoft.com/office/powerpoint/2010/main" val="3091936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007605" y="331788"/>
            <a:ext cx="6085346" cy="1143000"/>
          </a:xfrm>
        </p:spPr>
        <p:txBody>
          <a:bodyPr/>
          <a:lstStyle/>
          <a:p>
            <a:r>
              <a:rPr lang="zh-CN" altLang="en-US" b="1" dirty="0"/>
              <a:t>微信的优势</a:t>
            </a:r>
          </a:p>
        </p:txBody>
      </p:sp>
      <p:sp>
        <p:nvSpPr>
          <p:cNvPr id="70659" name="Rectangle 3"/>
          <p:cNvSpPr>
            <a:spLocks noGrp="1" noChangeArrowheads="1"/>
          </p:cNvSpPr>
          <p:nvPr>
            <p:ph type="body" idx="1"/>
          </p:nvPr>
        </p:nvSpPr>
        <p:spPr>
          <a:xfrm>
            <a:off x="898525" y="1989138"/>
            <a:ext cx="7996238" cy="3817937"/>
          </a:xfrm>
        </p:spPr>
        <p:txBody>
          <a:bodyPr/>
          <a:lstStyle/>
          <a:p>
            <a:pPr>
              <a:lnSpc>
                <a:spcPct val="90000"/>
              </a:lnSpc>
              <a:spcAft>
                <a:spcPct val="40000"/>
              </a:spcAft>
            </a:pPr>
            <a:r>
              <a:rPr lang="zh-CN" altLang="en-US" sz="2400"/>
              <a:t>跨平台，沟通无障碍，微信支持主流的智能操作系统，不同系统间互发畅通无阻。</a:t>
            </a:r>
          </a:p>
          <a:p>
            <a:pPr>
              <a:lnSpc>
                <a:spcPct val="90000"/>
              </a:lnSpc>
              <a:spcAft>
                <a:spcPct val="40000"/>
              </a:spcAft>
            </a:pPr>
            <a:r>
              <a:rPr lang="zh-CN" altLang="en-US" sz="2400"/>
              <a:t>轻松聊天不透露信息是否已读，降低收信压力。</a:t>
            </a:r>
          </a:p>
          <a:p>
            <a:pPr>
              <a:lnSpc>
                <a:spcPct val="90000"/>
              </a:lnSpc>
              <a:spcAft>
                <a:spcPct val="40000"/>
              </a:spcAft>
            </a:pPr>
            <a:r>
              <a:rPr lang="zh-CN" altLang="en-US" sz="2400"/>
              <a:t>图片压缩传输，节省流量。</a:t>
            </a:r>
          </a:p>
          <a:p>
            <a:pPr>
              <a:lnSpc>
                <a:spcPct val="90000"/>
              </a:lnSpc>
              <a:spcAft>
                <a:spcPct val="40000"/>
              </a:spcAft>
            </a:pPr>
            <a:r>
              <a:rPr lang="zh-CN" altLang="en-US" sz="2400"/>
              <a:t>输入状态实时显示，手机聊天极速新体验。</a:t>
            </a:r>
          </a:p>
          <a:p>
            <a:pPr>
              <a:lnSpc>
                <a:spcPct val="90000"/>
              </a:lnSpc>
              <a:spcAft>
                <a:spcPct val="40000"/>
              </a:spcAft>
            </a:pPr>
            <a:r>
              <a:rPr lang="zh-CN" altLang="en-US" sz="2400"/>
              <a:t>移动即时通信，楼层式消息对话更让人们的聊天简洁方便。</a:t>
            </a:r>
          </a:p>
          <a:p>
            <a:pPr>
              <a:lnSpc>
                <a:spcPct val="90000"/>
              </a:lnSpc>
              <a:spcAft>
                <a:spcPct val="40000"/>
              </a:spcAft>
              <a:buFont typeface="Wingdings" panose="05000000000000000000" pitchFamily="2" charset="2"/>
              <a:buNone/>
            </a:pPr>
            <a:r>
              <a:rPr lang="en-US" altLang="zh-CN" sz="2400">
                <a:latin typeface="Arial" panose="020B0604020202020204" pitchFamily="34" charset="0"/>
              </a:rPr>
              <a:t>……</a:t>
            </a:r>
            <a:endParaRPr lang="en-US" altLang="zh-CN" sz="2400"/>
          </a:p>
        </p:txBody>
      </p:sp>
    </p:spTree>
    <p:extLst>
      <p:ext uri="{BB962C8B-B14F-4D97-AF65-F5344CB8AC3E}">
        <p14:creationId xmlns:p14="http://schemas.microsoft.com/office/powerpoint/2010/main" val="3969933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09600" y="332656"/>
            <a:ext cx="5473700" cy="1143000"/>
          </a:xfrm>
          <a:noFill/>
          <a:ln/>
        </p:spPr>
        <p:txBody>
          <a:bodyPr/>
          <a:lstStyle/>
          <a:p>
            <a:r>
              <a:rPr lang="zh-CN" altLang="en-US" b="1" dirty="0"/>
              <a:t>微信产品的盈利模式</a:t>
            </a:r>
          </a:p>
        </p:txBody>
      </p:sp>
      <p:pic>
        <p:nvPicPr>
          <p:cNvPr id="72707" name="Picture 3" descr="201208271030421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0188" y="1123950"/>
            <a:ext cx="3833812"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 Box 4"/>
          <p:cNvSpPr txBox="1">
            <a:spLocks noChangeArrowheads="1"/>
          </p:cNvSpPr>
          <p:nvPr/>
        </p:nvSpPr>
        <p:spPr bwMode="auto">
          <a:xfrm>
            <a:off x="609600" y="1628775"/>
            <a:ext cx="4681538"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accent1"/>
              </a:buClr>
              <a:buFont typeface="Wingdings" panose="05000000000000000000" pitchFamily="2" charset="2"/>
              <a:buChar char="l"/>
            </a:pPr>
            <a:r>
              <a:rPr lang="zh-CN" altLang="en-US" sz="2400" b="0"/>
              <a:t>游戏：</a:t>
            </a:r>
            <a:r>
              <a:rPr lang="zh-CN" altLang="en-US" b="0">
                <a:latin typeface="Arial" panose="020B0604020202020204" pitchFamily="34" charset="0"/>
              </a:rPr>
              <a:t>“</a:t>
            </a:r>
            <a:r>
              <a:rPr lang="zh-CN" altLang="en-US" b="0"/>
              <a:t>手机网页游戏</a:t>
            </a:r>
            <a:r>
              <a:rPr lang="zh-CN" altLang="en-US" b="0">
                <a:latin typeface="Arial" panose="020B0604020202020204" pitchFamily="34" charset="0"/>
              </a:rPr>
              <a:t>”</a:t>
            </a:r>
            <a:r>
              <a:rPr lang="zh-CN" altLang="en-US" b="0"/>
              <a:t>（账号：</a:t>
            </a:r>
            <a:r>
              <a:rPr lang="en-US" altLang="zh-CN" b="0"/>
              <a:t>duopaogame</a:t>
            </a:r>
            <a:r>
              <a:rPr lang="zh-CN" altLang="en-US" b="0"/>
              <a:t>）</a:t>
            </a:r>
            <a:endParaRPr lang="zh-CN" altLang="en-US" sz="2400" b="0"/>
          </a:p>
          <a:p>
            <a:pPr>
              <a:spcBef>
                <a:spcPct val="50000"/>
              </a:spcBef>
              <a:buClr>
                <a:schemeClr val="accent1"/>
              </a:buClr>
              <a:buFont typeface="Wingdings" panose="05000000000000000000" pitchFamily="2" charset="2"/>
              <a:buChar char="l"/>
            </a:pPr>
            <a:r>
              <a:rPr lang="zh-CN" altLang="en-US" sz="2400" b="0"/>
              <a:t>广告主的付费：</a:t>
            </a:r>
            <a:r>
              <a:rPr lang="zh-CN" altLang="en-US" b="0">
                <a:latin typeface="Arial" panose="020B0604020202020204" pitchFamily="34" charset="0"/>
              </a:rPr>
              <a:t>“</a:t>
            </a:r>
            <a:r>
              <a:rPr lang="zh-CN" altLang="en-US" b="0"/>
              <a:t>云科技</a:t>
            </a:r>
            <a:r>
              <a:rPr lang="zh-CN" altLang="en-US" b="0">
                <a:latin typeface="Arial" panose="020B0604020202020204" pitchFamily="34" charset="0"/>
              </a:rPr>
              <a:t>”</a:t>
            </a:r>
            <a:r>
              <a:rPr lang="zh-CN" altLang="en-US" b="0"/>
              <a:t>、</a:t>
            </a:r>
            <a:r>
              <a:rPr lang="zh-CN" altLang="en-US" b="0">
                <a:latin typeface="Arial" panose="020B0604020202020204" pitchFamily="34" charset="0"/>
              </a:rPr>
              <a:t>“</a:t>
            </a:r>
            <a:r>
              <a:rPr lang="zh-CN" altLang="en-US" b="0"/>
              <a:t>移动观察</a:t>
            </a:r>
            <a:r>
              <a:rPr lang="zh-CN" altLang="en-US" b="0">
                <a:latin typeface="Arial" panose="020B0604020202020204" pitchFamily="34" charset="0"/>
              </a:rPr>
              <a:t>”</a:t>
            </a:r>
            <a:r>
              <a:rPr lang="zh-CN" altLang="en-US" b="0"/>
              <a:t>、</a:t>
            </a:r>
            <a:r>
              <a:rPr lang="zh-CN" altLang="en-US" b="0">
                <a:latin typeface="Arial" panose="020B0604020202020204" pitchFamily="34" charset="0"/>
              </a:rPr>
              <a:t>“</a:t>
            </a:r>
            <a:r>
              <a:rPr lang="zh-CN" altLang="en-US" b="0"/>
              <a:t>罗辑思维</a:t>
            </a:r>
            <a:r>
              <a:rPr lang="zh-CN" altLang="en-US" b="0">
                <a:latin typeface="Arial" panose="020B0604020202020204" pitchFamily="34" charset="0"/>
              </a:rPr>
              <a:t>”</a:t>
            </a:r>
            <a:r>
              <a:rPr lang="zh-CN" altLang="en-US" b="0"/>
              <a:t>、</a:t>
            </a:r>
            <a:r>
              <a:rPr lang="zh-CN" altLang="en-US" b="0">
                <a:latin typeface="Arial" panose="020B0604020202020204" pitchFamily="34" charset="0"/>
              </a:rPr>
              <a:t>“</a:t>
            </a:r>
            <a:r>
              <a:rPr lang="zh-CN" altLang="en-US" b="0"/>
              <a:t>玩转微信</a:t>
            </a:r>
            <a:r>
              <a:rPr lang="zh-CN" altLang="en-US" b="0">
                <a:latin typeface="Arial" panose="020B0604020202020204" pitchFamily="34" charset="0"/>
              </a:rPr>
              <a:t>”</a:t>
            </a:r>
            <a:r>
              <a:rPr lang="zh-CN" altLang="en-US" b="0"/>
              <a:t>等自媒体人广告；甚至附近的人的签名栏硬广告；漂流瓶；二维码；公众账号模式；嘀嘀打车</a:t>
            </a:r>
            <a:endParaRPr lang="zh-CN" altLang="en-US" sz="2400" b="0"/>
          </a:p>
          <a:p>
            <a:pPr>
              <a:spcBef>
                <a:spcPct val="50000"/>
              </a:spcBef>
              <a:buClr>
                <a:schemeClr val="accent1"/>
              </a:buClr>
              <a:buFont typeface="Wingdings" panose="05000000000000000000" pitchFamily="2" charset="2"/>
              <a:buChar char="l"/>
            </a:pPr>
            <a:r>
              <a:rPr lang="zh-CN" altLang="en-US" sz="2400" b="0"/>
              <a:t>用户的付费</a:t>
            </a:r>
            <a:r>
              <a:rPr lang="en-US" altLang="zh-CN" sz="2400" b="0"/>
              <a:t>,VIP,</a:t>
            </a:r>
            <a:r>
              <a:rPr lang="zh-CN" altLang="en-US" sz="2400" b="0"/>
              <a:t>表情下载</a:t>
            </a:r>
          </a:p>
          <a:p>
            <a:pPr>
              <a:spcBef>
                <a:spcPct val="50000"/>
              </a:spcBef>
              <a:buClr>
                <a:schemeClr val="accent1"/>
              </a:buClr>
              <a:buFont typeface="Wingdings" panose="05000000000000000000" pitchFamily="2" charset="2"/>
              <a:buChar char="l"/>
            </a:pPr>
            <a:r>
              <a:rPr lang="zh-CN" altLang="en-US" sz="2400" b="0"/>
              <a:t>电子商务</a:t>
            </a:r>
            <a:endParaRPr lang="zh-CN" altLang="en-US" b="0"/>
          </a:p>
          <a:p>
            <a:pPr>
              <a:spcBef>
                <a:spcPct val="50000"/>
              </a:spcBef>
              <a:buClr>
                <a:schemeClr val="accent1"/>
              </a:buClr>
              <a:buFont typeface="Wingdings" panose="05000000000000000000" pitchFamily="2" charset="2"/>
              <a:buNone/>
            </a:pPr>
            <a:endParaRPr lang="zh-CN" altLang="en-US" b="0"/>
          </a:p>
          <a:p>
            <a:pPr>
              <a:spcBef>
                <a:spcPct val="50000"/>
              </a:spcBef>
              <a:buClr>
                <a:schemeClr val="accent1"/>
              </a:buClr>
              <a:buFont typeface="Wingdings" panose="05000000000000000000" pitchFamily="2" charset="2"/>
              <a:buNone/>
            </a:pPr>
            <a:r>
              <a:rPr lang="en-US" altLang="zh-CN" b="0">
                <a:latin typeface="Arial" panose="020B0604020202020204" pitchFamily="34" charset="0"/>
              </a:rPr>
              <a:t>……</a:t>
            </a:r>
            <a:endParaRPr lang="en-US" altLang="zh-CN" b="0"/>
          </a:p>
        </p:txBody>
      </p:sp>
    </p:spTree>
    <p:extLst>
      <p:ext uri="{BB962C8B-B14F-4D97-AF65-F5344CB8AC3E}">
        <p14:creationId xmlns:p14="http://schemas.microsoft.com/office/powerpoint/2010/main" val="1093135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wedge">
                                      <p:cBhvr>
                                        <p:cTn id="7" dur="2000"/>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zh-CN" altLang="en-US"/>
              <a:t>微信营销推广</a:t>
            </a:r>
          </a:p>
        </p:txBody>
      </p:sp>
      <p:sp>
        <p:nvSpPr>
          <p:cNvPr id="86019" name="Rectangle 3"/>
          <p:cNvSpPr>
            <a:spLocks noGrp="1" noChangeArrowheads="1"/>
          </p:cNvSpPr>
          <p:nvPr>
            <p:ph type="body" idx="1"/>
          </p:nvPr>
        </p:nvSpPr>
        <p:spPr/>
        <p:txBody>
          <a:bodyPr/>
          <a:lstStyle/>
          <a:p>
            <a:r>
              <a:rPr lang="zh-CN" altLang="en-US"/>
              <a:t>公众号订阅号、服务号</a:t>
            </a:r>
          </a:p>
          <a:p>
            <a:r>
              <a:rPr lang="zh-CN" altLang="en-US"/>
              <a:t>基于位置信息的商户推荐（</a:t>
            </a:r>
            <a:r>
              <a:rPr lang="en-US" altLang="zh-CN"/>
              <a:t>LBS</a:t>
            </a:r>
            <a:r>
              <a:rPr lang="zh-CN" altLang="en-US"/>
              <a:t>）</a:t>
            </a:r>
          </a:p>
          <a:p>
            <a:r>
              <a:rPr lang="zh-CN" altLang="en-US"/>
              <a:t>二维码</a:t>
            </a:r>
          </a:p>
          <a:p>
            <a:r>
              <a:rPr lang="zh-CN" altLang="en-US"/>
              <a:t>在线支付</a:t>
            </a:r>
          </a:p>
          <a:p>
            <a:r>
              <a:rPr lang="zh-CN" altLang="en-US"/>
              <a:t>扫一扫（二维码 条形码 封面 街景 翻译）</a:t>
            </a:r>
          </a:p>
          <a:p>
            <a:r>
              <a:rPr lang="zh-CN" altLang="en-US"/>
              <a:t>游戏中心</a:t>
            </a:r>
          </a:p>
        </p:txBody>
      </p:sp>
    </p:spTree>
    <p:extLst>
      <p:ext uri="{BB962C8B-B14F-4D97-AF65-F5344CB8AC3E}">
        <p14:creationId xmlns:p14="http://schemas.microsoft.com/office/powerpoint/2010/main" val="2789817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标题 1"/>
          <p:cNvSpPr>
            <a:spLocks noGrp="1"/>
          </p:cNvSpPr>
          <p:nvPr>
            <p:ph type="title"/>
          </p:nvPr>
        </p:nvSpPr>
        <p:spPr/>
        <p:txBody>
          <a:bodyPr/>
          <a:lstStyle/>
          <a:p>
            <a:r>
              <a:rPr lang="zh-CN" altLang="en-US">
                <a:ea typeface="宋体" panose="02010600030101010101" pitchFamily="2" charset="-122"/>
              </a:rPr>
              <a:t>智能推送广告</a:t>
            </a:r>
          </a:p>
        </p:txBody>
      </p:sp>
      <p:sp>
        <p:nvSpPr>
          <p:cNvPr id="59395" name="内容占位符 2"/>
          <p:cNvSpPr>
            <a:spLocks noGrp="1"/>
          </p:cNvSpPr>
          <p:nvPr>
            <p:ph idx="1"/>
          </p:nvPr>
        </p:nvSpPr>
        <p:spPr/>
        <p:txBody>
          <a:bodyPr/>
          <a:lstStyle/>
          <a:p>
            <a:r>
              <a:rPr lang="zh-CN" altLang="en-US" sz="2400">
                <a:ea typeface="宋体" panose="02010600030101010101" pitchFamily="2" charset="-122"/>
              </a:rPr>
              <a:t>根据消费者潜在信息需求，在新媒体上向他们进行个性化的、具体的、点对点的产品信息或服务信息推荐，智能化的推送广告。</a:t>
            </a:r>
            <a:endParaRPr lang="en-US" altLang="zh-CN" sz="2400">
              <a:ea typeface="宋体" panose="02010600030101010101" pitchFamily="2" charset="-122"/>
            </a:endParaRPr>
          </a:p>
          <a:p>
            <a:r>
              <a:rPr lang="zh-CN" altLang="en-US" sz="2400">
                <a:ea typeface="宋体" panose="02010600030101010101" pitchFamily="2" charset="-122"/>
              </a:rPr>
              <a:t>具体到受众个体的信息需求进行人工智能运算与精准信息推送，是具有人性化的广告形式。</a:t>
            </a:r>
          </a:p>
        </p:txBody>
      </p:sp>
      <p:sp>
        <p:nvSpPr>
          <p:cNvPr id="59396" name="灯片编号占位符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fld id="{D47891E7-F8BF-4CA7-AC88-70FA274A1EEF}" type="slidenum">
              <a:rPr lang="en-US" altLang="zh-CN" sz="1800" smtClean="0">
                <a:solidFill>
                  <a:srgbClr val="FFFFFF"/>
                </a:solidFill>
              </a:rPr>
              <a:pPr/>
              <a:t>33</a:t>
            </a:fld>
            <a:endParaRPr lang="en-US" altLang="zh-CN" sz="1800">
              <a:solidFill>
                <a:srgbClr val="FFFFFF"/>
              </a:solidFill>
            </a:endParaRPr>
          </a:p>
        </p:txBody>
      </p:sp>
      <p:pic>
        <p:nvPicPr>
          <p:cNvPr id="59397"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225" y="4392613"/>
            <a:ext cx="3805238"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2488" y="4392613"/>
            <a:ext cx="3670300"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http://images.liqucn.com/h005/h64/img201207232327090.jpg"/>
          <p:cNvPicPr>
            <a:picLocks noChangeAspect="1" noChangeArrowheads="1"/>
          </p:cNvPicPr>
          <p:nvPr/>
        </p:nvPicPr>
        <p:blipFill>
          <a:blip r:embed="rId2">
            <a:extLst>
              <a:ext uri="{28A0092B-C50C-407E-A947-70E740481C1C}">
                <a14:useLocalDpi xmlns:a14="http://schemas.microsoft.com/office/drawing/2010/main" val="0"/>
              </a:ext>
            </a:extLst>
          </a:blip>
          <a:srcRect b="49678"/>
          <a:stretch>
            <a:fillRect/>
          </a:stretch>
        </p:blipFill>
        <p:spPr bwMode="auto">
          <a:xfrm>
            <a:off x="8124825" y="5586413"/>
            <a:ext cx="8715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矩形 28"/>
          <p:cNvSpPr>
            <a:spLocks noChangeArrowheads="1"/>
          </p:cNvSpPr>
          <p:nvPr/>
        </p:nvSpPr>
        <p:spPr bwMode="auto">
          <a:xfrm>
            <a:off x="1588" y="-23813"/>
            <a:ext cx="9145587" cy="933451"/>
          </a:xfrm>
          <a:prstGeom prst="rect">
            <a:avLst/>
          </a:prstGeom>
          <a:solidFill>
            <a:srgbClr val="6CA62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3316" name="直接连接符 31"/>
          <p:cNvSpPr>
            <a:spLocks noChangeShapeType="1"/>
          </p:cNvSpPr>
          <p:nvPr/>
        </p:nvSpPr>
        <p:spPr bwMode="auto">
          <a:xfrm>
            <a:off x="2794000" y="6048375"/>
            <a:ext cx="6026150" cy="0"/>
          </a:xfrm>
          <a:prstGeom prst="line">
            <a:avLst/>
          </a:prstGeom>
          <a:noFill/>
          <a:ln w="9525">
            <a:solidFill>
              <a:srgbClr val="92D05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18" name="TextBox 42"/>
          <p:cNvSpPr>
            <a:spLocks noChangeArrowheads="1"/>
          </p:cNvSpPr>
          <p:nvPr/>
        </p:nvSpPr>
        <p:spPr bwMode="auto">
          <a:xfrm>
            <a:off x="4821238" y="6137275"/>
            <a:ext cx="338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p>
        </p:txBody>
      </p:sp>
      <p:sp>
        <p:nvSpPr>
          <p:cNvPr id="13319" name="直接连接符 43"/>
          <p:cNvSpPr>
            <a:spLocks noChangeShapeType="1"/>
          </p:cNvSpPr>
          <p:nvPr/>
        </p:nvSpPr>
        <p:spPr bwMode="auto">
          <a:xfrm>
            <a:off x="8820150" y="5157788"/>
            <a:ext cx="0" cy="890587"/>
          </a:xfrm>
          <a:prstGeom prst="line">
            <a:avLst/>
          </a:prstGeom>
          <a:noFill/>
          <a:ln w="9525">
            <a:solidFill>
              <a:srgbClr val="92D05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320" name="Group 8"/>
          <p:cNvGrpSpPr>
            <a:grpSpLocks/>
          </p:cNvGrpSpPr>
          <p:nvPr/>
        </p:nvGrpSpPr>
        <p:grpSpPr bwMode="auto">
          <a:xfrm>
            <a:off x="5291138" y="1843088"/>
            <a:ext cx="3457575" cy="3457575"/>
            <a:chOff x="0" y="0"/>
            <a:chExt cx="3455406" cy="3456536"/>
          </a:xfrm>
        </p:grpSpPr>
        <p:sp>
          <p:nvSpPr>
            <p:cNvPr id="13333" name="矩形 40"/>
            <p:cNvSpPr>
              <a:spLocks noChangeArrowheads="1"/>
            </p:cNvSpPr>
            <p:nvPr/>
          </p:nvSpPr>
          <p:spPr bwMode="auto">
            <a:xfrm>
              <a:off x="0" y="0"/>
              <a:ext cx="3455406" cy="3456536"/>
            </a:xfrm>
            <a:prstGeom prst="rect">
              <a:avLst/>
            </a:prstGeom>
            <a:gradFill rotWithShape="1">
              <a:gsLst>
                <a:gs pos="0">
                  <a:srgbClr val="FF3F40"/>
                </a:gs>
                <a:gs pos="100000">
                  <a:srgbClr val="C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endParaRPr lang="zh-CN" altLang="zh-CN" sz="1400" b="1" i="1">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334" name="椭圆 44"/>
            <p:cNvSpPr>
              <a:spLocks noChangeArrowheads="1"/>
            </p:cNvSpPr>
            <p:nvPr/>
          </p:nvSpPr>
          <p:spPr bwMode="auto">
            <a:xfrm>
              <a:off x="1481239" y="2880447"/>
              <a:ext cx="492927" cy="492927"/>
            </a:xfrm>
            <a:prstGeom prst="ellipse">
              <a:avLst/>
            </a:prstGeom>
            <a:gradFill rotWithShape="1">
              <a:gsLst>
                <a:gs pos="0">
                  <a:srgbClr val="FF3F40"/>
                </a:gs>
                <a:gs pos="32999">
                  <a:srgbClr val="FF3F40"/>
                </a:gs>
                <a:gs pos="100000">
                  <a:srgbClr val="C00000"/>
                </a:gs>
              </a:gsLst>
              <a:lin ang="5400000" scaled="1"/>
            </a:gradFill>
            <a:ln w="3175">
              <a:solidFill>
                <a:srgbClr val="C00000"/>
              </a:solidFill>
              <a:round/>
              <a:headEnd/>
              <a:tailEnd/>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endParaRPr lang="zh-CN" altLang="zh-CN" sz="2400" b="1" i="1">
                <a:solidFill>
                  <a:srgbClr val="4D4D4D"/>
                </a:solidFill>
                <a:latin typeface="Impact" panose="020B0806030902050204" pitchFamily="34" charset="0"/>
                <a:ea typeface="微软雅黑" panose="020B0503020204020204" pitchFamily="34" charset="-122"/>
                <a:sym typeface="宋体" panose="02010600030101010101" pitchFamily="2" charset="-122"/>
              </a:endParaRPr>
            </a:p>
          </p:txBody>
        </p:sp>
      </p:grpSp>
      <p:grpSp>
        <p:nvGrpSpPr>
          <p:cNvPr id="13321" name="Group 11"/>
          <p:cNvGrpSpPr>
            <a:grpSpLocks/>
          </p:cNvGrpSpPr>
          <p:nvPr/>
        </p:nvGrpSpPr>
        <p:grpSpPr bwMode="auto">
          <a:xfrm>
            <a:off x="323850" y="1843088"/>
            <a:ext cx="3111500" cy="3457575"/>
            <a:chOff x="0" y="0"/>
            <a:chExt cx="3112007" cy="3456536"/>
          </a:xfrm>
        </p:grpSpPr>
        <p:sp>
          <p:nvSpPr>
            <p:cNvPr id="13331" name="矩形 48"/>
            <p:cNvSpPr>
              <a:spLocks noChangeArrowheads="1"/>
            </p:cNvSpPr>
            <p:nvPr/>
          </p:nvSpPr>
          <p:spPr bwMode="auto">
            <a:xfrm>
              <a:off x="0" y="0"/>
              <a:ext cx="3112007" cy="3456536"/>
            </a:xfrm>
            <a:prstGeom prst="rect">
              <a:avLst/>
            </a:prstGeom>
            <a:gradFill rotWithShape="1">
              <a:gsLst>
                <a:gs pos="0">
                  <a:srgbClr val="F9F9F9"/>
                </a:gs>
                <a:gs pos="32999">
                  <a:srgbClr val="F9F9F9"/>
                </a:gs>
                <a:gs pos="100000">
                  <a:srgbClr val="D7D7D7"/>
                </a:gs>
              </a:gsLst>
              <a:lin ang="5400000" scaled="1"/>
            </a:gradFill>
            <a:ln w="3175">
              <a:solidFill>
                <a:srgbClr val="EAEAEA"/>
              </a:solidFill>
              <a:miter lim="800000"/>
              <a:headEnd/>
              <a:tailEnd/>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endParaRPr lang="zh-CN" altLang="zh-CN" sz="1200" b="1" i="1">
                <a:solidFill>
                  <a:srgbClr val="4D4D4D"/>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3332" name="椭圆 49"/>
            <p:cNvSpPr>
              <a:spLocks noChangeArrowheads="1"/>
            </p:cNvSpPr>
            <p:nvPr/>
          </p:nvSpPr>
          <p:spPr bwMode="auto">
            <a:xfrm>
              <a:off x="1307725" y="2880472"/>
              <a:ext cx="492927" cy="492927"/>
            </a:xfrm>
            <a:prstGeom prst="ellipse">
              <a:avLst/>
            </a:prstGeom>
            <a:gradFill rotWithShape="1">
              <a:gsLst>
                <a:gs pos="0">
                  <a:srgbClr val="F9F9F9"/>
                </a:gs>
                <a:gs pos="32999">
                  <a:srgbClr val="F9F9F9"/>
                </a:gs>
                <a:gs pos="100000">
                  <a:srgbClr val="D7D7D7"/>
                </a:gs>
              </a:gsLst>
              <a:lin ang="5400000" scaled="1"/>
            </a:gradFill>
            <a:ln w="3175">
              <a:solidFill>
                <a:srgbClr val="D7D7D7"/>
              </a:solidFill>
              <a:round/>
              <a:headEnd/>
              <a:tailEnd/>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endParaRPr lang="zh-CN" altLang="zh-CN" sz="2400" b="1" i="1">
                <a:solidFill>
                  <a:srgbClr val="4D4D4D"/>
                </a:solidFill>
                <a:latin typeface="Impact" panose="020B0806030902050204" pitchFamily="34" charset="0"/>
                <a:ea typeface="微软雅黑" panose="020B0503020204020204" pitchFamily="34" charset="-122"/>
                <a:sym typeface="宋体" panose="02010600030101010101" pitchFamily="2" charset="-122"/>
              </a:endParaRPr>
            </a:p>
          </p:txBody>
        </p:sp>
      </p:grpSp>
      <p:sp>
        <p:nvSpPr>
          <p:cNvPr id="13322" name="椭圆 16"/>
          <p:cNvSpPr>
            <a:spLocks noChangeArrowheads="1"/>
          </p:cNvSpPr>
          <p:nvPr/>
        </p:nvSpPr>
        <p:spPr bwMode="auto">
          <a:xfrm>
            <a:off x="1279525" y="1123950"/>
            <a:ext cx="1006475" cy="1004888"/>
          </a:xfrm>
          <a:prstGeom prst="ellipse">
            <a:avLst/>
          </a:prstGeom>
          <a:gradFill rotWithShape="1">
            <a:gsLst>
              <a:gs pos="0">
                <a:srgbClr val="A7DA71"/>
              </a:gs>
              <a:gs pos="100000">
                <a:srgbClr val="6DAA2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WeChat</a:t>
            </a:r>
            <a:endParaRPr lang="zh-CN" altLang="en-US" sz="1100" dirty="0"/>
          </a:p>
        </p:txBody>
      </p:sp>
      <p:sp>
        <p:nvSpPr>
          <p:cNvPr id="13323" name="椭圆 15"/>
          <p:cNvSpPr>
            <a:spLocks noChangeArrowheads="1"/>
          </p:cNvSpPr>
          <p:nvPr/>
        </p:nvSpPr>
        <p:spPr bwMode="auto">
          <a:xfrm>
            <a:off x="6515100" y="1125538"/>
            <a:ext cx="1006475" cy="1004887"/>
          </a:xfrm>
          <a:prstGeom prst="ellipse">
            <a:avLst/>
          </a:prstGeom>
          <a:gradFill rotWithShape="1">
            <a:gsLst>
              <a:gs pos="0">
                <a:srgbClr val="FF3F40"/>
              </a:gs>
              <a:gs pos="100000">
                <a:srgbClr val="C000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en-US" altLang="zh-CN" sz="1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Weibo</a:t>
            </a:r>
            <a:endParaRPr lang="zh-CN" altLang="en-US" sz="1800" dirty="0">
              <a:ea typeface="微软雅黑" panose="020B0503020204020204" pitchFamily="34" charset="-122"/>
            </a:endParaRPr>
          </a:p>
        </p:txBody>
      </p:sp>
      <p:sp>
        <p:nvSpPr>
          <p:cNvPr id="13324" name="Text Box 44"/>
          <p:cNvSpPr>
            <a:spLocks noChangeArrowheads="1"/>
          </p:cNvSpPr>
          <p:nvPr/>
        </p:nvSpPr>
        <p:spPr bwMode="auto">
          <a:xfrm>
            <a:off x="323850" y="2420938"/>
            <a:ext cx="31115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Wingdings" panose="05000000000000000000" pitchFamily="2" charset="2"/>
              <a:buNone/>
            </a:pPr>
            <a:r>
              <a:rPr lang="en-US" altLang="zh-CN" sz="2000" dirty="0">
                <a:latin typeface="Calibri" panose="020F0502020204030204" pitchFamily="34" charset="0"/>
                <a:ea typeface="微软雅黑" panose="020B0503020204020204" pitchFamily="34" charset="-122"/>
                <a:sym typeface="宋体" panose="02010600030101010101" pitchFamily="2" charset="-122"/>
              </a:rPr>
              <a:t>Social Network Real</a:t>
            </a:r>
            <a:endParaRPr lang="zh-CN" altLang="en-US" sz="2000" dirty="0">
              <a:latin typeface="Calibri" panose="020F0502020204030204" pitchFamily="34" charset="0"/>
              <a:ea typeface="微软雅黑" panose="020B0503020204020204" pitchFamily="34" charset="-122"/>
              <a:sym typeface="宋体" panose="02010600030101010101" pitchFamily="2" charset="-122"/>
            </a:endParaRPr>
          </a:p>
          <a:p>
            <a:pPr algn="ctr" eaLnBrk="1" hangingPunct="1">
              <a:buFont typeface="Wingdings" panose="05000000000000000000" pitchFamily="2" charset="2"/>
              <a:buChar char="ü"/>
            </a:pPr>
            <a:endParaRPr lang="zh-CN" altLang="en-US" sz="2000" dirty="0">
              <a:latin typeface="Calibri" panose="020F0502020204030204" pitchFamily="34" charset="0"/>
              <a:ea typeface="微软雅黑" panose="020B0503020204020204" pitchFamily="34" charset="-122"/>
              <a:sym typeface="宋体" panose="02010600030101010101" pitchFamily="2" charset="-122"/>
            </a:endParaRPr>
          </a:p>
          <a:p>
            <a:pPr algn="ctr" eaLnBrk="1" hangingPunct="1">
              <a:buFont typeface="Wingdings" panose="05000000000000000000" pitchFamily="2" charset="2"/>
              <a:buNone/>
            </a:pPr>
            <a:r>
              <a:rPr lang="en-US" altLang="zh-CN" sz="2000" dirty="0">
                <a:latin typeface="Calibri" panose="020F0502020204030204" pitchFamily="34" charset="0"/>
                <a:ea typeface="微软雅黑" panose="020B0503020204020204" pitchFamily="34" charset="-122"/>
                <a:sym typeface="宋体" panose="02010600030101010101" pitchFamily="2" charset="-122"/>
              </a:rPr>
              <a:t>Equal</a:t>
            </a:r>
            <a:r>
              <a:rPr lang="zh-CN" altLang="en-US" sz="2000" dirty="0">
                <a:latin typeface="Calibri" panose="020F0502020204030204" pitchFamily="34" charset="0"/>
                <a:ea typeface="微软雅黑" panose="020B0503020204020204" pitchFamily="34" charset="-122"/>
                <a:sym typeface="宋体" panose="02010600030101010101" pitchFamily="2" charset="-122"/>
              </a:rPr>
              <a:t> </a:t>
            </a:r>
            <a:r>
              <a:rPr lang="en-US" altLang="zh-CN" sz="2000" dirty="0">
                <a:latin typeface="Calibri" panose="020F0502020204030204" pitchFamily="34" charset="0"/>
                <a:ea typeface="微软雅黑" panose="020B0503020204020204" pitchFamily="34" charset="-122"/>
                <a:sym typeface="宋体" panose="02010600030101010101" pitchFamily="2" charset="-122"/>
              </a:rPr>
              <a:t>&amp; Bidirectional</a:t>
            </a:r>
          </a:p>
          <a:p>
            <a:pPr algn="ctr" eaLnBrk="1" hangingPunct="1">
              <a:buFont typeface="Wingdings" panose="05000000000000000000" pitchFamily="2" charset="2"/>
              <a:buNone/>
            </a:pPr>
            <a:endParaRPr lang="zh-CN" altLang="en-US" sz="2000" dirty="0">
              <a:latin typeface="Calibri" panose="020F0502020204030204" pitchFamily="34" charset="0"/>
              <a:ea typeface="微软雅黑" panose="020B0503020204020204" pitchFamily="34" charset="-122"/>
              <a:sym typeface="宋体" panose="02010600030101010101" pitchFamily="2" charset="-122"/>
            </a:endParaRPr>
          </a:p>
          <a:p>
            <a:pPr algn="ctr" eaLnBrk="1" hangingPunct="1">
              <a:buFont typeface="Wingdings" panose="05000000000000000000" pitchFamily="2" charset="2"/>
              <a:buNone/>
            </a:pPr>
            <a:r>
              <a:rPr lang="en-US" altLang="zh-CN" sz="2000" dirty="0">
                <a:latin typeface="Calibri" panose="020F0502020204030204" pitchFamily="34" charset="0"/>
                <a:ea typeface="微软雅黑" panose="020B0503020204020204" pitchFamily="34" charset="-122"/>
                <a:sym typeface="宋体" panose="02010600030101010101" pitchFamily="2" charset="-122"/>
              </a:rPr>
              <a:t>Private</a:t>
            </a:r>
            <a:r>
              <a:rPr lang="zh-CN" altLang="en-US" sz="2000" dirty="0">
                <a:latin typeface="Calibri" panose="020F0502020204030204" pitchFamily="34" charset="0"/>
                <a:ea typeface="微软雅黑" panose="020B0503020204020204" pitchFamily="34" charset="-122"/>
                <a:sym typeface="宋体" panose="02010600030101010101" pitchFamily="2" charset="-122"/>
              </a:rPr>
              <a:t> </a:t>
            </a:r>
            <a:r>
              <a:rPr lang="en-US" altLang="zh-CN" sz="2000" dirty="0">
                <a:latin typeface="Calibri" panose="020F0502020204030204" pitchFamily="34" charset="0"/>
                <a:ea typeface="微软雅黑" panose="020B0503020204020204" pitchFamily="34" charset="-122"/>
                <a:sym typeface="宋体" panose="02010600030101010101" pitchFamily="2" charset="-122"/>
              </a:rPr>
              <a:t>Closed-up</a:t>
            </a:r>
            <a:r>
              <a:rPr lang="zh-CN" altLang="en-US" sz="2000" dirty="0">
                <a:latin typeface="Calibri" panose="020F0502020204030204" pitchFamily="34" charset="0"/>
                <a:ea typeface="微软雅黑" panose="020B0503020204020204" pitchFamily="34" charset="-122"/>
                <a:sym typeface="宋体" panose="02010600030101010101" pitchFamily="2" charset="-122"/>
              </a:rPr>
              <a:t> </a:t>
            </a:r>
            <a:r>
              <a:rPr lang="en-US" altLang="zh-CN" sz="2000" dirty="0">
                <a:latin typeface="Calibri" panose="020F0502020204030204" pitchFamily="34" charset="0"/>
                <a:ea typeface="微软雅黑" panose="020B0503020204020204" pitchFamily="34" charset="-122"/>
                <a:sym typeface="宋体" panose="02010600030101010101" pitchFamily="2" charset="-122"/>
              </a:rPr>
              <a:t>communication</a:t>
            </a:r>
          </a:p>
          <a:p>
            <a:pPr algn="ctr" eaLnBrk="1" hangingPunct="1">
              <a:buFont typeface="Wingdings" panose="05000000000000000000" pitchFamily="2" charset="2"/>
              <a:buNone/>
            </a:pPr>
            <a:endParaRPr lang="zh-CN" altLang="en-US" sz="2000" dirty="0">
              <a:latin typeface="Calibri" panose="020F0502020204030204" pitchFamily="34" charset="0"/>
              <a:ea typeface="微软雅黑" panose="020B0503020204020204" pitchFamily="34" charset="-122"/>
              <a:sym typeface="宋体" panose="02010600030101010101" pitchFamily="2" charset="-122"/>
            </a:endParaRPr>
          </a:p>
          <a:p>
            <a:pPr algn="ctr" eaLnBrk="1" hangingPunct="1">
              <a:buFont typeface="Wingdings" panose="05000000000000000000" pitchFamily="2" charset="2"/>
              <a:buNone/>
            </a:pPr>
            <a:r>
              <a:rPr lang="en-US" altLang="zh-CN" sz="2000" dirty="0">
                <a:latin typeface="Calibri" panose="020F0502020204030204" pitchFamily="34" charset="0"/>
                <a:ea typeface="微软雅黑" panose="020B0503020204020204" pitchFamily="34" charset="-122"/>
                <a:sym typeface="宋体" panose="02010600030101010101" pitchFamily="2" charset="-122"/>
              </a:rPr>
              <a:t>Just-In-Time</a:t>
            </a:r>
            <a:endParaRPr lang="zh-CN" altLang="en-US" sz="2000" dirty="0">
              <a:latin typeface="Calibri" panose="020F0502020204030204" pitchFamily="34" charset="0"/>
              <a:ea typeface="微软雅黑" panose="020B0503020204020204" pitchFamily="34" charset="-122"/>
              <a:sym typeface="宋体" panose="02010600030101010101" pitchFamily="2" charset="-122"/>
            </a:endParaRPr>
          </a:p>
          <a:p>
            <a:pPr eaLnBrk="1" hangingPunct="1">
              <a:buFont typeface="Wingdings" panose="05000000000000000000" pitchFamily="2" charset="2"/>
              <a:buChar char="ü"/>
            </a:pPr>
            <a:endParaRPr lang="zh-CN" altLang="en-US" dirty="0">
              <a:latin typeface="Calibri" panose="020F0502020204030204" pitchFamily="34" charset="0"/>
              <a:sym typeface="宋体" panose="02010600030101010101" pitchFamily="2" charset="-122"/>
            </a:endParaRPr>
          </a:p>
          <a:p>
            <a:pPr eaLnBrk="1" hangingPunct="1">
              <a:buFont typeface="Wingdings" panose="05000000000000000000" pitchFamily="2" charset="2"/>
              <a:buNone/>
            </a:pPr>
            <a:endParaRPr lang="zh-CN" altLang="en-US" dirty="0"/>
          </a:p>
        </p:txBody>
      </p:sp>
      <p:sp>
        <p:nvSpPr>
          <p:cNvPr id="13325" name="Text Box 44"/>
          <p:cNvSpPr>
            <a:spLocks noChangeArrowheads="1"/>
          </p:cNvSpPr>
          <p:nvPr/>
        </p:nvSpPr>
        <p:spPr bwMode="auto">
          <a:xfrm>
            <a:off x="5291138" y="2420938"/>
            <a:ext cx="34575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dirty="0">
                <a:latin typeface="Calibri" panose="020F0502020204030204" pitchFamily="34" charset="0"/>
                <a:ea typeface="微软雅黑" panose="020B0503020204020204" pitchFamily="34" charset="-122"/>
                <a:sym typeface="宋体" panose="02010600030101010101" pitchFamily="2" charset="-122"/>
              </a:rPr>
              <a:t>Social Information network</a:t>
            </a:r>
            <a:endParaRPr lang="zh-CN" altLang="en-US" sz="2000" dirty="0">
              <a:latin typeface="Calibri" panose="020F0502020204030204" pitchFamily="34" charset="0"/>
              <a:ea typeface="微软雅黑" panose="020B0503020204020204" pitchFamily="34" charset="-122"/>
              <a:sym typeface="宋体" panose="02010600030101010101" pitchFamily="2" charset="-122"/>
            </a:endParaRPr>
          </a:p>
          <a:p>
            <a:pPr algn="ctr" eaLnBrk="1" hangingPunct="1">
              <a:buFont typeface="Arial" panose="020B0604020202020204" pitchFamily="34" charset="0"/>
              <a:buNone/>
            </a:pPr>
            <a:endParaRPr lang="zh-CN" altLang="en-US" sz="2000" dirty="0">
              <a:latin typeface="Calibri" panose="020F0502020204030204" pitchFamily="34" charset="0"/>
              <a:ea typeface="微软雅黑" panose="020B0503020204020204" pitchFamily="34" charset="-122"/>
              <a:sym typeface="宋体" panose="02010600030101010101" pitchFamily="2" charset="-122"/>
            </a:endParaRPr>
          </a:p>
          <a:p>
            <a:pPr algn="ctr" eaLnBrk="1" hangingPunct="1">
              <a:buFont typeface="Arial" panose="020B0604020202020204" pitchFamily="34" charset="0"/>
              <a:buNone/>
            </a:pPr>
            <a:r>
              <a:rPr lang="en-US" altLang="zh-CN" sz="2000" dirty="0">
                <a:latin typeface="Calibri" panose="020F0502020204030204" pitchFamily="34" charset="0"/>
                <a:ea typeface="微软雅黑" panose="020B0503020204020204" pitchFamily="34" charset="-122"/>
                <a:sym typeface="宋体" panose="02010600030101010101" pitchFamily="2" charset="-122"/>
              </a:rPr>
              <a:t>Non-reciprocal degree of divergence</a:t>
            </a:r>
            <a:endParaRPr lang="zh-CN" altLang="en-US" sz="2000" dirty="0">
              <a:latin typeface="Calibri" panose="020F0502020204030204" pitchFamily="34" charset="0"/>
              <a:ea typeface="微软雅黑" panose="020B0503020204020204" pitchFamily="34" charset="-122"/>
              <a:sym typeface="宋体" panose="02010600030101010101" pitchFamily="2" charset="-122"/>
            </a:endParaRPr>
          </a:p>
          <a:p>
            <a:pPr algn="ctr" eaLnBrk="1" hangingPunct="1">
              <a:buFont typeface="Arial" panose="020B0604020202020204" pitchFamily="34" charset="0"/>
              <a:buChar char="•"/>
            </a:pPr>
            <a:endParaRPr lang="zh-CN" altLang="en-US" sz="2000" dirty="0">
              <a:latin typeface="Calibri" panose="020F0502020204030204" pitchFamily="34" charset="0"/>
              <a:ea typeface="微软雅黑" panose="020B0503020204020204" pitchFamily="34" charset="-122"/>
              <a:sym typeface="宋体" panose="02010600030101010101" pitchFamily="2" charset="-122"/>
            </a:endParaRPr>
          </a:p>
          <a:p>
            <a:pPr algn="ctr" eaLnBrk="1" hangingPunct="1">
              <a:buFont typeface="Arial" panose="020B0604020202020204" pitchFamily="34" charset="0"/>
              <a:buNone/>
            </a:pPr>
            <a:r>
              <a:rPr lang="en-US" altLang="zh-CN" sz="2000" dirty="0">
                <a:latin typeface="Calibri" panose="020F0502020204030204" pitchFamily="34" charset="0"/>
                <a:ea typeface="微软雅黑" panose="020B0503020204020204" pitchFamily="34" charset="-122"/>
                <a:sym typeface="宋体" panose="02010600030101010101" pitchFamily="2" charset="-122"/>
              </a:rPr>
              <a:t>Public Spread</a:t>
            </a:r>
            <a:endParaRPr lang="zh-CN" altLang="en-US" sz="2000" dirty="0">
              <a:latin typeface="Calibri" panose="020F0502020204030204" pitchFamily="34" charset="0"/>
              <a:ea typeface="微软雅黑" panose="020B0503020204020204" pitchFamily="34" charset="-122"/>
              <a:sym typeface="宋体" panose="02010600030101010101" pitchFamily="2" charset="-122"/>
            </a:endParaRPr>
          </a:p>
          <a:p>
            <a:pPr algn="ctr" eaLnBrk="1" hangingPunct="1">
              <a:buFont typeface="Arial" panose="020B0604020202020204" pitchFamily="34" charset="0"/>
              <a:buChar char="•"/>
            </a:pPr>
            <a:endParaRPr lang="zh-CN" altLang="en-US" sz="2000" dirty="0">
              <a:latin typeface="Calibri" panose="020F0502020204030204" pitchFamily="34" charset="0"/>
              <a:ea typeface="微软雅黑" panose="020B0503020204020204" pitchFamily="34" charset="-122"/>
              <a:sym typeface="宋体" panose="02010600030101010101" pitchFamily="2" charset="-122"/>
            </a:endParaRPr>
          </a:p>
          <a:p>
            <a:pPr algn="ctr" eaLnBrk="1" hangingPunct="1">
              <a:buFont typeface="Arial" panose="020B0604020202020204" pitchFamily="34" charset="0"/>
              <a:buNone/>
            </a:pPr>
            <a:r>
              <a:rPr lang="en-US" altLang="zh-CN" sz="2000" dirty="0">
                <a:ea typeface="微软雅黑" panose="020B0503020204020204" pitchFamily="34" charset="-122"/>
              </a:rPr>
              <a:t>Time</a:t>
            </a:r>
            <a:r>
              <a:rPr lang="zh-CN" altLang="en-US" sz="2000" dirty="0">
                <a:ea typeface="微软雅黑" panose="020B0503020204020204" pitchFamily="34" charset="-122"/>
              </a:rPr>
              <a:t> </a:t>
            </a:r>
            <a:r>
              <a:rPr lang="en-US" altLang="zh-CN" sz="2000" dirty="0">
                <a:ea typeface="微软雅黑" panose="020B0503020204020204" pitchFamily="34" charset="-122"/>
              </a:rPr>
              <a:t>difference</a:t>
            </a:r>
            <a:endParaRPr lang="zh-CN" altLang="en-US" sz="2000" dirty="0">
              <a:ea typeface="微软雅黑" panose="020B0503020204020204" pitchFamily="34" charset="-122"/>
            </a:endParaRPr>
          </a:p>
        </p:txBody>
      </p:sp>
      <p:sp>
        <p:nvSpPr>
          <p:cNvPr id="13326" name="Text Box 18"/>
          <p:cNvSpPr txBox="1">
            <a:spLocks noChangeArrowheads="1"/>
          </p:cNvSpPr>
          <p:nvPr/>
        </p:nvSpPr>
        <p:spPr bwMode="auto">
          <a:xfrm>
            <a:off x="3816350" y="2365375"/>
            <a:ext cx="1619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dirty="0">
                <a:solidFill>
                  <a:srgbClr val="006600"/>
                </a:solidFill>
                <a:ea typeface="微软雅黑" panose="020B0503020204020204" pitchFamily="34" charset="-122"/>
              </a:rPr>
              <a:t>Platform</a:t>
            </a:r>
            <a:endParaRPr lang="zh-CN" altLang="en-US" b="1" dirty="0">
              <a:solidFill>
                <a:srgbClr val="006600"/>
              </a:solidFill>
              <a:ea typeface="微软雅黑" panose="020B0503020204020204" pitchFamily="34" charset="-122"/>
            </a:endParaRPr>
          </a:p>
        </p:txBody>
      </p:sp>
      <p:sp>
        <p:nvSpPr>
          <p:cNvPr id="13327" name="Text Box 19"/>
          <p:cNvSpPr txBox="1">
            <a:spLocks noChangeArrowheads="1"/>
          </p:cNvSpPr>
          <p:nvPr/>
        </p:nvSpPr>
        <p:spPr bwMode="auto">
          <a:xfrm>
            <a:off x="3787081" y="2968955"/>
            <a:ext cx="1722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800" b="1" dirty="0">
                <a:solidFill>
                  <a:srgbClr val="006600"/>
                </a:solidFill>
                <a:ea typeface="微软雅黑" panose="020B0503020204020204" pitchFamily="34" charset="-122"/>
              </a:rPr>
              <a:t>User Relationship</a:t>
            </a:r>
            <a:endParaRPr lang="zh-CN" altLang="en-US" sz="1800" b="1" dirty="0">
              <a:solidFill>
                <a:srgbClr val="006600"/>
              </a:solidFill>
              <a:ea typeface="微软雅黑" panose="020B0503020204020204" pitchFamily="34" charset="-122"/>
            </a:endParaRPr>
          </a:p>
        </p:txBody>
      </p:sp>
      <p:sp>
        <p:nvSpPr>
          <p:cNvPr id="13328" name="Text Box 20"/>
          <p:cNvSpPr txBox="1">
            <a:spLocks noChangeArrowheads="1"/>
          </p:cNvSpPr>
          <p:nvPr/>
        </p:nvSpPr>
        <p:spPr bwMode="auto">
          <a:xfrm>
            <a:off x="3772825" y="3857274"/>
            <a:ext cx="1577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800" b="1" dirty="0">
                <a:solidFill>
                  <a:srgbClr val="006600"/>
                </a:solidFill>
                <a:ea typeface="微软雅黑" panose="020B0503020204020204" pitchFamily="34" charset="-122"/>
              </a:rPr>
              <a:t>Info Content</a:t>
            </a:r>
            <a:endParaRPr lang="zh-CN" altLang="en-US" sz="1800" b="1" dirty="0">
              <a:solidFill>
                <a:srgbClr val="006600"/>
              </a:solidFill>
              <a:ea typeface="微软雅黑" panose="020B0503020204020204" pitchFamily="34" charset="-122"/>
            </a:endParaRPr>
          </a:p>
        </p:txBody>
      </p:sp>
      <p:sp>
        <p:nvSpPr>
          <p:cNvPr id="13329" name="Text Box 21"/>
          <p:cNvSpPr txBox="1">
            <a:spLocks noChangeArrowheads="1"/>
          </p:cNvSpPr>
          <p:nvPr/>
        </p:nvSpPr>
        <p:spPr bwMode="auto">
          <a:xfrm>
            <a:off x="3787081" y="4693331"/>
            <a:ext cx="1447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b="1" dirty="0">
                <a:solidFill>
                  <a:srgbClr val="006600"/>
                </a:solidFill>
                <a:ea typeface="微软雅黑" panose="020B0503020204020204" pitchFamily="34" charset="-122"/>
              </a:rPr>
              <a:t>Synchronization</a:t>
            </a:r>
            <a:endParaRPr lang="zh-CN" altLang="en-US" sz="1200" b="1" dirty="0">
              <a:solidFill>
                <a:srgbClr val="006600"/>
              </a:solidFill>
              <a:ea typeface="微软雅黑" panose="020B0503020204020204" pitchFamily="34" charset="-122"/>
            </a:endParaRPr>
          </a:p>
        </p:txBody>
      </p:sp>
      <p:sp>
        <p:nvSpPr>
          <p:cNvPr id="13330" name="Rectangle 22" descr="058aead788df494d8ba6b99be53054e2# #矩形 17"/>
          <p:cNvSpPr>
            <a:spLocks noGrp="1" noChangeArrowheads="1"/>
          </p:cNvSpPr>
          <p:nvPr/>
        </p:nvSpPr>
        <p:spPr bwMode="auto">
          <a:xfrm>
            <a:off x="34925" y="44450"/>
            <a:ext cx="90741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600" b="1" dirty="0">
                <a:solidFill>
                  <a:schemeClr val="bg1"/>
                </a:solidFill>
                <a:ea typeface="微软雅黑" panose="020B0503020204020204" pitchFamily="34" charset="-122"/>
              </a:rPr>
              <a:t>Comparison</a:t>
            </a:r>
            <a:endParaRPr lang="zh-CN" altLang="en-US" sz="4400" dirty="0">
              <a:solidFill>
                <a:schemeClr val="tx2"/>
              </a:solidFill>
            </a:endParaRPr>
          </a:p>
        </p:txBody>
      </p:sp>
    </p:spTree>
    <p:extLst>
      <p:ext uri="{BB962C8B-B14F-4D97-AF65-F5344CB8AC3E}">
        <p14:creationId xmlns:p14="http://schemas.microsoft.com/office/powerpoint/2010/main" val="3924562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r>
              <a:rPr lang="en-US"/>
              <a:t>1-</a:t>
            </a:r>
            <a:fld id="{E8721A86-F562-40E7-910E-4AC65DD9493C}" type="slidenum">
              <a:rPr lang="en-US" smtClean="0"/>
              <a:pPr>
                <a:defRPr/>
              </a:pPr>
              <a:t>35</a:t>
            </a:fld>
            <a:endParaRPr lang="en-US"/>
          </a:p>
        </p:txBody>
      </p:sp>
      <p:pic>
        <p:nvPicPr>
          <p:cNvPr id="3" name="图片 2"/>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47635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r>
              <a:rPr lang="en-US"/>
              <a:t>1-</a:t>
            </a:r>
            <a:fld id="{E8721A86-F562-40E7-910E-4AC65DD9493C}" type="slidenum">
              <a:rPr lang="en-US" smtClean="0"/>
              <a:pPr>
                <a:defRPr/>
              </a:pPr>
              <a:t>36</a:t>
            </a:fld>
            <a:endParaRPr lang="en-US"/>
          </a:p>
        </p:txBody>
      </p:sp>
      <p:pic>
        <p:nvPicPr>
          <p:cNvPr id="3" name="图片 2"/>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77683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0" y="1066800"/>
          <a:ext cx="9144000" cy="4876800"/>
        </p:xfrm>
        <a:graphic>
          <a:graphicData uri="http://schemas.openxmlformats.org/presentationml/2006/ole">
            <mc:AlternateContent xmlns:mc="http://schemas.openxmlformats.org/markup-compatibility/2006">
              <mc:Choice xmlns:v="urn:schemas-microsoft-com:vml" Requires="v">
                <p:oleObj spid="_x0000_s1028" name="图像文档" r:id="rId3" imgW="5343480" imgH="4010040" progId="Imaging.Document">
                  <p:embed/>
                </p:oleObj>
              </mc:Choice>
              <mc:Fallback>
                <p:oleObj name="图像文档" r:id="rId3" imgW="5343480" imgH="4010040" progId="Imaging.Document">
                  <p:embed/>
                  <p:pic>
                    <p:nvPicPr>
                      <p:cNvPr id="6144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6800"/>
                        <a:ext cx="9144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3" name="Rectangle 3"/>
          <p:cNvSpPr>
            <a:spLocks noGrp="1" noChangeArrowheads="1"/>
          </p:cNvSpPr>
          <p:nvPr>
            <p:ph type="title" idx="4294967295"/>
          </p:nvPr>
        </p:nvSpPr>
        <p:spPr>
          <a:xfrm>
            <a:off x="609600" y="1295400"/>
            <a:ext cx="7772400" cy="1584325"/>
          </a:xfrm>
        </p:spPr>
        <p:txBody>
          <a:bodyPr/>
          <a:lstStyle/>
          <a:p>
            <a:pPr>
              <a:lnSpc>
                <a:spcPct val="90000"/>
              </a:lnSpc>
            </a:pPr>
            <a:endParaRPr lang="zh-CN" altLang="en-US" b="1" dirty="0">
              <a:solidFill>
                <a:srgbClr val="FFFF00"/>
              </a:solidFill>
              <a:effectLst>
                <a:outerShdw blurRad="38100" dist="38100" dir="2700000" algn="tl">
                  <a:srgbClr val="C0C0C0"/>
                </a:outerShdw>
              </a:effectLst>
            </a:endParaRPr>
          </a:p>
        </p:txBody>
      </p:sp>
      <p:pic>
        <p:nvPicPr>
          <p:cNvPr id="61446" name="Picture 6" descr="d1`">
            <a:hlinkClick r:id="rId5" action="ppaction://hlinkpres?slideindex=4&amp;slidetitle=同望产品发展三步曲"/>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3657600"/>
            <a:ext cx="1066800" cy="590550"/>
          </a:xfrm>
          <a:prstGeom prst="rect">
            <a:avLst/>
          </a:prstGeom>
          <a:noFill/>
          <a:extLst>
            <a:ext uri="{909E8E84-426E-40DD-AFC4-6F175D3DCCD1}">
              <a14:hiddenFill xmlns:a14="http://schemas.microsoft.com/office/drawing/2010/main">
                <a:solidFill>
                  <a:srgbClr val="FFFFFF"/>
                </a:solidFill>
              </a14:hiddenFill>
            </a:ext>
          </a:extLst>
        </p:spPr>
      </p:pic>
      <p:pic>
        <p:nvPicPr>
          <p:cNvPr id="61447" name="Picture 7" descr="d1`">
            <a:hlinkClick r:id="rId5" action="ppaction://hlinkpres?slideindex=4&amp;slidetitle=同望产品发展三步曲"/>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3048000"/>
            <a:ext cx="1981200" cy="1047750"/>
          </a:xfrm>
          <a:prstGeom prst="rect">
            <a:avLst/>
          </a:prstGeom>
          <a:noFill/>
          <a:extLst>
            <a:ext uri="{909E8E84-426E-40DD-AFC4-6F175D3DCCD1}">
              <a14:hiddenFill xmlns:a14="http://schemas.microsoft.com/office/drawing/2010/main">
                <a:solidFill>
                  <a:srgbClr val="FFFFFF"/>
                </a:solidFill>
              </a14:hiddenFill>
            </a:ext>
          </a:extLst>
        </p:spPr>
      </p:pic>
      <p:sp>
        <p:nvSpPr>
          <p:cNvPr id="61448" name="Text Box 8"/>
          <p:cNvSpPr txBox="1">
            <a:spLocks noChangeArrowheads="1"/>
          </p:cNvSpPr>
          <p:nvPr/>
        </p:nvSpPr>
        <p:spPr bwMode="auto">
          <a:xfrm>
            <a:off x="1828800" y="4876800"/>
            <a:ext cx="601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3600" b="1" dirty="0">
                <a:solidFill>
                  <a:srgbClr val="990000"/>
                </a:solidFill>
                <a:effectLst>
                  <a:outerShdw blurRad="38100" dist="38100" dir="2700000" algn="tl">
                    <a:srgbClr val="C0C0C0"/>
                  </a:outerShdw>
                </a:effectLst>
                <a:ea typeface="黑体" panose="02010609060101010101" pitchFamily="49" charset="-122"/>
              </a:rPr>
              <a:t>邦永科技（中国）有限公司</a:t>
            </a:r>
            <a:endParaRPr kumimoji="1" lang="zh-CN" altLang="en-US" sz="2000" b="1" dirty="0">
              <a:solidFill>
                <a:srgbClr val="FFFF00"/>
              </a:solidFill>
              <a:latin typeface="Times New Roman" panose="02020603050405020304" pitchFamily="18" charset="0"/>
              <a:ea typeface="方正舒体" panose="02010601030101010101" pitchFamily="2" charset="-122"/>
            </a:endParaRPr>
          </a:p>
        </p:txBody>
      </p:sp>
      <p:sp>
        <p:nvSpPr>
          <p:cNvPr id="61449" name="Rectangle 9">
            <a:hlinkClick r:id="rId7" action="ppaction://hlinkfile"/>
          </p:cNvPr>
          <p:cNvSpPr>
            <a:spLocks noChangeArrowheads="1"/>
          </p:cNvSpPr>
          <p:nvPr/>
        </p:nvSpPr>
        <p:spPr bwMode="auto">
          <a:xfrm>
            <a:off x="5943600" y="5876925"/>
            <a:ext cx="3200400" cy="6413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lgn="ctr"/>
            <a:r>
              <a:rPr lang="en-US" altLang="zh-CN" sz="3600" i="1">
                <a:solidFill>
                  <a:srgbClr val="990000"/>
                </a:solidFill>
                <a:effectLst>
                  <a:outerShdw blurRad="38100" dist="38100" dir="2700000" algn="tl">
                    <a:srgbClr val="C0C0C0"/>
                  </a:outerShdw>
                </a:effectLst>
                <a:latin typeface="Arial Black" panose="020B0A04020102020204" pitchFamily="34" charset="0"/>
              </a:rPr>
              <a:t>GoodView</a:t>
            </a:r>
            <a:endParaRPr kumimoji="1" lang="en-US" altLang="zh-CN" sz="4000" b="1" i="1">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3969686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54038" y="2060575"/>
            <a:ext cx="7993062" cy="1209675"/>
          </a:xfrm>
        </p:spPr>
        <p:txBody>
          <a:bodyPr/>
          <a:lstStyle/>
          <a:p>
            <a:pPr algn="ctr"/>
            <a:br>
              <a:rPr lang="en-US" altLang="zh-CN" sz="2800" b="1" dirty="0">
                <a:solidFill>
                  <a:srgbClr val="CC3300"/>
                </a:solidFill>
                <a:effectLst>
                  <a:outerShdw blurRad="38100" dist="38100" dir="2700000" algn="tl">
                    <a:srgbClr val="C0C0C0"/>
                  </a:outerShdw>
                </a:effectLst>
              </a:rPr>
            </a:br>
            <a:r>
              <a:rPr lang="zh-CN" altLang="en-US" sz="3600" b="1" dirty="0">
                <a:solidFill>
                  <a:srgbClr val="FFFF00"/>
                </a:solidFill>
                <a:effectLst>
                  <a:outerShdw blurRad="38100" dist="38100" dir="2700000" algn="tl">
                    <a:srgbClr val="C0C0C0"/>
                  </a:outerShdw>
                </a:effectLst>
              </a:rPr>
              <a:t>项目管理的基本理念及应用</a:t>
            </a:r>
            <a:endParaRPr lang="zh-CN" altLang="en-US" sz="3600" dirty="0">
              <a:ea typeface="宋体" panose="02010600030101010101" pitchFamily="2" charset="-122"/>
            </a:endParaRPr>
          </a:p>
        </p:txBody>
      </p:sp>
      <p:sp>
        <p:nvSpPr>
          <p:cNvPr id="1089539" name="Text Box 3"/>
          <p:cNvSpPr txBox="1">
            <a:spLocks noChangeArrowheads="1"/>
          </p:cNvSpPr>
          <p:nvPr/>
        </p:nvSpPr>
        <p:spPr bwMode="auto">
          <a:xfrm>
            <a:off x="2771775" y="4005263"/>
            <a:ext cx="3887788" cy="1323975"/>
          </a:xfrm>
          <a:prstGeom prst="rect">
            <a:avLst/>
          </a:prstGeom>
          <a:noFill/>
          <a:ln w="9525">
            <a:noFill/>
            <a:miter lim="800000"/>
            <a:headEnd/>
            <a:tailEnd/>
          </a:ln>
          <a:effectLst/>
        </p:spPr>
        <p:txBody>
          <a:bodyPr>
            <a:spAutoFit/>
          </a:bodyPr>
          <a:lstStyle>
            <a:lvl1pPr>
              <a:defRPr kumimoji="1" sz="2400">
                <a:solidFill>
                  <a:schemeClr val="tx1"/>
                </a:solidFill>
                <a:latin typeface="Arial" panose="020B0604020202020204" pitchFamily="34" charset="0"/>
                <a:ea typeface="楷体_GB2312" pitchFamily="49" charset="-122"/>
              </a:defRPr>
            </a:lvl1pPr>
            <a:lvl2pPr marL="742950" indent="-285750">
              <a:defRPr kumimoji="1" sz="2400">
                <a:solidFill>
                  <a:schemeClr val="tx1"/>
                </a:solidFill>
                <a:latin typeface="Arial" panose="020B0604020202020204" pitchFamily="34" charset="0"/>
                <a:ea typeface="楷体_GB2312" pitchFamily="49" charset="-122"/>
              </a:defRPr>
            </a:lvl2pPr>
            <a:lvl3pPr marL="1143000" indent="-228600">
              <a:defRPr kumimoji="1" sz="2400">
                <a:solidFill>
                  <a:schemeClr val="tx1"/>
                </a:solidFill>
                <a:latin typeface="Arial" panose="020B0604020202020204" pitchFamily="34" charset="0"/>
                <a:ea typeface="楷体_GB2312" pitchFamily="49" charset="-122"/>
              </a:defRPr>
            </a:lvl3pPr>
            <a:lvl4pPr marL="1600200" indent="-228600">
              <a:defRPr kumimoji="1" sz="2400">
                <a:solidFill>
                  <a:schemeClr val="tx1"/>
                </a:solidFill>
                <a:latin typeface="Arial" panose="020B0604020202020204" pitchFamily="34" charset="0"/>
                <a:ea typeface="楷体_GB2312" pitchFamily="49" charset="-122"/>
              </a:defRPr>
            </a:lvl4pPr>
            <a:lvl5pPr marL="2057400" indent="-228600">
              <a:defRPr kumimoji="1" sz="2400">
                <a:solidFill>
                  <a:schemeClr val="tx1"/>
                </a:solidFill>
                <a:latin typeface="Arial" panose="020B0604020202020204" pitchFamily="34"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楷体_GB2312" pitchFamily="49" charset="-122"/>
              </a:defRPr>
            </a:lvl9pPr>
          </a:lstStyle>
          <a:p>
            <a:pPr eaLnBrk="1" hangingPunct="1">
              <a:spcBef>
                <a:spcPct val="50000"/>
              </a:spcBef>
              <a:defRPr/>
            </a:pPr>
            <a:r>
              <a:rPr lang="zh-CN" altLang="en-US" sz="2000" b="1" dirty="0">
                <a:effectLst>
                  <a:outerShdw blurRad="38100" dist="38100" dir="2700000" algn="tl">
                    <a:srgbClr val="C0C0C0"/>
                  </a:outerShdw>
                </a:effectLst>
              </a:rPr>
              <a:t>上海外国语大学</a:t>
            </a:r>
            <a:endParaRPr lang="en-US" altLang="zh-CN" sz="2000" b="1" dirty="0">
              <a:effectLst>
                <a:outerShdw blurRad="38100" dist="38100" dir="2700000" algn="tl">
                  <a:srgbClr val="C0C0C0"/>
                </a:outerShdw>
              </a:effectLst>
            </a:endParaRPr>
          </a:p>
          <a:p>
            <a:pPr eaLnBrk="1" hangingPunct="1">
              <a:spcBef>
                <a:spcPct val="50000"/>
              </a:spcBef>
              <a:defRPr/>
            </a:pPr>
            <a:r>
              <a:rPr lang="zh-CN" altLang="en-US" sz="2000" b="1" dirty="0">
                <a:effectLst>
                  <a:outerShdw blurRad="38100" dist="38100" dir="2700000" algn="tl">
                    <a:srgbClr val="C0C0C0"/>
                  </a:outerShdw>
                </a:effectLst>
              </a:rPr>
              <a:t>顾明毅 博士</a:t>
            </a:r>
          </a:p>
          <a:p>
            <a:pPr eaLnBrk="1" hangingPunct="1">
              <a:spcBef>
                <a:spcPct val="50000"/>
              </a:spcBef>
              <a:defRPr/>
            </a:pPr>
            <a:r>
              <a:rPr lang="en-US" altLang="zh-CN" sz="2000" b="1" dirty="0">
                <a:effectLst>
                  <a:outerShdw blurRad="38100" dist="38100" dir="2700000" algn="tl">
                    <a:srgbClr val="C0C0C0"/>
                  </a:outerShdw>
                </a:effectLst>
              </a:rPr>
              <a:t>gmy@shisu.edu.cn  </a:t>
            </a:r>
          </a:p>
        </p:txBody>
      </p:sp>
    </p:spTree>
    <p:extLst>
      <p:ext uri="{BB962C8B-B14F-4D97-AF65-F5344CB8AC3E}">
        <p14:creationId xmlns:p14="http://schemas.microsoft.com/office/powerpoint/2010/main" val="3682990913"/>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3"/>
          <p:cNvSpPr txBox="1">
            <a:spLocks noChangeArrowheads="1"/>
          </p:cNvSpPr>
          <p:nvPr/>
        </p:nvSpPr>
        <p:spPr bwMode="auto">
          <a:xfrm>
            <a:off x="3419475" y="981075"/>
            <a:ext cx="18161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3200" b="1">
                <a:effectLst>
                  <a:outerShdw blurRad="38100" dist="38100" dir="2700000" algn="tl">
                    <a:srgbClr val="C0C0C0"/>
                  </a:outerShdw>
                </a:effectLst>
                <a:ea typeface="黑体" panose="02010609060101010101" pitchFamily="49" charset="-122"/>
              </a:rPr>
              <a:t>讲义内容</a:t>
            </a:r>
          </a:p>
        </p:txBody>
      </p:sp>
      <p:sp>
        <p:nvSpPr>
          <p:cNvPr id="77828" name="Text Box 4"/>
          <p:cNvSpPr txBox="1">
            <a:spLocks noChangeArrowheads="1"/>
          </p:cNvSpPr>
          <p:nvPr/>
        </p:nvSpPr>
        <p:spPr bwMode="auto">
          <a:xfrm>
            <a:off x="1979613" y="2133600"/>
            <a:ext cx="5008562"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anose="05000000000000000000" pitchFamily="2" charset="2"/>
              <a:buChar char="Ø"/>
            </a:pPr>
            <a:r>
              <a:rPr lang="zh-CN" altLang="en-US" sz="2800" b="1">
                <a:hlinkClick r:id="rId2" action="ppaction://hlinksldjump"/>
              </a:rPr>
              <a:t>项目与项目管理的基本概念</a:t>
            </a:r>
            <a:endParaRPr lang="zh-CN" altLang="en-US" sz="2800" b="1"/>
          </a:p>
          <a:p>
            <a:pPr>
              <a:buFont typeface="Wingdings" panose="05000000000000000000" pitchFamily="2" charset="2"/>
              <a:buChar char="Ø"/>
            </a:pPr>
            <a:endParaRPr lang="zh-CN" altLang="en-US" sz="2800" b="1"/>
          </a:p>
          <a:p>
            <a:pPr>
              <a:buFont typeface="Wingdings" panose="05000000000000000000" pitchFamily="2" charset="2"/>
              <a:buChar char="Ø"/>
            </a:pPr>
            <a:r>
              <a:rPr lang="zh-CN" altLang="en-US" sz="2800" b="1">
                <a:hlinkClick r:id="rId3" action="ppaction://hlinksldjump"/>
              </a:rPr>
              <a:t>项目管理的主要内容</a:t>
            </a:r>
            <a:endParaRPr lang="zh-CN" altLang="en-US" sz="2800" b="1"/>
          </a:p>
          <a:p>
            <a:pPr>
              <a:buFont typeface="Wingdings" panose="05000000000000000000" pitchFamily="2" charset="2"/>
              <a:buChar char="Ø"/>
            </a:pPr>
            <a:endParaRPr lang="zh-CN" altLang="en-US" sz="2800" b="1"/>
          </a:p>
          <a:p>
            <a:pPr>
              <a:buFont typeface="Wingdings" panose="05000000000000000000" pitchFamily="2" charset="2"/>
              <a:buChar char="Ø"/>
            </a:pPr>
            <a:r>
              <a:rPr lang="zh-CN" altLang="en-US" sz="2800" b="1">
                <a:hlinkClick r:id="rId4" action="ppaction://hlinksldjump"/>
              </a:rPr>
              <a:t>项目管理的主要技术</a:t>
            </a:r>
            <a:endParaRPr lang="zh-CN" altLang="en-US" sz="2800" b="1"/>
          </a:p>
          <a:p>
            <a:pPr>
              <a:buFont typeface="Wingdings" panose="05000000000000000000" pitchFamily="2" charset="2"/>
              <a:buChar char="Ø"/>
            </a:pPr>
            <a:endParaRPr lang="zh-CN" altLang="en-US" sz="2800" b="1"/>
          </a:p>
          <a:p>
            <a:pPr>
              <a:buFont typeface="Wingdings" panose="05000000000000000000" pitchFamily="2" charset="2"/>
              <a:buChar char="Ø"/>
            </a:pPr>
            <a:r>
              <a:rPr lang="zh-CN" altLang="en-US" sz="2800" b="1">
                <a:hlinkClick r:id="" action="ppaction://noaction"/>
              </a:rPr>
              <a:t>信息时代的项目管理</a:t>
            </a:r>
            <a:endParaRPr lang="zh-CN" altLang="en-US" sz="2800" b="1"/>
          </a:p>
        </p:txBody>
      </p:sp>
    </p:spTree>
    <p:extLst>
      <p:ext uri="{BB962C8B-B14F-4D97-AF65-F5344CB8AC3E}">
        <p14:creationId xmlns:p14="http://schemas.microsoft.com/office/powerpoint/2010/main" val="271289622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idx="4294967295"/>
          </p:nvPr>
        </p:nvSpPr>
        <p:spPr/>
        <p:txBody>
          <a:bodyPr/>
          <a:lstStyle/>
          <a:p>
            <a:pPr>
              <a:defRPr/>
            </a:pPr>
            <a:r>
              <a:rPr lang="en-US">
                <a:effectLst>
                  <a:outerShdw blurRad="38100" dist="38100" dir="2700000" algn="tl">
                    <a:srgbClr val="DDDDDD"/>
                  </a:outerShdw>
                </a:effectLst>
              </a:rPr>
              <a:t>Social Media</a:t>
            </a:r>
            <a:endParaRPr lang="zh-CN" altLang="en-US">
              <a:effectLst>
                <a:outerShdw blurRad="38100" dist="38100" dir="2700000" algn="tl">
                  <a:srgbClr val="DDDDDD"/>
                </a:outerShdw>
              </a:effectLst>
            </a:endParaRPr>
          </a:p>
        </p:txBody>
      </p:sp>
      <p:sp>
        <p:nvSpPr>
          <p:cNvPr id="9219" name="内容占位符 2"/>
          <p:cNvSpPr>
            <a:spLocks noGrp="1"/>
          </p:cNvSpPr>
          <p:nvPr>
            <p:ph idx="4294967295"/>
          </p:nvPr>
        </p:nvSpPr>
        <p:spPr/>
        <p:txBody>
          <a:bodyPr/>
          <a:lstStyle/>
          <a:p>
            <a:pPr>
              <a:defRPr/>
            </a:pPr>
            <a:r>
              <a:rPr lang="en-US" altLang="zh-CN" sz="2000" b="0" dirty="0">
                <a:effectLst>
                  <a:outerShdw blurRad="38100" dist="38100" dir="2700000" algn="tl">
                    <a:srgbClr val="C0C0C0"/>
                  </a:outerShdw>
                </a:effectLst>
              </a:rPr>
              <a:t>Social media is information content created by people using highly </a:t>
            </a:r>
            <a:r>
              <a:rPr lang="en-US" altLang="zh-CN" sz="2000" b="0" dirty="0">
                <a:solidFill>
                  <a:srgbClr val="FF0000"/>
                </a:solidFill>
                <a:effectLst>
                  <a:outerShdw blurRad="38100" dist="38100" dir="2700000" algn="tl">
                    <a:srgbClr val="C0C0C0"/>
                  </a:outerShdw>
                </a:effectLst>
              </a:rPr>
              <a:t>accessible and scalable </a:t>
            </a:r>
            <a:r>
              <a:rPr lang="en-US" altLang="zh-CN" sz="2000" b="0" dirty="0">
                <a:effectLst>
                  <a:outerShdw blurRad="38100" dist="38100" dir="2700000" algn="tl">
                    <a:srgbClr val="C0C0C0"/>
                  </a:outerShdw>
                </a:effectLst>
              </a:rPr>
              <a:t>publishing technologies. At its most basic sense, social media is a shift in how people discover, read and share news, information and content. It's a fusion of sociology and technology, transforming monologue (one to many) into dialog (many to many) and is the democratization of information, transforming people from </a:t>
            </a:r>
            <a:r>
              <a:rPr lang="en-US" altLang="zh-CN" sz="2000" b="0" dirty="0">
                <a:solidFill>
                  <a:srgbClr val="FF0000"/>
                </a:solidFill>
                <a:effectLst>
                  <a:outerShdw blurRad="38100" dist="38100" dir="2700000" algn="tl">
                    <a:srgbClr val="C0C0C0"/>
                  </a:outerShdw>
                </a:effectLst>
              </a:rPr>
              <a:t>content readers into publishers</a:t>
            </a:r>
            <a:r>
              <a:rPr lang="en-US" altLang="zh-CN" sz="2000" b="0" dirty="0">
                <a:effectLst>
                  <a:outerShdw blurRad="38100" dist="38100" dir="2700000" algn="tl">
                    <a:srgbClr val="C0C0C0"/>
                  </a:outerShdw>
                </a:effectLst>
              </a:rPr>
              <a:t>. </a:t>
            </a:r>
          </a:p>
          <a:p>
            <a:pPr>
              <a:defRPr/>
            </a:pPr>
            <a:r>
              <a:rPr lang="en-US" altLang="zh-CN" sz="2000" b="0" dirty="0">
                <a:effectLst>
                  <a:outerShdw blurRad="38100" dist="38100" dir="2700000" algn="tl">
                    <a:srgbClr val="C0C0C0"/>
                  </a:outerShdw>
                </a:effectLst>
              </a:rPr>
              <a:t>Social media has become extremely popular because it allows people to connect in the online world to form relationships for personal and business. </a:t>
            </a:r>
          </a:p>
          <a:p>
            <a:pPr>
              <a:defRPr/>
            </a:pPr>
            <a:r>
              <a:rPr lang="en-US" altLang="zh-CN" sz="2000" b="0" dirty="0">
                <a:effectLst>
                  <a:outerShdw blurRad="38100" dist="38100" dir="2700000" algn="tl">
                    <a:srgbClr val="C0C0C0"/>
                  </a:outerShdw>
                </a:effectLst>
              </a:rPr>
              <a:t>Businesses also refer to social media as user-generated content (UGC) or consumer-generated media (CGM).</a:t>
            </a:r>
            <a:endParaRPr lang="zh-CN" altLang="en-US" sz="2000" dirty="0">
              <a:effectLst>
                <a:outerShdw blurRad="38100" dist="38100" dir="2700000" algn="tl">
                  <a:srgbClr val="C0C0C0"/>
                </a:outerShdw>
              </a:effectLst>
            </a:endParaRPr>
          </a:p>
        </p:txBody>
      </p:sp>
    </p:spTree>
    <p:extLst>
      <p:ext uri="{BB962C8B-B14F-4D97-AF65-F5344CB8AC3E}">
        <p14:creationId xmlns:p14="http://schemas.microsoft.com/office/powerpoint/2010/main" val="39555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idx="1"/>
          </p:nvPr>
        </p:nvSpPr>
        <p:spPr>
          <a:xfrm>
            <a:off x="611188" y="1628775"/>
            <a:ext cx="7812087" cy="4525963"/>
          </a:xfrm>
        </p:spPr>
        <p:txBody>
          <a:bodyPr/>
          <a:lstStyle/>
          <a:p>
            <a:endParaRPr lang="en-US" altLang="zh-CN"/>
          </a:p>
          <a:p>
            <a:endParaRPr lang="en-US" altLang="zh-CN"/>
          </a:p>
          <a:p>
            <a:pPr algn="ctr">
              <a:buFontTx/>
              <a:buNone/>
            </a:pPr>
            <a:r>
              <a:rPr lang="en-US" altLang="zh-CN" sz="5400" b="1">
                <a:solidFill>
                  <a:srgbClr val="800000"/>
                </a:solidFill>
                <a:ea typeface="华文琥珀" panose="02010800040101010101" pitchFamily="2" charset="-122"/>
              </a:rPr>
              <a:t>1.</a:t>
            </a:r>
            <a:r>
              <a:rPr lang="zh-CN" altLang="en-US" sz="5400" b="1">
                <a:solidFill>
                  <a:srgbClr val="800000"/>
                </a:solidFill>
                <a:ea typeface="华文琥珀" panose="02010800040101010101" pitchFamily="2" charset="-122"/>
              </a:rPr>
              <a:t>什么是项目管理</a:t>
            </a:r>
            <a:r>
              <a:rPr lang="en-US" altLang="zh-CN" sz="5400" b="1">
                <a:solidFill>
                  <a:srgbClr val="800000"/>
                </a:solidFill>
                <a:ea typeface="华文琥珀" panose="02010800040101010101" pitchFamily="2" charset="-122"/>
              </a:rPr>
              <a:t>?</a:t>
            </a:r>
          </a:p>
          <a:p>
            <a:pPr>
              <a:buFontTx/>
              <a:buNone/>
            </a:pPr>
            <a:r>
              <a:rPr lang="en-US" altLang="zh-CN" sz="5400">
                <a:solidFill>
                  <a:schemeClr val="folHlink"/>
                </a:solidFill>
                <a:ea typeface="华文琥珀" panose="02010800040101010101" pitchFamily="2" charset="-122"/>
              </a:rPr>
              <a:t>		</a:t>
            </a:r>
            <a:endParaRPr lang="en-US" altLang="zh-CN"/>
          </a:p>
        </p:txBody>
      </p:sp>
      <p:pic>
        <p:nvPicPr>
          <p:cNvPr id="134148" name="Picture 4" descr="j023468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4076700"/>
            <a:ext cx="3529013" cy="207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50887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1" name="Text Box 3"/>
          <p:cNvSpPr txBox="1">
            <a:spLocks noChangeArrowheads="1"/>
          </p:cNvSpPr>
          <p:nvPr/>
        </p:nvSpPr>
        <p:spPr bwMode="auto">
          <a:xfrm>
            <a:off x="611188" y="2154238"/>
            <a:ext cx="8140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dirty="0">
                <a:solidFill>
                  <a:schemeClr val="bg1">
                    <a:lumMod val="95000"/>
                  </a:schemeClr>
                </a:solidFill>
              </a:rPr>
              <a:t>为完成某一独特的产品或服务所做的一次性努力 。</a:t>
            </a:r>
          </a:p>
        </p:txBody>
      </p:sp>
      <p:sp>
        <p:nvSpPr>
          <p:cNvPr id="775172" name="Text Box 4"/>
          <p:cNvSpPr txBox="1">
            <a:spLocks noChangeArrowheads="1"/>
          </p:cNvSpPr>
          <p:nvPr/>
        </p:nvSpPr>
        <p:spPr bwMode="auto">
          <a:xfrm>
            <a:off x="3465513" y="1265238"/>
            <a:ext cx="22240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3200" b="1" dirty="0">
                <a:solidFill>
                  <a:schemeClr val="bg1">
                    <a:lumMod val="95000"/>
                  </a:schemeClr>
                </a:solidFill>
                <a:effectLst>
                  <a:outerShdw blurRad="38100" dist="38100" dir="2700000" algn="tl">
                    <a:srgbClr val="C0C0C0"/>
                  </a:outerShdw>
                </a:effectLst>
                <a:ea typeface="黑体" panose="02010609060101010101" pitchFamily="49" charset="-122"/>
              </a:rPr>
              <a:t>项目的概念</a:t>
            </a:r>
          </a:p>
        </p:txBody>
      </p:sp>
      <p:sp>
        <p:nvSpPr>
          <p:cNvPr id="775173" name="Text Box 5"/>
          <p:cNvSpPr txBox="1">
            <a:spLocks noChangeArrowheads="1"/>
          </p:cNvSpPr>
          <p:nvPr/>
        </p:nvSpPr>
        <p:spPr bwMode="auto">
          <a:xfrm>
            <a:off x="1952625" y="3357563"/>
            <a:ext cx="5715000" cy="276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lnSpc>
                <a:spcPct val="85000"/>
              </a:lnSpc>
              <a:spcBef>
                <a:spcPct val="50000"/>
              </a:spcBef>
              <a:buFont typeface="Wingdings" panose="05000000000000000000" pitchFamily="2" charset="2"/>
              <a:buChar char="ü"/>
            </a:pPr>
            <a:r>
              <a:rPr lang="en-US" altLang="zh-CN" sz="2800">
                <a:latin typeface="宋体" panose="02010600030101010101" pitchFamily="2" charset="-122"/>
              </a:rPr>
              <a:t> </a:t>
            </a:r>
            <a:r>
              <a:rPr lang="zh-CN" altLang="en-US" sz="2800">
                <a:solidFill>
                  <a:srgbClr val="FF3300"/>
                </a:solidFill>
                <a:latin typeface="宋体" panose="02010600030101010101" pitchFamily="2" charset="-122"/>
              </a:rPr>
              <a:t>工程建设项目</a:t>
            </a:r>
          </a:p>
          <a:p>
            <a:pPr eaLnBrk="0" hangingPunct="0">
              <a:lnSpc>
                <a:spcPct val="85000"/>
              </a:lnSpc>
              <a:spcBef>
                <a:spcPct val="50000"/>
              </a:spcBef>
              <a:buFont typeface="Wingdings" panose="05000000000000000000" pitchFamily="2" charset="2"/>
              <a:buChar char="ü"/>
            </a:pPr>
            <a:r>
              <a:rPr lang="zh-CN" altLang="en-US" sz="2800">
                <a:latin typeface="宋体" panose="02010600030101010101" pitchFamily="2" charset="-122"/>
              </a:rPr>
              <a:t> 新产品开发、研制项目</a:t>
            </a:r>
          </a:p>
          <a:p>
            <a:pPr eaLnBrk="0" hangingPunct="0">
              <a:lnSpc>
                <a:spcPct val="85000"/>
              </a:lnSpc>
              <a:spcBef>
                <a:spcPct val="50000"/>
              </a:spcBef>
              <a:buFont typeface="Wingdings" panose="05000000000000000000" pitchFamily="2" charset="2"/>
              <a:buChar char="ü"/>
            </a:pPr>
            <a:r>
              <a:rPr lang="zh-CN" altLang="en-US" sz="2800">
                <a:latin typeface="宋体" panose="02010600030101010101" pitchFamily="2" charset="-122"/>
              </a:rPr>
              <a:t> </a:t>
            </a:r>
            <a:r>
              <a:rPr lang="zh-CN" altLang="en-US" sz="2800">
                <a:solidFill>
                  <a:srgbClr val="FF3300"/>
                </a:solidFill>
                <a:latin typeface="宋体" panose="02010600030101010101" pitchFamily="2" charset="-122"/>
              </a:rPr>
              <a:t>技术改造、生产扩建等项目</a:t>
            </a:r>
          </a:p>
          <a:p>
            <a:pPr eaLnBrk="0" hangingPunct="0">
              <a:lnSpc>
                <a:spcPct val="85000"/>
              </a:lnSpc>
              <a:spcBef>
                <a:spcPct val="50000"/>
              </a:spcBef>
              <a:buFont typeface="Wingdings" panose="05000000000000000000" pitchFamily="2" charset="2"/>
              <a:buChar char="ü"/>
            </a:pPr>
            <a:r>
              <a:rPr lang="zh-CN" altLang="en-US" sz="2800">
                <a:latin typeface="宋体" panose="02010600030101010101" pitchFamily="2" charset="-122"/>
              </a:rPr>
              <a:t> 世界银行及其他国际贷款项目</a:t>
            </a:r>
          </a:p>
          <a:p>
            <a:pPr eaLnBrk="0" hangingPunct="0">
              <a:lnSpc>
                <a:spcPct val="85000"/>
              </a:lnSpc>
              <a:spcBef>
                <a:spcPct val="50000"/>
              </a:spcBef>
              <a:buFont typeface="Wingdings" panose="05000000000000000000" pitchFamily="2" charset="2"/>
              <a:buChar char="ü"/>
            </a:pPr>
            <a:r>
              <a:rPr lang="zh-CN" altLang="en-US" sz="2800">
                <a:latin typeface="宋体" panose="02010600030101010101" pitchFamily="2" charset="-122"/>
              </a:rPr>
              <a:t> </a:t>
            </a:r>
            <a:r>
              <a:rPr lang="en-US" altLang="zh-CN" sz="2800">
                <a:latin typeface="宋体" panose="02010600030101010101" pitchFamily="2" charset="-122"/>
              </a:rPr>
              <a:t>IT </a:t>
            </a:r>
            <a:r>
              <a:rPr lang="zh-CN" altLang="en-US" sz="2800">
                <a:latin typeface="宋体" panose="02010600030101010101" pitchFamily="2" charset="-122"/>
              </a:rPr>
              <a:t>项目</a:t>
            </a:r>
          </a:p>
        </p:txBody>
      </p:sp>
      <p:sp>
        <p:nvSpPr>
          <p:cNvPr id="775174" name="WordArt 6"/>
          <p:cNvSpPr>
            <a:spLocks noChangeArrowheads="1" noChangeShapeType="1" noTextEdit="1"/>
          </p:cNvSpPr>
          <p:nvPr/>
        </p:nvSpPr>
        <p:spPr bwMode="auto">
          <a:xfrm rot="5400000">
            <a:off x="71437" y="4329113"/>
            <a:ext cx="2879725" cy="647700"/>
          </a:xfrm>
          <a:prstGeom prst="rect">
            <a:avLst/>
          </a:prstGeom>
          <a:extLst>
            <a:ext uri="{AF507438-7753-43E0-B8FC-AC1667EBCBE1}">
              <a14:hiddenEffects xmlns:a14="http://schemas.microsoft.com/office/drawing/2010/main">
                <a:effectLst/>
              </a14:hiddenEffects>
            </a:ext>
          </a:extLst>
        </p:spPr>
        <p:txBody>
          <a:bodyPr vert="eaVert"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contourClr>
                <a:srgbClr val="DCEBF5"/>
              </a:contourClr>
            </a:sp3d>
          </a:bodyPr>
          <a:lstStyle/>
          <a:p>
            <a:pPr algn="ctr" fontAlgn="auto"/>
            <a:r>
              <a:rPr lang="zh-CN" altLang="en-US" sz="36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0" scaled="1"/>
                </a:gradFill>
                <a:latin typeface="宋体" panose="02010600030101010101" pitchFamily="2" charset="-122"/>
              </a:rPr>
              <a:t>例如：</a:t>
            </a:r>
          </a:p>
        </p:txBody>
      </p:sp>
    </p:spTree>
    <p:extLst>
      <p:ext uri="{BB962C8B-B14F-4D97-AF65-F5344CB8AC3E}">
        <p14:creationId xmlns:p14="http://schemas.microsoft.com/office/powerpoint/2010/main" val="36059433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ChangeArrowheads="1"/>
          </p:cNvSpPr>
          <p:nvPr>
            <p:ph type="body" idx="1"/>
          </p:nvPr>
        </p:nvSpPr>
        <p:spPr>
          <a:xfrm>
            <a:off x="1423988" y="1676400"/>
            <a:ext cx="6272212" cy="3624263"/>
          </a:xfrm>
        </p:spPr>
        <p:txBody>
          <a:bodyPr/>
          <a:lstStyle/>
          <a:p>
            <a:pPr>
              <a:buClr>
                <a:schemeClr val="tx1"/>
              </a:buClr>
              <a:buFont typeface="Wingdings" panose="05000000000000000000" pitchFamily="2" charset="2"/>
              <a:buChar char="Ø"/>
            </a:pPr>
            <a:r>
              <a:rPr lang="en-US" altLang="zh-CN"/>
              <a:t>   </a:t>
            </a:r>
            <a:r>
              <a:rPr lang="zh-CN" altLang="en-US"/>
              <a:t>项目的一次性</a:t>
            </a:r>
          </a:p>
          <a:p>
            <a:pPr>
              <a:buClr>
                <a:schemeClr val="tx1"/>
              </a:buClr>
              <a:buFont typeface="Wingdings" panose="05000000000000000000" pitchFamily="2" charset="2"/>
              <a:buChar char="Ø"/>
            </a:pPr>
            <a:r>
              <a:rPr lang="zh-CN" altLang="en-US"/>
              <a:t>   项目的独特性</a:t>
            </a:r>
          </a:p>
          <a:p>
            <a:pPr>
              <a:buClr>
                <a:schemeClr val="tx1"/>
              </a:buClr>
              <a:buFont typeface="Wingdings" panose="05000000000000000000" pitchFamily="2" charset="2"/>
              <a:buChar char="Ø"/>
            </a:pPr>
            <a:r>
              <a:rPr lang="zh-CN" altLang="en-US"/>
              <a:t>   项目需要使用资源</a:t>
            </a:r>
          </a:p>
          <a:p>
            <a:pPr>
              <a:buClr>
                <a:schemeClr val="tx1"/>
              </a:buClr>
              <a:buFont typeface="Wingdings" panose="05000000000000000000" pitchFamily="2" charset="2"/>
              <a:buChar char="Ø"/>
            </a:pPr>
            <a:r>
              <a:rPr lang="zh-CN" altLang="en-US"/>
              <a:t>   项目含有不确定性</a:t>
            </a:r>
          </a:p>
          <a:p>
            <a:pPr>
              <a:buClr>
                <a:schemeClr val="tx1"/>
              </a:buClr>
              <a:buFont typeface="Wingdings" panose="05000000000000000000" pitchFamily="2" charset="2"/>
              <a:buNone/>
            </a:pPr>
            <a:endParaRPr lang="en-US" altLang="zh-CN"/>
          </a:p>
        </p:txBody>
      </p:sp>
      <p:sp>
        <p:nvSpPr>
          <p:cNvPr id="776195" name="Text Box 3"/>
          <p:cNvSpPr txBox="1">
            <a:spLocks noChangeArrowheads="1"/>
          </p:cNvSpPr>
          <p:nvPr/>
        </p:nvSpPr>
        <p:spPr bwMode="auto">
          <a:xfrm>
            <a:off x="1219200" y="762000"/>
            <a:ext cx="403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b="1">
                <a:solidFill>
                  <a:schemeClr val="accent2"/>
                </a:solidFill>
                <a:ea typeface="黑体" panose="02010609060101010101" pitchFamily="49" charset="-122"/>
              </a:rPr>
              <a:t>项目的特征</a:t>
            </a:r>
          </a:p>
        </p:txBody>
      </p:sp>
      <p:pic>
        <p:nvPicPr>
          <p:cNvPr id="776196" name="Picture 4" descr="PE01561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529138"/>
            <a:ext cx="2819400" cy="1871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573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effectLst>
                  <a:outerShdw blurRad="38100" dist="38100" dir="2700000" algn="tl">
                    <a:srgbClr val="C0C0C0"/>
                  </a:outerShdw>
                </a:effectLst>
                <a:ea typeface="黑体" panose="02010609060101010101" pitchFamily="49" charset="-122"/>
              </a:rPr>
              <a:t>项目的分类</a:t>
            </a:r>
            <a:endParaRPr lang="zh-CN" altLang="en-US" dirty="0"/>
          </a:p>
        </p:txBody>
      </p:sp>
      <p:sp>
        <p:nvSpPr>
          <p:cNvPr id="3" name="内容占位符 2"/>
          <p:cNvSpPr>
            <a:spLocks noGrp="1"/>
          </p:cNvSpPr>
          <p:nvPr>
            <p:ph idx="1"/>
          </p:nvPr>
        </p:nvSpPr>
        <p:spPr/>
        <p:txBody>
          <a:bodyPr/>
          <a:lstStyle/>
          <a:p>
            <a:pPr>
              <a:spcBef>
                <a:spcPct val="50000"/>
              </a:spcBef>
            </a:pPr>
            <a:r>
              <a:rPr lang="zh-CN" altLang="en-US" b="1" dirty="0">
                <a:solidFill>
                  <a:srgbClr val="0000FF"/>
                </a:solidFill>
              </a:rPr>
              <a:t>一、大类</a:t>
            </a:r>
          </a:p>
          <a:p>
            <a:pPr>
              <a:spcBef>
                <a:spcPct val="50000"/>
              </a:spcBef>
            </a:pPr>
            <a:r>
              <a:rPr lang="zh-CN" altLang="en-US" b="1" dirty="0"/>
              <a:t>	</a:t>
            </a:r>
            <a:r>
              <a:rPr lang="zh-CN" altLang="en-US" sz="2400" dirty="0"/>
              <a:t>工程、非工程</a:t>
            </a:r>
          </a:p>
          <a:p>
            <a:pPr>
              <a:spcBef>
                <a:spcPct val="50000"/>
              </a:spcBef>
            </a:pPr>
            <a:r>
              <a:rPr lang="zh-CN" altLang="en-US" b="1" dirty="0">
                <a:solidFill>
                  <a:srgbClr val="0000FF"/>
                </a:solidFill>
              </a:rPr>
              <a:t>二、行业</a:t>
            </a:r>
          </a:p>
          <a:p>
            <a:pPr>
              <a:spcBef>
                <a:spcPct val="50000"/>
              </a:spcBef>
            </a:pPr>
            <a:r>
              <a:rPr lang="zh-CN" altLang="en-US" sz="2400" dirty="0"/>
              <a:t>	房地产、建筑、设计、制造、农业、医疗、金融、电子、交通、电信、能源、化工</a:t>
            </a:r>
          </a:p>
          <a:p>
            <a:pPr>
              <a:spcBef>
                <a:spcPct val="50000"/>
              </a:spcBef>
            </a:pPr>
            <a:r>
              <a:rPr lang="zh-CN" altLang="en-US" b="1" dirty="0">
                <a:solidFill>
                  <a:srgbClr val="0000FF"/>
                </a:solidFill>
              </a:rPr>
              <a:t>三、性质</a:t>
            </a:r>
          </a:p>
          <a:p>
            <a:pPr>
              <a:spcBef>
                <a:spcPct val="50000"/>
              </a:spcBef>
            </a:pPr>
            <a:r>
              <a:rPr lang="zh-CN" altLang="en-US" sz="2400" dirty="0"/>
              <a:t>	研制、技改、引进、风险投资、产品开发、转包生产、组织活动</a:t>
            </a:r>
          </a:p>
          <a:p>
            <a:endParaRPr lang="zh-CN" altLang="en-US" sz="2400" dirty="0"/>
          </a:p>
        </p:txBody>
      </p:sp>
      <p:sp>
        <p:nvSpPr>
          <p:cNvPr id="4" name="灯片编号占位符 3"/>
          <p:cNvSpPr>
            <a:spLocks noGrp="1"/>
          </p:cNvSpPr>
          <p:nvPr>
            <p:ph type="sldNum" sz="quarter" idx="10"/>
          </p:nvPr>
        </p:nvSpPr>
        <p:spPr/>
        <p:txBody>
          <a:bodyPr/>
          <a:lstStyle/>
          <a:p>
            <a:pPr>
              <a:defRPr/>
            </a:pPr>
            <a:fld id="{108E8BA3-D092-442A-A315-A41201D47B59}" type="slidenum">
              <a:rPr lang="en-US" altLang="zh-CN" smtClean="0"/>
              <a:pPr>
                <a:defRPr/>
              </a:pPr>
              <a:t>43</a:t>
            </a:fld>
            <a:endParaRPr lang="en-US" altLang="zh-CN"/>
          </a:p>
        </p:txBody>
      </p:sp>
    </p:spTree>
    <p:extLst>
      <p:ext uri="{BB962C8B-B14F-4D97-AF65-F5344CB8AC3E}">
        <p14:creationId xmlns:p14="http://schemas.microsoft.com/office/powerpoint/2010/main" val="4169937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2970D246-2215-47FD-B836-33BE87E051D8}" type="slidenum">
              <a:rPr lang="en-US" altLang="zh-CN" smtClean="0"/>
              <a:pPr>
                <a:defRPr/>
              </a:pPr>
              <a:t>44</a:t>
            </a:fld>
            <a:endParaRPr lang="en-US" altLang="zh-CN"/>
          </a:p>
        </p:txBody>
      </p:sp>
      <p:sp>
        <p:nvSpPr>
          <p:cNvPr id="3" name="Text Box 3"/>
          <p:cNvSpPr txBox="1">
            <a:spLocks noChangeArrowheads="1"/>
          </p:cNvSpPr>
          <p:nvPr/>
        </p:nvSpPr>
        <p:spPr bwMode="auto">
          <a:xfrm>
            <a:off x="3259138" y="1265238"/>
            <a:ext cx="2632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3200" b="1">
                <a:effectLst>
                  <a:outerShdw blurRad="38100" dist="38100" dir="2700000" algn="tl">
                    <a:srgbClr val="C0C0C0"/>
                  </a:outerShdw>
                </a:effectLst>
                <a:ea typeface="黑体" panose="02010609060101010101" pitchFamily="49" charset="-122"/>
              </a:rPr>
              <a:t>项目的三约束</a:t>
            </a:r>
          </a:p>
        </p:txBody>
      </p:sp>
      <p:grpSp>
        <p:nvGrpSpPr>
          <p:cNvPr id="4" name="Group 4"/>
          <p:cNvGrpSpPr>
            <a:grpSpLocks/>
          </p:cNvGrpSpPr>
          <p:nvPr/>
        </p:nvGrpSpPr>
        <p:grpSpPr bwMode="auto">
          <a:xfrm>
            <a:off x="404813" y="1916113"/>
            <a:ext cx="6831012" cy="3263900"/>
            <a:chOff x="1066" y="1207"/>
            <a:chExt cx="4303" cy="2056"/>
          </a:xfrm>
        </p:grpSpPr>
        <p:sp>
          <p:nvSpPr>
            <p:cNvPr id="5" name="AutoShape 5"/>
            <p:cNvSpPr>
              <a:spLocks noChangeArrowheads="1"/>
            </p:cNvSpPr>
            <p:nvPr/>
          </p:nvSpPr>
          <p:spPr bwMode="auto">
            <a:xfrm rot="420000" flipV="1">
              <a:off x="2960" y="2659"/>
              <a:ext cx="1785" cy="217"/>
            </a:xfrm>
            <a:prstGeom prst="rightArrow">
              <a:avLst>
                <a:gd name="adj1" fmla="val 50000"/>
                <a:gd name="adj2" fmla="val 20598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 name="AutoShape 6"/>
            <p:cNvSpPr>
              <a:spLocks noChangeArrowheads="1"/>
            </p:cNvSpPr>
            <p:nvPr/>
          </p:nvSpPr>
          <p:spPr bwMode="auto">
            <a:xfrm>
              <a:off x="2837" y="1207"/>
              <a:ext cx="238" cy="1465"/>
            </a:xfrm>
            <a:prstGeom prst="upArrow">
              <a:avLst>
                <a:gd name="adj1" fmla="val 50000"/>
                <a:gd name="adj2" fmla="val 153887"/>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 name="AutoShape 7"/>
            <p:cNvSpPr>
              <a:spLocks noChangeArrowheads="1"/>
            </p:cNvSpPr>
            <p:nvPr/>
          </p:nvSpPr>
          <p:spPr bwMode="auto">
            <a:xfrm rot="14400000">
              <a:off x="2137" y="2268"/>
              <a:ext cx="222" cy="1547"/>
            </a:xfrm>
            <a:prstGeom prst="upArrow">
              <a:avLst>
                <a:gd name="adj1" fmla="val 50000"/>
                <a:gd name="adj2" fmla="val 174212"/>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Text Box 8"/>
            <p:cNvSpPr txBox="1">
              <a:spLocks noChangeArrowheads="1"/>
            </p:cNvSpPr>
            <p:nvPr/>
          </p:nvSpPr>
          <p:spPr bwMode="auto">
            <a:xfrm>
              <a:off x="4377" y="2568"/>
              <a:ext cx="9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a:latin typeface="Times New Roman" panose="02020603050405020304" pitchFamily="18" charset="0"/>
                </a:rPr>
                <a:t> </a:t>
              </a:r>
              <a:r>
                <a:rPr kumimoji="1" lang="zh-CN" altLang="en-US" sz="2400" b="1">
                  <a:latin typeface="Times New Roman" panose="02020603050405020304" pitchFamily="18" charset="0"/>
                </a:rPr>
                <a:t>成本目标</a:t>
              </a:r>
            </a:p>
          </p:txBody>
        </p:sp>
        <p:sp>
          <p:nvSpPr>
            <p:cNvPr id="9" name="Text Box 9"/>
            <p:cNvSpPr txBox="1">
              <a:spLocks noChangeArrowheads="1"/>
            </p:cNvSpPr>
            <p:nvPr/>
          </p:nvSpPr>
          <p:spPr bwMode="auto">
            <a:xfrm>
              <a:off x="1066" y="2976"/>
              <a:ext cx="992" cy="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a:latin typeface="Times New Roman" panose="02020603050405020304" pitchFamily="18" charset="0"/>
                </a:rPr>
                <a:t> </a:t>
              </a:r>
              <a:r>
                <a:rPr kumimoji="1" lang="zh-CN" altLang="en-US" sz="2400" b="1">
                  <a:latin typeface="Times New Roman" panose="02020603050405020304" pitchFamily="18" charset="0"/>
                </a:rPr>
                <a:t>时间目标</a:t>
              </a:r>
            </a:p>
          </p:txBody>
        </p:sp>
        <p:sp>
          <p:nvSpPr>
            <p:cNvPr id="10" name="Text Box 10"/>
            <p:cNvSpPr txBox="1">
              <a:spLocks noChangeArrowheads="1"/>
            </p:cNvSpPr>
            <p:nvPr/>
          </p:nvSpPr>
          <p:spPr bwMode="auto">
            <a:xfrm>
              <a:off x="3061" y="1344"/>
              <a:ext cx="9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a:latin typeface="Times New Roman" panose="02020603050405020304" pitchFamily="18" charset="0"/>
                </a:rPr>
                <a:t>范围目标</a:t>
              </a:r>
            </a:p>
          </p:txBody>
        </p:sp>
        <p:sp>
          <p:nvSpPr>
            <p:cNvPr id="11" name="Oval 11"/>
            <p:cNvSpPr>
              <a:spLocks noChangeArrowheads="1"/>
            </p:cNvSpPr>
            <p:nvPr/>
          </p:nvSpPr>
          <p:spPr bwMode="auto">
            <a:xfrm>
              <a:off x="2811" y="2546"/>
              <a:ext cx="272" cy="182"/>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2" name="Rectangle 12"/>
          <p:cNvSpPr>
            <a:spLocks noChangeArrowheads="1"/>
          </p:cNvSpPr>
          <p:nvPr/>
        </p:nvSpPr>
        <p:spPr bwMode="auto">
          <a:xfrm>
            <a:off x="684213" y="5708650"/>
            <a:ext cx="7843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2400" b="1">
                <a:solidFill>
                  <a:srgbClr val="0000FF"/>
                </a:solidFill>
              </a:rPr>
              <a:t>成功的项目管理必须同时达到成本、范围、时间三个目标</a:t>
            </a:r>
          </a:p>
        </p:txBody>
      </p:sp>
    </p:spTree>
    <p:extLst>
      <p:ext uri="{BB962C8B-B14F-4D97-AF65-F5344CB8AC3E}">
        <p14:creationId xmlns:p14="http://schemas.microsoft.com/office/powerpoint/2010/main" val="13316700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2484438" y="404813"/>
            <a:ext cx="5638800" cy="836612"/>
          </a:xfrm>
          <a:noFill/>
          <a:ln/>
        </p:spPr>
        <p:txBody>
          <a:bodyPr/>
          <a:lstStyle/>
          <a:p>
            <a:pPr algn="l"/>
            <a:r>
              <a:rPr lang="zh-CN" altLang="en-US" b="1">
                <a:solidFill>
                  <a:schemeClr val="tx1"/>
                </a:solidFill>
                <a:ea typeface="楷体_GB2312" pitchFamily="49" charset="-122"/>
              </a:rPr>
              <a:t>项目管理的定义</a:t>
            </a:r>
          </a:p>
        </p:txBody>
      </p:sp>
      <p:sp>
        <p:nvSpPr>
          <p:cNvPr id="685059" name="Rectangle 3"/>
          <p:cNvSpPr>
            <a:spLocks noGrp="1" noChangeArrowheads="1"/>
          </p:cNvSpPr>
          <p:nvPr>
            <p:ph type="body" idx="1"/>
          </p:nvPr>
        </p:nvSpPr>
        <p:spPr>
          <a:xfrm>
            <a:off x="539750" y="1341438"/>
            <a:ext cx="8001000" cy="3311525"/>
          </a:xfrm>
          <a:ln/>
        </p:spPr>
        <p:txBody>
          <a:bodyPr/>
          <a:lstStyle/>
          <a:p>
            <a:pPr marL="0" indent="0">
              <a:lnSpc>
                <a:spcPct val="120000"/>
              </a:lnSpc>
              <a:buFontTx/>
              <a:buNone/>
            </a:pPr>
            <a:r>
              <a:rPr lang="zh-CN" altLang="en-US" sz="2400" b="1">
                <a:solidFill>
                  <a:srgbClr val="5F5F5F"/>
                </a:solidFill>
                <a:ea typeface="楷体_GB2312" pitchFamily="49" charset="-122"/>
              </a:rPr>
              <a:t>项目管理 </a:t>
            </a:r>
            <a:r>
              <a:rPr lang="en-US" altLang="zh-CN" sz="2400" b="1">
                <a:solidFill>
                  <a:srgbClr val="5F5F5F"/>
                </a:solidFill>
                <a:ea typeface="楷体_GB2312" pitchFamily="49" charset="-122"/>
              </a:rPr>
              <a:t>—</a:t>
            </a:r>
          </a:p>
          <a:p>
            <a:pPr marL="0" indent="0">
              <a:lnSpc>
                <a:spcPct val="120000"/>
              </a:lnSpc>
              <a:buFontTx/>
              <a:buNone/>
            </a:pPr>
            <a:r>
              <a:rPr lang="en-US" altLang="zh-CN" sz="2400" b="1">
                <a:solidFill>
                  <a:srgbClr val="5F5F5F"/>
                </a:solidFill>
                <a:ea typeface="楷体_GB2312" pitchFamily="49" charset="-122"/>
              </a:rPr>
              <a:t>    </a:t>
            </a:r>
            <a:r>
              <a:rPr lang="zh-CN" altLang="en-US" sz="2400" b="1">
                <a:solidFill>
                  <a:srgbClr val="5F5F5F"/>
                </a:solidFill>
                <a:ea typeface="楷体_GB2312" pitchFamily="49" charset="-122"/>
              </a:rPr>
              <a:t>在项目活动中运用专门的</a:t>
            </a:r>
            <a:r>
              <a:rPr lang="zh-CN" altLang="en-US" sz="2400" b="1">
                <a:solidFill>
                  <a:schemeClr val="accent2"/>
                </a:solidFill>
                <a:ea typeface="楷体_GB2312" pitchFamily="49" charset="-122"/>
              </a:rPr>
              <a:t>知识、技能、工具和方法，</a:t>
            </a:r>
            <a:r>
              <a:rPr lang="zh-CN" altLang="en-US" sz="2400" b="1">
                <a:solidFill>
                  <a:srgbClr val="5F5F5F"/>
                </a:solidFill>
                <a:ea typeface="楷体_GB2312" pitchFamily="49" charset="-122"/>
              </a:rPr>
              <a:t>使项目能够满足或者超过项目干系人的需求和期望。</a:t>
            </a:r>
          </a:p>
          <a:p>
            <a:pPr marL="0" indent="0" algn="r">
              <a:buFontTx/>
              <a:buNone/>
            </a:pPr>
            <a:r>
              <a:rPr lang="en-US" altLang="zh-CN" sz="1800" b="1">
                <a:solidFill>
                  <a:srgbClr val="5F5F5F"/>
                </a:solidFill>
                <a:ea typeface="楷体_GB2312" pitchFamily="49" charset="-122"/>
              </a:rPr>
              <a:t>——1996</a:t>
            </a:r>
            <a:r>
              <a:rPr lang="zh-CN" altLang="en-US" sz="1800" b="1">
                <a:solidFill>
                  <a:srgbClr val="5F5F5F"/>
                </a:solidFill>
                <a:ea typeface="楷体_GB2312" pitchFamily="49" charset="-122"/>
              </a:rPr>
              <a:t>年</a:t>
            </a:r>
            <a:r>
              <a:rPr lang="en-US" altLang="zh-CN" sz="1800" b="1">
                <a:solidFill>
                  <a:srgbClr val="5F5F5F"/>
                </a:solidFill>
                <a:ea typeface="楷体_GB2312" pitchFamily="49" charset="-122"/>
              </a:rPr>
              <a:t>PMBOK</a:t>
            </a:r>
            <a:r>
              <a:rPr lang="zh-CN" altLang="en-US" sz="1800" b="1">
                <a:solidFill>
                  <a:srgbClr val="5F5F5F"/>
                </a:solidFill>
                <a:ea typeface="楷体_GB2312" pitchFamily="49" charset="-122"/>
              </a:rPr>
              <a:t>中的定义</a:t>
            </a:r>
            <a:r>
              <a:rPr lang="zh-CN" altLang="en-US" b="1">
                <a:solidFill>
                  <a:srgbClr val="5F5F5F"/>
                </a:solidFill>
                <a:ea typeface="楷体_GB2312" pitchFamily="49" charset="-122"/>
              </a:rPr>
              <a:t> </a:t>
            </a:r>
          </a:p>
        </p:txBody>
      </p:sp>
      <p:sp>
        <p:nvSpPr>
          <p:cNvPr id="685060" name="Rectangle 4"/>
          <p:cNvSpPr>
            <a:spLocks noChangeArrowheads="1"/>
          </p:cNvSpPr>
          <p:nvPr/>
        </p:nvSpPr>
        <p:spPr bwMode="auto">
          <a:xfrm>
            <a:off x="468313" y="3429000"/>
            <a:ext cx="8001000" cy="295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69938"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89038"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8138"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20000"/>
              </a:lnSpc>
              <a:buFontTx/>
              <a:buNone/>
            </a:pPr>
            <a:r>
              <a:rPr lang="zh-CN" altLang="en-US" sz="2400" b="1">
                <a:solidFill>
                  <a:srgbClr val="5F5F5F"/>
                </a:solidFill>
                <a:ea typeface="楷体_GB2312" pitchFamily="49" charset="-122"/>
              </a:rPr>
              <a:t>项目管理 </a:t>
            </a:r>
            <a:r>
              <a:rPr lang="en-US" altLang="zh-CN" sz="2400" b="1">
                <a:solidFill>
                  <a:srgbClr val="5F5F5F"/>
                </a:solidFill>
                <a:ea typeface="楷体_GB2312" pitchFamily="49" charset="-122"/>
              </a:rPr>
              <a:t>—</a:t>
            </a:r>
          </a:p>
          <a:p>
            <a:pPr>
              <a:lnSpc>
                <a:spcPct val="120000"/>
              </a:lnSpc>
              <a:buFontTx/>
              <a:buNone/>
            </a:pPr>
            <a:r>
              <a:rPr lang="en-US" altLang="zh-CN" sz="2400" b="1">
                <a:solidFill>
                  <a:srgbClr val="5F5F5F"/>
                </a:solidFill>
                <a:ea typeface="楷体_GB2312" pitchFamily="49" charset="-122"/>
              </a:rPr>
              <a:t>    </a:t>
            </a:r>
            <a:r>
              <a:rPr lang="zh-CN" altLang="en-US" sz="2400" b="1">
                <a:solidFill>
                  <a:srgbClr val="5F5F5F"/>
                </a:solidFill>
                <a:ea typeface="楷体_GB2312" pitchFamily="49" charset="-122"/>
              </a:rPr>
              <a:t>在项目活动中运用专门的</a:t>
            </a:r>
            <a:r>
              <a:rPr lang="zh-CN" altLang="en-US" sz="2400" b="1">
                <a:solidFill>
                  <a:schemeClr val="accent2"/>
                </a:solidFill>
                <a:ea typeface="楷体_GB2312" pitchFamily="49" charset="-122"/>
              </a:rPr>
              <a:t>知识、技能、工具和方法，</a:t>
            </a:r>
            <a:r>
              <a:rPr lang="zh-CN" altLang="en-US" sz="2400" b="1">
                <a:solidFill>
                  <a:srgbClr val="5F5F5F"/>
                </a:solidFill>
                <a:ea typeface="楷体_GB2312" pitchFamily="49" charset="-122"/>
              </a:rPr>
              <a:t>使项目能够满足或者超过项目干系人的要求。</a:t>
            </a:r>
          </a:p>
          <a:p>
            <a:pPr algn="r">
              <a:buFontTx/>
              <a:buNone/>
            </a:pPr>
            <a:r>
              <a:rPr lang="en-US" altLang="zh-CN" sz="1800" b="1">
                <a:solidFill>
                  <a:srgbClr val="5F5F5F"/>
                </a:solidFill>
                <a:ea typeface="楷体_GB2312" pitchFamily="49" charset="-122"/>
              </a:rPr>
              <a:t>——2000</a:t>
            </a:r>
            <a:r>
              <a:rPr lang="zh-CN" altLang="en-US" sz="1800" b="1">
                <a:solidFill>
                  <a:srgbClr val="5F5F5F"/>
                </a:solidFill>
                <a:ea typeface="楷体_GB2312" pitchFamily="49" charset="-122"/>
              </a:rPr>
              <a:t>年</a:t>
            </a:r>
            <a:r>
              <a:rPr lang="en-US" altLang="zh-CN" sz="1800" b="1">
                <a:solidFill>
                  <a:srgbClr val="5F5F5F"/>
                </a:solidFill>
                <a:ea typeface="楷体_GB2312" pitchFamily="49" charset="-122"/>
              </a:rPr>
              <a:t>PMBOK</a:t>
            </a:r>
            <a:r>
              <a:rPr lang="zh-CN" altLang="en-US" sz="1800" b="1">
                <a:solidFill>
                  <a:srgbClr val="5F5F5F"/>
                </a:solidFill>
                <a:ea typeface="楷体_GB2312" pitchFamily="49" charset="-122"/>
              </a:rPr>
              <a:t>中的定义</a:t>
            </a:r>
            <a:r>
              <a:rPr lang="zh-CN" altLang="en-US" b="1">
                <a:solidFill>
                  <a:srgbClr val="5F5F5F"/>
                </a:solidFill>
                <a:ea typeface="楷体_GB2312" pitchFamily="49" charset="-122"/>
              </a:rPr>
              <a:t> </a:t>
            </a:r>
          </a:p>
        </p:txBody>
      </p:sp>
      <p:sp>
        <p:nvSpPr>
          <p:cNvPr id="685062" name="Rectangle 6"/>
          <p:cNvSpPr>
            <a:spLocks noChangeArrowheads="1"/>
          </p:cNvSpPr>
          <p:nvPr/>
        </p:nvSpPr>
        <p:spPr bwMode="auto">
          <a:xfrm>
            <a:off x="457200" y="5051425"/>
            <a:ext cx="82296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FontTx/>
              <a:buNone/>
            </a:pPr>
            <a:endParaRPr lang="en-US" altLang="zh-CN" b="1">
              <a:solidFill>
                <a:srgbClr val="A50021"/>
              </a:solidFill>
              <a:latin typeface="华文新魏" panose="02010800040101010101" pitchFamily="2" charset="-122"/>
              <a:ea typeface="华文新魏" panose="02010800040101010101" pitchFamily="2" charset="-122"/>
            </a:endParaRPr>
          </a:p>
          <a:p>
            <a:r>
              <a:rPr lang="en-US" altLang="zh-CN" sz="2800" b="1">
                <a:solidFill>
                  <a:srgbClr val="A50021"/>
                </a:solidFill>
                <a:ea typeface="华文新魏" panose="02010800040101010101" pitchFamily="2" charset="-122"/>
              </a:rPr>
              <a:t>——</a:t>
            </a:r>
            <a:r>
              <a:rPr lang="zh-CN" altLang="en-US" sz="2800" b="1" i="1">
                <a:solidFill>
                  <a:srgbClr val="A50021"/>
                </a:solidFill>
                <a:latin typeface="华文新魏" panose="02010800040101010101" pitchFamily="2" charset="-122"/>
                <a:ea typeface="华文新魏" panose="02010800040101010101" pitchFamily="2" charset="-122"/>
              </a:rPr>
              <a:t>项目管理就是把各种资源应用于项目，以实现项目的目标。</a:t>
            </a:r>
          </a:p>
          <a:p>
            <a:endParaRPr lang="en-US" altLang="zh-CN" sz="2800" b="1">
              <a:solidFill>
                <a:srgbClr val="A50021"/>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164726051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2970D246-2215-47FD-B836-33BE87E051D8}" type="slidenum">
              <a:rPr lang="en-US" altLang="zh-CN" smtClean="0"/>
              <a:pPr>
                <a:defRPr/>
              </a:pPr>
              <a:t>46</a:t>
            </a:fld>
            <a:endParaRPr lang="en-US" altLang="zh-CN"/>
          </a:p>
        </p:txBody>
      </p:sp>
      <p:sp>
        <p:nvSpPr>
          <p:cNvPr id="4" name="Text Box 3"/>
          <p:cNvSpPr txBox="1">
            <a:spLocks noChangeArrowheads="1"/>
          </p:cNvSpPr>
          <p:nvPr/>
        </p:nvSpPr>
        <p:spPr bwMode="auto">
          <a:xfrm>
            <a:off x="3054350" y="1265238"/>
            <a:ext cx="30400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3200" b="1">
                <a:effectLst>
                  <a:outerShdw blurRad="38100" dist="38100" dir="2700000" algn="tl">
                    <a:srgbClr val="C0C0C0"/>
                  </a:outerShdw>
                </a:effectLst>
                <a:ea typeface="黑体" panose="02010609060101010101" pitchFamily="49" charset="-122"/>
              </a:rPr>
              <a:t>项目管理的概念</a:t>
            </a:r>
          </a:p>
        </p:txBody>
      </p:sp>
      <p:sp>
        <p:nvSpPr>
          <p:cNvPr id="5" name="Rectangle 4"/>
          <p:cNvSpPr>
            <a:spLocks noChangeArrowheads="1"/>
          </p:cNvSpPr>
          <p:nvPr/>
        </p:nvSpPr>
        <p:spPr bwMode="auto">
          <a:xfrm>
            <a:off x="2124075" y="2420938"/>
            <a:ext cx="6119813"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anose="05000000000000000000" pitchFamily="2" charset="2"/>
              <a:buChar char="u"/>
            </a:pPr>
            <a:r>
              <a:rPr lang="zh-CN" altLang="en-US" sz="2400"/>
              <a:t>项目管理是一种管理方法</a:t>
            </a:r>
            <a:r>
              <a:rPr lang="zh-CN" altLang="en-US" sz="2400">
                <a:solidFill>
                  <a:srgbClr val="FF3300"/>
                </a:solidFill>
              </a:rPr>
              <a:t>体系</a:t>
            </a:r>
            <a:br>
              <a:rPr lang="zh-CN" altLang="en-US" sz="2400"/>
            </a:br>
            <a:endParaRPr lang="zh-CN" altLang="en-US" sz="2400"/>
          </a:p>
          <a:p>
            <a:pPr>
              <a:buFont typeface="Wingdings" panose="05000000000000000000" pitchFamily="2" charset="2"/>
              <a:buChar char="u"/>
            </a:pPr>
            <a:r>
              <a:rPr lang="zh-CN" altLang="en-US" sz="2400"/>
              <a:t>项目管理是一个</a:t>
            </a:r>
            <a:r>
              <a:rPr lang="zh-CN" altLang="en-US" sz="2400">
                <a:solidFill>
                  <a:srgbClr val="FF3300"/>
                </a:solidFill>
              </a:rPr>
              <a:t>过程</a:t>
            </a:r>
            <a:br>
              <a:rPr lang="zh-CN" altLang="en-US" sz="2400"/>
            </a:br>
            <a:endParaRPr lang="zh-CN" altLang="en-US" sz="2400"/>
          </a:p>
          <a:p>
            <a:pPr>
              <a:buFont typeface="Wingdings" panose="05000000000000000000" pitchFamily="2" charset="2"/>
              <a:buChar char="u"/>
            </a:pPr>
            <a:r>
              <a:rPr lang="zh-CN" altLang="en-US" sz="2400"/>
              <a:t>项目管理主要是由项目经理</a:t>
            </a:r>
            <a:r>
              <a:rPr lang="zh-CN" altLang="en-US" sz="2400">
                <a:solidFill>
                  <a:srgbClr val="FF3300"/>
                </a:solidFill>
              </a:rPr>
              <a:t>执行</a:t>
            </a:r>
            <a:r>
              <a:rPr lang="zh-CN" altLang="en-US" sz="2400"/>
              <a:t>的</a:t>
            </a:r>
            <a:br>
              <a:rPr lang="zh-CN" altLang="en-US" sz="2400"/>
            </a:br>
            <a:endParaRPr lang="zh-CN" altLang="en-US" sz="2400"/>
          </a:p>
          <a:p>
            <a:pPr>
              <a:buFont typeface="Wingdings" panose="05000000000000000000" pitchFamily="2" charset="2"/>
              <a:buChar char="u"/>
            </a:pPr>
            <a:r>
              <a:rPr lang="zh-CN" altLang="en-US" sz="2400"/>
              <a:t>项目管理成败直接影响项目干系人的</a:t>
            </a:r>
            <a:r>
              <a:rPr lang="zh-CN" altLang="en-US" sz="2400">
                <a:solidFill>
                  <a:srgbClr val="FF3300"/>
                </a:solidFill>
              </a:rPr>
              <a:t>利益</a:t>
            </a:r>
          </a:p>
        </p:txBody>
      </p:sp>
      <p:sp>
        <p:nvSpPr>
          <p:cNvPr id="6" name="WordArt 5"/>
          <p:cNvSpPr>
            <a:spLocks noChangeArrowheads="1" noChangeShapeType="1" noTextEdit="1"/>
          </p:cNvSpPr>
          <p:nvPr/>
        </p:nvSpPr>
        <p:spPr bwMode="auto">
          <a:xfrm rot="5400000">
            <a:off x="23813" y="3441700"/>
            <a:ext cx="2376488" cy="623887"/>
          </a:xfrm>
          <a:prstGeom prst="rect">
            <a:avLst/>
          </a:prstGeom>
          <a:extLst>
            <a:ext uri="{AF507438-7753-43E0-B8FC-AC1667EBCBE1}">
              <a14:hiddenEffects xmlns:a14="http://schemas.microsoft.com/office/drawing/2010/main">
                <a:effectLst/>
              </a14:hiddenEffects>
            </a:ext>
          </a:extLst>
        </p:spPr>
        <p:txBody>
          <a:bodyPr vert="eaVert" wrap="none" fromWordArt="1">
            <a:prstTxWarp prst="textPlain">
              <a:avLst>
                <a:gd name="adj" fmla="val 50000"/>
              </a:avLst>
            </a:prstTxWarp>
          </a:bodyPr>
          <a:lstStyle/>
          <a:p>
            <a:pPr algn="ctr" fontAlgn="auto"/>
            <a:r>
              <a:rPr lang="zh-CN" altLang="en-US" sz="4000" kern="10">
                <a:ln w="9525">
                  <a:solidFill>
                    <a:srgbClr val="0000FF"/>
                  </a:solidFill>
                  <a:round/>
                  <a:headEnd/>
                  <a:tailEnd/>
                </a:ln>
                <a:solidFill>
                  <a:srgbClr val="FF3300"/>
                </a:solidFill>
                <a:latin typeface="宋体" panose="02010600030101010101" pitchFamily="2" charset="-122"/>
              </a:rPr>
              <a:t>引申</a:t>
            </a:r>
          </a:p>
        </p:txBody>
      </p:sp>
    </p:spTree>
    <p:extLst>
      <p:ext uri="{BB962C8B-B14F-4D97-AF65-F5344CB8AC3E}">
        <p14:creationId xmlns:p14="http://schemas.microsoft.com/office/powerpoint/2010/main" val="28722453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187450" y="115888"/>
            <a:ext cx="7467600" cy="1143000"/>
          </a:xfrm>
        </p:spPr>
        <p:txBody>
          <a:bodyPr/>
          <a:lstStyle/>
          <a:p>
            <a:pPr algn="l"/>
            <a:r>
              <a:rPr lang="zh-CN" altLang="en-US" sz="3200">
                <a:ea typeface="黑体" panose="02010609060101010101" pitchFamily="49" charset="-122"/>
              </a:rPr>
              <a:t>历史事件</a:t>
            </a:r>
            <a:r>
              <a:rPr lang="zh-CN" altLang="en-US" sz="2000">
                <a:ea typeface="黑体" panose="02010609060101010101" pitchFamily="49" charset="-122"/>
              </a:rPr>
              <a:t>（主要还限于建筑、国防、航天等少数行业）</a:t>
            </a:r>
            <a:r>
              <a:rPr lang="zh-CN" altLang="en-US" sz="3200">
                <a:ea typeface="黑体" panose="02010609060101010101" pitchFamily="49" charset="-122"/>
              </a:rPr>
              <a:t>：</a:t>
            </a:r>
          </a:p>
        </p:txBody>
      </p:sp>
      <p:sp>
        <p:nvSpPr>
          <p:cNvPr id="81923" name="Rectangle 3"/>
          <p:cNvSpPr>
            <a:spLocks noGrp="1" noChangeArrowheads="1"/>
          </p:cNvSpPr>
          <p:nvPr>
            <p:ph type="body" idx="1"/>
          </p:nvPr>
        </p:nvSpPr>
        <p:spPr>
          <a:xfrm>
            <a:off x="323850" y="1341438"/>
            <a:ext cx="8382000" cy="4800600"/>
          </a:xfrm>
        </p:spPr>
        <p:txBody>
          <a:bodyPr/>
          <a:lstStyle/>
          <a:p>
            <a:pPr>
              <a:lnSpc>
                <a:spcPct val="90000"/>
              </a:lnSpc>
            </a:pPr>
            <a:r>
              <a:rPr lang="en-US" altLang="zh-CN" sz="2400"/>
              <a:t>1957</a:t>
            </a:r>
            <a:r>
              <a:rPr lang="zh-CN" altLang="en-US" sz="2400"/>
              <a:t>年美国杜邦公司把这种方法应用于设备维修，把维修停工时间由</a:t>
            </a:r>
            <a:r>
              <a:rPr lang="en-US" altLang="zh-CN" sz="2400"/>
              <a:t>125</a:t>
            </a:r>
            <a:r>
              <a:rPr lang="zh-CN" altLang="en-US" sz="2400"/>
              <a:t>小时锐减为</a:t>
            </a:r>
            <a:r>
              <a:rPr lang="en-US" altLang="zh-CN" sz="2400"/>
              <a:t>78</a:t>
            </a:r>
            <a:r>
              <a:rPr lang="zh-CN" altLang="en-US" sz="2400"/>
              <a:t>小时；</a:t>
            </a:r>
          </a:p>
          <a:p>
            <a:pPr>
              <a:lnSpc>
                <a:spcPct val="90000"/>
              </a:lnSpc>
            </a:pPr>
            <a:endParaRPr lang="zh-CN" altLang="en-US" sz="2400"/>
          </a:p>
          <a:p>
            <a:pPr>
              <a:lnSpc>
                <a:spcPct val="90000"/>
              </a:lnSpc>
            </a:pPr>
            <a:r>
              <a:rPr lang="en-US" altLang="zh-CN" sz="2400"/>
              <a:t>1958</a:t>
            </a:r>
            <a:r>
              <a:rPr lang="zh-CN" altLang="en-US" sz="2400"/>
              <a:t>年美国人在北极星导弹设计中，应用项目管理技术，竟把设计完成时间缩短了两年；</a:t>
            </a:r>
          </a:p>
          <a:p>
            <a:pPr>
              <a:lnSpc>
                <a:spcPct val="90000"/>
              </a:lnSpc>
            </a:pPr>
            <a:endParaRPr lang="zh-CN" altLang="en-US" sz="2400"/>
          </a:p>
          <a:p>
            <a:pPr>
              <a:lnSpc>
                <a:spcPct val="90000"/>
              </a:lnSpc>
            </a:pPr>
            <a:r>
              <a:rPr lang="en-US" altLang="zh-CN" sz="2400"/>
              <a:t>60</a:t>
            </a:r>
            <a:r>
              <a:rPr lang="zh-CN" altLang="en-US" sz="2400"/>
              <a:t>年代著名的阿波罗登月计划，采用网络计划技术使耗资</a:t>
            </a:r>
            <a:r>
              <a:rPr lang="en-US" altLang="zh-CN" sz="2400"/>
              <a:t>300</a:t>
            </a:r>
            <a:r>
              <a:rPr lang="zh-CN" altLang="en-US" sz="2400"/>
              <a:t>亿美元、</a:t>
            </a:r>
            <a:r>
              <a:rPr lang="en-US" altLang="zh-CN" sz="2400"/>
              <a:t>2</a:t>
            </a:r>
            <a:r>
              <a:rPr lang="zh-CN" altLang="en-US" sz="2400"/>
              <a:t>万家企业参加、</a:t>
            </a:r>
            <a:r>
              <a:rPr lang="en-US" altLang="zh-CN" sz="2400"/>
              <a:t>40</a:t>
            </a:r>
            <a:r>
              <a:rPr lang="zh-CN" altLang="en-US" sz="2400"/>
              <a:t>万人参与、</a:t>
            </a:r>
            <a:r>
              <a:rPr lang="en-US" altLang="zh-CN" sz="2400"/>
              <a:t>700</a:t>
            </a:r>
            <a:r>
              <a:rPr lang="zh-CN" altLang="en-US" sz="2400"/>
              <a:t>万个零部件的项目顺利完成；</a:t>
            </a:r>
          </a:p>
          <a:p>
            <a:pPr>
              <a:lnSpc>
                <a:spcPct val="90000"/>
              </a:lnSpc>
            </a:pPr>
            <a:endParaRPr lang="zh-CN" altLang="en-US" sz="2400"/>
          </a:p>
          <a:p>
            <a:pPr>
              <a:lnSpc>
                <a:spcPct val="90000"/>
              </a:lnSpc>
            </a:pPr>
            <a:r>
              <a:rPr lang="en-US" altLang="zh-CN" sz="2400"/>
              <a:t>1971</a:t>
            </a:r>
            <a:r>
              <a:rPr lang="zh-CN" altLang="en-US" sz="2400"/>
              <a:t>年，亨利甘特发明了著名的甘特图，使项目经理按日历制作任务图表，用于日常工作安排。</a:t>
            </a:r>
          </a:p>
          <a:p>
            <a:pPr>
              <a:lnSpc>
                <a:spcPct val="90000"/>
              </a:lnSpc>
              <a:buFontTx/>
              <a:buNone/>
            </a:pPr>
            <a:endParaRPr lang="en-US" altLang="zh-CN" sz="2800"/>
          </a:p>
        </p:txBody>
      </p:sp>
    </p:spTree>
    <p:extLst>
      <p:ext uri="{BB962C8B-B14F-4D97-AF65-F5344CB8AC3E}">
        <p14:creationId xmlns:p14="http://schemas.microsoft.com/office/powerpoint/2010/main" val="44174331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AutoShape 2"/>
          <p:cNvSpPr>
            <a:spLocks/>
          </p:cNvSpPr>
          <p:nvPr/>
        </p:nvSpPr>
        <p:spPr bwMode="auto">
          <a:xfrm rot="-5400000">
            <a:off x="2667000" y="4652963"/>
            <a:ext cx="266700" cy="2247900"/>
          </a:xfrm>
          <a:prstGeom prst="leftBrace">
            <a:avLst>
              <a:gd name="adj1" fmla="val 7023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47" name="Rectangle 3"/>
          <p:cNvSpPr>
            <a:spLocks noChangeArrowheads="1"/>
          </p:cNvSpPr>
          <p:nvPr/>
        </p:nvSpPr>
        <p:spPr bwMode="auto">
          <a:xfrm>
            <a:off x="1042988" y="638175"/>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marL="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9144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1371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18288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kumimoji="0" lang="zh-CN" altLang="zh-CN" sz="3200" b="1">
              <a:solidFill>
                <a:srgbClr val="666699"/>
              </a:solidFill>
              <a:latin typeface="Arial" panose="020B0604020202020204" pitchFamily="34" charset="0"/>
              <a:ea typeface="华文彩云" panose="02010800040101010101" pitchFamily="2" charset="-122"/>
            </a:endParaRPr>
          </a:p>
        </p:txBody>
      </p:sp>
      <p:sp>
        <p:nvSpPr>
          <p:cNvPr id="82948" name="Rectangle 4"/>
          <p:cNvSpPr>
            <a:spLocks noGrp="1" noChangeArrowheads="1"/>
          </p:cNvSpPr>
          <p:nvPr>
            <p:ph type="title" idx="4294967295"/>
          </p:nvPr>
        </p:nvSpPr>
        <p:spPr>
          <a:xfrm>
            <a:off x="1143000" y="538163"/>
            <a:ext cx="5105400" cy="1143000"/>
          </a:xfrm>
        </p:spPr>
        <p:txBody>
          <a:bodyPr/>
          <a:lstStyle/>
          <a:p>
            <a:pPr algn="l"/>
            <a:r>
              <a:rPr lang="zh-CN" altLang="en-US" sz="3200">
                <a:ea typeface="黑体" panose="02010609060101010101" pitchFamily="49" charset="-122"/>
              </a:rPr>
              <a:t>发展阶段与里程碑事件</a:t>
            </a:r>
          </a:p>
        </p:txBody>
      </p:sp>
      <p:sp>
        <p:nvSpPr>
          <p:cNvPr id="82949" name="Rectangle 5"/>
          <p:cNvSpPr>
            <a:spLocks noChangeArrowheads="1"/>
          </p:cNvSpPr>
          <p:nvPr/>
        </p:nvSpPr>
        <p:spPr bwMode="auto">
          <a:xfrm>
            <a:off x="5257800" y="4454525"/>
            <a:ext cx="1676400" cy="457200"/>
          </a:xfrm>
          <a:prstGeom prst="rect">
            <a:avLst/>
          </a:prstGeom>
          <a:gradFill rotWithShape="0">
            <a:gsLst>
              <a:gs pos="0">
                <a:schemeClr val="accent1">
                  <a:gamma/>
                  <a:shade val="46275"/>
                  <a:invGamma/>
                </a:schemeClr>
              </a:gs>
              <a:gs pos="100000">
                <a:schemeClr val="accent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t>20</a:t>
            </a:r>
            <a:r>
              <a:rPr lang="zh-CN" altLang="en-US" sz="1600"/>
              <a:t>世纪</a:t>
            </a:r>
            <a:r>
              <a:rPr lang="en-US" altLang="zh-CN" sz="1600"/>
              <a:t>70</a:t>
            </a:r>
            <a:r>
              <a:rPr lang="zh-CN" altLang="en-US" sz="1600"/>
              <a:t>年代后</a:t>
            </a:r>
          </a:p>
        </p:txBody>
      </p:sp>
      <p:sp>
        <p:nvSpPr>
          <p:cNvPr id="82950" name="Rectangle 6"/>
          <p:cNvSpPr>
            <a:spLocks noChangeArrowheads="1"/>
          </p:cNvSpPr>
          <p:nvPr/>
        </p:nvSpPr>
        <p:spPr bwMode="blackWhite">
          <a:xfrm>
            <a:off x="3048000" y="4454525"/>
            <a:ext cx="1676400" cy="457200"/>
          </a:xfrm>
          <a:prstGeom prst="rect">
            <a:avLst/>
          </a:prstGeom>
          <a:gradFill rotWithShape="0">
            <a:gsLst>
              <a:gs pos="0">
                <a:schemeClr val="accent2"/>
              </a:gs>
              <a:gs pos="100000">
                <a:schemeClr val="accent2">
                  <a:gamma/>
                  <a:tint val="75686"/>
                  <a:invGamma/>
                </a:schemeClr>
              </a:gs>
            </a:gsLst>
            <a:lin ang="5400000" scaled="1"/>
          </a:gradFill>
          <a:ln w="1270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4450" tIns="20638" rIns="44450" bIns="20638" anchor="ctr"/>
          <a:lstStyle>
            <a:lvl1pPr defTabSz="207963">
              <a:defRPr kumimoji="1" sz="2400">
                <a:solidFill>
                  <a:schemeClr val="tx1"/>
                </a:solidFill>
                <a:latin typeface="Times New Roman" panose="02020603050405020304" pitchFamily="18" charset="0"/>
                <a:ea typeface="宋体" panose="02010600030101010101" pitchFamily="2" charset="-122"/>
              </a:defRPr>
            </a:lvl1pPr>
            <a:lvl2pPr marL="217488" defTabSz="207963">
              <a:defRPr kumimoji="1" sz="2400">
                <a:solidFill>
                  <a:schemeClr val="tx1"/>
                </a:solidFill>
                <a:latin typeface="Times New Roman" panose="02020603050405020304" pitchFamily="18" charset="0"/>
                <a:ea typeface="宋体" panose="02010600030101010101" pitchFamily="2" charset="-122"/>
              </a:defRPr>
            </a:lvl2pPr>
            <a:lvl3pPr marL="436563" defTabSz="207963">
              <a:defRPr kumimoji="1" sz="2400">
                <a:solidFill>
                  <a:schemeClr val="tx1"/>
                </a:solidFill>
                <a:latin typeface="Times New Roman" panose="02020603050405020304" pitchFamily="18" charset="0"/>
                <a:ea typeface="宋体" panose="02010600030101010101" pitchFamily="2" charset="-122"/>
              </a:defRPr>
            </a:lvl3pPr>
            <a:lvl4pPr marL="652463" defTabSz="207963">
              <a:defRPr kumimoji="1" sz="2400">
                <a:solidFill>
                  <a:schemeClr val="tx1"/>
                </a:solidFill>
                <a:latin typeface="Times New Roman" panose="02020603050405020304" pitchFamily="18" charset="0"/>
                <a:ea typeface="宋体" panose="02010600030101010101" pitchFamily="2" charset="-122"/>
              </a:defRPr>
            </a:lvl4pPr>
            <a:lvl5pPr marL="869950" defTabSz="207963">
              <a:defRPr kumimoji="1" sz="2400">
                <a:solidFill>
                  <a:schemeClr val="tx1"/>
                </a:solidFill>
                <a:latin typeface="Times New Roman" panose="02020603050405020304" pitchFamily="18" charset="0"/>
                <a:ea typeface="宋体" panose="02010600030101010101" pitchFamily="2" charset="-122"/>
              </a:defRPr>
            </a:lvl5pPr>
            <a:lvl6pPr marL="1327150" defTabSz="20796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1784350" defTabSz="20796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2241550" defTabSz="20796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2698750" defTabSz="20796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0" hangingPunct="0">
              <a:lnSpc>
                <a:spcPct val="90000"/>
              </a:lnSpc>
            </a:pPr>
            <a:r>
              <a:rPr kumimoji="0" lang="en-US" altLang="zh-CN" sz="1600">
                <a:latin typeface="Arial" panose="020B0604020202020204" pitchFamily="34" charset="0"/>
              </a:rPr>
              <a:t>20</a:t>
            </a:r>
            <a:r>
              <a:rPr kumimoji="0" lang="zh-CN" altLang="en-US" sz="1600">
                <a:latin typeface="Arial" panose="020B0604020202020204" pitchFamily="34" charset="0"/>
              </a:rPr>
              <a:t>世纪</a:t>
            </a:r>
            <a:r>
              <a:rPr kumimoji="0" lang="en-US" altLang="zh-CN" sz="1600">
                <a:latin typeface="Arial" panose="020B0604020202020204" pitchFamily="34" charset="0"/>
              </a:rPr>
              <a:t>30~70</a:t>
            </a:r>
            <a:r>
              <a:rPr kumimoji="0" lang="zh-CN" altLang="en-US" sz="1600">
                <a:latin typeface="Arial" panose="020B0604020202020204" pitchFamily="34" charset="0"/>
              </a:rPr>
              <a:t>年代</a:t>
            </a:r>
          </a:p>
        </p:txBody>
      </p:sp>
      <p:sp>
        <p:nvSpPr>
          <p:cNvPr id="82951" name="Rectangle 7"/>
          <p:cNvSpPr>
            <a:spLocks noChangeArrowheads="1"/>
          </p:cNvSpPr>
          <p:nvPr/>
        </p:nvSpPr>
        <p:spPr bwMode="blackWhite">
          <a:xfrm>
            <a:off x="838200" y="4454525"/>
            <a:ext cx="1676400" cy="457200"/>
          </a:xfrm>
          <a:prstGeom prst="rect">
            <a:avLst/>
          </a:prstGeom>
          <a:gradFill rotWithShape="0">
            <a:gsLst>
              <a:gs pos="0">
                <a:srgbClr val="9E87DF">
                  <a:gamma/>
                  <a:shade val="69804"/>
                  <a:invGamma/>
                </a:srgbClr>
              </a:gs>
              <a:gs pos="100000">
                <a:srgbClr val="9E87DF"/>
              </a:gs>
            </a:gsLst>
            <a:lin ang="5400000" scaled="1"/>
          </a:gradFill>
          <a:ln w="12700">
            <a:solidFill>
              <a:srgbClr val="9E87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4450" tIns="20638" rIns="44450" bIns="20638" anchor="ctr"/>
          <a:lstStyle>
            <a:lvl1pPr defTabSz="207963">
              <a:defRPr kumimoji="1" sz="2400">
                <a:solidFill>
                  <a:schemeClr val="tx1"/>
                </a:solidFill>
                <a:latin typeface="Times New Roman" panose="02020603050405020304" pitchFamily="18" charset="0"/>
                <a:ea typeface="宋体" panose="02010600030101010101" pitchFamily="2" charset="-122"/>
              </a:defRPr>
            </a:lvl1pPr>
            <a:lvl2pPr marL="217488" defTabSz="207963">
              <a:defRPr kumimoji="1" sz="2400">
                <a:solidFill>
                  <a:schemeClr val="tx1"/>
                </a:solidFill>
                <a:latin typeface="Times New Roman" panose="02020603050405020304" pitchFamily="18" charset="0"/>
                <a:ea typeface="宋体" panose="02010600030101010101" pitchFamily="2" charset="-122"/>
              </a:defRPr>
            </a:lvl2pPr>
            <a:lvl3pPr marL="436563" defTabSz="207963">
              <a:defRPr kumimoji="1" sz="2400">
                <a:solidFill>
                  <a:schemeClr val="tx1"/>
                </a:solidFill>
                <a:latin typeface="Times New Roman" panose="02020603050405020304" pitchFamily="18" charset="0"/>
                <a:ea typeface="宋体" panose="02010600030101010101" pitchFamily="2" charset="-122"/>
              </a:defRPr>
            </a:lvl3pPr>
            <a:lvl4pPr marL="652463" defTabSz="207963">
              <a:defRPr kumimoji="1" sz="2400">
                <a:solidFill>
                  <a:schemeClr val="tx1"/>
                </a:solidFill>
                <a:latin typeface="Times New Roman" panose="02020603050405020304" pitchFamily="18" charset="0"/>
                <a:ea typeface="宋体" panose="02010600030101010101" pitchFamily="2" charset="-122"/>
              </a:defRPr>
            </a:lvl4pPr>
            <a:lvl5pPr marL="869950" defTabSz="207963">
              <a:defRPr kumimoji="1" sz="2400">
                <a:solidFill>
                  <a:schemeClr val="tx1"/>
                </a:solidFill>
                <a:latin typeface="Times New Roman" panose="02020603050405020304" pitchFamily="18" charset="0"/>
                <a:ea typeface="宋体" panose="02010600030101010101" pitchFamily="2" charset="-122"/>
              </a:defRPr>
            </a:lvl5pPr>
            <a:lvl6pPr marL="1327150" defTabSz="20796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1784350" defTabSz="20796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2241550" defTabSz="20796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2698750" defTabSz="20796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0" hangingPunct="0">
              <a:lnSpc>
                <a:spcPct val="90000"/>
              </a:lnSpc>
            </a:pPr>
            <a:r>
              <a:rPr kumimoji="0" lang="en-US" altLang="zh-CN" sz="1600">
                <a:latin typeface="Arial" panose="020B0604020202020204" pitchFamily="34" charset="0"/>
              </a:rPr>
              <a:t>20</a:t>
            </a:r>
            <a:r>
              <a:rPr kumimoji="0" lang="zh-CN" altLang="en-US" sz="1600">
                <a:latin typeface="Arial" panose="020B0604020202020204" pitchFamily="34" charset="0"/>
              </a:rPr>
              <a:t>世纪</a:t>
            </a:r>
            <a:r>
              <a:rPr kumimoji="0" lang="en-US" altLang="zh-CN" sz="1600">
                <a:latin typeface="Arial" panose="020B0604020202020204" pitchFamily="34" charset="0"/>
              </a:rPr>
              <a:t>30</a:t>
            </a:r>
            <a:r>
              <a:rPr kumimoji="0" lang="zh-CN" altLang="en-US" sz="1600">
                <a:latin typeface="Arial" panose="020B0604020202020204" pitchFamily="34" charset="0"/>
              </a:rPr>
              <a:t>年代前</a:t>
            </a:r>
          </a:p>
        </p:txBody>
      </p:sp>
      <p:sp>
        <p:nvSpPr>
          <p:cNvPr id="82952" name="AutoShape 8"/>
          <p:cNvSpPr>
            <a:spLocks noChangeArrowheads="1"/>
          </p:cNvSpPr>
          <p:nvPr/>
        </p:nvSpPr>
        <p:spPr bwMode="auto">
          <a:xfrm>
            <a:off x="533400" y="2062163"/>
            <a:ext cx="7620000" cy="1905000"/>
          </a:xfrm>
          <a:prstGeom prst="rightArrow">
            <a:avLst>
              <a:gd name="adj1" fmla="val 36167"/>
              <a:gd name="adj2" fmla="val 48593"/>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53" name="Rectangle 9"/>
          <p:cNvSpPr>
            <a:spLocks noChangeArrowheads="1"/>
          </p:cNvSpPr>
          <p:nvPr/>
        </p:nvSpPr>
        <p:spPr bwMode="auto">
          <a:xfrm>
            <a:off x="5257800" y="2824163"/>
            <a:ext cx="1676400" cy="457200"/>
          </a:xfrm>
          <a:prstGeom prst="rect">
            <a:avLst/>
          </a:prstGeom>
          <a:gradFill rotWithShape="0">
            <a:gsLst>
              <a:gs pos="0">
                <a:schemeClr val="accent1">
                  <a:gamma/>
                  <a:shade val="46275"/>
                  <a:invGamma/>
                </a:schemeClr>
              </a:gs>
              <a:gs pos="100000">
                <a:schemeClr val="accent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solidFill>
                  <a:schemeClr val="bg1">
                    <a:lumMod val="95000"/>
                  </a:schemeClr>
                </a:solidFill>
              </a:rPr>
              <a:t>传播发展</a:t>
            </a:r>
          </a:p>
        </p:txBody>
      </p:sp>
      <p:sp>
        <p:nvSpPr>
          <p:cNvPr id="82954" name="Rectangle 10"/>
          <p:cNvSpPr>
            <a:spLocks noChangeArrowheads="1"/>
          </p:cNvSpPr>
          <p:nvPr/>
        </p:nvSpPr>
        <p:spPr bwMode="auto">
          <a:xfrm>
            <a:off x="5257800" y="3738563"/>
            <a:ext cx="1676400" cy="1903412"/>
          </a:xfrm>
          <a:prstGeom prst="rect">
            <a:avLst/>
          </a:prstGeom>
          <a:gradFill rotWithShape="0">
            <a:gsLst>
              <a:gs pos="0">
                <a:schemeClr val="accent1">
                  <a:gamma/>
                  <a:shade val="45490"/>
                  <a:invGamma/>
                </a:schemeClr>
              </a:gs>
              <a:gs pos="100000">
                <a:schemeClr val="accent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dirty="0">
                <a:solidFill>
                  <a:schemeClr val="bg1">
                    <a:lumMod val="95000"/>
                  </a:schemeClr>
                </a:solidFill>
              </a:rPr>
              <a:t>PMI</a:t>
            </a:r>
            <a:r>
              <a:rPr lang="zh-CN" altLang="en-US" dirty="0">
                <a:solidFill>
                  <a:schemeClr val="bg1">
                    <a:lumMod val="95000"/>
                  </a:schemeClr>
                </a:solidFill>
              </a:rPr>
              <a:t>与</a:t>
            </a:r>
            <a:r>
              <a:rPr lang="en-US" altLang="zh-CN" dirty="0">
                <a:solidFill>
                  <a:schemeClr val="bg1">
                    <a:lumMod val="95000"/>
                  </a:schemeClr>
                </a:solidFill>
              </a:rPr>
              <a:t>IPMA</a:t>
            </a:r>
          </a:p>
          <a:p>
            <a:pPr algn="ctr"/>
            <a:r>
              <a:rPr lang="en-US" altLang="zh-CN" dirty="0">
                <a:solidFill>
                  <a:schemeClr val="bg1">
                    <a:lumMod val="95000"/>
                  </a:schemeClr>
                </a:solidFill>
              </a:rPr>
              <a:t>PMBOK</a:t>
            </a:r>
          </a:p>
          <a:p>
            <a:pPr algn="ctr"/>
            <a:r>
              <a:rPr lang="en-US" altLang="zh-CN" dirty="0">
                <a:solidFill>
                  <a:schemeClr val="bg1">
                    <a:lumMod val="95000"/>
                  </a:schemeClr>
                </a:solidFill>
              </a:rPr>
              <a:t>PMP</a:t>
            </a:r>
            <a:r>
              <a:rPr lang="zh-CN" altLang="en-US" dirty="0">
                <a:solidFill>
                  <a:schemeClr val="bg1">
                    <a:lumMod val="95000"/>
                  </a:schemeClr>
                </a:solidFill>
              </a:rPr>
              <a:t>与</a:t>
            </a:r>
            <a:r>
              <a:rPr lang="en-US" altLang="zh-CN" dirty="0">
                <a:solidFill>
                  <a:schemeClr val="bg1">
                    <a:lumMod val="95000"/>
                  </a:schemeClr>
                </a:solidFill>
              </a:rPr>
              <a:t>IPMP</a:t>
            </a:r>
          </a:p>
        </p:txBody>
      </p:sp>
      <p:sp>
        <p:nvSpPr>
          <p:cNvPr id="82955" name="AutoShape 11"/>
          <p:cNvSpPr>
            <a:spLocks/>
          </p:cNvSpPr>
          <p:nvPr/>
        </p:nvSpPr>
        <p:spPr bwMode="auto">
          <a:xfrm rot="16200000">
            <a:off x="2324100" y="804863"/>
            <a:ext cx="914400" cy="2667000"/>
          </a:xfrm>
          <a:prstGeom prst="rightBrace">
            <a:avLst>
              <a:gd name="adj1" fmla="val 2430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56" name="Text Box 12"/>
          <p:cNvSpPr txBox="1">
            <a:spLocks noChangeArrowheads="1"/>
          </p:cNvSpPr>
          <p:nvPr/>
        </p:nvSpPr>
        <p:spPr bwMode="auto">
          <a:xfrm>
            <a:off x="2286000" y="1376363"/>
            <a:ext cx="114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b="1">
                <a:solidFill>
                  <a:srgbClr val="FF0000"/>
                </a:solidFill>
              </a:rPr>
              <a:t>政府推动</a:t>
            </a:r>
          </a:p>
        </p:txBody>
      </p:sp>
      <p:sp>
        <p:nvSpPr>
          <p:cNvPr id="82957" name="Rectangle 13"/>
          <p:cNvSpPr>
            <a:spLocks noChangeArrowheads="1"/>
          </p:cNvSpPr>
          <p:nvPr/>
        </p:nvSpPr>
        <p:spPr bwMode="blackWhite">
          <a:xfrm>
            <a:off x="838200" y="3738563"/>
            <a:ext cx="1676400" cy="1903412"/>
          </a:xfrm>
          <a:prstGeom prst="rect">
            <a:avLst/>
          </a:prstGeom>
          <a:gradFill rotWithShape="0">
            <a:gsLst>
              <a:gs pos="0">
                <a:srgbClr val="9E87DF">
                  <a:gamma/>
                  <a:shade val="63529"/>
                  <a:invGamma/>
                </a:srgbClr>
              </a:gs>
              <a:gs pos="100000">
                <a:srgbClr val="9E87DF"/>
              </a:gs>
            </a:gsLst>
            <a:lin ang="5400000" scaled="1"/>
          </a:gradFill>
          <a:ln w="12700">
            <a:solidFill>
              <a:srgbClr val="9E87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0" tIns="180000" rIns="44450" bIns="20638"/>
          <a:lstStyle>
            <a:lvl1pPr defTabSz="207963">
              <a:defRPr kumimoji="1" sz="2400">
                <a:solidFill>
                  <a:schemeClr val="tx1"/>
                </a:solidFill>
                <a:latin typeface="Times New Roman" panose="02020603050405020304" pitchFamily="18" charset="0"/>
                <a:ea typeface="宋体" panose="02010600030101010101" pitchFamily="2" charset="-122"/>
              </a:defRPr>
            </a:lvl1pPr>
            <a:lvl2pPr marL="217488" defTabSz="207963">
              <a:defRPr kumimoji="1" sz="2400">
                <a:solidFill>
                  <a:schemeClr val="tx1"/>
                </a:solidFill>
                <a:latin typeface="Times New Roman" panose="02020603050405020304" pitchFamily="18" charset="0"/>
                <a:ea typeface="宋体" panose="02010600030101010101" pitchFamily="2" charset="-122"/>
              </a:defRPr>
            </a:lvl2pPr>
            <a:lvl3pPr marL="436563" defTabSz="207963">
              <a:defRPr kumimoji="1" sz="2400">
                <a:solidFill>
                  <a:schemeClr val="tx1"/>
                </a:solidFill>
                <a:latin typeface="Times New Roman" panose="02020603050405020304" pitchFamily="18" charset="0"/>
                <a:ea typeface="宋体" panose="02010600030101010101" pitchFamily="2" charset="-122"/>
              </a:defRPr>
            </a:lvl3pPr>
            <a:lvl4pPr marL="652463" defTabSz="207963">
              <a:defRPr kumimoji="1" sz="2400">
                <a:solidFill>
                  <a:schemeClr val="tx1"/>
                </a:solidFill>
                <a:latin typeface="Times New Roman" panose="02020603050405020304" pitchFamily="18" charset="0"/>
                <a:ea typeface="宋体" panose="02010600030101010101" pitchFamily="2" charset="-122"/>
              </a:defRPr>
            </a:lvl4pPr>
            <a:lvl5pPr marL="869950" defTabSz="207963">
              <a:defRPr kumimoji="1" sz="2400">
                <a:solidFill>
                  <a:schemeClr val="tx1"/>
                </a:solidFill>
                <a:latin typeface="Times New Roman" panose="02020603050405020304" pitchFamily="18" charset="0"/>
                <a:ea typeface="宋体" panose="02010600030101010101" pitchFamily="2" charset="-122"/>
              </a:defRPr>
            </a:lvl5pPr>
            <a:lvl6pPr marL="1327150" defTabSz="20796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1784350" defTabSz="20796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2241550" defTabSz="20796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2698750" defTabSz="20796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kumimoji="0" lang="en-US" altLang="zh-CN" sz="1600" b="1">
              <a:latin typeface="Arial" panose="020B0604020202020204" pitchFamily="34" charset="0"/>
            </a:endParaRPr>
          </a:p>
          <a:p>
            <a:r>
              <a:rPr kumimoji="0" lang="zh-CN" altLang="en-US" sz="1800">
                <a:latin typeface="Arial" panose="020B0604020202020204" pitchFamily="34" charset="0"/>
              </a:rPr>
              <a:t>金  字  塔</a:t>
            </a:r>
          </a:p>
          <a:p>
            <a:r>
              <a:rPr kumimoji="0" lang="zh-CN" altLang="en-US" sz="1800">
                <a:latin typeface="Arial" panose="020B0604020202020204" pitchFamily="34" charset="0"/>
              </a:rPr>
              <a:t>尼  姆 水 道</a:t>
            </a:r>
          </a:p>
          <a:p>
            <a:r>
              <a:rPr kumimoji="0" lang="zh-CN" altLang="en-US" sz="1800">
                <a:latin typeface="Arial" panose="020B0604020202020204" pitchFamily="34" charset="0"/>
              </a:rPr>
              <a:t>万 里 长 城</a:t>
            </a:r>
          </a:p>
          <a:p>
            <a:r>
              <a:rPr kumimoji="0" lang="zh-CN" altLang="en-US" sz="1800">
                <a:latin typeface="Arial" panose="020B0604020202020204" pitchFamily="34" charset="0"/>
              </a:rPr>
              <a:t>都江堰水利</a:t>
            </a:r>
            <a:endParaRPr lang="zh-CN" altLang="en-US" sz="1800">
              <a:effectLst>
                <a:outerShdw blurRad="38100" dist="38100" dir="2700000" algn="tl">
                  <a:srgbClr val="FFFFFF"/>
                </a:outerShdw>
              </a:effectLst>
            </a:endParaRPr>
          </a:p>
          <a:p>
            <a:endParaRPr lang="en-US" altLang="zh-CN" sz="1800" b="1">
              <a:effectLst>
                <a:outerShdw blurRad="38100" dist="38100" dir="2700000" algn="tl">
                  <a:srgbClr val="FFFFFF"/>
                </a:outerShdw>
              </a:effectLst>
            </a:endParaRPr>
          </a:p>
        </p:txBody>
      </p:sp>
      <p:sp>
        <p:nvSpPr>
          <p:cNvPr id="82958" name="Rectangle 14"/>
          <p:cNvSpPr>
            <a:spLocks noChangeArrowheads="1"/>
          </p:cNvSpPr>
          <p:nvPr/>
        </p:nvSpPr>
        <p:spPr bwMode="blackWhite">
          <a:xfrm>
            <a:off x="838200" y="2824163"/>
            <a:ext cx="1676400" cy="457200"/>
          </a:xfrm>
          <a:prstGeom prst="rect">
            <a:avLst/>
          </a:prstGeom>
          <a:gradFill rotWithShape="0">
            <a:gsLst>
              <a:gs pos="0">
                <a:srgbClr val="9E87DF">
                  <a:gamma/>
                  <a:shade val="69804"/>
                  <a:invGamma/>
                </a:srgbClr>
              </a:gs>
              <a:gs pos="100000">
                <a:srgbClr val="9E87DF"/>
              </a:gs>
            </a:gsLst>
            <a:lin ang="5400000" scaled="1"/>
          </a:gradFill>
          <a:ln w="12700">
            <a:solidFill>
              <a:srgbClr val="9E87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4450" tIns="20638" rIns="44450" bIns="20638" anchor="ctr"/>
          <a:lstStyle>
            <a:lvl1pPr defTabSz="207963">
              <a:defRPr kumimoji="1" sz="2400">
                <a:solidFill>
                  <a:schemeClr val="tx1"/>
                </a:solidFill>
                <a:latin typeface="Times New Roman" panose="02020603050405020304" pitchFamily="18" charset="0"/>
                <a:ea typeface="宋体" panose="02010600030101010101" pitchFamily="2" charset="-122"/>
              </a:defRPr>
            </a:lvl1pPr>
            <a:lvl2pPr marL="217488" defTabSz="207963">
              <a:defRPr kumimoji="1" sz="2400">
                <a:solidFill>
                  <a:schemeClr val="tx1"/>
                </a:solidFill>
                <a:latin typeface="Times New Roman" panose="02020603050405020304" pitchFamily="18" charset="0"/>
                <a:ea typeface="宋体" panose="02010600030101010101" pitchFamily="2" charset="-122"/>
              </a:defRPr>
            </a:lvl2pPr>
            <a:lvl3pPr marL="436563" defTabSz="207963">
              <a:defRPr kumimoji="1" sz="2400">
                <a:solidFill>
                  <a:schemeClr val="tx1"/>
                </a:solidFill>
                <a:latin typeface="Times New Roman" panose="02020603050405020304" pitchFamily="18" charset="0"/>
                <a:ea typeface="宋体" panose="02010600030101010101" pitchFamily="2" charset="-122"/>
              </a:defRPr>
            </a:lvl3pPr>
            <a:lvl4pPr marL="652463" defTabSz="207963">
              <a:defRPr kumimoji="1" sz="2400">
                <a:solidFill>
                  <a:schemeClr val="tx1"/>
                </a:solidFill>
                <a:latin typeface="Times New Roman" panose="02020603050405020304" pitchFamily="18" charset="0"/>
                <a:ea typeface="宋体" panose="02010600030101010101" pitchFamily="2" charset="-122"/>
              </a:defRPr>
            </a:lvl4pPr>
            <a:lvl5pPr marL="869950" defTabSz="207963">
              <a:defRPr kumimoji="1" sz="2400">
                <a:solidFill>
                  <a:schemeClr val="tx1"/>
                </a:solidFill>
                <a:latin typeface="Times New Roman" panose="02020603050405020304" pitchFamily="18" charset="0"/>
                <a:ea typeface="宋体" panose="02010600030101010101" pitchFamily="2" charset="-122"/>
              </a:defRPr>
            </a:lvl5pPr>
            <a:lvl6pPr marL="1327150" defTabSz="20796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1784350" defTabSz="20796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2241550" defTabSz="20796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2698750" defTabSz="20796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0" hangingPunct="0">
              <a:lnSpc>
                <a:spcPct val="90000"/>
              </a:lnSpc>
            </a:pPr>
            <a:r>
              <a:rPr kumimoji="0" lang="zh-CN" altLang="en-US" sz="1800" b="1">
                <a:latin typeface="Arial" panose="020B0604020202020204" pitchFamily="34" charset="0"/>
              </a:rPr>
              <a:t>萌芽阶段</a:t>
            </a:r>
          </a:p>
        </p:txBody>
      </p:sp>
      <p:sp>
        <p:nvSpPr>
          <p:cNvPr id="82959" name="Rectangle 15"/>
          <p:cNvSpPr>
            <a:spLocks noChangeArrowheads="1"/>
          </p:cNvSpPr>
          <p:nvPr/>
        </p:nvSpPr>
        <p:spPr bwMode="blackWhite">
          <a:xfrm>
            <a:off x="3048000" y="2824163"/>
            <a:ext cx="1676400" cy="457200"/>
          </a:xfrm>
          <a:prstGeom prst="rect">
            <a:avLst/>
          </a:prstGeom>
          <a:gradFill rotWithShape="0">
            <a:gsLst>
              <a:gs pos="0">
                <a:schemeClr val="accent2"/>
              </a:gs>
              <a:gs pos="100000">
                <a:schemeClr val="accent2">
                  <a:gamma/>
                  <a:tint val="75686"/>
                  <a:invGamma/>
                </a:schemeClr>
              </a:gs>
            </a:gsLst>
            <a:lin ang="5400000" scaled="1"/>
          </a:gradFill>
          <a:ln w="1270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4450" tIns="20638" rIns="44450" bIns="20638" anchor="ctr"/>
          <a:lstStyle>
            <a:lvl1pPr defTabSz="207963">
              <a:defRPr kumimoji="1" sz="2400">
                <a:solidFill>
                  <a:schemeClr val="tx1"/>
                </a:solidFill>
                <a:latin typeface="Times New Roman" panose="02020603050405020304" pitchFamily="18" charset="0"/>
                <a:ea typeface="宋体" panose="02010600030101010101" pitchFamily="2" charset="-122"/>
              </a:defRPr>
            </a:lvl1pPr>
            <a:lvl2pPr marL="217488" defTabSz="207963">
              <a:defRPr kumimoji="1" sz="2400">
                <a:solidFill>
                  <a:schemeClr val="tx1"/>
                </a:solidFill>
                <a:latin typeface="Times New Roman" panose="02020603050405020304" pitchFamily="18" charset="0"/>
                <a:ea typeface="宋体" panose="02010600030101010101" pitchFamily="2" charset="-122"/>
              </a:defRPr>
            </a:lvl2pPr>
            <a:lvl3pPr marL="436563" defTabSz="207963">
              <a:defRPr kumimoji="1" sz="2400">
                <a:solidFill>
                  <a:schemeClr val="tx1"/>
                </a:solidFill>
                <a:latin typeface="Times New Roman" panose="02020603050405020304" pitchFamily="18" charset="0"/>
                <a:ea typeface="宋体" panose="02010600030101010101" pitchFamily="2" charset="-122"/>
              </a:defRPr>
            </a:lvl3pPr>
            <a:lvl4pPr marL="652463" defTabSz="207963">
              <a:defRPr kumimoji="1" sz="2400">
                <a:solidFill>
                  <a:schemeClr val="tx1"/>
                </a:solidFill>
                <a:latin typeface="Times New Roman" panose="02020603050405020304" pitchFamily="18" charset="0"/>
                <a:ea typeface="宋体" panose="02010600030101010101" pitchFamily="2" charset="-122"/>
              </a:defRPr>
            </a:lvl4pPr>
            <a:lvl5pPr marL="869950" defTabSz="207963">
              <a:defRPr kumimoji="1" sz="2400">
                <a:solidFill>
                  <a:schemeClr val="tx1"/>
                </a:solidFill>
                <a:latin typeface="Times New Roman" panose="02020603050405020304" pitchFamily="18" charset="0"/>
                <a:ea typeface="宋体" panose="02010600030101010101" pitchFamily="2" charset="-122"/>
              </a:defRPr>
            </a:lvl5pPr>
            <a:lvl6pPr marL="1327150" defTabSz="20796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1784350" defTabSz="20796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2241550" defTabSz="20796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2698750" defTabSz="20796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0" hangingPunct="0">
              <a:lnSpc>
                <a:spcPct val="90000"/>
              </a:lnSpc>
            </a:pPr>
            <a:r>
              <a:rPr kumimoji="0" lang="zh-CN" altLang="en-US" sz="1800" b="1">
                <a:latin typeface="Arial" panose="020B0604020202020204" pitchFamily="34" charset="0"/>
              </a:rPr>
              <a:t>形成阶段</a:t>
            </a:r>
          </a:p>
        </p:txBody>
      </p:sp>
      <p:sp>
        <p:nvSpPr>
          <p:cNvPr id="82960" name="Rectangle 16"/>
          <p:cNvSpPr>
            <a:spLocks noChangeArrowheads="1"/>
          </p:cNvSpPr>
          <p:nvPr/>
        </p:nvSpPr>
        <p:spPr bwMode="blackWhite">
          <a:xfrm>
            <a:off x="3048000" y="3738563"/>
            <a:ext cx="1676400" cy="1903412"/>
          </a:xfrm>
          <a:prstGeom prst="rect">
            <a:avLst/>
          </a:prstGeom>
          <a:gradFill rotWithShape="0">
            <a:gsLst>
              <a:gs pos="0">
                <a:srgbClr val="3366FF">
                  <a:gamma/>
                  <a:shade val="46275"/>
                  <a:invGamma/>
                </a:srgbClr>
              </a:gs>
              <a:gs pos="100000">
                <a:srgbClr val="3366FF"/>
              </a:gs>
            </a:gsLst>
            <a:lin ang="5400000" scaled="1"/>
          </a:gradFill>
          <a:ln w="1270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0" tIns="180000" rIns="44450" bIns="20638"/>
          <a:lstStyle>
            <a:lvl1pPr defTabSz="207963">
              <a:defRPr kumimoji="1" sz="2400">
                <a:solidFill>
                  <a:schemeClr val="tx1"/>
                </a:solidFill>
                <a:latin typeface="Times New Roman" panose="02020603050405020304" pitchFamily="18" charset="0"/>
                <a:ea typeface="宋体" panose="02010600030101010101" pitchFamily="2" charset="-122"/>
              </a:defRPr>
            </a:lvl1pPr>
            <a:lvl2pPr marL="217488" defTabSz="207963">
              <a:defRPr kumimoji="1" sz="2400">
                <a:solidFill>
                  <a:schemeClr val="tx1"/>
                </a:solidFill>
                <a:latin typeface="Times New Roman" panose="02020603050405020304" pitchFamily="18" charset="0"/>
                <a:ea typeface="宋体" panose="02010600030101010101" pitchFamily="2" charset="-122"/>
              </a:defRPr>
            </a:lvl2pPr>
            <a:lvl3pPr marL="436563" defTabSz="207963">
              <a:defRPr kumimoji="1" sz="2400">
                <a:solidFill>
                  <a:schemeClr val="tx1"/>
                </a:solidFill>
                <a:latin typeface="Times New Roman" panose="02020603050405020304" pitchFamily="18" charset="0"/>
                <a:ea typeface="宋体" panose="02010600030101010101" pitchFamily="2" charset="-122"/>
              </a:defRPr>
            </a:lvl3pPr>
            <a:lvl4pPr marL="652463" defTabSz="207963">
              <a:defRPr kumimoji="1" sz="2400">
                <a:solidFill>
                  <a:schemeClr val="tx1"/>
                </a:solidFill>
                <a:latin typeface="Times New Roman" panose="02020603050405020304" pitchFamily="18" charset="0"/>
                <a:ea typeface="宋体" panose="02010600030101010101" pitchFamily="2" charset="-122"/>
              </a:defRPr>
            </a:lvl4pPr>
            <a:lvl5pPr marL="869950" defTabSz="207963">
              <a:defRPr kumimoji="1" sz="2400">
                <a:solidFill>
                  <a:schemeClr val="tx1"/>
                </a:solidFill>
                <a:latin typeface="Times New Roman" panose="02020603050405020304" pitchFamily="18" charset="0"/>
                <a:ea typeface="宋体" panose="02010600030101010101" pitchFamily="2" charset="-122"/>
              </a:defRPr>
            </a:lvl5pPr>
            <a:lvl6pPr marL="1327150" defTabSz="20796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1784350" defTabSz="20796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2241550" defTabSz="20796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2698750" defTabSz="20796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kumimoji="0" lang="en-US" altLang="zh-CN" sz="1600">
              <a:latin typeface="Arial" panose="020B0604020202020204" pitchFamily="34" charset="0"/>
            </a:endParaRPr>
          </a:p>
          <a:p>
            <a:r>
              <a:rPr kumimoji="0" lang="zh-CN" altLang="en-US" sz="1800">
                <a:latin typeface="Arial" panose="020B0604020202020204" pitchFamily="34" charset="0"/>
              </a:rPr>
              <a:t>甘   特   图</a:t>
            </a:r>
          </a:p>
          <a:p>
            <a:r>
              <a:rPr kumimoji="0" lang="zh-CN" altLang="en-US" sz="1800">
                <a:latin typeface="Arial" panose="020B0604020202020204" pitchFamily="34" charset="0"/>
              </a:rPr>
              <a:t>曼哈顿计划</a:t>
            </a:r>
          </a:p>
          <a:p>
            <a:r>
              <a:rPr kumimoji="0" lang="zh-CN" altLang="en-US" sz="1800">
                <a:latin typeface="Arial" panose="020B0604020202020204" pitchFamily="34" charset="0"/>
              </a:rPr>
              <a:t>北极星导弹</a:t>
            </a:r>
          </a:p>
          <a:p>
            <a:r>
              <a:rPr kumimoji="0" lang="zh-CN" altLang="en-US" sz="1800">
                <a:latin typeface="Arial" panose="020B0604020202020204" pitchFamily="34" charset="0"/>
              </a:rPr>
              <a:t>阿波罗登月</a:t>
            </a:r>
            <a:endParaRPr lang="zh-CN" altLang="en-US" sz="1800" b="1">
              <a:effectLst>
                <a:outerShdw blurRad="38100" dist="38100" dir="2700000" algn="tl">
                  <a:srgbClr val="FFFFFF"/>
                </a:outerShdw>
              </a:effectLst>
            </a:endParaRPr>
          </a:p>
        </p:txBody>
      </p:sp>
      <p:sp>
        <p:nvSpPr>
          <p:cNvPr id="82961" name="Text Box 17"/>
          <p:cNvSpPr txBox="1">
            <a:spLocks noChangeArrowheads="1"/>
          </p:cNvSpPr>
          <p:nvPr/>
        </p:nvSpPr>
        <p:spPr bwMode="auto">
          <a:xfrm>
            <a:off x="1752600" y="5948363"/>
            <a:ext cx="2133600" cy="369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dirty="0"/>
              <a:t>一种计划管理方法</a:t>
            </a:r>
          </a:p>
        </p:txBody>
      </p:sp>
      <p:sp>
        <p:nvSpPr>
          <p:cNvPr id="82962" name="AutoShape 18"/>
          <p:cNvSpPr>
            <a:spLocks/>
          </p:cNvSpPr>
          <p:nvPr/>
        </p:nvSpPr>
        <p:spPr bwMode="auto">
          <a:xfrm rot="-5400000">
            <a:off x="6248400" y="4729163"/>
            <a:ext cx="266700" cy="2247900"/>
          </a:xfrm>
          <a:prstGeom prst="leftBrace">
            <a:avLst>
              <a:gd name="adj1" fmla="val 7023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63" name="Text Box 19"/>
          <p:cNvSpPr txBox="1">
            <a:spLocks noChangeArrowheads="1"/>
          </p:cNvSpPr>
          <p:nvPr/>
        </p:nvSpPr>
        <p:spPr bwMode="auto">
          <a:xfrm>
            <a:off x="5334000" y="6024563"/>
            <a:ext cx="1981200" cy="369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dirty="0"/>
              <a:t>一个专门的学科</a:t>
            </a:r>
          </a:p>
        </p:txBody>
      </p:sp>
    </p:spTree>
    <p:extLst>
      <p:ext uri="{BB962C8B-B14F-4D97-AF65-F5344CB8AC3E}">
        <p14:creationId xmlns:p14="http://schemas.microsoft.com/office/powerpoint/2010/main" val="1919111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82954"/>
                                        </p:tgtEl>
                                        <p:attrNameLst>
                                          <p:attrName>style.visibility</p:attrName>
                                        </p:attrNameLst>
                                      </p:cBhvr>
                                      <p:to>
                                        <p:strVal val="visible"/>
                                      </p:to>
                                    </p:set>
                                    <p:anim calcmode="lin" valueType="num">
                                      <p:cBhvr>
                                        <p:cTn id="7" dur="500" fill="hold"/>
                                        <p:tgtEl>
                                          <p:spTgt spid="82954"/>
                                        </p:tgtEl>
                                        <p:attrNameLst>
                                          <p:attrName>ppt_x</p:attrName>
                                        </p:attrNameLst>
                                      </p:cBhvr>
                                      <p:tavLst>
                                        <p:tav tm="0">
                                          <p:val>
                                            <p:strVal val="#ppt_x"/>
                                          </p:val>
                                        </p:tav>
                                        <p:tav tm="100000">
                                          <p:val>
                                            <p:strVal val="#ppt_x"/>
                                          </p:val>
                                        </p:tav>
                                      </p:tavLst>
                                    </p:anim>
                                    <p:anim calcmode="lin" valueType="num">
                                      <p:cBhvr>
                                        <p:cTn id="8" dur="500" fill="hold"/>
                                        <p:tgtEl>
                                          <p:spTgt spid="82954"/>
                                        </p:tgtEl>
                                        <p:attrNameLst>
                                          <p:attrName>ppt_y</p:attrName>
                                        </p:attrNameLst>
                                      </p:cBhvr>
                                      <p:tavLst>
                                        <p:tav tm="0">
                                          <p:val>
                                            <p:strVal val="#ppt_y-#ppt_h/2"/>
                                          </p:val>
                                        </p:tav>
                                        <p:tav tm="100000">
                                          <p:val>
                                            <p:strVal val="#ppt_y"/>
                                          </p:val>
                                        </p:tav>
                                      </p:tavLst>
                                    </p:anim>
                                    <p:anim calcmode="lin" valueType="num">
                                      <p:cBhvr>
                                        <p:cTn id="9" dur="500" fill="hold"/>
                                        <p:tgtEl>
                                          <p:spTgt spid="82954"/>
                                        </p:tgtEl>
                                        <p:attrNameLst>
                                          <p:attrName>ppt_w</p:attrName>
                                        </p:attrNameLst>
                                      </p:cBhvr>
                                      <p:tavLst>
                                        <p:tav tm="0">
                                          <p:val>
                                            <p:strVal val="#ppt_w"/>
                                          </p:val>
                                        </p:tav>
                                        <p:tav tm="100000">
                                          <p:val>
                                            <p:strVal val="#ppt_w"/>
                                          </p:val>
                                        </p:tav>
                                      </p:tavLst>
                                    </p:anim>
                                    <p:anim calcmode="lin" valueType="num">
                                      <p:cBhvr>
                                        <p:cTn id="10" dur="500" fill="hold"/>
                                        <p:tgtEl>
                                          <p:spTgt spid="82954"/>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6" presetClass="entr" presetSubtype="42" fill="hold" nodeType="afterEffect">
                                  <p:stCondLst>
                                    <p:cond delay="0"/>
                                  </p:stCondLst>
                                  <p:childTnLst>
                                    <p:set>
                                      <p:cBhvr>
                                        <p:cTn id="13" dur="1" fill="hold">
                                          <p:stCondLst>
                                            <p:cond delay="0"/>
                                          </p:stCondLst>
                                        </p:cTn>
                                        <p:tgtEl>
                                          <p:spTgt spid="82962"/>
                                        </p:tgtEl>
                                        <p:attrNameLst>
                                          <p:attrName>style.visibility</p:attrName>
                                        </p:attrNameLst>
                                      </p:cBhvr>
                                      <p:to>
                                        <p:strVal val="visible"/>
                                      </p:to>
                                    </p:set>
                                    <p:animEffect transition="in" filter="barn(outHorizontal)">
                                      <p:cBhvr>
                                        <p:cTn id="14" dur="500"/>
                                        <p:tgtEl>
                                          <p:spTgt spid="82962"/>
                                        </p:tgtEl>
                                      </p:cBhvr>
                                    </p:animEffect>
                                  </p:childTnLst>
                                </p:cTn>
                              </p:par>
                            </p:childTnLst>
                          </p:cTn>
                        </p:par>
                        <p:par>
                          <p:cTn id="15" fill="hold" nodeType="afterGroup">
                            <p:stCondLst>
                              <p:cond delay="1000"/>
                            </p:stCondLst>
                            <p:childTnLst>
                              <p:par>
                                <p:cTn id="16" presetID="12" presetClass="entr" presetSubtype="4" fill="hold" grpId="0" nodeType="afterEffect">
                                  <p:stCondLst>
                                    <p:cond delay="3000"/>
                                  </p:stCondLst>
                                  <p:childTnLst>
                                    <p:set>
                                      <p:cBhvr>
                                        <p:cTn id="17" dur="1" fill="hold">
                                          <p:stCondLst>
                                            <p:cond delay="0"/>
                                          </p:stCondLst>
                                        </p:cTn>
                                        <p:tgtEl>
                                          <p:spTgt spid="82963"/>
                                        </p:tgtEl>
                                        <p:attrNameLst>
                                          <p:attrName>style.visibility</p:attrName>
                                        </p:attrNameLst>
                                      </p:cBhvr>
                                      <p:to>
                                        <p:strVal val="visible"/>
                                      </p:to>
                                    </p:set>
                                    <p:animEffect transition="in" filter="slide(fromBottom)">
                                      <p:cBhvr>
                                        <p:cTn id="18" dur="500"/>
                                        <p:tgtEl>
                                          <p:spTgt spid="82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4" grpId="0" animBg="1" autoUpdateAnimBg="0"/>
      <p:bldP spid="82963"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762000" y="1143000"/>
            <a:ext cx="7696200" cy="5211763"/>
          </a:xfrm>
        </p:spPr>
        <p:txBody>
          <a:bodyPr/>
          <a:lstStyle/>
          <a:p>
            <a:pPr>
              <a:lnSpc>
                <a:spcPct val="90000"/>
              </a:lnSpc>
            </a:pPr>
            <a:r>
              <a:rPr lang="en-US" altLang="zh-CN"/>
              <a:t>1965</a:t>
            </a:r>
            <a:r>
              <a:rPr lang="zh-CN" altLang="en-US"/>
              <a:t>年第一个专业性国际项目管理组织</a:t>
            </a:r>
            <a:r>
              <a:rPr lang="en-US" altLang="zh-CN"/>
              <a:t>IPMA(international project management association)</a:t>
            </a:r>
            <a:r>
              <a:rPr lang="zh-CN" altLang="en-US"/>
              <a:t>在洛桑成立。</a:t>
            </a:r>
          </a:p>
          <a:p>
            <a:pPr>
              <a:lnSpc>
                <a:spcPct val="90000"/>
              </a:lnSpc>
            </a:pPr>
            <a:endParaRPr lang="zh-CN" altLang="en-US"/>
          </a:p>
          <a:p>
            <a:pPr>
              <a:lnSpc>
                <a:spcPct val="90000"/>
              </a:lnSpc>
            </a:pPr>
            <a:r>
              <a:rPr lang="en-US" altLang="zh-CN"/>
              <a:t>1969</a:t>
            </a:r>
            <a:r>
              <a:rPr lang="zh-CN" altLang="en-US"/>
              <a:t>年，美国项目管理学会</a:t>
            </a:r>
            <a:r>
              <a:rPr lang="en-US" altLang="zh-CN"/>
              <a:t>PMI(project management institute)</a:t>
            </a:r>
            <a:r>
              <a:rPr lang="zh-CN" altLang="en-US"/>
              <a:t>成立。</a:t>
            </a:r>
          </a:p>
          <a:p>
            <a:pPr>
              <a:lnSpc>
                <a:spcPct val="90000"/>
              </a:lnSpc>
            </a:pPr>
            <a:endParaRPr lang="zh-CN" altLang="en-US"/>
          </a:p>
          <a:p>
            <a:pPr>
              <a:lnSpc>
                <a:spcPct val="90000"/>
              </a:lnSpc>
            </a:pPr>
            <a:r>
              <a:rPr lang="en-US" altLang="zh-CN"/>
              <a:t>1984</a:t>
            </a:r>
            <a:r>
              <a:rPr lang="zh-CN" altLang="en-US"/>
              <a:t>年项目管理知识体系</a:t>
            </a:r>
            <a:r>
              <a:rPr lang="en-US" altLang="zh-CN"/>
              <a:t>PMBOK</a:t>
            </a:r>
            <a:r>
              <a:rPr lang="zh-CN" altLang="en-US"/>
              <a:t>形成。从此项目管理作为一门学科和专业化管理职业在全球得到迅速的推广和普及。</a:t>
            </a:r>
          </a:p>
        </p:txBody>
      </p:sp>
    </p:spTree>
    <p:extLst>
      <p:ext uri="{BB962C8B-B14F-4D97-AF65-F5344CB8AC3E}">
        <p14:creationId xmlns:p14="http://schemas.microsoft.com/office/powerpoint/2010/main" val="212626812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灯片编号占位符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fld id="{0C3C2492-0E7F-48B0-9318-28A3934D7B4E}" type="slidenum">
              <a:rPr lang="en-US" altLang="zh-CN" sz="1800" smtClean="0">
                <a:solidFill>
                  <a:srgbClr val="FFFFFF"/>
                </a:solidFill>
              </a:rPr>
              <a:pPr/>
              <a:t>5</a:t>
            </a:fld>
            <a:endParaRPr lang="en-US" altLang="zh-CN" sz="1800">
              <a:solidFill>
                <a:srgbClr val="FFFFFF"/>
              </a:solidFill>
            </a:endParaRPr>
          </a:p>
        </p:txBody>
      </p:sp>
      <p:graphicFrame>
        <p:nvGraphicFramePr>
          <p:cNvPr id="3" name="表格 2"/>
          <p:cNvGraphicFramePr>
            <a:graphicFrameLocks noGrp="1"/>
          </p:cNvGraphicFramePr>
          <p:nvPr/>
        </p:nvGraphicFramePr>
        <p:xfrm>
          <a:off x="647700" y="584200"/>
          <a:ext cx="8172450" cy="6213474"/>
        </p:xfrm>
        <a:graphic>
          <a:graphicData uri="http://schemas.openxmlformats.org/drawingml/2006/table">
            <a:tbl>
              <a:tblPr firstRow="1" firstCol="1" bandRow="1">
                <a:tableStyleId>{5C22544A-7EE6-4342-B048-85BDC9FD1C3A}</a:tableStyleId>
              </a:tblPr>
              <a:tblGrid>
                <a:gridCol w="2393959">
                  <a:extLst>
                    <a:ext uri="{9D8B030D-6E8A-4147-A177-3AD203B41FA5}">
                      <a16:colId xmlns:a16="http://schemas.microsoft.com/office/drawing/2014/main" val="1173105440"/>
                    </a:ext>
                  </a:extLst>
                </a:gridCol>
                <a:gridCol w="3351182">
                  <a:extLst>
                    <a:ext uri="{9D8B030D-6E8A-4147-A177-3AD203B41FA5}">
                      <a16:colId xmlns:a16="http://schemas.microsoft.com/office/drawing/2014/main" val="1629917740"/>
                    </a:ext>
                  </a:extLst>
                </a:gridCol>
                <a:gridCol w="2427309">
                  <a:extLst>
                    <a:ext uri="{9D8B030D-6E8A-4147-A177-3AD203B41FA5}">
                      <a16:colId xmlns:a16="http://schemas.microsoft.com/office/drawing/2014/main" val="2902316928"/>
                    </a:ext>
                  </a:extLst>
                </a:gridCol>
              </a:tblGrid>
              <a:tr h="168776">
                <a:tc>
                  <a:txBody>
                    <a:bodyPr/>
                    <a:lstStyle/>
                    <a:p>
                      <a:pPr algn="just">
                        <a:spcAft>
                          <a:spcPts val="0"/>
                        </a:spcAft>
                      </a:pPr>
                      <a:r>
                        <a:rPr lang="en-US" sz="1100" kern="0">
                          <a:effectLst/>
                        </a:rPr>
                        <a:t>Platform</a:t>
                      </a:r>
                      <a:r>
                        <a:rPr lang="zh-CN" sz="1100" kern="0">
                          <a:effectLst/>
                        </a:rPr>
                        <a:t>平台</a:t>
                      </a:r>
                      <a:endParaRPr lang="zh-CN" sz="1200" kern="100">
                        <a:effectLst/>
                        <a:latin typeface="Cambria" panose="02040503050406030204" pitchFamily="18" charset="0"/>
                        <a:ea typeface="宋体" panose="02010600030101010101" pitchFamily="2" charset="-122"/>
                        <a:cs typeface="Times New Roman" panose="02020603050405020304" pitchFamily="18" charset="0"/>
                      </a:endParaRPr>
                    </a:p>
                  </a:txBody>
                  <a:tcPr marL="52948" marR="52948" marT="0" marB="0"/>
                </a:tc>
                <a:tc>
                  <a:txBody>
                    <a:bodyPr/>
                    <a:lstStyle/>
                    <a:p>
                      <a:pPr algn="just">
                        <a:spcAft>
                          <a:spcPts val="0"/>
                        </a:spcAft>
                      </a:pPr>
                      <a:r>
                        <a:rPr lang="en-US" sz="1100" kern="0">
                          <a:effectLst/>
                        </a:rPr>
                        <a:t> Components</a:t>
                      </a:r>
                      <a:r>
                        <a:rPr lang="zh-CN" sz="1100" kern="0">
                          <a:effectLst/>
                        </a:rPr>
                        <a:t>示例</a:t>
                      </a:r>
                      <a:endParaRPr lang="zh-CN" sz="1200" kern="100">
                        <a:effectLst/>
                        <a:latin typeface="Cambria" panose="02040503050406030204" pitchFamily="18" charset="0"/>
                        <a:ea typeface="宋体" panose="02010600030101010101" pitchFamily="2" charset="-122"/>
                        <a:cs typeface="Times New Roman" panose="02020603050405020304" pitchFamily="18" charset="0"/>
                      </a:endParaRPr>
                    </a:p>
                  </a:txBody>
                  <a:tcPr marL="52948" marR="52948" marT="0" marB="0"/>
                </a:tc>
                <a:tc>
                  <a:txBody>
                    <a:bodyPr/>
                    <a:lstStyle/>
                    <a:p>
                      <a:pPr algn="just">
                        <a:spcAft>
                          <a:spcPts val="0"/>
                        </a:spcAft>
                      </a:pPr>
                      <a:r>
                        <a:rPr lang="en-US" sz="1100" kern="100">
                          <a:effectLst/>
                        </a:rPr>
                        <a:t> </a:t>
                      </a:r>
                      <a:endParaRPr lang="zh-CN" sz="1200" kern="100">
                        <a:effectLst/>
                        <a:latin typeface="Cambria" panose="02040503050406030204" pitchFamily="18" charset="0"/>
                        <a:ea typeface="宋体" panose="02010600030101010101" pitchFamily="2" charset="-122"/>
                        <a:cs typeface="Times New Roman" panose="02020603050405020304" pitchFamily="18" charset="0"/>
                      </a:endParaRPr>
                    </a:p>
                  </a:txBody>
                  <a:tcPr marL="52948" marR="52948" marT="0" marB="0"/>
                </a:tc>
                <a:extLst>
                  <a:ext uri="{0D108BD9-81ED-4DB2-BD59-A6C34878D82A}">
                    <a16:rowId xmlns:a16="http://schemas.microsoft.com/office/drawing/2014/main" val="2894553816"/>
                  </a:ext>
                </a:extLst>
              </a:tr>
              <a:tr h="1165816">
                <a:tc>
                  <a:txBody>
                    <a:bodyPr/>
                    <a:lstStyle/>
                    <a:p>
                      <a:pPr algn="just">
                        <a:spcAft>
                          <a:spcPts val="0"/>
                        </a:spcAft>
                      </a:pPr>
                      <a:r>
                        <a:rPr lang="en-US" sz="1100" kern="0" dirty="0">
                          <a:effectLst/>
                        </a:rPr>
                        <a:t>Advertising</a:t>
                      </a:r>
                      <a:r>
                        <a:rPr lang="zh-CN" sz="1100" kern="0" dirty="0">
                          <a:effectLst/>
                        </a:rPr>
                        <a:t>广告</a:t>
                      </a:r>
                      <a:endParaRPr lang="zh-CN" sz="1200" kern="100" dirty="0">
                        <a:effectLst/>
                        <a:latin typeface="Cambria" panose="02040503050406030204" pitchFamily="18" charset="0"/>
                        <a:ea typeface="宋体" panose="02010600030101010101" pitchFamily="2" charset="-122"/>
                        <a:cs typeface="Times New Roman" panose="02020603050405020304" pitchFamily="18" charset="0"/>
                      </a:endParaRPr>
                    </a:p>
                  </a:txBody>
                  <a:tcPr marL="52948" marR="52948" marT="0" marB="0"/>
                </a:tc>
                <a:tc>
                  <a:txBody>
                    <a:bodyPr/>
                    <a:lstStyle/>
                    <a:p>
                      <a:pPr algn="l">
                        <a:spcAft>
                          <a:spcPts val="0"/>
                        </a:spcAft>
                      </a:pPr>
                      <a:r>
                        <a:rPr lang="en-US" sz="1100" kern="0" dirty="0">
                          <a:effectLst/>
                        </a:rPr>
                        <a:t>• Print and broadcast ads</a:t>
                      </a:r>
                      <a:endParaRPr lang="zh-CN" sz="1200" kern="100" dirty="0">
                        <a:effectLst/>
                      </a:endParaRPr>
                    </a:p>
                    <a:p>
                      <a:pPr algn="l">
                        <a:spcAft>
                          <a:spcPts val="0"/>
                        </a:spcAft>
                      </a:pPr>
                      <a:r>
                        <a:rPr lang="en-US" sz="1100" kern="0" dirty="0">
                          <a:effectLst/>
                        </a:rPr>
                        <a:t>• Packaging, outer</a:t>
                      </a:r>
                      <a:endParaRPr lang="zh-CN" sz="1200" kern="100" dirty="0">
                        <a:effectLst/>
                      </a:endParaRPr>
                    </a:p>
                    <a:p>
                      <a:pPr algn="l">
                        <a:spcAft>
                          <a:spcPts val="0"/>
                        </a:spcAft>
                      </a:pPr>
                      <a:r>
                        <a:rPr lang="en-US" sz="1100" kern="0" dirty="0">
                          <a:effectLst/>
                        </a:rPr>
                        <a:t>• Packaging inserts</a:t>
                      </a:r>
                      <a:endParaRPr lang="zh-CN" sz="1200" kern="100" dirty="0">
                        <a:effectLst/>
                      </a:endParaRPr>
                    </a:p>
                    <a:p>
                      <a:pPr algn="l">
                        <a:spcAft>
                          <a:spcPts val="0"/>
                        </a:spcAft>
                      </a:pPr>
                      <a:r>
                        <a:rPr lang="en-US" sz="1100" kern="0" dirty="0">
                          <a:effectLst/>
                        </a:rPr>
                        <a:t>• Cinema</a:t>
                      </a:r>
                      <a:endParaRPr lang="zh-CN" sz="1200" kern="100" dirty="0">
                        <a:effectLst/>
                      </a:endParaRPr>
                    </a:p>
                    <a:p>
                      <a:pPr algn="l">
                        <a:spcAft>
                          <a:spcPts val="0"/>
                        </a:spcAft>
                      </a:pPr>
                      <a:r>
                        <a:rPr lang="en-US" sz="1100" kern="0" dirty="0">
                          <a:effectLst/>
                        </a:rPr>
                        <a:t>• Brochures and booklets</a:t>
                      </a:r>
                      <a:endParaRPr lang="zh-CN" sz="1200" kern="100" dirty="0">
                        <a:effectLst/>
                      </a:endParaRPr>
                    </a:p>
                    <a:p>
                      <a:pPr algn="just">
                        <a:spcAft>
                          <a:spcPts val="0"/>
                        </a:spcAft>
                      </a:pPr>
                      <a:r>
                        <a:rPr lang="en-US" sz="1100" kern="0" dirty="0">
                          <a:effectLst/>
                        </a:rPr>
                        <a:t>• Posters and leaflets</a:t>
                      </a:r>
                      <a:endParaRPr lang="zh-CN" sz="1200" kern="100" dirty="0">
                        <a:effectLst/>
                        <a:latin typeface="Cambria" panose="02040503050406030204" pitchFamily="18" charset="0"/>
                        <a:ea typeface="宋体" panose="02010600030101010101" pitchFamily="2" charset="-122"/>
                        <a:cs typeface="Times New Roman" panose="02020603050405020304" pitchFamily="18" charset="0"/>
                      </a:endParaRPr>
                    </a:p>
                  </a:txBody>
                  <a:tcPr marL="52948" marR="52948" marT="0" marB="0"/>
                </a:tc>
                <a:tc>
                  <a:txBody>
                    <a:bodyPr/>
                    <a:lstStyle/>
                    <a:p>
                      <a:pPr algn="l">
                        <a:spcAft>
                          <a:spcPts val="0"/>
                        </a:spcAft>
                      </a:pPr>
                      <a:r>
                        <a:rPr lang="en-US" sz="1100" kern="0" dirty="0">
                          <a:effectLst/>
                        </a:rPr>
                        <a:t>• Directories</a:t>
                      </a:r>
                      <a:endParaRPr lang="zh-CN" sz="1200" kern="100" dirty="0">
                        <a:effectLst/>
                      </a:endParaRPr>
                    </a:p>
                    <a:p>
                      <a:pPr algn="l">
                        <a:spcAft>
                          <a:spcPts val="0"/>
                        </a:spcAft>
                      </a:pPr>
                      <a:r>
                        <a:rPr lang="en-US" sz="1100" kern="0" dirty="0">
                          <a:effectLst/>
                        </a:rPr>
                        <a:t>• Reprints of ads</a:t>
                      </a:r>
                      <a:endParaRPr lang="zh-CN" sz="1200" kern="100" dirty="0">
                        <a:effectLst/>
                      </a:endParaRPr>
                    </a:p>
                    <a:p>
                      <a:pPr algn="l">
                        <a:spcAft>
                          <a:spcPts val="0"/>
                        </a:spcAft>
                      </a:pPr>
                      <a:r>
                        <a:rPr lang="en-US" sz="1100" kern="0" dirty="0">
                          <a:effectLst/>
                        </a:rPr>
                        <a:t>• Billboards</a:t>
                      </a:r>
                      <a:endParaRPr lang="zh-CN" sz="1200" kern="100" dirty="0">
                        <a:effectLst/>
                      </a:endParaRPr>
                    </a:p>
                    <a:p>
                      <a:pPr algn="l">
                        <a:spcAft>
                          <a:spcPts val="0"/>
                        </a:spcAft>
                      </a:pPr>
                      <a:r>
                        <a:rPr lang="en-US" sz="1100" kern="0" dirty="0">
                          <a:effectLst/>
                        </a:rPr>
                        <a:t>• Display signs</a:t>
                      </a:r>
                      <a:endParaRPr lang="zh-CN" sz="1200" kern="100" dirty="0">
                        <a:effectLst/>
                      </a:endParaRPr>
                    </a:p>
                    <a:p>
                      <a:pPr algn="l">
                        <a:spcAft>
                          <a:spcPts val="0"/>
                        </a:spcAft>
                      </a:pPr>
                      <a:r>
                        <a:rPr lang="en-US" sz="1100" kern="0" dirty="0">
                          <a:effectLst/>
                        </a:rPr>
                        <a:t>• Point-of-purchase displays</a:t>
                      </a:r>
                      <a:endParaRPr lang="zh-CN" sz="1200" kern="100" dirty="0">
                        <a:effectLst/>
                      </a:endParaRPr>
                    </a:p>
                    <a:p>
                      <a:pPr algn="just">
                        <a:spcAft>
                          <a:spcPts val="0"/>
                        </a:spcAft>
                      </a:pPr>
                      <a:r>
                        <a:rPr lang="en-US" sz="1100" kern="0" dirty="0">
                          <a:effectLst/>
                        </a:rPr>
                        <a:t>• DVDs</a:t>
                      </a:r>
                      <a:endParaRPr lang="zh-CN" sz="1200" kern="100" dirty="0">
                        <a:effectLst/>
                        <a:latin typeface="Cambria" panose="02040503050406030204" pitchFamily="18" charset="0"/>
                        <a:ea typeface="宋体" panose="02010600030101010101" pitchFamily="2" charset="-122"/>
                        <a:cs typeface="Times New Roman" panose="02020603050405020304" pitchFamily="18" charset="0"/>
                      </a:endParaRPr>
                    </a:p>
                  </a:txBody>
                  <a:tcPr marL="52948" marR="52948" marT="0" marB="0"/>
                </a:tc>
                <a:extLst>
                  <a:ext uri="{0D108BD9-81ED-4DB2-BD59-A6C34878D82A}">
                    <a16:rowId xmlns:a16="http://schemas.microsoft.com/office/drawing/2014/main" val="3899522787"/>
                  </a:ext>
                </a:extLst>
              </a:tr>
              <a:tr h="1165816">
                <a:tc>
                  <a:txBody>
                    <a:bodyPr/>
                    <a:lstStyle/>
                    <a:p>
                      <a:pPr algn="just">
                        <a:spcAft>
                          <a:spcPts val="0"/>
                        </a:spcAft>
                      </a:pPr>
                      <a:r>
                        <a:rPr lang="en-US" sz="1100" kern="0">
                          <a:effectLst/>
                        </a:rPr>
                        <a:t>Sales promotion</a:t>
                      </a:r>
                      <a:r>
                        <a:rPr lang="zh-CN" sz="1100" kern="0">
                          <a:effectLst/>
                        </a:rPr>
                        <a:t>销售促进</a:t>
                      </a:r>
                      <a:endParaRPr lang="zh-CN" sz="1200" kern="100">
                        <a:effectLst/>
                        <a:latin typeface="Cambria" panose="02040503050406030204" pitchFamily="18" charset="0"/>
                        <a:ea typeface="宋体" panose="02010600030101010101" pitchFamily="2" charset="-122"/>
                        <a:cs typeface="Times New Roman" panose="02020603050405020304" pitchFamily="18" charset="0"/>
                      </a:endParaRPr>
                    </a:p>
                  </a:txBody>
                  <a:tcPr marL="52948" marR="52948" marT="0" marB="0"/>
                </a:tc>
                <a:tc>
                  <a:txBody>
                    <a:bodyPr/>
                    <a:lstStyle/>
                    <a:p>
                      <a:pPr algn="just">
                        <a:spcAft>
                          <a:spcPts val="0"/>
                        </a:spcAft>
                      </a:pPr>
                      <a:r>
                        <a:rPr lang="en-US" sz="1100" kern="0" dirty="0">
                          <a:effectLst/>
                        </a:rPr>
                        <a:t>• Contests, games, sweepstakes, lotteries</a:t>
                      </a:r>
                      <a:endParaRPr lang="zh-CN" sz="1200" kern="100" dirty="0">
                        <a:effectLst/>
                      </a:endParaRPr>
                    </a:p>
                    <a:p>
                      <a:pPr algn="just">
                        <a:spcAft>
                          <a:spcPts val="0"/>
                        </a:spcAft>
                      </a:pPr>
                      <a:r>
                        <a:rPr lang="en-US" sz="1100" kern="0" dirty="0">
                          <a:effectLst/>
                        </a:rPr>
                        <a:t>• Premiums and gifts</a:t>
                      </a:r>
                      <a:endParaRPr lang="zh-CN" sz="1200" kern="100" dirty="0">
                        <a:effectLst/>
                      </a:endParaRPr>
                    </a:p>
                    <a:p>
                      <a:pPr algn="just">
                        <a:spcAft>
                          <a:spcPts val="0"/>
                        </a:spcAft>
                      </a:pPr>
                      <a:r>
                        <a:rPr lang="en-US" sz="1100" kern="0" dirty="0">
                          <a:effectLst/>
                        </a:rPr>
                        <a:t>• Sampling</a:t>
                      </a:r>
                      <a:endParaRPr lang="zh-CN" sz="1200" kern="100" dirty="0">
                        <a:effectLst/>
                      </a:endParaRPr>
                    </a:p>
                    <a:p>
                      <a:pPr algn="just">
                        <a:spcAft>
                          <a:spcPts val="0"/>
                        </a:spcAft>
                      </a:pPr>
                      <a:r>
                        <a:rPr lang="en-US" sz="1100" kern="0" dirty="0">
                          <a:effectLst/>
                        </a:rPr>
                        <a:t>• Fairs and trade shows</a:t>
                      </a:r>
                      <a:endParaRPr lang="zh-CN" sz="1200" kern="100" dirty="0">
                        <a:effectLst/>
                      </a:endParaRPr>
                    </a:p>
                    <a:p>
                      <a:pPr algn="just">
                        <a:spcAft>
                          <a:spcPts val="0"/>
                        </a:spcAft>
                      </a:pPr>
                      <a:r>
                        <a:rPr lang="en-US" sz="1100" kern="0" dirty="0">
                          <a:effectLst/>
                        </a:rPr>
                        <a:t>• Exhibits</a:t>
                      </a:r>
                      <a:endParaRPr lang="zh-CN" sz="1200" kern="100" dirty="0">
                        <a:effectLst/>
                      </a:endParaRPr>
                    </a:p>
                    <a:p>
                      <a:pPr algn="just">
                        <a:spcAft>
                          <a:spcPts val="0"/>
                        </a:spcAft>
                      </a:pPr>
                      <a:r>
                        <a:rPr lang="en-US" sz="1100" kern="0" dirty="0">
                          <a:effectLst/>
                        </a:rPr>
                        <a:t>• Demonstrations</a:t>
                      </a:r>
                      <a:endParaRPr lang="zh-CN" sz="1200" kern="100" dirty="0">
                        <a:effectLst/>
                        <a:latin typeface="Cambria" panose="02040503050406030204" pitchFamily="18" charset="0"/>
                        <a:ea typeface="宋体" panose="02010600030101010101" pitchFamily="2" charset="-122"/>
                        <a:cs typeface="Times New Roman" panose="02020603050405020304" pitchFamily="18" charset="0"/>
                      </a:endParaRPr>
                    </a:p>
                  </a:txBody>
                  <a:tcPr marL="52948" marR="52948" marT="0" marB="0"/>
                </a:tc>
                <a:tc>
                  <a:txBody>
                    <a:bodyPr/>
                    <a:lstStyle/>
                    <a:p>
                      <a:pPr algn="just">
                        <a:spcAft>
                          <a:spcPts val="0"/>
                        </a:spcAft>
                      </a:pPr>
                      <a:r>
                        <a:rPr lang="en-US" sz="1100" kern="0" dirty="0">
                          <a:effectLst/>
                        </a:rPr>
                        <a:t>• Coupons</a:t>
                      </a:r>
                      <a:endParaRPr lang="zh-CN" sz="1200" kern="100" dirty="0">
                        <a:effectLst/>
                      </a:endParaRPr>
                    </a:p>
                    <a:p>
                      <a:pPr algn="just">
                        <a:spcAft>
                          <a:spcPts val="0"/>
                        </a:spcAft>
                      </a:pPr>
                      <a:r>
                        <a:rPr lang="en-US" sz="1100" kern="0" dirty="0">
                          <a:effectLst/>
                        </a:rPr>
                        <a:t>• Rebates</a:t>
                      </a:r>
                      <a:endParaRPr lang="zh-CN" sz="1200" kern="100" dirty="0">
                        <a:effectLst/>
                      </a:endParaRPr>
                    </a:p>
                    <a:p>
                      <a:pPr algn="just">
                        <a:spcAft>
                          <a:spcPts val="0"/>
                        </a:spcAft>
                      </a:pPr>
                      <a:r>
                        <a:rPr lang="en-US" sz="1100" kern="0" dirty="0">
                          <a:effectLst/>
                        </a:rPr>
                        <a:t>• Low-interest financing</a:t>
                      </a:r>
                      <a:endParaRPr lang="zh-CN" sz="1200" kern="100" dirty="0">
                        <a:effectLst/>
                      </a:endParaRPr>
                    </a:p>
                    <a:p>
                      <a:pPr algn="just">
                        <a:spcAft>
                          <a:spcPts val="0"/>
                        </a:spcAft>
                      </a:pPr>
                      <a:r>
                        <a:rPr lang="en-US" sz="1100" kern="0" dirty="0">
                          <a:effectLst/>
                        </a:rPr>
                        <a:t>• Trade-in allowances</a:t>
                      </a:r>
                      <a:endParaRPr lang="zh-CN" sz="1200" kern="100" dirty="0">
                        <a:effectLst/>
                      </a:endParaRPr>
                    </a:p>
                    <a:p>
                      <a:pPr algn="just">
                        <a:spcAft>
                          <a:spcPts val="0"/>
                        </a:spcAft>
                      </a:pPr>
                      <a:r>
                        <a:rPr lang="en-US" sz="1100" kern="0" dirty="0">
                          <a:effectLst/>
                        </a:rPr>
                        <a:t>• Continuity programs</a:t>
                      </a:r>
                      <a:endParaRPr lang="zh-CN" sz="1200" kern="100" dirty="0">
                        <a:effectLst/>
                      </a:endParaRPr>
                    </a:p>
                    <a:p>
                      <a:pPr algn="just">
                        <a:spcAft>
                          <a:spcPts val="0"/>
                        </a:spcAft>
                      </a:pPr>
                      <a:r>
                        <a:rPr lang="en-US" sz="1100" kern="0" dirty="0">
                          <a:effectLst/>
                        </a:rPr>
                        <a:t>• Tie-ins</a:t>
                      </a:r>
                      <a:endParaRPr lang="zh-CN" sz="1200" kern="100" dirty="0">
                        <a:effectLst/>
                        <a:latin typeface="Cambria" panose="02040503050406030204" pitchFamily="18" charset="0"/>
                        <a:ea typeface="宋体" panose="02010600030101010101" pitchFamily="2" charset="-122"/>
                        <a:cs typeface="Times New Roman" panose="02020603050405020304" pitchFamily="18" charset="0"/>
                      </a:endParaRPr>
                    </a:p>
                  </a:txBody>
                  <a:tcPr marL="52948" marR="52948" marT="0" marB="0"/>
                </a:tc>
                <a:extLst>
                  <a:ext uri="{0D108BD9-81ED-4DB2-BD59-A6C34878D82A}">
                    <a16:rowId xmlns:a16="http://schemas.microsoft.com/office/drawing/2014/main" val="1782568898"/>
                  </a:ext>
                </a:extLst>
              </a:tr>
              <a:tr h="675102">
                <a:tc>
                  <a:txBody>
                    <a:bodyPr/>
                    <a:lstStyle/>
                    <a:p>
                      <a:pPr algn="just">
                        <a:spcAft>
                          <a:spcPts val="0"/>
                        </a:spcAft>
                      </a:pPr>
                      <a:r>
                        <a:rPr lang="en-US" sz="1100" kern="0" dirty="0">
                          <a:effectLst/>
                        </a:rPr>
                        <a:t>Events and Experiences</a:t>
                      </a:r>
                      <a:endParaRPr lang="zh-CN" sz="1200" kern="100" dirty="0">
                        <a:effectLst/>
                      </a:endParaRPr>
                    </a:p>
                    <a:p>
                      <a:pPr algn="just">
                        <a:spcAft>
                          <a:spcPts val="0"/>
                        </a:spcAft>
                      </a:pPr>
                      <a:r>
                        <a:rPr lang="zh-CN" sz="1100" kern="0" dirty="0">
                          <a:effectLst/>
                        </a:rPr>
                        <a:t>事件和体验活动</a:t>
                      </a:r>
                      <a:endParaRPr lang="zh-CN" sz="1200" kern="100" dirty="0">
                        <a:effectLst/>
                        <a:latin typeface="Cambria" panose="02040503050406030204" pitchFamily="18" charset="0"/>
                        <a:ea typeface="宋体" panose="02010600030101010101" pitchFamily="2" charset="-122"/>
                        <a:cs typeface="Times New Roman" panose="02020603050405020304" pitchFamily="18" charset="0"/>
                      </a:endParaRPr>
                    </a:p>
                  </a:txBody>
                  <a:tcPr marL="52948" marR="52948" marT="0" marB="0"/>
                </a:tc>
                <a:tc>
                  <a:txBody>
                    <a:bodyPr/>
                    <a:lstStyle/>
                    <a:p>
                      <a:pPr algn="just">
                        <a:spcAft>
                          <a:spcPts val="0"/>
                        </a:spcAft>
                      </a:pPr>
                      <a:r>
                        <a:rPr lang="en-US" sz="1100" kern="0" dirty="0">
                          <a:effectLst/>
                        </a:rPr>
                        <a:t>• Sports</a:t>
                      </a:r>
                      <a:endParaRPr lang="zh-CN" sz="1200" kern="100" dirty="0">
                        <a:effectLst/>
                      </a:endParaRPr>
                    </a:p>
                    <a:p>
                      <a:pPr algn="just">
                        <a:spcAft>
                          <a:spcPts val="0"/>
                        </a:spcAft>
                      </a:pPr>
                      <a:r>
                        <a:rPr lang="en-US" sz="1100" kern="0" dirty="0">
                          <a:effectLst/>
                        </a:rPr>
                        <a:t>• Entertainment festivals</a:t>
                      </a:r>
                      <a:endParaRPr lang="zh-CN" sz="1200" kern="100" dirty="0">
                        <a:effectLst/>
                      </a:endParaRPr>
                    </a:p>
                    <a:p>
                      <a:pPr algn="just">
                        <a:spcAft>
                          <a:spcPts val="0"/>
                        </a:spcAft>
                      </a:pPr>
                      <a:r>
                        <a:rPr lang="en-US" sz="1100" kern="0" dirty="0">
                          <a:effectLst/>
                        </a:rPr>
                        <a:t>• Arts</a:t>
                      </a:r>
                      <a:endParaRPr lang="zh-CN" sz="1200" kern="100" dirty="0">
                        <a:effectLst/>
                        <a:latin typeface="Cambria" panose="02040503050406030204" pitchFamily="18" charset="0"/>
                        <a:ea typeface="宋体" panose="02010600030101010101" pitchFamily="2" charset="-122"/>
                        <a:cs typeface="Times New Roman" panose="02020603050405020304" pitchFamily="18" charset="0"/>
                      </a:endParaRPr>
                    </a:p>
                  </a:txBody>
                  <a:tcPr marL="52948" marR="52948" marT="0" marB="0"/>
                </a:tc>
                <a:tc>
                  <a:txBody>
                    <a:bodyPr/>
                    <a:lstStyle/>
                    <a:p>
                      <a:pPr algn="just">
                        <a:spcAft>
                          <a:spcPts val="0"/>
                        </a:spcAft>
                      </a:pPr>
                      <a:r>
                        <a:rPr lang="en-US" sz="1100" kern="0" dirty="0">
                          <a:effectLst/>
                        </a:rPr>
                        <a:t>• Causes</a:t>
                      </a:r>
                      <a:r>
                        <a:rPr lang="zh-CN" sz="1100" kern="0" dirty="0">
                          <a:effectLst/>
                        </a:rPr>
                        <a:t>善因</a:t>
                      </a:r>
                      <a:endParaRPr lang="zh-CN" sz="1200" kern="100" dirty="0">
                        <a:effectLst/>
                      </a:endParaRPr>
                    </a:p>
                    <a:p>
                      <a:pPr algn="just">
                        <a:spcAft>
                          <a:spcPts val="0"/>
                        </a:spcAft>
                      </a:pPr>
                      <a:r>
                        <a:rPr lang="en-US" sz="1100" kern="0" dirty="0">
                          <a:effectLst/>
                        </a:rPr>
                        <a:t>• Factory tours</a:t>
                      </a:r>
                      <a:endParaRPr lang="zh-CN" sz="1200" kern="100" dirty="0">
                        <a:effectLst/>
                      </a:endParaRPr>
                    </a:p>
                    <a:p>
                      <a:pPr algn="just">
                        <a:spcAft>
                          <a:spcPts val="0"/>
                        </a:spcAft>
                      </a:pPr>
                      <a:r>
                        <a:rPr lang="en-US" sz="1100" kern="0" dirty="0">
                          <a:effectLst/>
                        </a:rPr>
                        <a:t>• Company museums</a:t>
                      </a:r>
                      <a:endParaRPr lang="zh-CN" sz="1200" kern="100" dirty="0">
                        <a:effectLst/>
                      </a:endParaRPr>
                    </a:p>
                    <a:p>
                      <a:pPr algn="just">
                        <a:spcAft>
                          <a:spcPts val="0"/>
                        </a:spcAft>
                      </a:pPr>
                      <a:r>
                        <a:rPr lang="en-US" sz="1100" kern="0" dirty="0">
                          <a:effectLst/>
                        </a:rPr>
                        <a:t>• Street activities</a:t>
                      </a:r>
                      <a:endParaRPr lang="zh-CN" sz="1200" kern="100" dirty="0">
                        <a:effectLst/>
                        <a:latin typeface="Cambria" panose="02040503050406030204" pitchFamily="18" charset="0"/>
                        <a:ea typeface="宋体" panose="02010600030101010101" pitchFamily="2" charset="-122"/>
                        <a:cs typeface="Times New Roman" panose="02020603050405020304" pitchFamily="18" charset="0"/>
                      </a:endParaRPr>
                    </a:p>
                  </a:txBody>
                  <a:tcPr marL="52948" marR="52948" marT="0" marB="0"/>
                </a:tc>
                <a:extLst>
                  <a:ext uri="{0D108BD9-81ED-4DB2-BD59-A6C34878D82A}">
                    <a16:rowId xmlns:a16="http://schemas.microsoft.com/office/drawing/2014/main" val="3872306525"/>
                  </a:ext>
                </a:extLst>
              </a:tr>
              <a:tr h="843878">
                <a:tc>
                  <a:txBody>
                    <a:bodyPr/>
                    <a:lstStyle/>
                    <a:p>
                      <a:pPr algn="just">
                        <a:spcAft>
                          <a:spcPts val="0"/>
                        </a:spcAft>
                      </a:pPr>
                      <a:r>
                        <a:rPr lang="en-US" sz="1100" kern="0" dirty="0">
                          <a:effectLst/>
                        </a:rPr>
                        <a:t>Public relations and publicity</a:t>
                      </a:r>
                      <a:endParaRPr lang="zh-CN" sz="1200" kern="100" dirty="0">
                        <a:effectLst/>
                      </a:endParaRPr>
                    </a:p>
                    <a:p>
                      <a:pPr algn="just">
                        <a:spcAft>
                          <a:spcPts val="0"/>
                        </a:spcAft>
                      </a:pPr>
                      <a:r>
                        <a:rPr lang="zh-CN" sz="1100" kern="0" dirty="0">
                          <a:effectLst/>
                        </a:rPr>
                        <a:t>公关和对外宣传</a:t>
                      </a:r>
                      <a:endParaRPr lang="zh-CN" sz="1200" kern="100" dirty="0">
                        <a:effectLst/>
                        <a:latin typeface="Cambria" panose="02040503050406030204" pitchFamily="18" charset="0"/>
                        <a:ea typeface="宋体" panose="02010600030101010101" pitchFamily="2" charset="-122"/>
                        <a:cs typeface="Times New Roman" panose="02020603050405020304" pitchFamily="18" charset="0"/>
                      </a:endParaRPr>
                    </a:p>
                  </a:txBody>
                  <a:tcPr marL="52948" marR="52948" marT="0" marB="0"/>
                </a:tc>
                <a:tc>
                  <a:txBody>
                    <a:bodyPr/>
                    <a:lstStyle/>
                    <a:p>
                      <a:pPr algn="just">
                        <a:spcAft>
                          <a:spcPts val="0"/>
                        </a:spcAft>
                      </a:pPr>
                      <a:r>
                        <a:rPr lang="en-US" sz="1100" kern="0" dirty="0">
                          <a:solidFill>
                            <a:srgbClr val="FF0000"/>
                          </a:solidFill>
                          <a:effectLst/>
                        </a:rPr>
                        <a:t>• Press kits</a:t>
                      </a:r>
                      <a:endParaRPr lang="zh-CN" sz="1200" kern="100" dirty="0">
                        <a:solidFill>
                          <a:srgbClr val="FF0000"/>
                        </a:solidFill>
                        <a:effectLst/>
                      </a:endParaRPr>
                    </a:p>
                    <a:p>
                      <a:pPr algn="just">
                        <a:spcAft>
                          <a:spcPts val="0"/>
                        </a:spcAft>
                      </a:pPr>
                      <a:r>
                        <a:rPr lang="en-US" sz="1100" kern="0" dirty="0">
                          <a:solidFill>
                            <a:srgbClr val="FF0000"/>
                          </a:solidFill>
                          <a:effectLst/>
                        </a:rPr>
                        <a:t>• Speeches</a:t>
                      </a:r>
                      <a:endParaRPr lang="zh-CN" sz="1200" kern="100" dirty="0">
                        <a:solidFill>
                          <a:srgbClr val="FF0000"/>
                        </a:solidFill>
                        <a:effectLst/>
                      </a:endParaRPr>
                    </a:p>
                    <a:p>
                      <a:pPr algn="just">
                        <a:spcAft>
                          <a:spcPts val="0"/>
                        </a:spcAft>
                      </a:pPr>
                      <a:r>
                        <a:rPr lang="en-US" sz="1100" kern="0" dirty="0">
                          <a:effectLst/>
                        </a:rPr>
                        <a:t>• Seminars</a:t>
                      </a:r>
                      <a:endParaRPr lang="zh-CN" sz="1200" kern="100" dirty="0">
                        <a:effectLst/>
                      </a:endParaRPr>
                    </a:p>
                    <a:p>
                      <a:pPr algn="just">
                        <a:spcAft>
                          <a:spcPts val="0"/>
                        </a:spcAft>
                      </a:pPr>
                      <a:r>
                        <a:rPr lang="en-US" sz="1100" kern="0" dirty="0">
                          <a:effectLst/>
                        </a:rPr>
                        <a:t>• Annual reports</a:t>
                      </a:r>
                      <a:endParaRPr lang="zh-CN" sz="1200" kern="100" dirty="0">
                        <a:effectLst/>
                      </a:endParaRPr>
                    </a:p>
                    <a:p>
                      <a:pPr algn="just">
                        <a:spcAft>
                          <a:spcPts val="0"/>
                        </a:spcAft>
                      </a:pPr>
                      <a:r>
                        <a:rPr lang="en-US" sz="1100" kern="0" dirty="0">
                          <a:solidFill>
                            <a:srgbClr val="FF0000"/>
                          </a:solidFill>
                          <a:effectLst/>
                        </a:rPr>
                        <a:t>• Charitable donations</a:t>
                      </a:r>
                      <a:endParaRPr lang="zh-CN" sz="1200" kern="100" dirty="0">
                        <a:solidFill>
                          <a:srgbClr val="FF0000"/>
                        </a:solidFill>
                        <a:effectLst/>
                        <a:latin typeface="Cambria" panose="02040503050406030204" pitchFamily="18" charset="0"/>
                        <a:ea typeface="宋体" panose="02010600030101010101" pitchFamily="2" charset="-122"/>
                        <a:cs typeface="Times New Roman" panose="02020603050405020304" pitchFamily="18" charset="0"/>
                      </a:endParaRPr>
                    </a:p>
                  </a:txBody>
                  <a:tcPr marL="52948" marR="52948" marT="0" marB="0"/>
                </a:tc>
                <a:tc>
                  <a:txBody>
                    <a:bodyPr/>
                    <a:lstStyle/>
                    <a:p>
                      <a:pPr algn="just">
                        <a:spcAft>
                          <a:spcPts val="0"/>
                        </a:spcAft>
                      </a:pPr>
                      <a:r>
                        <a:rPr lang="en-US" sz="1100" kern="0" dirty="0">
                          <a:effectLst/>
                        </a:rPr>
                        <a:t>• </a:t>
                      </a:r>
                      <a:r>
                        <a:rPr lang="en-US" sz="1100" kern="0" dirty="0">
                          <a:solidFill>
                            <a:srgbClr val="FF0000"/>
                          </a:solidFill>
                          <a:effectLst/>
                        </a:rPr>
                        <a:t>Publications</a:t>
                      </a:r>
                      <a:endParaRPr lang="zh-CN" sz="1200" kern="100" dirty="0">
                        <a:solidFill>
                          <a:srgbClr val="FF0000"/>
                        </a:solidFill>
                        <a:effectLst/>
                      </a:endParaRPr>
                    </a:p>
                    <a:p>
                      <a:pPr algn="just">
                        <a:spcAft>
                          <a:spcPts val="0"/>
                        </a:spcAft>
                      </a:pPr>
                      <a:r>
                        <a:rPr lang="en-US" sz="1100" kern="0" dirty="0">
                          <a:solidFill>
                            <a:srgbClr val="FF0000"/>
                          </a:solidFill>
                          <a:effectLst/>
                        </a:rPr>
                        <a:t>• Community relations</a:t>
                      </a:r>
                      <a:endParaRPr lang="zh-CN" sz="1200" kern="100" dirty="0">
                        <a:solidFill>
                          <a:srgbClr val="FF0000"/>
                        </a:solidFill>
                        <a:effectLst/>
                      </a:endParaRPr>
                    </a:p>
                    <a:p>
                      <a:pPr algn="just">
                        <a:spcAft>
                          <a:spcPts val="0"/>
                        </a:spcAft>
                      </a:pPr>
                      <a:r>
                        <a:rPr lang="en-US" sz="1100" kern="0" dirty="0">
                          <a:effectLst/>
                        </a:rPr>
                        <a:t>• Lobbying</a:t>
                      </a:r>
                      <a:endParaRPr lang="zh-CN" sz="1200" kern="100" dirty="0">
                        <a:effectLst/>
                      </a:endParaRPr>
                    </a:p>
                    <a:p>
                      <a:pPr algn="just">
                        <a:spcAft>
                          <a:spcPts val="0"/>
                        </a:spcAft>
                      </a:pPr>
                      <a:r>
                        <a:rPr lang="en-US" sz="1100" kern="0" dirty="0">
                          <a:effectLst/>
                        </a:rPr>
                        <a:t>• Identity media</a:t>
                      </a:r>
                      <a:endParaRPr lang="zh-CN" sz="1200" kern="100" dirty="0">
                        <a:effectLst/>
                      </a:endParaRPr>
                    </a:p>
                    <a:p>
                      <a:pPr algn="just">
                        <a:spcAft>
                          <a:spcPts val="0"/>
                        </a:spcAft>
                      </a:pPr>
                      <a:r>
                        <a:rPr lang="en-US" sz="1100" kern="0" dirty="0">
                          <a:effectLst/>
                        </a:rPr>
                        <a:t>• Company magazine</a:t>
                      </a:r>
                      <a:endParaRPr lang="zh-CN" sz="1200" kern="100" dirty="0">
                        <a:effectLst/>
                        <a:latin typeface="Cambria" panose="02040503050406030204" pitchFamily="18" charset="0"/>
                        <a:ea typeface="宋体" panose="02010600030101010101" pitchFamily="2" charset="-122"/>
                        <a:cs typeface="Times New Roman" panose="02020603050405020304" pitchFamily="18" charset="0"/>
                      </a:endParaRPr>
                    </a:p>
                  </a:txBody>
                  <a:tcPr marL="52948" marR="52948" marT="0" marB="0"/>
                </a:tc>
                <a:extLst>
                  <a:ext uri="{0D108BD9-81ED-4DB2-BD59-A6C34878D82A}">
                    <a16:rowId xmlns:a16="http://schemas.microsoft.com/office/drawing/2014/main" val="119962514"/>
                  </a:ext>
                </a:extLst>
              </a:tr>
              <a:tr h="843878">
                <a:tc>
                  <a:txBody>
                    <a:bodyPr/>
                    <a:lstStyle/>
                    <a:p>
                      <a:pPr algn="just">
                        <a:spcAft>
                          <a:spcPts val="0"/>
                        </a:spcAft>
                      </a:pPr>
                      <a:r>
                        <a:rPr lang="en-US" sz="1100" kern="0" dirty="0">
                          <a:effectLst/>
                        </a:rPr>
                        <a:t>Online and social media marketing</a:t>
                      </a:r>
                      <a:endParaRPr lang="zh-CN" sz="1200" kern="100" dirty="0">
                        <a:effectLst/>
                      </a:endParaRPr>
                    </a:p>
                    <a:p>
                      <a:pPr algn="just">
                        <a:spcAft>
                          <a:spcPts val="0"/>
                        </a:spcAft>
                      </a:pPr>
                      <a:r>
                        <a:rPr lang="zh-CN" sz="1100" kern="0" dirty="0">
                          <a:effectLst/>
                        </a:rPr>
                        <a:t>在线和社交媒体营销</a:t>
                      </a:r>
                      <a:endParaRPr lang="zh-CN" sz="1200" kern="100" dirty="0">
                        <a:effectLst/>
                        <a:latin typeface="Cambria" panose="02040503050406030204" pitchFamily="18" charset="0"/>
                        <a:ea typeface="宋体" panose="02010600030101010101" pitchFamily="2" charset="-122"/>
                        <a:cs typeface="Times New Roman" panose="02020603050405020304" pitchFamily="18" charset="0"/>
                      </a:endParaRPr>
                    </a:p>
                  </a:txBody>
                  <a:tcPr marL="52948" marR="52948" marT="0" marB="0"/>
                </a:tc>
                <a:tc>
                  <a:txBody>
                    <a:bodyPr/>
                    <a:lstStyle/>
                    <a:p>
                      <a:pPr algn="l">
                        <a:spcAft>
                          <a:spcPts val="0"/>
                        </a:spcAft>
                      </a:pPr>
                      <a:r>
                        <a:rPr lang="en-US" sz="1100" kern="0" dirty="0">
                          <a:effectLst/>
                        </a:rPr>
                        <a:t>• Websites</a:t>
                      </a:r>
                      <a:endParaRPr lang="zh-CN" sz="1200" kern="100" dirty="0">
                        <a:effectLst/>
                      </a:endParaRPr>
                    </a:p>
                    <a:p>
                      <a:pPr algn="l">
                        <a:spcAft>
                          <a:spcPts val="0"/>
                        </a:spcAft>
                      </a:pPr>
                      <a:r>
                        <a:rPr lang="en-US" sz="1100" kern="0" dirty="0">
                          <a:effectLst/>
                        </a:rPr>
                        <a:t>• E-mail</a:t>
                      </a:r>
                      <a:endParaRPr lang="zh-CN" sz="1200" kern="100" dirty="0">
                        <a:effectLst/>
                      </a:endParaRPr>
                    </a:p>
                    <a:p>
                      <a:pPr algn="l">
                        <a:spcAft>
                          <a:spcPts val="0"/>
                        </a:spcAft>
                      </a:pPr>
                      <a:r>
                        <a:rPr lang="en-US" sz="1100" kern="0" dirty="0">
                          <a:effectLst/>
                        </a:rPr>
                        <a:t>• Search ads</a:t>
                      </a:r>
                      <a:endParaRPr lang="zh-CN" sz="1200" kern="100" dirty="0">
                        <a:effectLst/>
                      </a:endParaRPr>
                    </a:p>
                    <a:p>
                      <a:pPr algn="l">
                        <a:spcAft>
                          <a:spcPts val="0"/>
                        </a:spcAft>
                      </a:pPr>
                      <a:r>
                        <a:rPr lang="en-US" sz="1100" kern="0" dirty="0">
                          <a:effectLst/>
                        </a:rPr>
                        <a:t>• Display ads</a:t>
                      </a:r>
                      <a:endParaRPr lang="zh-CN" sz="1200" kern="100" dirty="0">
                        <a:effectLst/>
                      </a:endParaRPr>
                    </a:p>
                    <a:p>
                      <a:pPr algn="just">
                        <a:spcAft>
                          <a:spcPts val="0"/>
                        </a:spcAft>
                      </a:pPr>
                      <a:r>
                        <a:rPr lang="en-US" sz="1100" kern="0" dirty="0">
                          <a:effectLst/>
                        </a:rPr>
                        <a:t>• Company blogs</a:t>
                      </a:r>
                      <a:endParaRPr lang="zh-CN" sz="1200" kern="100" dirty="0">
                        <a:effectLst/>
                        <a:latin typeface="Cambria" panose="02040503050406030204" pitchFamily="18" charset="0"/>
                        <a:ea typeface="宋体" panose="02010600030101010101" pitchFamily="2" charset="-122"/>
                        <a:cs typeface="Times New Roman" panose="02020603050405020304" pitchFamily="18" charset="0"/>
                      </a:endParaRPr>
                    </a:p>
                  </a:txBody>
                  <a:tcPr marL="52948" marR="52948" marT="0" marB="0"/>
                </a:tc>
                <a:tc>
                  <a:txBody>
                    <a:bodyPr/>
                    <a:lstStyle/>
                    <a:p>
                      <a:pPr algn="l">
                        <a:spcAft>
                          <a:spcPts val="0"/>
                        </a:spcAft>
                      </a:pPr>
                      <a:r>
                        <a:rPr lang="en-US" sz="1100" kern="0" dirty="0">
                          <a:effectLst/>
                        </a:rPr>
                        <a:t>• Third-party chatrooms, forums, and blogs</a:t>
                      </a:r>
                      <a:endParaRPr lang="zh-CN" sz="1200" kern="100" dirty="0">
                        <a:effectLst/>
                      </a:endParaRPr>
                    </a:p>
                    <a:p>
                      <a:pPr algn="just">
                        <a:spcAft>
                          <a:spcPts val="0"/>
                        </a:spcAft>
                      </a:pPr>
                      <a:r>
                        <a:rPr lang="en-US" sz="1100" kern="0" dirty="0">
                          <a:solidFill>
                            <a:srgbClr val="FF0000"/>
                          </a:solidFill>
                          <a:effectLst/>
                        </a:rPr>
                        <a:t>• Facebook</a:t>
                      </a:r>
                      <a:endParaRPr lang="zh-CN" sz="1200" kern="100" dirty="0">
                        <a:solidFill>
                          <a:srgbClr val="FF0000"/>
                        </a:solidFill>
                        <a:effectLst/>
                      </a:endParaRPr>
                    </a:p>
                    <a:p>
                      <a:pPr algn="just">
                        <a:spcAft>
                          <a:spcPts val="0"/>
                        </a:spcAft>
                      </a:pPr>
                      <a:r>
                        <a:rPr lang="en-US" sz="1100" kern="0" dirty="0">
                          <a:solidFill>
                            <a:srgbClr val="FF0000"/>
                          </a:solidFill>
                          <a:effectLst/>
                        </a:rPr>
                        <a:t>• Twitter messages</a:t>
                      </a:r>
                      <a:endParaRPr lang="zh-CN" sz="1200" kern="100" dirty="0">
                        <a:solidFill>
                          <a:srgbClr val="FF0000"/>
                        </a:solidFill>
                        <a:effectLst/>
                      </a:endParaRPr>
                    </a:p>
                    <a:p>
                      <a:pPr algn="just">
                        <a:spcAft>
                          <a:spcPts val="0"/>
                        </a:spcAft>
                      </a:pPr>
                      <a:r>
                        <a:rPr lang="en-US" sz="1100" kern="0" dirty="0">
                          <a:solidFill>
                            <a:srgbClr val="FF0000"/>
                          </a:solidFill>
                          <a:effectLst/>
                        </a:rPr>
                        <a:t>• YouTube and videos</a:t>
                      </a:r>
                      <a:endParaRPr lang="zh-CN" sz="1200" kern="100" dirty="0">
                        <a:solidFill>
                          <a:srgbClr val="FF0000"/>
                        </a:solidFill>
                        <a:effectLst/>
                        <a:latin typeface="Cambria" panose="02040503050406030204" pitchFamily="18" charset="0"/>
                        <a:ea typeface="宋体" panose="02010600030101010101" pitchFamily="2" charset="-122"/>
                        <a:cs typeface="Times New Roman" panose="02020603050405020304" pitchFamily="18" charset="0"/>
                      </a:endParaRPr>
                    </a:p>
                  </a:txBody>
                  <a:tcPr marL="52948" marR="52948" marT="0" marB="0"/>
                </a:tc>
                <a:extLst>
                  <a:ext uri="{0D108BD9-81ED-4DB2-BD59-A6C34878D82A}">
                    <a16:rowId xmlns:a16="http://schemas.microsoft.com/office/drawing/2014/main" val="4130672171"/>
                  </a:ext>
                </a:extLst>
              </a:tr>
              <a:tr h="337552">
                <a:tc>
                  <a:txBody>
                    <a:bodyPr/>
                    <a:lstStyle/>
                    <a:p>
                      <a:pPr algn="just">
                        <a:spcAft>
                          <a:spcPts val="0"/>
                        </a:spcAft>
                      </a:pPr>
                      <a:r>
                        <a:rPr lang="en-US" sz="1100" kern="0" dirty="0">
                          <a:effectLst/>
                        </a:rPr>
                        <a:t>Mobile marketing</a:t>
                      </a:r>
                      <a:endParaRPr lang="zh-CN" sz="1200" kern="100" dirty="0">
                        <a:effectLst/>
                      </a:endParaRPr>
                    </a:p>
                    <a:p>
                      <a:pPr algn="just">
                        <a:spcAft>
                          <a:spcPts val="0"/>
                        </a:spcAft>
                      </a:pPr>
                      <a:r>
                        <a:rPr lang="zh-CN" sz="1100" kern="0" dirty="0">
                          <a:effectLst/>
                        </a:rPr>
                        <a:t>移动营销</a:t>
                      </a:r>
                      <a:endParaRPr lang="zh-CN" sz="1200" kern="100" dirty="0">
                        <a:effectLst/>
                        <a:latin typeface="Cambria" panose="02040503050406030204" pitchFamily="18" charset="0"/>
                        <a:ea typeface="宋体" panose="02010600030101010101" pitchFamily="2" charset="-122"/>
                        <a:cs typeface="Times New Roman" panose="02020603050405020304" pitchFamily="18" charset="0"/>
                      </a:endParaRPr>
                    </a:p>
                  </a:txBody>
                  <a:tcPr marL="52948" marR="52948" marT="0" marB="0"/>
                </a:tc>
                <a:tc>
                  <a:txBody>
                    <a:bodyPr/>
                    <a:lstStyle/>
                    <a:p>
                      <a:pPr algn="l">
                        <a:spcAft>
                          <a:spcPts val="0"/>
                        </a:spcAft>
                      </a:pPr>
                      <a:r>
                        <a:rPr lang="en-US" sz="1100" kern="0">
                          <a:effectLst/>
                        </a:rPr>
                        <a:t>• Text messages</a:t>
                      </a:r>
                      <a:endParaRPr lang="zh-CN" sz="1200" kern="100">
                        <a:effectLst/>
                      </a:endParaRPr>
                    </a:p>
                    <a:p>
                      <a:pPr algn="just">
                        <a:spcAft>
                          <a:spcPts val="0"/>
                        </a:spcAft>
                      </a:pPr>
                      <a:r>
                        <a:rPr lang="en-US" sz="1100" kern="0">
                          <a:effectLst/>
                        </a:rPr>
                        <a:t>• Online marketing</a:t>
                      </a:r>
                      <a:endParaRPr lang="zh-CN" sz="1200" kern="100">
                        <a:effectLst/>
                        <a:latin typeface="Cambria" panose="02040503050406030204" pitchFamily="18" charset="0"/>
                        <a:ea typeface="宋体" panose="02010600030101010101" pitchFamily="2" charset="-122"/>
                        <a:cs typeface="Times New Roman" panose="02020603050405020304" pitchFamily="18" charset="0"/>
                      </a:endParaRPr>
                    </a:p>
                  </a:txBody>
                  <a:tcPr marL="52948" marR="52948" marT="0" marB="0"/>
                </a:tc>
                <a:tc>
                  <a:txBody>
                    <a:bodyPr/>
                    <a:lstStyle/>
                    <a:p>
                      <a:pPr algn="just">
                        <a:spcAft>
                          <a:spcPts val="0"/>
                        </a:spcAft>
                      </a:pPr>
                      <a:r>
                        <a:rPr lang="en-US" sz="1100" kern="0">
                          <a:effectLst/>
                        </a:rPr>
                        <a:t>• Social media marketing</a:t>
                      </a:r>
                      <a:endParaRPr lang="zh-CN" sz="1200" kern="100">
                        <a:effectLst/>
                      </a:endParaRPr>
                    </a:p>
                    <a:p>
                      <a:pPr algn="just">
                        <a:spcAft>
                          <a:spcPts val="0"/>
                        </a:spcAft>
                      </a:pPr>
                      <a:r>
                        <a:rPr lang="en-US" sz="1100" kern="0">
                          <a:effectLst/>
                        </a:rPr>
                        <a:t>• Apps</a:t>
                      </a:r>
                      <a:endParaRPr lang="zh-CN" sz="1200" kern="100">
                        <a:effectLst/>
                        <a:latin typeface="Cambria" panose="02040503050406030204" pitchFamily="18" charset="0"/>
                        <a:ea typeface="宋体" panose="02010600030101010101" pitchFamily="2" charset="-122"/>
                        <a:cs typeface="Times New Roman" panose="02020603050405020304" pitchFamily="18" charset="0"/>
                      </a:endParaRPr>
                    </a:p>
                  </a:txBody>
                  <a:tcPr marL="52948" marR="52948" marT="0" marB="0"/>
                </a:tc>
                <a:extLst>
                  <a:ext uri="{0D108BD9-81ED-4DB2-BD59-A6C34878D82A}">
                    <a16:rowId xmlns:a16="http://schemas.microsoft.com/office/drawing/2014/main" val="1434703007"/>
                  </a:ext>
                </a:extLst>
              </a:tr>
              <a:tr h="506328">
                <a:tc>
                  <a:txBody>
                    <a:bodyPr/>
                    <a:lstStyle/>
                    <a:p>
                      <a:pPr algn="just">
                        <a:spcAft>
                          <a:spcPts val="0"/>
                        </a:spcAft>
                      </a:pPr>
                      <a:r>
                        <a:rPr lang="en-US" sz="1100" kern="0" dirty="0">
                          <a:effectLst/>
                        </a:rPr>
                        <a:t>Direct and database marketing</a:t>
                      </a:r>
                      <a:endParaRPr lang="zh-CN" sz="1200" kern="100" dirty="0">
                        <a:effectLst/>
                      </a:endParaRPr>
                    </a:p>
                    <a:p>
                      <a:pPr algn="just">
                        <a:spcAft>
                          <a:spcPts val="0"/>
                        </a:spcAft>
                      </a:pPr>
                      <a:r>
                        <a:rPr lang="zh-CN" sz="1100" kern="0" dirty="0">
                          <a:effectLst/>
                        </a:rPr>
                        <a:t>直销和数据库营销</a:t>
                      </a:r>
                      <a:endParaRPr lang="zh-CN" sz="1200" kern="100" dirty="0">
                        <a:effectLst/>
                        <a:latin typeface="Cambria" panose="02040503050406030204" pitchFamily="18" charset="0"/>
                        <a:ea typeface="宋体" panose="02010600030101010101" pitchFamily="2" charset="-122"/>
                        <a:cs typeface="Times New Roman" panose="02020603050405020304" pitchFamily="18" charset="0"/>
                      </a:endParaRPr>
                    </a:p>
                  </a:txBody>
                  <a:tcPr marL="52948" marR="52948" marT="0" marB="0"/>
                </a:tc>
                <a:tc>
                  <a:txBody>
                    <a:bodyPr/>
                    <a:lstStyle/>
                    <a:p>
                      <a:pPr algn="l">
                        <a:spcAft>
                          <a:spcPts val="0"/>
                        </a:spcAft>
                      </a:pPr>
                      <a:r>
                        <a:rPr lang="en-US" sz="1100" kern="0">
                          <a:effectLst/>
                        </a:rPr>
                        <a:t>• Catalogs</a:t>
                      </a:r>
                      <a:endParaRPr lang="zh-CN" sz="1200" kern="100">
                        <a:effectLst/>
                      </a:endParaRPr>
                    </a:p>
                    <a:p>
                      <a:pPr algn="l">
                        <a:spcAft>
                          <a:spcPts val="0"/>
                        </a:spcAft>
                      </a:pPr>
                      <a:r>
                        <a:rPr lang="en-US" sz="1100" kern="0">
                          <a:effectLst/>
                        </a:rPr>
                        <a:t>• Mailings</a:t>
                      </a:r>
                      <a:endParaRPr lang="zh-CN" sz="1200" kern="100">
                        <a:effectLst/>
                      </a:endParaRPr>
                    </a:p>
                    <a:p>
                      <a:pPr algn="just">
                        <a:spcAft>
                          <a:spcPts val="0"/>
                        </a:spcAft>
                      </a:pPr>
                      <a:r>
                        <a:rPr lang="en-US" sz="1100" kern="0">
                          <a:effectLst/>
                        </a:rPr>
                        <a:t>• Telemarketing</a:t>
                      </a:r>
                      <a:endParaRPr lang="zh-CN" sz="1200" kern="100">
                        <a:effectLst/>
                        <a:latin typeface="Cambria" panose="02040503050406030204" pitchFamily="18" charset="0"/>
                        <a:ea typeface="宋体" panose="02010600030101010101" pitchFamily="2" charset="-122"/>
                        <a:cs typeface="Times New Roman" panose="02020603050405020304" pitchFamily="18" charset="0"/>
                      </a:endParaRPr>
                    </a:p>
                  </a:txBody>
                  <a:tcPr marL="52948" marR="52948" marT="0" marB="0"/>
                </a:tc>
                <a:tc>
                  <a:txBody>
                    <a:bodyPr/>
                    <a:lstStyle/>
                    <a:p>
                      <a:pPr algn="l">
                        <a:spcAft>
                          <a:spcPts val="0"/>
                        </a:spcAft>
                      </a:pPr>
                      <a:r>
                        <a:rPr lang="en-US" sz="1100" kern="0">
                          <a:effectLst/>
                        </a:rPr>
                        <a:t>• Electronic shopping</a:t>
                      </a:r>
                      <a:endParaRPr lang="zh-CN" sz="1200" kern="100">
                        <a:effectLst/>
                      </a:endParaRPr>
                    </a:p>
                    <a:p>
                      <a:pPr algn="l">
                        <a:spcAft>
                          <a:spcPts val="0"/>
                        </a:spcAft>
                      </a:pPr>
                      <a:r>
                        <a:rPr lang="en-US" sz="1100" kern="0">
                          <a:effectLst/>
                        </a:rPr>
                        <a:t>• TV shopping</a:t>
                      </a:r>
                      <a:endParaRPr lang="zh-CN" sz="1200" kern="100">
                        <a:effectLst/>
                      </a:endParaRPr>
                    </a:p>
                    <a:p>
                      <a:pPr algn="just">
                        <a:spcAft>
                          <a:spcPts val="0"/>
                        </a:spcAft>
                      </a:pPr>
                      <a:r>
                        <a:rPr lang="en-US" sz="1100" kern="0">
                          <a:effectLst/>
                        </a:rPr>
                        <a:t>• Fax</a:t>
                      </a:r>
                      <a:endParaRPr lang="zh-CN" sz="1200" kern="100">
                        <a:effectLst/>
                        <a:latin typeface="Cambria" panose="02040503050406030204" pitchFamily="18" charset="0"/>
                        <a:ea typeface="宋体" panose="02010600030101010101" pitchFamily="2" charset="-122"/>
                        <a:cs typeface="Times New Roman" panose="02020603050405020304" pitchFamily="18" charset="0"/>
                      </a:endParaRPr>
                    </a:p>
                  </a:txBody>
                  <a:tcPr marL="52948" marR="52948" marT="0" marB="0"/>
                </a:tc>
                <a:extLst>
                  <a:ext uri="{0D108BD9-81ED-4DB2-BD59-A6C34878D82A}">
                    <a16:rowId xmlns:a16="http://schemas.microsoft.com/office/drawing/2014/main" val="1255114182"/>
                  </a:ext>
                </a:extLst>
              </a:tr>
              <a:tr h="506328">
                <a:tc>
                  <a:txBody>
                    <a:bodyPr/>
                    <a:lstStyle/>
                    <a:p>
                      <a:pPr algn="just">
                        <a:spcAft>
                          <a:spcPts val="0"/>
                        </a:spcAft>
                      </a:pPr>
                      <a:r>
                        <a:rPr lang="en-US" sz="1100" kern="0" dirty="0">
                          <a:effectLst/>
                        </a:rPr>
                        <a:t>Personal selling</a:t>
                      </a:r>
                      <a:endParaRPr lang="zh-CN" sz="1200" kern="100" dirty="0">
                        <a:effectLst/>
                      </a:endParaRPr>
                    </a:p>
                    <a:p>
                      <a:pPr algn="just">
                        <a:spcAft>
                          <a:spcPts val="0"/>
                        </a:spcAft>
                      </a:pPr>
                      <a:r>
                        <a:rPr lang="zh-CN" sz="1100" kern="0" dirty="0">
                          <a:effectLst/>
                        </a:rPr>
                        <a:t>人员推销</a:t>
                      </a:r>
                      <a:endParaRPr lang="zh-CN" sz="1200" kern="100" dirty="0">
                        <a:effectLst/>
                        <a:latin typeface="Cambria" panose="02040503050406030204" pitchFamily="18" charset="0"/>
                        <a:ea typeface="宋体" panose="02010600030101010101" pitchFamily="2" charset="-122"/>
                        <a:cs typeface="Times New Roman" panose="02020603050405020304" pitchFamily="18" charset="0"/>
                      </a:endParaRPr>
                    </a:p>
                  </a:txBody>
                  <a:tcPr marL="52948" marR="52948" marT="0" marB="0"/>
                </a:tc>
                <a:tc>
                  <a:txBody>
                    <a:bodyPr/>
                    <a:lstStyle/>
                    <a:p>
                      <a:pPr algn="l">
                        <a:spcAft>
                          <a:spcPts val="0"/>
                        </a:spcAft>
                      </a:pPr>
                      <a:r>
                        <a:rPr lang="en-US" sz="1100" kern="0">
                          <a:effectLst/>
                        </a:rPr>
                        <a:t>• Sales presentations</a:t>
                      </a:r>
                      <a:endParaRPr lang="zh-CN" sz="1200" kern="100">
                        <a:effectLst/>
                      </a:endParaRPr>
                    </a:p>
                    <a:p>
                      <a:pPr algn="l">
                        <a:spcAft>
                          <a:spcPts val="0"/>
                        </a:spcAft>
                      </a:pPr>
                      <a:r>
                        <a:rPr lang="en-US" sz="1100" kern="0">
                          <a:effectLst/>
                        </a:rPr>
                        <a:t>• Sales meetings</a:t>
                      </a:r>
                      <a:endParaRPr lang="zh-CN" sz="1200" kern="100">
                        <a:effectLst/>
                      </a:endParaRPr>
                    </a:p>
                    <a:p>
                      <a:pPr algn="l">
                        <a:spcAft>
                          <a:spcPts val="0"/>
                        </a:spcAft>
                      </a:pPr>
                      <a:r>
                        <a:rPr lang="en-US" sz="1100" kern="0">
                          <a:effectLst/>
                        </a:rPr>
                        <a:t>• Incentive programs</a:t>
                      </a:r>
                      <a:endParaRPr lang="zh-CN" sz="1200" kern="100">
                        <a:effectLst/>
                        <a:latin typeface="Cambria" panose="02040503050406030204" pitchFamily="18" charset="0"/>
                        <a:ea typeface="宋体" panose="02010600030101010101" pitchFamily="2" charset="-122"/>
                        <a:cs typeface="Times New Roman" panose="02020603050405020304" pitchFamily="18" charset="0"/>
                      </a:endParaRPr>
                    </a:p>
                  </a:txBody>
                  <a:tcPr marL="52948" marR="52948" marT="0" marB="0"/>
                </a:tc>
                <a:tc>
                  <a:txBody>
                    <a:bodyPr/>
                    <a:lstStyle/>
                    <a:p>
                      <a:pPr algn="l">
                        <a:spcAft>
                          <a:spcPts val="0"/>
                        </a:spcAft>
                      </a:pPr>
                      <a:r>
                        <a:rPr lang="en-US" sz="1100" kern="0" dirty="0">
                          <a:effectLst/>
                        </a:rPr>
                        <a:t>• Samples</a:t>
                      </a:r>
                      <a:endParaRPr lang="zh-CN" sz="1200" kern="100" dirty="0">
                        <a:effectLst/>
                      </a:endParaRPr>
                    </a:p>
                    <a:p>
                      <a:pPr algn="l">
                        <a:spcAft>
                          <a:spcPts val="0"/>
                        </a:spcAft>
                      </a:pPr>
                      <a:r>
                        <a:rPr lang="en-US" sz="1100" kern="0" dirty="0">
                          <a:effectLst/>
                        </a:rPr>
                        <a:t>• Fairs and trade shows</a:t>
                      </a:r>
                      <a:endParaRPr lang="zh-CN" sz="1200" kern="100" dirty="0">
                        <a:effectLst/>
                        <a:latin typeface="Cambria" panose="02040503050406030204" pitchFamily="18" charset="0"/>
                        <a:ea typeface="宋体" panose="02010600030101010101" pitchFamily="2" charset="-122"/>
                        <a:cs typeface="Times New Roman" panose="02020603050405020304" pitchFamily="18" charset="0"/>
                      </a:endParaRPr>
                    </a:p>
                  </a:txBody>
                  <a:tcPr marL="52948" marR="52948" marT="0" marB="0"/>
                </a:tc>
                <a:extLst>
                  <a:ext uri="{0D108BD9-81ED-4DB2-BD59-A6C34878D82A}">
                    <a16:rowId xmlns:a16="http://schemas.microsoft.com/office/drawing/2014/main" val="1509240579"/>
                  </a:ext>
                </a:extLst>
              </a:tr>
            </a:tbl>
          </a:graphicData>
        </a:graphic>
      </p:graphicFrame>
    </p:spTree>
    <p:extLst>
      <p:ext uri="{BB962C8B-B14F-4D97-AF65-F5344CB8AC3E}">
        <p14:creationId xmlns:p14="http://schemas.microsoft.com/office/powerpoint/2010/main" val="22230653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4" name="Rectangle 4"/>
          <p:cNvSpPr>
            <a:spLocks noChangeArrowheads="1"/>
          </p:cNvSpPr>
          <p:nvPr/>
        </p:nvSpPr>
        <p:spPr bwMode="auto">
          <a:xfrm>
            <a:off x="323850" y="979359"/>
            <a:ext cx="8450263"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1" lang="zh-CN" altLang="en-US" sz="2000" dirty="0"/>
              <a:t>项目管理认证</a:t>
            </a:r>
            <a:r>
              <a:rPr kumimoji="1" lang="en-US" altLang="zh-CN" sz="2000" dirty="0"/>
              <a:t>(Project Management Professional</a:t>
            </a:r>
            <a:r>
              <a:rPr kumimoji="1" lang="zh-CN" altLang="en-US" sz="2000" dirty="0"/>
              <a:t>， 简称</a:t>
            </a:r>
            <a:r>
              <a:rPr kumimoji="1" lang="en-US" altLang="zh-CN" sz="2000" dirty="0"/>
              <a:t>PMP)</a:t>
            </a:r>
            <a:r>
              <a:rPr kumimoji="1" lang="zh-CN" altLang="en-US" sz="2000" dirty="0"/>
              <a:t>是美国项目管理协会（</a:t>
            </a:r>
            <a:r>
              <a:rPr kumimoji="1" lang="en-US" altLang="zh-CN" sz="2000" dirty="0"/>
              <a:t>Project Management Institute</a:t>
            </a:r>
            <a:r>
              <a:rPr kumimoji="1" lang="zh-CN" altLang="en-US" sz="2000" dirty="0"/>
              <a:t>， 简称</a:t>
            </a:r>
            <a:r>
              <a:rPr kumimoji="1" lang="en-US" altLang="zh-CN" sz="2000" dirty="0"/>
              <a:t>PMI</a:t>
            </a:r>
            <a:r>
              <a:rPr kumimoji="1" lang="zh-CN" altLang="en-US" sz="2000" dirty="0"/>
              <a:t>，成立于</a:t>
            </a:r>
            <a:r>
              <a:rPr kumimoji="1" lang="en-US" altLang="zh-CN" sz="2000" dirty="0"/>
              <a:t>1969</a:t>
            </a:r>
            <a:r>
              <a:rPr kumimoji="1" lang="zh-CN" altLang="en-US" sz="2000" dirty="0"/>
              <a:t>年）推行的一种项目管理认证体系。</a:t>
            </a:r>
            <a:r>
              <a:rPr kumimoji="1" lang="en-US" altLang="zh-CN" sz="2000" dirty="0"/>
              <a:t>IPMP</a:t>
            </a:r>
            <a:r>
              <a:rPr kumimoji="1" lang="zh-CN" altLang="en-US" sz="2000" dirty="0"/>
              <a:t>与</a:t>
            </a:r>
            <a:r>
              <a:rPr kumimoji="1" lang="en-US" altLang="zh-CN" sz="2000" dirty="0"/>
              <a:t>PMP</a:t>
            </a:r>
            <a:r>
              <a:rPr kumimoji="1" lang="zh-CN" altLang="en-US" sz="2000" dirty="0"/>
              <a:t>主要有以下区别。 </a:t>
            </a:r>
            <a:br>
              <a:rPr kumimoji="1" lang="zh-CN" altLang="en-US" sz="2000" dirty="0"/>
            </a:br>
            <a:br>
              <a:rPr kumimoji="1" lang="zh-CN" altLang="en-US" sz="2000" dirty="0"/>
            </a:br>
            <a:r>
              <a:rPr kumimoji="1" lang="zh-CN" altLang="en-US" sz="2000" dirty="0"/>
              <a:t>认证体系上： </a:t>
            </a:r>
            <a:br>
              <a:rPr kumimoji="1" lang="zh-CN" altLang="en-US" sz="2000" dirty="0"/>
            </a:br>
            <a:br>
              <a:rPr kumimoji="1" lang="zh-CN" altLang="en-US" sz="2000" dirty="0"/>
            </a:br>
            <a:r>
              <a:rPr kumimoji="1" lang="zh-CN" altLang="en-US" sz="2000" dirty="0"/>
              <a:t>◆ </a:t>
            </a:r>
            <a:r>
              <a:rPr kumimoji="1" lang="en-US" altLang="zh-CN" sz="2000" dirty="0"/>
              <a:t>IPMP</a:t>
            </a:r>
            <a:r>
              <a:rPr kumimoji="1" lang="zh-CN" altLang="en-US" sz="2000" dirty="0"/>
              <a:t>是国际项目管理协会（</a:t>
            </a:r>
            <a:r>
              <a:rPr kumimoji="1" lang="en-US" altLang="zh-CN" sz="2000" dirty="0"/>
              <a:t>IPMA</a:t>
            </a:r>
            <a:r>
              <a:rPr kumimoji="1" lang="zh-CN" altLang="en-US" sz="2000" dirty="0"/>
              <a:t>）在全球推行的四级项目管理专业资质认证体系的总称。目前已得到</a:t>
            </a:r>
            <a:r>
              <a:rPr kumimoji="1" lang="en-US" altLang="zh-CN" sz="2000" dirty="0"/>
              <a:t>30</a:t>
            </a:r>
            <a:r>
              <a:rPr kumimoji="1" lang="zh-CN" altLang="en-US" sz="2000" dirty="0"/>
              <a:t>多个国家的推广和认可。 </a:t>
            </a:r>
            <a:br>
              <a:rPr kumimoji="1" lang="zh-CN" altLang="en-US" sz="2000" dirty="0"/>
            </a:br>
            <a:br>
              <a:rPr kumimoji="1" lang="zh-CN" altLang="en-US" sz="2000" dirty="0"/>
            </a:br>
            <a:r>
              <a:rPr kumimoji="1" lang="zh-CN" altLang="en-US" sz="2000" dirty="0"/>
              <a:t>◆ </a:t>
            </a:r>
            <a:r>
              <a:rPr kumimoji="1" lang="en-US" altLang="zh-CN" sz="2000" dirty="0"/>
              <a:t>PMP</a:t>
            </a:r>
            <a:r>
              <a:rPr kumimoji="1" lang="zh-CN" altLang="en-US" sz="2000" dirty="0"/>
              <a:t>是美国项目管理协会（</a:t>
            </a:r>
            <a:r>
              <a:rPr kumimoji="1" lang="en-US" altLang="zh-CN" sz="2000" dirty="0"/>
              <a:t>PMI</a:t>
            </a:r>
            <a:r>
              <a:rPr kumimoji="1" lang="zh-CN" altLang="en-US" sz="2000" dirty="0"/>
              <a:t>）推行的一种认证体系，</a:t>
            </a:r>
            <a:r>
              <a:rPr kumimoji="1" lang="en-US" altLang="zh-CN" sz="2000" dirty="0"/>
              <a:t>PMP</a:t>
            </a:r>
            <a:r>
              <a:rPr kumimoji="1" lang="zh-CN" altLang="en-US" sz="2000" dirty="0"/>
              <a:t>认证只有一个级别。 </a:t>
            </a:r>
            <a:br>
              <a:rPr kumimoji="1" lang="zh-CN" altLang="en-US" sz="2000" dirty="0"/>
            </a:br>
            <a:br>
              <a:rPr kumimoji="1" lang="zh-CN" altLang="en-US" sz="2000" dirty="0"/>
            </a:br>
            <a:r>
              <a:rPr kumimoji="1" lang="en-US" altLang="zh-CN" sz="2000" dirty="0"/>
              <a:t>IPMA</a:t>
            </a:r>
            <a:r>
              <a:rPr kumimoji="1" lang="zh-CN" altLang="en-US" sz="2000" dirty="0"/>
              <a:t>与</a:t>
            </a:r>
            <a:r>
              <a:rPr kumimoji="1" lang="en-US" altLang="zh-CN" sz="2000" dirty="0"/>
              <a:t>PMI</a:t>
            </a:r>
            <a:r>
              <a:rPr kumimoji="1" lang="zh-CN" altLang="en-US" sz="2000" dirty="0"/>
              <a:t>签订了证书互相认可协议， </a:t>
            </a:r>
            <a:r>
              <a:rPr kumimoji="1" lang="en-US" altLang="zh-CN" sz="2000" dirty="0"/>
              <a:t>IPMP C</a:t>
            </a:r>
            <a:r>
              <a:rPr kumimoji="1" lang="zh-CN" altLang="en-US" sz="2000" dirty="0"/>
              <a:t>级证书与美国</a:t>
            </a:r>
            <a:r>
              <a:rPr kumimoji="1" lang="en-US" altLang="zh-CN" sz="2000" dirty="0"/>
              <a:t>PMP</a:t>
            </a:r>
            <a:r>
              <a:rPr kumimoji="1" lang="zh-CN" altLang="en-US" sz="2000" dirty="0"/>
              <a:t>证书完全等同，两者互相认可。 </a:t>
            </a:r>
            <a:br>
              <a:rPr kumimoji="1" lang="zh-CN" altLang="en-US" sz="2000" dirty="0"/>
            </a:br>
            <a:br>
              <a:rPr kumimoji="1" lang="zh-CN" altLang="en-US" sz="2000" dirty="0"/>
            </a:br>
            <a:endParaRPr kumimoji="1" lang="zh-CN" altLang="en-US" sz="2000" dirty="0"/>
          </a:p>
        </p:txBody>
      </p:sp>
    </p:spTree>
    <p:extLst>
      <p:ext uri="{BB962C8B-B14F-4D97-AF65-F5344CB8AC3E}">
        <p14:creationId xmlns:p14="http://schemas.microsoft.com/office/powerpoint/2010/main" val="8113179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ChangeArrowheads="1"/>
          </p:cNvSpPr>
          <p:nvPr>
            <p:ph type="title"/>
          </p:nvPr>
        </p:nvSpPr>
        <p:spPr>
          <a:xfrm>
            <a:off x="1547813" y="549275"/>
            <a:ext cx="7239000" cy="838200"/>
          </a:xfrm>
        </p:spPr>
        <p:txBody>
          <a:bodyPr/>
          <a:lstStyle/>
          <a:p>
            <a:r>
              <a:rPr lang="zh-CN" altLang="en-US" sz="4200"/>
              <a:t>项目管理带来的效果</a:t>
            </a:r>
            <a:endParaRPr lang="zh-CN" altLang="en-US" sz="4200" b="1"/>
          </a:p>
        </p:txBody>
      </p:sp>
      <p:sp>
        <p:nvSpPr>
          <p:cNvPr id="745475" name="Rectangle 3"/>
          <p:cNvSpPr>
            <a:spLocks noGrp="1" noChangeArrowheads="1"/>
          </p:cNvSpPr>
          <p:nvPr>
            <p:ph type="body" idx="1"/>
          </p:nvPr>
        </p:nvSpPr>
        <p:spPr>
          <a:xfrm>
            <a:off x="1752600" y="1981200"/>
            <a:ext cx="7162800" cy="4114800"/>
          </a:xfrm>
        </p:spPr>
        <p:txBody>
          <a:bodyPr/>
          <a:lstStyle/>
          <a:p>
            <a:r>
              <a:rPr lang="zh-CN" altLang="en-US">
                <a:solidFill>
                  <a:srgbClr val="A50021"/>
                </a:solidFill>
                <a:latin typeface="华文新魏" panose="02010800040101010101" pitchFamily="2" charset="-122"/>
                <a:ea typeface="华文新魏" panose="02010800040101010101" pitchFamily="2" charset="-122"/>
              </a:rPr>
              <a:t>时间：缩短</a:t>
            </a:r>
            <a:r>
              <a:rPr lang="en-US" altLang="zh-CN">
                <a:solidFill>
                  <a:srgbClr val="A50021"/>
                </a:solidFill>
                <a:latin typeface="华文新魏" panose="02010800040101010101" pitchFamily="2" charset="-122"/>
                <a:ea typeface="华文新魏" panose="02010800040101010101" pitchFamily="2" charset="-122"/>
              </a:rPr>
              <a:t>10%</a:t>
            </a:r>
            <a:r>
              <a:rPr lang="zh-CN" altLang="en-US">
                <a:solidFill>
                  <a:srgbClr val="A50021"/>
                </a:solidFill>
                <a:latin typeface="华文新魏" panose="02010800040101010101" pitchFamily="2" charset="-122"/>
                <a:ea typeface="华文新魏" panose="02010800040101010101" pitchFamily="2" charset="-122"/>
              </a:rPr>
              <a:t>到</a:t>
            </a:r>
            <a:r>
              <a:rPr lang="en-US" altLang="zh-CN">
                <a:solidFill>
                  <a:srgbClr val="A50021"/>
                </a:solidFill>
                <a:latin typeface="华文新魏" panose="02010800040101010101" pitchFamily="2" charset="-122"/>
                <a:ea typeface="华文新魏" panose="02010800040101010101" pitchFamily="2" charset="-122"/>
              </a:rPr>
              <a:t>30%</a:t>
            </a:r>
          </a:p>
          <a:p>
            <a:r>
              <a:rPr lang="zh-CN" altLang="en-US">
                <a:solidFill>
                  <a:srgbClr val="A50021"/>
                </a:solidFill>
                <a:latin typeface="华文新魏" panose="02010800040101010101" pitchFamily="2" charset="-122"/>
                <a:ea typeface="华文新魏" panose="02010800040101010101" pitchFamily="2" charset="-122"/>
              </a:rPr>
              <a:t>成本：降低</a:t>
            </a:r>
            <a:r>
              <a:rPr lang="en-US" altLang="zh-CN">
                <a:solidFill>
                  <a:srgbClr val="A50021"/>
                </a:solidFill>
                <a:latin typeface="华文新魏" panose="02010800040101010101" pitchFamily="2" charset="-122"/>
                <a:ea typeface="华文新魏" panose="02010800040101010101" pitchFamily="2" charset="-122"/>
              </a:rPr>
              <a:t>8%</a:t>
            </a:r>
            <a:r>
              <a:rPr lang="zh-CN" altLang="en-US">
                <a:solidFill>
                  <a:srgbClr val="A50021"/>
                </a:solidFill>
                <a:latin typeface="华文新魏" panose="02010800040101010101" pitchFamily="2" charset="-122"/>
                <a:ea typeface="华文新魏" panose="02010800040101010101" pitchFamily="2" charset="-122"/>
              </a:rPr>
              <a:t>以上</a:t>
            </a:r>
          </a:p>
          <a:p>
            <a:r>
              <a:rPr lang="zh-CN" altLang="en-US">
                <a:solidFill>
                  <a:srgbClr val="A50021"/>
                </a:solidFill>
                <a:latin typeface="华文新魏" panose="02010800040101010101" pitchFamily="2" charset="-122"/>
                <a:ea typeface="华文新魏" panose="02010800040101010101" pitchFamily="2" charset="-122"/>
              </a:rPr>
              <a:t>资源</a:t>
            </a:r>
            <a:r>
              <a:rPr lang="en-US" altLang="zh-CN">
                <a:solidFill>
                  <a:srgbClr val="A50021"/>
                </a:solidFill>
                <a:latin typeface="华文新魏" panose="02010800040101010101" pitchFamily="2" charset="-122"/>
                <a:ea typeface="华文新魏" panose="02010800040101010101" pitchFamily="2" charset="-122"/>
              </a:rPr>
              <a:t>:   </a:t>
            </a:r>
            <a:r>
              <a:rPr lang="zh-CN" altLang="en-US" sz="2800">
                <a:solidFill>
                  <a:srgbClr val="A50021"/>
                </a:solidFill>
                <a:latin typeface="华文新魏" panose="02010800040101010101" pitchFamily="2" charset="-122"/>
                <a:ea typeface="华文新魏" panose="02010800040101010101" pitchFamily="2" charset="-122"/>
              </a:rPr>
              <a:t>合理利用资源</a:t>
            </a:r>
          </a:p>
          <a:p>
            <a:pPr>
              <a:buFontTx/>
              <a:buNone/>
            </a:pPr>
            <a:r>
              <a:rPr lang="zh-CN" altLang="en-US" sz="2800">
                <a:solidFill>
                  <a:srgbClr val="A50021"/>
                </a:solidFill>
                <a:latin typeface="华文新魏" panose="02010800040101010101" pitchFamily="2" charset="-122"/>
                <a:ea typeface="华文新魏" panose="02010800040101010101" pitchFamily="2" charset="-122"/>
              </a:rPr>
              <a:t>                  提高利用率</a:t>
            </a:r>
          </a:p>
        </p:txBody>
      </p:sp>
    </p:spTree>
    <p:extLst>
      <p:ext uri="{BB962C8B-B14F-4D97-AF65-F5344CB8AC3E}">
        <p14:creationId xmlns:p14="http://schemas.microsoft.com/office/powerpoint/2010/main" val="345231587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p:cNvSpPr>
            <a:spLocks noGrp="1" noChangeArrowheads="1"/>
          </p:cNvSpPr>
          <p:nvPr>
            <p:ph type="title"/>
          </p:nvPr>
        </p:nvSpPr>
        <p:spPr>
          <a:xfrm>
            <a:off x="1619250" y="549275"/>
            <a:ext cx="7239000" cy="762000"/>
          </a:xfrm>
        </p:spPr>
        <p:txBody>
          <a:bodyPr/>
          <a:lstStyle/>
          <a:p>
            <a:r>
              <a:rPr lang="zh-CN" altLang="en-US"/>
              <a:t>项目管理效益统计数字</a:t>
            </a:r>
          </a:p>
        </p:txBody>
      </p:sp>
      <p:sp>
        <p:nvSpPr>
          <p:cNvPr id="747523" name="Rectangle 3"/>
          <p:cNvSpPr>
            <a:spLocks noGrp="1" noChangeArrowheads="1"/>
          </p:cNvSpPr>
          <p:nvPr>
            <p:ph type="body" idx="1"/>
          </p:nvPr>
        </p:nvSpPr>
        <p:spPr>
          <a:xfrm>
            <a:off x="611560" y="1752600"/>
            <a:ext cx="8227640" cy="4114800"/>
          </a:xfrm>
        </p:spPr>
        <p:txBody>
          <a:bodyPr/>
          <a:lstStyle/>
          <a:p>
            <a:pPr>
              <a:lnSpc>
                <a:spcPct val="80000"/>
              </a:lnSpc>
            </a:pPr>
            <a:r>
              <a:rPr lang="zh-CN" altLang="en-US" sz="2800" dirty="0">
                <a:solidFill>
                  <a:srgbClr val="A50021"/>
                </a:solidFill>
                <a:latin typeface="华文新魏" panose="02010800040101010101" pitchFamily="2" charset="-122"/>
                <a:ea typeface="华文新魏" panose="02010800040101010101" pitchFamily="2" charset="-122"/>
              </a:rPr>
              <a:t>美国路易斯维化工厂年度检修从</a:t>
            </a:r>
            <a:r>
              <a:rPr lang="en-US" altLang="zh-CN" sz="2800" dirty="0">
                <a:solidFill>
                  <a:srgbClr val="A50021"/>
                </a:solidFill>
                <a:latin typeface="华文新魏" panose="02010800040101010101" pitchFamily="2" charset="-122"/>
                <a:ea typeface="华文新魏" panose="02010800040101010101" pitchFamily="2" charset="-122"/>
              </a:rPr>
              <a:t>125</a:t>
            </a:r>
            <a:r>
              <a:rPr lang="zh-CN" altLang="en-US" sz="2800" dirty="0">
                <a:solidFill>
                  <a:srgbClr val="A50021"/>
                </a:solidFill>
                <a:latin typeface="华文新魏" panose="02010800040101010101" pitchFamily="2" charset="-122"/>
                <a:ea typeface="华文新魏" panose="02010800040101010101" pitchFamily="2" charset="-122"/>
              </a:rPr>
              <a:t>小时降到</a:t>
            </a:r>
            <a:r>
              <a:rPr lang="en-US" altLang="zh-CN" sz="2800" dirty="0">
                <a:solidFill>
                  <a:srgbClr val="A50021"/>
                </a:solidFill>
                <a:latin typeface="华文新魏" panose="02010800040101010101" pitchFamily="2" charset="-122"/>
                <a:ea typeface="华文新魏" panose="02010800040101010101" pitchFamily="2" charset="-122"/>
              </a:rPr>
              <a:t>78</a:t>
            </a:r>
            <a:r>
              <a:rPr lang="zh-CN" altLang="en-US" sz="2800" dirty="0">
                <a:solidFill>
                  <a:srgbClr val="A50021"/>
                </a:solidFill>
                <a:latin typeface="华文新魏" panose="02010800040101010101" pitchFamily="2" charset="-122"/>
                <a:ea typeface="华文新魏" panose="02010800040101010101" pitchFamily="2" charset="-122"/>
              </a:rPr>
              <a:t>小时</a:t>
            </a:r>
            <a:r>
              <a:rPr lang="en-US" altLang="zh-CN" sz="2800" dirty="0">
                <a:solidFill>
                  <a:srgbClr val="A50021"/>
                </a:solidFill>
                <a:latin typeface="华文新魏" panose="02010800040101010101" pitchFamily="2" charset="-122"/>
                <a:ea typeface="华文新魏" panose="02010800040101010101" pitchFamily="2" charset="-122"/>
              </a:rPr>
              <a:t>,</a:t>
            </a:r>
            <a:r>
              <a:rPr lang="zh-CN" altLang="en-US" sz="2800" dirty="0">
                <a:solidFill>
                  <a:srgbClr val="A50021"/>
                </a:solidFill>
                <a:latin typeface="华文新魏" panose="02010800040101010101" pitchFamily="2" charset="-122"/>
                <a:ea typeface="华文新魏" panose="02010800040101010101" pitchFamily="2" charset="-122"/>
              </a:rPr>
              <a:t>当年效益</a:t>
            </a:r>
            <a:r>
              <a:rPr lang="en-US" altLang="zh-CN" sz="2800" dirty="0">
                <a:solidFill>
                  <a:srgbClr val="A50021"/>
                </a:solidFill>
                <a:latin typeface="华文新魏" panose="02010800040101010101" pitchFamily="2" charset="-122"/>
                <a:ea typeface="华文新魏" panose="02010800040101010101" pitchFamily="2" charset="-122"/>
              </a:rPr>
              <a:t>100</a:t>
            </a:r>
            <a:r>
              <a:rPr lang="zh-CN" altLang="en-US" sz="2800" dirty="0">
                <a:solidFill>
                  <a:srgbClr val="A50021"/>
                </a:solidFill>
                <a:latin typeface="华文新魏" panose="02010800040101010101" pitchFamily="2" charset="-122"/>
                <a:ea typeface="华文新魏" panose="02010800040101010101" pitchFamily="2" charset="-122"/>
              </a:rPr>
              <a:t>万美圆</a:t>
            </a:r>
            <a:r>
              <a:rPr lang="en-US" altLang="zh-CN" sz="2800" dirty="0">
                <a:solidFill>
                  <a:srgbClr val="A50021"/>
                </a:solidFill>
                <a:latin typeface="华文新魏" panose="02010800040101010101" pitchFamily="2" charset="-122"/>
                <a:ea typeface="华文新魏" panose="02010800040101010101" pitchFamily="2" charset="-122"/>
              </a:rPr>
              <a:t>(1957)</a:t>
            </a:r>
          </a:p>
          <a:p>
            <a:pPr>
              <a:lnSpc>
                <a:spcPct val="80000"/>
              </a:lnSpc>
            </a:pPr>
            <a:endParaRPr lang="en-US" altLang="zh-CN" sz="2800" dirty="0">
              <a:solidFill>
                <a:srgbClr val="A50021"/>
              </a:solidFill>
              <a:latin typeface="华文新魏" panose="02010800040101010101" pitchFamily="2" charset="-122"/>
              <a:ea typeface="华文新魏" panose="02010800040101010101" pitchFamily="2" charset="-122"/>
            </a:endParaRPr>
          </a:p>
          <a:p>
            <a:pPr>
              <a:lnSpc>
                <a:spcPct val="80000"/>
              </a:lnSpc>
            </a:pPr>
            <a:r>
              <a:rPr lang="zh-CN" altLang="en-US" sz="2800" dirty="0">
                <a:solidFill>
                  <a:srgbClr val="A50021"/>
                </a:solidFill>
                <a:latin typeface="华文新魏" panose="02010800040101010101" pitchFamily="2" charset="-122"/>
                <a:ea typeface="华文新魏" panose="02010800040101010101" pitchFamily="2" charset="-122"/>
              </a:rPr>
              <a:t>北极星导弹研制计划从</a:t>
            </a:r>
            <a:r>
              <a:rPr lang="en-US" altLang="zh-CN" sz="2800" dirty="0">
                <a:solidFill>
                  <a:srgbClr val="A50021"/>
                </a:solidFill>
                <a:latin typeface="华文新魏" panose="02010800040101010101" pitchFamily="2" charset="-122"/>
                <a:ea typeface="华文新魏" panose="02010800040101010101" pitchFamily="2" charset="-122"/>
              </a:rPr>
              <a:t>6</a:t>
            </a:r>
            <a:r>
              <a:rPr lang="zh-CN" altLang="en-US" sz="2800" dirty="0">
                <a:solidFill>
                  <a:srgbClr val="A50021"/>
                </a:solidFill>
                <a:latin typeface="华文新魏" panose="02010800040101010101" pitchFamily="2" charset="-122"/>
                <a:ea typeface="华文新魏" panose="02010800040101010101" pitchFamily="2" charset="-122"/>
              </a:rPr>
              <a:t>年缩短到</a:t>
            </a:r>
            <a:r>
              <a:rPr lang="en-US" altLang="zh-CN" sz="2800" dirty="0">
                <a:solidFill>
                  <a:srgbClr val="A50021"/>
                </a:solidFill>
                <a:latin typeface="华文新魏" panose="02010800040101010101" pitchFamily="2" charset="-122"/>
                <a:ea typeface="华文新魏" panose="02010800040101010101" pitchFamily="2" charset="-122"/>
              </a:rPr>
              <a:t>4</a:t>
            </a:r>
            <a:r>
              <a:rPr lang="zh-CN" altLang="en-US" sz="2800" dirty="0">
                <a:solidFill>
                  <a:srgbClr val="A50021"/>
                </a:solidFill>
                <a:latin typeface="华文新魏" panose="02010800040101010101" pitchFamily="2" charset="-122"/>
                <a:ea typeface="华文新魏" panose="02010800040101010101" pitchFamily="2" charset="-122"/>
              </a:rPr>
              <a:t>年</a:t>
            </a:r>
            <a:r>
              <a:rPr lang="en-US" altLang="zh-CN" sz="2800" dirty="0">
                <a:solidFill>
                  <a:srgbClr val="A50021"/>
                </a:solidFill>
                <a:latin typeface="华文新魏" panose="02010800040101010101" pitchFamily="2" charset="-122"/>
                <a:ea typeface="华文新魏" panose="02010800040101010101" pitchFamily="2" charset="-122"/>
              </a:rPr>
              <a:t>(1962)</a:t>
            </a:r>
          </a:p>
          <a:p>
            <a:pPr>
              <a:lnSpc>
                <a:spcPct val="80000"/>
              </a:lnSpc>
            </a:pPr>
            <a:endParaRPr lang="en-US" altLang="zh-CN" sz="2800" dirty="0">
              <a:solidFill>
                <a:srgbClr val="A50021"/>
              </a:solidFill>
              <a:latin typeface="华文新魏" panose="02010800040101010101" pitchFamily="2" charset="-122"/>
              <a:ea typeface="华文新魏" panose="02010800040101010101" pitchFamily="2" charset="-122"/>
            </a:endParaRPr>
          </a:p>
          <a:p>
            <a:pPr>
              <a:lnSpc>
                <a:spcPct val="80000"/>
              </a:lnSpc>
            </a:pPr>
            <a:r>
              <a:rPr lang="zh-CN" altLang="en-US" sz="2800" dirty="0">
                <a:solidFill>
                  <a:srgbClr val="A50021"/>
                </a:solidFill>
                <a:latin typeface="华文新魏" panose="02010800040101010101" pitchFamily="2" charset="-122"/>
                <a:ea typeface="华文新魏" panose="02010800040101010101" pitchFamily="2" charset="-122"/>
              </a:rPr>
              <a:t>香港机场副总指挥称</a:t>
            </a:r>
            <a:r>
              <a:rPr lang="en-US" altLang="zh-CN" sz="2800" dirty="0">
                <a:solidFill>
                  <a:srgbClr val="A50021"/>
                </a:solidFill>
                <a:latin typeface="华文新魏" panose="02010800040101010101" pitchFamily="2" charset="-122"/>
                <a:ea typeface="华文新魏" panose="02010800040101010101" pitchFamily="2" charset="-122"/>
              </a:rPr>
              <a:t>,</a:t>
            </a:r>
            <a:r>
              <a:rPr lang="zh-CN" altLang="en-US" sz="2800" dirty="0">
                <a:solidFill>
                  <a:srgbClr val="A50021"/>
                </a:solidFill>
                <a:latin typeface="华文新魏" panose="02010800040101010101" pitchFamily="2" charset="-122"/>
                <a:ea typeface="华文新魏" panose="02010800040101010101" pitchFamily="2" charset="-122"/>
              </a:rPr>
              <a:t>由于没有应用项目管理的最新技术</a:t>
            </a:r>
            <a:r>
              <a:rPr lang="en-US" altLang="zh-CN" sz="2800" dirty="0">
                <a:solidFill>
                  <a:srgbClr val="A50021"/>
                </a:solidFill>
                <a:latin typeface="华文新魏" panose="02010800040101010101" pitchFamily="2" charset="-122"/>
                <a:ea typeface="华文新魏" panose="02010800040101010101" pitchFamily="2" charset="-122"/>
              </a:rPr>
              <a:t>,</a:t>
            </a:r>
            <a:r>
              <a:rPr lang="zh-CN" altLang="en-US" sz="2800" dirty="0">
                <a:solidFill>
                  <a:srgbClr val="A50021"/>
                </a:solidFill>
                <a:latin typeface="华文新魏" panose="02010800040101010101" pitchFamily="2" charset="-122"/>
                <a:ea typeface="华文新魏" panose="02010800040101010101" pitchFamily="2" charset="-122"/>
              </a:rPr>
              <a:t> 机场建设多花</a:t>
            </a:r>
            <a:r>
              <a:rPr lang="en-US" altLang="zh-CN" sz="2800" dirty="0">
                <a:solidFill>
                  <a:srgbClr val="A50021"/>
                </a:solidFill>
                <a:latin typeface="华文新魏" panose="02010800040101010101" pitchFamily="2" charset="-122"/>
                <a:ea typeface="华文新魏" panose="02010800040101010101" pitchFamily="2" charset="-122"/>
              </a:rPr>
              <a:t>40</a:t>
            </a:r>
            <a:r>
              <a:rPr lang="zh-CN" altLang="en-US" sz="2800" dirty="0">
                <a:solidFill>
                  <a:srgbClr val="A50021"/>
                </a:solidFill>
                <a:latin typeface="华文新魏" panose="02010800040101010101" pitchFamily="2" charset="-122"/>
                <a:ea typeface="华文新魏" panose="02010800040101010101" pitchFamily="2" charset="-122"/>
              </a:rPr>
              <a:t>亿港币</a:t>
            </a:r>
            <a:r>
              <a:rPr lang="en-US" altLang="zh-CN" sz="2800" dirty="0">
                <a:solidFill>
                  <a:srgbClr val="A50021"/>
                </a:solidFill>
                <a:latin typeface="华文新魏" panose="02010800040101010101" pitchFamily="2" charset="-122"/>
                <a:ea typeface="华文新魏" panose="02010800040101010101" pitchFamily="2" charset="-122"/>
              </a:rPr>
              <a:t>(1999)</a:t>
            </a:r>
          </a:p>
          <a:p>
            <a:pPr>
              <a:lnSpc>
                <a:spcPct val="80000"/>
              </a:lnSpc>
            </a:pPr>
            <a:endParaRPr lang="en-US" altLang="zh-CN" sz="2800" dirty="0">
              <a:solidFill>
                <a:srgbClr val="A50021"/>
              </a:solidFill>
              <a:latin typeface="华文新魏" panose="02010800040101010101" pitchFamily="2" charset="-122"/>
              <a:ea typeface="华文新魏" panose="02010800040101010101" pitchFamily="2" charset="-122"/>
            </a:endParaRPr>
          </a:p>
          <a:p>
            <a:pPr>
              <a:lnSpc>
                <a:spcPct val="80000"/>
              </a:lnSpc>
            </a:pPr>
            <a:r>
              <a:rPr lang="zh-CN" altLang="en-US" sz="2800" dirty="0">
                <a:solidFill>
                  <a:srgbClr val="A50021"/>
                </a:solidFill>
                <a:latin typeface="华文新魏" panose="02010800040101010101" pitchFamily="2" charset="-122"/>
                <a:ea typeface="华文新魏" panose="02010800040101010101" pitchFamily="2" charset="-122"/>
              </a:rPr>
              <a:t>大中型项目每天运行费在</a:t>
            </a:r>
            <a:r>
              <a:rPr lang="en-US" altLang="zh-CN" sz="2800" dirty="0">
                <a:solidFill>
                  <a:srgbClr val="A50021"/>
                </a:solidFill>
                <a:latin typeface="华文新魏" panose="02010800040101010101" pitchFamily="2" charset="-122"/>
                <a:ea typeface="华文新魏" panose="02010800040101010101" pitchFamily="2" charset="-122"/>
              </a:rPr>
              <a:t>10</a:t>
            </a:r>
            <a:r>
              <a:rPr lang="zh-CN" altLang="en-US" sz="2800" dirty="0">
                <a:solidFill>
                  <a:srgbClr val="A50021"/>
                </a:solidFill>
                <a:latin typeface="华文新魏" panose="02010800040101010101" pitchFamily="2" charset="-122"/>
                <a:ea typeface="华文新魏" panose="02010800040101010101" pitchFamily="2" charset="-122"/>
              </a:rPr>
              <a:t>万到</a:t>
            </a:r>
            <a:r>
              <a:rPr lang="en-US" altLang="zh-CN" sz="2800" dirty="0">
                <a:solidFill>
                  <a:srgbClr val="A50021"/>
                </a:solidFill>
                <a:latin typeface="华文新魏" panose="02010800040101010101" pitchFamily="2" charset="-122"/>
                <a:ea typeface="华文新魏" panose="02010800040101010101" pitchFamily="2" charset="-122"/>
              </a:rPr>
              <a:t>50</a:t>
            </a:r>
            <a:r>
              <a:rPr lang="zh-CN" altLang="en-US" sz="2800" dirty="0">
                <a:solidFill>
                  <a:srgbClr val="A50021"/>
                </a:solidFill>
                <a:latin typeface="华文新魏" panose="02010800040101010101" pitchFamily="2" charset="-122"/>
                <a:ea typeface="华文新魏" panose="02010800040101010101" pitchFamily="2" charset="-122"/>
              </a:rPr>
              <a:t>万之间</a:t>
            </a:r>
            <a:r>
              <a:rPr lang="en-US" altLang="zh-CN" sz="2800" dirty="0">
                <a:solidFill>
                  <a:srgbClr val="A50021"/>
                </a:solidFill>
                <a:latin typeface="华文新魏" panose="02010800040101010101" pitchFamily="2" charset="-122"/>
                <a:ea typeface="华文新魏" panose="02010800040101010101" pitchFamily="2" charset="-122"/>
              </a:rPr>
              <a:t>,</a:t>
            </a:r>
            <a:r>
              <a:rPr lang="zh-CN" altLang="en-US" sz="2800" dirty="0">
                <a:solidFill>
                  <a:srgbClr val="A50021"/>
                </a:solidFill>
                <a:latin typeface="华文新魏" panose="02010800040101010101" pitchFamily="2" charset="-122"/>
                <a:ea typeface="华文新魏" panose="02010800040101010101" pitchFamily="2" charset="-122"/>
              </a:rPr>
              <a:t>缩短一天节约费用</a:t>
            </a:r>
            <a:r>
              <a:rPr lang="en-US" altLang="zh-CN" sz="2800" u="sng" dirty="0">
                <a:solidFill>
                  <a:srgbClr val="FF0000"/>
                </a:solidFill>
                <a:latin typeface="华文新魏" panose="02010800040101010101" pitchFamily="2" charset="-122"/>
                <a:ea typeface="华文新魏" panose="02010800040101010101" pitchFamily="2" charset="-122"/>
              </a:rPr>
              <a:t>10</a:t>
            </a:r>
            <a:r>
              <a:rPr lang="zh-CN" altLang="en-US" sz="2800" u="sng" dirty="0">
                <a:solidFill>
                  <a:srgbClr val="FF0000"/>
                </a:solidFill>
                <a:latin typeface="华文新魏" panose="02010800040101010101" pitchFamily="2" charset="-122"/>
                <a:ea typeface="华文新魏" panose="02010800040101010101" pitchFamily="2" charset="-122"/>
              </a:rPr>
              <a:t>万元</a:t>
            </a:r>
            <a:r>
              <a:rPr lang="zh-CN" altLang="en-US" sz="2800" dirty="0">
                <a:solidFill>
                  <a:srgbClr val="A50021"/>
                </a:solidFill>
                <a:latin typeface="华文新魏" panose="02010800040101010101" pitchFamily="2" charset="-122"/>
                <a:ea typeface="华文新魏" panose="02010800040101010101" pitchFamily="2" charset="-122"/>
              </a:rPr>
              <a:t>元以上！</a:t>
            </a:r>
          </a:p>
        </p:txBody>
      </p:sp>
    </p:spTree>
    <p:extLst>
      <p:ext uri="{BB962C8B-B14F-4D97-AF65-F5344CB8AC3E}">
        <p14:creationId xmlns:p14="http://schemas.microsoft.com/office/powerpoint/2010/main" val="102999369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Text Box 2"/>
          <p:cNvSpPr txBox="1">
            <a:spLocks noChangeArrowheads="1"/>
          </p:cNvSpPr>
          <p:nvPr/>
        </p:nvSpPr>
        <p:spPr bwMode="auto">
          <a:xfrm>
            <a:off x="762000" y="958850"/>
            <a:ext cx="746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600">
                <a:ea typeface="黑体" panose="02010609060101010101" pitchFamily="49" charset="-122"/>
              </a:rPr>
              <a:t>国内项目管理现状</a:t>
            </a:r>
          </a:p>
        </p:txBody>
      </p:sp>
      <p:sp>
        <p:nvSpPr>
          <p:cNvPr id="716803" name="Text Box 3"/>
          <p:cNvSpPr txBox="1">
            <a:spLocks noChangeArrowheads="1"/>
          </p:cNvSpPr>
          <p:nvPr/>
        </p:nvSpPr>
        <p:spPr bwMode="auto">
          <a:xfrm>
            <a:off x="838200" y="2133600"/>
            <a:ext cx="7848600"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50000"/>
              </a:spcBef>
              <a:buFont typeface="Wingdings" panose="05000000000000000000" pitchFamily="2" charset="2"/>
              <a:buChar char="Ø"/>
            </a:pPr>
            <a:r>
              <a:rPr lang="en-US" altLang="zh-CN" sz="2800"/>
              <a:t>     </a:t>
            </a:r>
            <a:r>
              <a:rPr lang="zh-CN" altLang="en-US" sz="2800"/>
              <a:t>项目管理方法应用领域窄：工程建设</a:t>
            </a:r>
          </a:p>
          <a:p>
            <a:pPr>
              <a:lnSpc>
                <a:spcPct val="120000"/>
              </a:lnSpc>
              <a:spcBef>
                <a:spcPct val="50000"/>
              </a:spcBef>
              <a:buFont typeface="Wingdings" panose="05000000000000000000" pitchFamily="2" charset="2"/>
              <a:buChar char="Ø"/>
            </a:pPr>
            <a:r>
              <a:rPr lang="zh-CN" altLang="en-US" sz="2800"/>
              <a:t>     现有项目管理体系、制度、流程不规范     </a:t>
            </a:r>
          </a:p>
          <a:p>
            <a:pPr>
              <a:lnSpc>
                <a:spcPct val="120000"/>
              </a:lnSpc>
              <a:spcBef>
                <a:spcPct val="50000"/>
              </a:spcBef>
              <a:buFont typeface="Wingdings" panose="05000000000000000000" pitchFamily="2" charset="2"/>
              <a:buChar char="Ø"/>
            </a:pPr>
            <a:r>
              <a:rPr lang="zh-CN" altLang="en-US" sz="2800"/>
              <a:t>     缺乏大批合格的项目管理人才</a:t>
            </a:r>
          </a:p>
          <a:p>
            <a:pPr>
              <a:lnSpc>
                <a:spcPct val="120000"/>
              </a:lnSpc>
              <a:spcBef>
                <a:spcPct val="50000"/>
              </a:spcBef>
              <a:buFont typeface="Wingdings" panose="05000000000000000000" pitchFamily="2" charset="2"/>
              <a:buChar char="Ø"/>
            </a:pPr>
            <a:r>
              <a:rPr lang="zh-CN" altLang="en-US" sz="2800"/>
              <a:t>     项目管理信息化工作尚处于起步阶段     </a:t>
            </a:r>
          </a:p>
        </p:txBody>
      </p:sp>
    </p:spTree>
    <p:extLst>
      <p:ext uri="{BB962C8B-B14F-4D97-AF65-F5344CB8AC3E}">
        <p14:creationId xmlns:p14="http://schemas.microsoft.com/office/powerpoint/2010/main" val="7966896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3054350" y="1265238"/>
            <a:ext cx="30400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3200" b="1">
                <a:effectLst>
                  <a:outerShdw blurRad="38100" dist="38100" dir="2700000" algn="tl">
                    <a:srgbClr val="C0C0C0"/>
                  </a:outerShdw>
                </a:effectLst>
                <a:ea typeface="黑体" panose="02010609060101010101" pitchFamily="49" charset="-122"/>
              </a:rPr>
              <a:t>项目管理的内容</a:t>
            </a:r>
          </a:p>
        </p:txBody>
      </p:sp>
      <p:sp>
        <p:nvSpPr>
          <p:cNvPr id="4" name="Text Box 4"/>
          <p:cNvSpPr txBox="1">
            <a:spLocks noChangeArrowheads="1"/>
          </p:cNvSpPr>
          <p:nvPr/>
        </p:nvSpPr>
        <p:spPr bwMode="auto">
          <a:xfrm>
            <a:off x="611188" y="1989138"/>
            <a:ext cx="79216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800" b="1">
                <a:solidFill>
                  <a:srgbClr val="0000FF"/>
                </a:solidFill>
              </a:rPr>
              <a:t>(</a:t>
            </a:r>
            <a:r>
              <a:rPr lang="en-US" altLang="zh-CN" sz="2800" b="1">
                <a:solidFill>
                  <a:srgbClr val="FF3300"/>
                </a:solidFill>
              </a:rPr>
              <a:t>2</a:t>
            </a:r>
            <a:r>
              <a:rPr lang="zh-CN" altLang="en-US" sz="2800" b="1">
                <a:solidFill>
                  <a:srgbClr val="0000FF"/>
                </a:solidFill>
              </a:rPr>
              <a:t>个层次</a:t>
            </a:r>
            <a:r>
              <a:rPr lang="en-US" altLang="zh-CN" sz="2800" b="1">
                <a:solidFill>
                  <a:srgbClr val="FF3300"/>
                </a:solidFill>
              </a:rPr>
              <a:t>4</a:t>
            </a:r>
            <a:r>
              <a:rPr lang="zh-CN" altLang="en-US" sz="2800" b="1">
                <a:solidFill>
                  <a:srgbClr val="0000FF"/>
                </a:solidFill>
              </a:rPr>
              <a:t>个阶段</a:t>
            </a:r>
            <a:r>
              <a:rPr lang="en-US" altLang="zh-CN" sz="2800" b="1">
                <a:solidFill>
                  <a:srgbClr val="FF3300"/>
                </a:solidFill>
              </a:rPr>
              <a:t>5</a:t>
            </a:r>
            <a:r>
              <a:rPr lang="zh-CN" altLang="en-US" sz="2800" b="1">
                <a:solidFill>
                  <a:srgbClr val="0000FF"/>
                </a:solidFill>
              </a:rPr>
              <a:t>个过程</a:t>
            </a:r>
            <a:r>
              <a:rPr lang="en-US" altLang="zh-CN" sz="2800" b="1">
                <a:solidFill>
                  <a:srgbClr val="FF3300"/>
                </a:solidFill>
              </a:rPr>
              <a:t>9</a:t>
            </a:r>
            <a:r>
              <a:rPr lang="zh-CN" altLang="en-US" sz="2800" b="1">
                <a:solidFill>
                  <a:srgbClr val="0000FF"/>
                </a:solidFill>
              </a:rPr>
              <a:t>个知识领域</a:t>
            </a:r>
            <a:r>
              <a:rPr lang="en-US" altLang="zh-CN" sz="2800" b="1">
                <a:solidFill>
                  <a:srgbClr val="FF3300"/>
                </a:solidFill>
              </a:rPr>
              <a:t>42</a:t>
            </a:r>
            <a:r>
              <a:rPr lang="zh-CN" altLang="en-US" sz="2800" b="1">
                <a:solidFill>
                  <a:srgbClr val="0000FF"/>
                </a:solidFill>
              </a:rPr>
              <a:t>个要素</a:t>
            </a:r>
            <a:r>
              <a:rPr lang="en-US" altLang="zh-CN" sz="2800" b="1">
                <a:solidFill>
                  <a:srgbClr val="0000FF"/>
                </a:solidFill>
              </a:rPr>
              <a:t>)</a:t>
            </a:r>
          </a:p>
        </p:txBody>
      </p:sp>
      <p:sp>
        <p:nvSpPr>
          <p:cNvPr id="5" name="WordArt 5"/>
          <p:cNvSpPr>
            <a:spLocks noChangeArrowheads="1" noChangeShapeType="1" noTextEdit="1"/>
          </p:cNvSpPr>
          <p:nvPr/>
        </p:nvSpPr>
        <p:spPr bwMode="auto">
          <a:xfrm>
            <a:off x="900113" y="3716338"/>
            <a:ext cx="792162" cy="1295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contourClr>
                <a:srgbClr val="DCEBF5"/>
              </a:contourClr>
            </a:sp3d>
          </a:bodyPr>
          <a:lstStyle/>
          <a:p>
            <a:pPr algn="ctr"/>
            <a:r>
              <a:rPr lang="en-US" altLang="zh-CN" sz="48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黑体" panose="02010609060101010101" pitchFamily="49" charset="-122"/>
                <a:ea typeface="黑体" panose="02010609060101010101" pitchFamily="49" charset="-122"/>
              </a:rPr>
              <a:t>2</a:t>
            </a:r>
            <a:endParaRPr lang="zh-CN" altLang="en-US" sz="48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黑体" panose="02010609060101010101" pitchFamily="49" charset="-122"/>
              <a:ea typeface="黑体" panose="02010609060101010101" pitchFamily="49" charset="-122"/>
            </a:endParaRPr>
          </a:p>
        </p:txBody>
      </p:sp>
      <p:sp>
        <p:nvSpPr>
          <p:cNvPr id="6" name="Text Box 6"/>
          <p:cNvSpPr txBox="1">
            <a:spLocks noChangeArrowheads="1"/>
          </p:cNvSpPr>
          <p:nvPr/>
        </p:nvSpPr>
        <p:spPr bwMode="auto">
          <a:xfrm>
            <a:off x="3055938" y="3630613"/>
            <a:ext cx="16129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r>
              <a:rPr lang="zh-CN" altLang="en-US" sz="2800" b="1"/>
              <a:t>企业层次</a:t>
            </a:r>
          </a:p>
        </p:txBody>
      </p:sp>
      <p:sp>
        <p:nvSpPr>
          <p:cNvPr id="7" name="Text Box 7"/>
          <p:cNvSpPr txBox="1">
            <a:spLocks noChangeArrowheads="1"/>
          </p:cNvSpPr>
          <p:nvPr/>
        </p:nvSpPr>
        <p:spPr bwMode="auto">
          <a:xfrm>
            <a:off x="3055938" y="4638675"/>
            <a:ext cx="16129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r>
              <a:rPr lang="zh-CN" altLang="en-US" sz="2800" b="1"/>
              <a:t>项目层次</a:t>
            </a:r>
          </a:p>
        </p:txBody>
      </p:sp>
    </p:spTree>
    <p:extLst>
      <p:ext uri="{BB962C8B-B14F-4D97-AF65-F5344CB8AC3E}">
        <p14:creationId xmlns:p14="http://schemas.microsoft.com/office/powerpoint/2010/main" val="263860140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2970D246-2215-47FD-B836-33BE87E051D8}" type="slidenum">
              <a:rPr lang="en-US" altLang="zh-CN" smtClean="0"/>
              <a:pPr>
                <a:defRPr/>
              </a:pPr>
              <a:t>55</a:t>
            </a:fld>
            <a:endParaRPr lang="en-US" altLang="zh-CN"/>
          </a:p>
        </p:txBody>
      </p:sp>
      <p:sp>
        <p:nvSpPr>
          <p:cNvPr id="3" name="AutoShape 2"/>
          <p:cNvSpPr>
            <a:spLocks noChangeArrowheads="1"/>
          </p:cNvSpPr>
          <p:nvPr/>
        </p:nvSpPr>
        <p:spPr bwMode="auto">
          <a:xfrm rot="19922019">
            <a:off x="1476375" y="2997200"/>
            <a:ext cx="6191250" cy="2016125"/>
          </a:xfrm>
          <a:custGeom>
            <a:avLst/>
            <a:gdLst>
              <a:gd name="G0" fmla="+- 14535 0 0"/>
              <a:gd name="G1" fmla="+- 4214 0 0"/>
              <a:gd name="G2" fmla="+- 21600 0 4214"/>
              <a:gd name="G3" fmla="+- 10800 0 4214"/>
              <a:gd name="G4" fmla="+- 21600 0 14535"/>
              <a:gd name="G5" fmla="*/ G4 G3 10800"/>
              <a:gd name="G6" fmla="+- 21600 0 G5"/>
              <a:gd name="T0" fmla="*/ 14535 w 21600"/>
              <a:gd name="T1" fmla="*/ 0 h 21600"/>
              <a:gd name="T2" fmla="*/ 0 w 21600"/>
              <a:gd name="T3" fmla="*/ 10800 h 21600"/>
              <a:gd name="T4" fmla="*/ 1453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4535" y="0"/>
                </a:moveTo>
                <a:lnTo>
                  <a:pt x="14535" y="4214"/>
                </a:lnTo>
                <a:lnTo>
                  <a:pt x="3375" y="4214"/>
                </a:lnTo>
                <a:lnTo>
                  <a:pt x="3375" y="17386"/>
                </a:lnTo>
                <a:lnTo>
                  <a:pt x="14535" y="17386"/>
                </a:lnTo>
                <a:lnTo>
                  <a:pt x="14535" y="21600"/>
                </a:lnTo>
                <a:lnTo>
                  <a:pt x="21600" y="10800"/>
                </a:lnTo>
                <a:close/>
              </a:path>
              <a:path w="21600" h="21600">
                <a:moveTo>
                  <a:pt x="1350" y="4214"/>
                </a:moveTo>
                <a:lnTo>
                  <a:pt x="1350" y="17386"/>
                </a:lnTo>
                <a:lnTo>
                  <a:pt x="2700" y="17386"/>
                </a:lnTo>
                <a:lnTo>
                  <a:pt x="2700" y="4214"/>
                </a:lnTo>
                <a:close/>
              </a:path>
              <a:path w="21600" h="21600">
                <a:moveTo>
                  <a:pt x="0" y="4214"/>
                </a:moveTo>
                <a:lnTo>
                  <a:pt x="0" y="17386"/>
                </a:lnTo>
                <a:lnTo>
                  <a:pt x="675" y="17386"/>
                </a:lnTo>
                <a:lnTo>
                  <a:pt x="675" y="4214"/>
                </a:lnTo>
                <a:close/>
              </a:path>
            </a:pathLst>
          </a:custGeom>
          <a:gradFill rotWithShape="1">
            <a:gsLst>
              <a:gs pos="0">
                <a:srgbClr val="DDDDDD">
                  <a:gamma/>
                  <a:shade val="46275"/>
                  <a:invGamma/>
                </a:srgbClr>
              </a:gs>
              <a:gs pos="50000">
                <a:srgbClr val="DDDDDD"/>
              </a:gs>
              <a:gs pos="100000">
                <a:srgbClr val="DDDDDD">
                  <a:gamma/>
                  <a:shade val="46275"/>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 name="Text Box 4"/>
          <p:cNvSpPr txBox="1">
            <a:spLocks noChangeArrowheads="1"/>
          </p:cNvSpPr>
          <p:nvPr/>
        </p:nvSpPr>
        <p:spPr bwMode="auto">
          <a:xfrm>
            <a:off x="2689225" y="1289050"/>
            <a:ext cx="3783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3200" b="1">
                <a:effectLst>
                  <a:outerShdw blurRad="38100" dist="38100" dir="2700000" algn="tl">
                    <a:srgbClr val="C0C0C0"/>
                  </a:outerShdw>
                </a:effectLst>
                <a:ea typeface="黑体" panose="02010609060101010101" pitchFamily="49" charset="-122"/>
              </a:rPr>
              <a:t>企业项目管理</a:t>
            </a:r>
            <a:r>
              <a:rPr lang="en-US" altLang="zh-CN" sz="3200" b="1">
                <a:effectLst>
                  <a:outerShdw blurRad="38100" dist="38100" dir="2700000" algn="tl">
                    <a:srgbClr val="C0C0C0"/>
                  </a:outerShdw>
                </a:effectLst>
                <a:ea typeface="黑体" panose="02010609060101010101" pitchFamily="49" charset="-122"/>
              </a:rPr>
              <a:t>(EPM)</a:t>
            </a:r>
          </a:p>
        </p:txBody>
      </p:sp>
      <p:sp>
        <p:nvSpPr>
          <p:cNvPr id="5" name="Text Box 5"/>
          <p:cNvSpPr txBox="1">
            <a:spLocks noChangeArrowheads="1"/>
          </p:cNvSpPr>
          <p:nvPr/>
        </p:nvSpPr>
        <p:spPr bwMode="auto">
          <a:xfrm>
            <a:off x="3182938" y="2133600"/>
            <a:ext cx="26844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a:solidFill>
                  <a:srgbClr val="0000FF"/>
                </a:solidFill>
              </a:rPr>
              <a:t>企业发展的模式</a:t>
            </a:r>
            <a:endParaRPr lang="zh-CN" altLang="en-US" sz="2800"/>
          </a:p>
        </p:txBody>
      </p:sp>
      <p:sp>
        <p:nvSpPr>
          <p:cNvPr id="6" name="Line 6"/>
          <p:cNvSpPr>
            <a:spLocks noChangeShapeType="1"/>
          </p:cNvSpPr>
          <p:nvPr/>
        </p:nvSpPr>
        <p:spPr bwMode="auto">
          <a:xfrm flipV="1">
            <a:off x="1476375" y="5300663"/>
            <a:ext cx="142875" cy="936625"/>
          </a:xfrm>
          <a:prstGeom prst="line">
            <a:avLst/>
          </a:prstGeom>
          <a:noFill/>
          <a:ln w="76200" cmpd="tri">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 name="Line 7"/>
          <p:cNvSpPr>
            <a:spLocks noChangeShapeType="1"/>
          </p:cNvSpPr>
          <p:nvPr/>
        </p:nvSpPr>
        <p:spPr bwMode="auto">
          <a:xfrm flipV="1">
            <a:off x="1619250" y="5119688"/>
            <a:ext cx="1584325" cy="215900"/>
          </a:xfrm>
          <a:prstGeom prst="line">
            <a:avLst/>
          </a:prstGeom>
          <a:noFill/>
          <a:ln w="57150" cmpd="thinThick">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 name="Line 8"/>
          <p:cNvSpPr>
            <a:spLocks noChangeShapeType="1"/>
          </p:cNvSpPr>
          <p:nvPr/>
        </p:nvSpPr>
        <p:spPr bwMode="auto">
          <a:xfrm flipV="1">
            <a:off x="3213100" y="4437063"/>
            <a:ext cx="63500" cy="693737"/>
          </a:xfrm>
          <a:prstGeom prst="line">
            <a:avLst/>
          </a:prstGeom>
          <a:noFill/>
          <a:ln w="76200" cmpd="tri">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 name="Line 9"/>
          <p:cNvSpPr>
            <a:spLocks noChangeShapeType="1"/>
          </p:cNvSpPr>
          <p:nvPr/>
        </p:nvSpPr>
        <p:spPr bwMode="auto">
          <a:xfrm flipV="1">
            <a:off x="3276600" y="4098925"/>
            <a:ext cx="1943100" cy="360363"/>
          </a:xfrm>
          <a:prstGeom prst="line">
            <a:avLst/>
          </a:prstGeom>
          <a:noFill/>
          <a:ln w="57150" cmpd="thinThick">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 name="Line 10"/>
          <p:cNvSpPr>
            <a:spLocks noChangeShapeType="1"/>
          </p:cNvSpPr>
          <p:nvPr/>
        </p:nvSpPr>
        <p:spPr bwMode="auto">
          <a:xfrm flipV="1">
            <a:off x="5140325" y="3284538"/>
            <a:ext cx="152400" cy="869950"/>
          </a:xfrm>
          <a:prstGeom prst="line">
            <a:avLst/>
          </a:prstGeom>
          <a:noFill/>
          <a:ln w="76200" cmpd="tri">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 name="Line 11"/>
          <p:cNvSpPr>
            <a:spLocks noChangeShapeType="1"/>
          </p:cNvSpPr>
          <p:nvPr/>
        </p:nvSpPr>
        <p:spPr bwMode="auto">
          <a:xfrm flipV="1">
            <a:off x="5292725" y="2659063"/>
            <a:ext cx="3024188" cy="647700"/>
          </a:xfrm>
          <a:prstGeom prst="line">
            <a:avLst/>
          </a:prstGeom>
          <a:noFill/>
          <a:ln w="57150" cmpd="thinThick">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 name="AutoShape 12"/>
          <p:cNvSpPr>
            <a:spLocks noChangeArrowheads="1"/>
          </p:cNvSpPr>
          <p:nvPr/>
        </p:nvSpPr>
        <p:spPr bwMode="auto">
          <a:xfrm>
            <a:off x="539750" y="2997200"/>
            <a:ext cx="1944688" cy="863600"/>
          </a:xfrm>
          <a:prstGeom prst="wedgeRectCallout">
            <a:avLst>
              <a:gd name="adj1" fmla="val 40940"/>
              <a:gd name="adj2" fmla="val 208824"/>
            </a:avLst>
          </a:prstGeom>
          <a:gradFill rotWithShape="1">
            <a:gsLst>
              <a:gs pos="0">
                <a:schemeClr val="folHlink"/>
              </a:gs>
              <a:gs pos="100000">
                <a:schemeClr val="folHlink">
                  <a:gamma/>
                  <a:shade val="46275"/>
                  <a:invGamma/>
                </a:schemeClr>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2400">
                <a:solidFill>
                  <a:schemeClr val="bg1"/>
                </a:solidFill>
              </a:rPr>
              <a:t>作业</a:t>
            </a:r>
            <a:br>
              <a:rPr lang="zh-CN" altLang="en-US" sz="2400">
                <a:solidFill>
                  <a:schemeClr val="bg1"/>
                </a:solidFill>
              </a:rPr>
            </a:br>
            <a:r>
              <a:rPr lang="en-US" altLang="zh-CN" sz="2400">
                <a:solidFill>
                  <a:schemeClr val="bg1"/>
                </a:solidFill>
              </a:rPr>
              <a:t>(Operations)</a:t>
            </a:r>
          </a:p>
        </p:txBody>
      </p:sp>
      <p:sp>
        <p:nvSpPr>
          <p:cNvPr id="13" name="AutoShape 13"/>
          <p:cNvSpPr>
            <a:spLocks noChangeArrowheads="1"/>
          </p:cNvSpPr>
          <p:nvPr/>
        </p:nvSpPr>
        <p:spPr bwMode="auto">
          <a:xfrm>
            <a:off x="5435600" y="4508500"/>
            <a:ext cx="2808288" cy="1081088"/>
          </a:xfrm>
          <a:prstGeom prst="wedgeEllipseCallout">
            <a:avLst>
              <a:gd name="adj1" fmla="val -56898"/>
              <a:gd name="adj2" fmla="val -123273"/>
            </a:avLst>
          </a:prstGeom>
          <a:gradFill rotWithShape="1">
            <a:gsLst>
              <a:gs pos="0">
                <a:schemeClr val="folHlink">
                  <a:gamma/>
                  <a:shade val="46275"/>
                  <a:invGamma/>
                </a:schemeClr>
              </a:gs>
              <a:gs pos="100000">
                <a:schemeClr val="folHlink"/>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2400">
                <a:solidFill>
                  <a:schemeClr val="bg1"/>
                </a:solidFill>
              </a:rPr>
              <a:t>项目</a:t>
            </a:r>
            <a:br>
              <a:rPr lang="zh-CN" altLang="en-US" sz="2400">
                <a:solidFill>
                  <a:schemeClr val="bg1"/>
                </a:solidFill>
              </a:rPr>
            </a:br>
            <a:r>
              <a:rPr lang="en-US" altLang="zh-CN" sz="2400">
                <a:solidFill>
                  <a:schemeClr val="bg1"/>
                </a:solidFill>
              </a:rPr>
              <a:t>(Projects)</a:t>
            </a:r>
          </a:p>
        </p:txBody>
      </p:sp>
    </p:spTree>
    <p:extLst>
      <p:ext uri="{BB962C8B-B14F-4D97-AF65-F5344CB8AC3E}">
        <p14:creationId xmlns:p14="http://schemas.microsoft.com/office/powerpoint/2010/main" val="3848856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2970D246-2215-47FD-B836-33BE87E051D8}" type="slidenum">
              <a:rPr lang="en-US" altLang="zh-CN" smtClean="0"/>
              <a:pPr>
                <a:defRPr/>
              </a:pPr>
              <a:t>56</a:t>
            </a:fld>
            <a:endParaRPr lang="en-US" altLang="zh-CN"/>
          </a:p>
        </p:txBody>
      </p:sp>
      <p:sp>
        <p:nvSpPr>
          <p:cNvPr id="3" name="Text Box 3"/>
          <p:cNvSpPr txBox="1">
            <a:spLocks noChangeArrowheads="1"/>
          </p:cNvSpPr>
          <p:nvPr/>
        </p:nvSpPr>
        <p:spPr bwMode="auto">
          <a:xfrm>
            <a:off x="2900363" y="533400"/>
            <a:ext cx="30289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3200" b="1">
                <a:effectLst>
                  <a:outerShdw blurRad="38100" dist="38100" dir="2700000" algn="tl">
                    <a:srgbClr val="C0C0C0"/>
                  </a:outerShdw>
                </a:effectLst>
                <a:ea typeface="黑体" panose="02010609060101010101" pitchFamily="49" charset="-122"/>
              </a:rPr>
              <a:t>项目管理的内容</a:t>
            </a:r>
          </a:p>
        </p:txBody>
      </p:sp>
      <p:sp>
        <p:nvSpPr>
          <p:cNvPr id="4" name="Text Box 4"/>
          <p:cNvSpPr txBox="1">
            <a:spLocks noChangeArrowheads="1"/>
          </p:cNvSpPr>
          <p:nvPr/>
        </p:nvSpPr>
        <p:spPr bwMode="auto">
          <a:xfrm>
            <a:off x="609600" y="1219200"/>
            <a:ext cx="7921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800" b="1">
                <a:solidFill>
                  <a:srgbClr val="0000FF"/>
                </a:solidFill>
              </a:rPr>
              <a:t>(</a:t>
            </a:r>
            <a:r>
              <a:rPr lang="en-US" altLang="zh-CN" sz="2800" b="1">
                <a:solidFill>
                  <a:srgbClr val="FF3300"/>
                </a:solidFill>
              </a:rPr>
              <a:t>2</a:t>
            </a:r>
            <a:r>
              <a:rPr lang="zh-CN" altLang="en-US" sz="2800" b="1">
                <a:solidFill>
                  <a:srgbClr val="0000FF"/>
                </a:solidFill>
              </a:rPr>
              <a:t>个层次</a:t>
            </a:r>
            <a:r>
              <a:rPr lang="en-US" altLang="zh-CN" sz="2800" b="1">
                <a:solidFill>
                  <a:srgbClr val="FF3300"/>
                </a:solidFill>
              </a:rPr>
              <a:t>4</a:t>
            </a:r>
            <a:r>
              <a:rPr lang="zh-CN" altLang="en-US" sz="2800" b="1">
                <a:solidFill>
                  <a:srgbClr val="0000FF"/>
                </a:solidFill>
              </a:rPr>
              <a:t>个阶段</a:t>
            </a:r>
            <a:r>
              <a:rPr lang="en-US" altLang="zh-CN" sz="2800" b="1">
                <a:solidFill>
                  <a:srgbClr val="FF3300"/>
                </a:solidFill>
              </a:rPr>
              <a:t>5</a:t>
            </a:r>
            <a:r>
              <a:rPr lang="zh-CN" altLang="en-US" sz="2800" b="1">
                <a:solidFill>
                  <a:srgbClr val="0000FF"/>
                </a:solidFill>
              </a:rPr>
              <a:t>个过程</a:t>
            </a:r>
            <a:r>
              <a:rPr lang="en-US" altLang="zh-CN" sz="2800" b="1">
                <a:solidFill>
                  <a:srgbClr val="FF3300"/>
                </a:solidFill>
              </a:rPr>
              <a:t>9</a:t>
            </a:r>
            <a:r>
              <a:rPr lang="zh-CN" altLang="en-US" sz="2800" b="1">
                <a:solidFill>
                  <a:srgbClr val="0000FF"/>
                </a:solidFill>
              </a:rPr>
              <a:t>个知识领域</a:t>
            </a:r>
            <a:r>
              <a:rPr lang="en-US" altLang="zh-CN" sz="2800" b="1">
                <a:solidFill>
                  <a:srgbClr val="FF3300"/>
                </a:solidFill>
              </a:rPr>
              <a:t>42</a:t>
            </a:r>
            <a:r>
              <a:rPr lang="zh-CN" altLang="en-US" sz="2800" b="1">
                <a:solidFill>
                  <a:srgbClr val="0000FF"/>
                </a:solidFill>
              </a:rPr>
              <a:t>个要素</a:t>
            </a:r>
            <a:r>
              <a:rPr lang="en-US" altLang="zh-CN" sz="2800" b="1">
                <a:solidFill>
                  <a:srgbClr val="0000FF"/>
                </a:solidFill>
              </a:rPr>
              <a:t>)</a:t>
            </a:r>
          </a:p>
        </p:txBody>
      </p:sp>
      <p:sp>
        <p:nvSpPr>
          <p:cNvPr id="5" name="WordArt 5"/>
          <p:cNvSpPr>
            <a:spLocks noChangeArrowheads="1" noChangeShapeType="1" noTextEdit="1"/>
          </p:cNvSpPr>
          <p:nvPr/>
        </p:nvSpPr>
        <p:spPr bwMode="auto">
          <a:xfrm>
            <a:off x="533400" y="3200400"/>
            <a:ext cx="792163" cy="1295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contourClr>
                <a:srgbClr val="DCEBF5"/>
              </a:contourClr>
            </a:sp3d>
          </a:bodyPr>
          <a:lstStyle/>
          <a:p>
            <a:pPr algn="ctr"/>
            <a:r>
              <a:rPr lang="en-US" altLang="zh-CN" sz="48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黑体" panose="02010609060101010101" pitchFamily="49" charset="-122"/>
                <a:ea typeface="黑体" panose="02010609060101010101" pitchFamily="49" charset="-122"/>
              </a:rPr>
              <a:t>4</a:t>
            </a:r>
            <a:endParaRPr lang="zh-CN" altLang="en-US" sz="48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黑体" panose="02010609060101010101" pitchFamily="49" charset="-122"/>
              <a:ea typeface="黑体" panose="02010609060101010101" pitchFamily="49" charset="-122"/>
            </a:endParaRPr>
          </a:p>
        </p:txBody>
      </p:sp>
      <p:sp>
        <p:nvSpPr>
          <p:cNvPr id="6" name="Text Box 6"/>
          <p:cNvSpPr txBox="1">
            <a:spLocks noChangeArrowheads="1"/>
          </p:cNvSpPr>
          <p:nvPr/>
        </p:nvSpPr>
        <p:spPr bwMode="auto">
          <a:xfrm>
            <a:off x="1600200" y="2743200"/>
            <a:ext cx="18288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ctr"/>
            <a:r>
              <a:rPr lang="zh-CN" altLang="en-US" sz="2800" b="1"/>
              <a:t>概念阶段</a:t>
            </a:r>
          </a:p>
          <a:p>
            <a:pPr fontAlgn="ctr"/>
            <a:endParaRPr lang="zh-CN" altLang="en-US" sz="2800" b="1"/>
          </a:p>
          <a:p>
            <a:pPr fontAlgn="ctr"/>
            <a:r>
              <a:rPr lang="zh-CN" altLang="en-US" sz="2800" b="1"/>
              <a:t>开发阶段</a:t>
            </a:r>
          </a:p>
          <a:p>
            <a:pPr fontAlgn="ctr"/>
            <a:endParaRPr lang="zh-CN" altLang="en-US" sz="2800" b="1"/>
          </a:p>
          <a:p>
            <a:pPr fontAlgn="ctr"/>
            <a:r>
              <a:rPr lang="zh-CN" altLang="en-US" sz="2800" b="1"/>
              <a:t>实施阶段</a:t>
            </a:r>
          </a:p>
          <a:p>
            <a:pPr fontAlgn="ctr"/>
            <a:endParaRPr lang="zh-CN" altLang="en-US" sz="2800" b="1"/>
          </a:p>
          <a:p>
            <a:pPr fontAlgn="ctr"/>
            <a:r>
              <a:rPr lang="zh-CN" altLang="en-US" sz="2800" b="1"/>
              <a:t>收尾阶段</a:t>
            </a:r>
          </a:p>
        </p:txBody>
      </p:sp>
      <p:grpSp>
        <p:nvGrpSpPr>
          <p:cNvPr id="7" name="Group 7"/>
          <p:cNvGrpSpPr>
            <a:grpSpLocks/>
          </p:cNvGrpSpPr>
          <p:nvPr/>
        </p:nvGrpSpPr>
        <p:grpSpPr bwMode="auto">
          <a:xfrm>
            <a:off x="3657600" y="2057400"/>
            <a:ext cx="5334000" cy="2895600"/>
            <a:chOff x="1296" y="768"/>
            <a:chExt cx="3408" cy="1968"/>
          </a:xfrm>
        </p:grpSpPr>
        <p:sp>
          <p:nvSpPr>
            <p:cNvPr id="8" name="Rectangle 8"/>
            <p:cNvSpPr>
              <a:spLocks noChangeArrowheads="1"/>
            </p:cNvSpPr>
            <p:nvPr/>
          </p:nvSpPr>
          <p:spPr bwMode="auto">
            <a:xfrm>
              <a:off x="1296" y="768"/>
              <a:ext cx="3408" cy="196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9" name="Group 9"/>
            <p:cNvGrpSpPr>
              <a:grpSpLocks/>
            </p:cNvGrpSpPr>
            <p:nvPr/>
          </p:nvGrpSpPr>
          <p:grpSpPr bwMode="auto">
            <a:xfrm>
              <a:off x="1632" y="816"/>
              <a:ext cx="2688" cy="1819"/>
              <a:chOff x="864" y="1296"/>
              <a:chExt cx="2688" cy="1819"/>
            </a:xfrm>
          </p:grpSpPr>
          <p:sp>
            <p:nvSpPr>
              <p:cNvPr id="10" name="Line 10"/>
              <p:cNvSpPr>
                <a:spLocks noChangeShapeType="1"/>
              </p:cNvSpPr>
              <p:nvPr/>
            </p:nvSpPr>
            <p:spPr bwMode="auto">
              <a:xfrm flipV="1">
                <a:off x="864" y="1296"/>
                <a:ext cx="0" cy="144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 name="Line 11"/>
              <p:cNvSpPr>
                <a:spLocks noChangeShapeType="1"/>
              </p:cNvSpPr>
              <p:nvPr/>
            </p:nvSpPr>
            <p:spPr bwMode="auto">
              <a:xfrm>
                <a:off x="864" y="2740"/>
                <a:ext cx="2688"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 name="Arc 12"/>
              <p:cNvSpPr>
                <a:spLocks/>
              </p:cNvSpPr>
              <p:nvPr/>
            </p:nvSpPr>
            <p:spPr bwMode="auto">
              <a:xfrm flipV="1">
                <a:off x="864" y="1920"/>
                <a:ext cx="1152" cy="821"/>
              </a:xfrm>
              <a:custGeom>
                <a:avLst/>
                <a:gdLst>
                  <a:gd name="G0" fmla="+- 0 0 0"/>
                  <a:gd name="G1" fmla="+- 21600 0 0"/>
                  <a:gd name="G2" fmla="+- 21600 0 0"/>
                  <a:gd name="T0" fmla="*/ 0 w 21600"/>
                  <a:gd name="T1" fmla="*/ 0 h 22723"/>
                  <a:gd name="T2" fmla="*/ 21571 w 21600"/>
                  <a:gd name="T3" fmla="*/ 22723 h 22723"/>
                  <a:gd name="T4" fmla="*/ 0 w 21600"/>
                  <a:gd name="T5" fmla="*/ 21600 h 22723"/>
                </a:gdLst>
                <a:ahLst/>
                <a:cxnLst>
                  <a:cxn ang="0">
                    <a:pos x="T0" y="T1"/>
                  </a:cxn>
                  <a:cxn ang="0">
                    <a:pos x="T2" y="T3"/>
                  </a:cxn>
                  <a:cxn ang="0">
                    <a:pos x="T4" y="T5"/>
                  </a:cxn>
                </a:cxnLst>
                <a:rect l="0" t="0" r="r" b="b"/>
                <a:pathLst>
                  <a:path w="21600" h="22723" fill="none" extrusionOk="0">
                    <a:moveTo>
                      <a:pt x="-1" y="0"/>
                    </a:moveTo>
                    <a:cubicBezTo>
                      <a:pt x="11929" y="0"/>
                      <a:pt x="21600" y="9670"/>
                      <a:pt x="21600" y="21600"/>
                    </a:cubicBezTo>
                    <a:cubicBezTo>
                      <a:pt x="21600" y="21974"/>
                      <a:pt x="21590" y="22348"/>
                      <a:pt x="21570" y="22722"/>
                    </a:cubicBezTo>
                  </a:path>
                  <a:path w="21600" h="22723" stroke="0" extrusionOk="0">
                    <a:moveTo>
                      <a:pt x="-1" y="0"/>
                    </a:moveTo>
                    <a:cubicBezTo>
                      <a:pt x="11929" y="0"/>
                      <a:pt x="21600" y="9670"/>
                      <a:pt x="21600" y="21600"/>
                    </a:cubicBezTo>
                    <a:cubicBezTo>
                      <a:pt x="21600" y="21974"/>
                      <a:pt x="21590" y="22348"/>
                      <a:pt x="21570" y="22722"/>
                    </a:cubicBezTo>
                    <a:lnTo>
                      <a:pt x="0" y="21600"/>
                    </a:lnTo>
                    <a:close/>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3" name="Arc 13"/>
              <p:cNvSpPr>
                <a:spLocks/>
              </p:cNvSpPr>
              <p:nvPr/>
            </p:nvSpPr>
            <p:spPr bwMode="auto">
              <a:xfrm flipH="1">
                <a:off x="2016" y="1680"/>
                <a:ext cx="390" cy="2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4" name="Arc 14"/>
              <p:cNvSpPr>
                <a:spLocks/>
              </p:cNvSpPr>
              <p:nvPr/>
            </p:nvSpPr>
            <p:spPr bwMode="auto">
              <a:xfrm>
                <a:off x="2406" y="1680"/>
                <a:ext cx="434" cy="67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5" name="Arc 15"/>
              <p:cNvSpPr>
                <a:spLocks/>
              </p:cNvSpPr>
              <p:nvPr/>
            </p:nvSpPr>
            <p:spPr bwMode="auto">
              <a:xfrm flipH="1" flipV="1">
                <a:off x="2840" y="2317"/>
                <a:ext cx="277" cy="42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6" name="Line 16"/>
              <p:cNvSpPr>
                <a:spLocks noChangeShapeType="1"/>
              </p:cNvSpPr>
              <p:nvPr/>
            </p:nvSpPr>
            <p:spPr bwMode="auto">
              <a:xfrm>
                <a:off x="1338" y="1789"/>
                <a:ext cx="0" cy="951"/>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7" name="Line 17"/>
              <p:cNvSpPr>
                <a:spLocks noChangeShapeType="1"/>
              </p:cNvSpPr>
              <p:nvPr/>
            </p:nvSpPr>
            <p:spPr bwMode="auto">
              <a:xfrm>
                <a:off x="1734" y="1789"/>
                <a:ext cx="0" cy="951"/>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8" name="Line 18"/>
              <p:cNvSpPr>
                <a:spLocks noChangeShapeType="1"/>
              </p:cNvSpPr>
              <p:nvPr/>
            </p:nvSpPr>
            <p:spPr bwMode="auto">
              <a:xfrm>
                <a:off x="2784" y="1789"/>
                <a:ext cx="0" cy="951"/>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9" name="Line 19"/>
              <p:cNvSpPr>
                <a:spLocks noChangeShapeType="1"/>
              </p:cNvSpPr>
              <p:nvPr/>
            </p:nvSpPr>
            <p:spPr bwMode="auto">
              <a:xfrm>
                <a:off x="3117" y="1789"/>
                <a:ext cx="0" cy="951"/>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0" name="Text Box 20"/>
              <p:cNvSpPr txBox="1">
                <a:spLocks noChangeArrowheads="1"/>
              </p:cNvSpPr>
              <p:nvPr/>
            </p:nvSpPr>
            <p:spPr bwMode="auto">
              <a:xfrm>
                <a:off x="864" y="2846"/>
                <a:ext cx="2607"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lang="zh-CN" altLang="en-US">
                    <a:latin typeface="华文细黑" panose="02010600040101010101" pitchFamily="2" charset="-122"/>
                    <a:ea typeface="华文细黑" panose="02010600040101010101" pitchFamily="2" charset="-122"/>
                  </a:rPr>
                  <a:t>概念  </a:t>
                </a:r>
                <a:r>
                  <a:rPr lang="zh-CN" altLang="en-US" sz="2000">
                    <a:latin typeface="Times New Roman" panose="02020603050405020304" pitchFamily="18" charset="0"/>
                  </a:rPr>
                  <a:t>    开发        </a:t>
                </a:r>
                <a:r>
                  <a:rPr lang="zh-CN" altLang="en-US">
                    <a:latin typeface="华文细黑" panose="02010600040101010101" pitchFamily="2" charset="-122"/>
                    <a:ea typeface="华文细黑" panose="02010600040101010101" pitchFamily="2" charset="-122"/>
                  </a:rPr>
                  <a:t>实施</a:t>
                </a:r>
                <a:r>
                  <a:rPr lang="zh-CN" altLang="en-US" sz="2000">
                    <a:latin typeface="Times New Roman" panose="02020603050405020304" pitchFamily="18" charset="0"/>
                  </a:rPr>
                  <a:t>          收尾</a:t>
                </a:r>
              </a:p>
            </p:txBody>
          </p:sp>
        </p:grpSp>
      </p:grpSp>
      <p:sp>
        <p:nvSpPr>
          <p:cNvPr id="21" name="Text Box 21"/>
          <p:cNvSpPr txBox="1">
            <a:spLocks noChangeArrowheads="1"/>
          </p:cNvSpPr>
          <p:nvPr/>
        </p:nvSpPr>
        <p:spPr bwMode="auto">
          <a:xfrm>
            <a:off x="3657600" y="4953000"/>
            <a:ext cx="5334000" cy="143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buFont typeface="Wingdings" panose="05000000000000000000" pitchFamily="2" charset="2"/>
              <a:buChar char="Ø"/>
            </a:pPr>
            <a:r>
              <a:rPr lang="en-US" altLang="zh-CN" sz="1600">
                <a:latin typeface="华文细黑" panose="02010600040101010101" pitchFamily="2" charset="-122"/>
                <a:ea typeface="华文细黑" panose="02010600040101010101" pitchFamily="2" charset="-122"/>
              </a:rPr>
              <a:t>  </a:t>
            </a:r>
            <a:r>
              <a:rPr lang="zh-CN" altLang="en-US" sz="1600">
                <a:latin typeface="华文细黑" panose="02010600040101010101" pitchFamily="2" charset="-122"/>
                <a:ea typeface="华文细黑" panose="02010600040101010101" pitchFamily="2" charset="-122"/>
              </a:rPr>
              <a:t>概念：概念确定、项目立项、可行性研究、项目批准</a:t>
            </a:r>
          </a:p>
          <a:p>
            <a:pPr eaLnBrk="0" hangingPunct="0">
              <a:spcBef>
                <a:spcPct val="50000"/>
              </a:spcBef>
              <a:buFont typeface="Wingdings" panose="05000000000000000000" pitchFamily="2" charset="2"/>
              <a:buChar char="Ø"/>
            </a:pPr>
            <a:r>
              <a:rPr lang="zh-CN" altLang="en-US" sz="1600">
                <a:latin typeface="华文细黑" panose="02010600040101010101" pitchFamily="2" charset="-122"/>
                <a:ea typeface="华文细黑" panose="02010600040101010101" pitchFamily="2" charset="-122"/>
              </a:rPr>
              <a:t>  开发：初步设计、费用与进度、合同条款、详细设计</a:t>
            </a:r>
          </a:p>
          <a:p>
            <a:pPr eaLnBrk="0" hangingPunct="0">
              <a:spcBef>
                <a:spcPct val="50000"/>
              </a:spcBef>
              <a:buFont typeface="Wingdings" panose="05000000000000000000" pitchFamily="2" charset="2"/>
              <a:buChar char="Ø"/>
            </a:pPr>
            <a:r>
              <a:rPr lang="zh-CN" altLang="en-US" sz="1600">
                <a:latin typeface="华文细黑" panose="02010600040101010101" pitchFamily="2" charset="-122"/>
                <a:ea typeface="华文细黑" panose="02010600040101010101" pitchFamily="2" charset="-122"/>
              </a:rPr>
              <a:t>  实施：项目团队、项目实施、项目监理、项目控制</a:t>
            </a:r>
          </a:p>
          <a:p>
            <a:pPr eaLnBrk="0" hangingPunct="0">
              <a:spcBef>
                <a:spcPct val="50000"/>
              </a:spcBef>
              <a:buFont typeface="Wingdings" panose="05000000000000000000" pitchFamily="2" charset="2"/>
              <a:buChar char="Ø"/>
            </a:pPr>
            <a:r>
              <a:rPr lang="zh-CN" altLang="en-US" sz="1600">
                <a:latin typeface="华文细黑" panose="02010600040101010101" pitchFamily="2" charset="-122"/>
                <a:ea typeface="华文细黑" panose="02010600040101010101" pitchFamily="2" charset="-122"/>
              </a:rPr>
              <a:t>  收尾：项目收尾、文档整理、项目交接、项目评估</a:t>
            </a:r>
          </a:p>
        </p:txBody>
      </p:sp>
    </p:spTree>
    <p:extLst>
      <p:ext uri="{BB962C8B-B14F-4D97-AF65-F5344CB8AC3E}">
        <p14:creationId xmlns:p14="http://schemas.microsoft.com/office/powerpoint/2010/main" val="38121577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2970D246-2215-47FD-B836-33BE87E051D8}" type="slidenum">
              <a:rPr lang="en-US" altLang="zh-CN" smtClean="0"/>
              <a:pPr>
                <a:defRPr/>
              </a:pPr>
              <a:t>57</a:t>
            </a:fld>
            <a:endParaRPr lang="en-US" altLang="zh-CN"/>
          </a:p>
        </p:txBody>
      </p:sp>
      <p:sp>
        <p:nvSpPr>
          <p:cNvPr id="3" name="Text Box 3"/>
          <p:cNvSpPr txBox="1">
            <a:spLocks noChangeArrowheads="1"/>
          </p:cNvSpPr>
          <p:nvPr/>
        </p:nvSpPr>
        <p:spPr bwMode="auto">
          <a:xfrm>
            <a:off x="3054350" y="1265238"/>
            <a:ext cx="30400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3200" b="1">
                <a:effectLst>
                  <a:outerShdw blurRad="38100" dist="38100" dir="2700000" algn="tl">
                    <a:srgbClr val="C0C0C0"/>
                  </a:outerShdw>
                </a:effectLst>
                <a:ea typeface="黑体" panose="02010609060101010101" pitchFamily="49" charset="-122"/>
              </a:rPr>
              <a:t>项目管理的内容</a:t>
            </a:r>
          </a:p>
        </p:txBody>
      </p:sp>
      <p:sp>
        <p:nvSpPr>
          <p:cNvPr id="4" name="Text Box 4"/>
          <p:cNvSpPr txBox="1">
            <a:spLocks noChangeArrowheads="1"/>
          </p:cNvSpPr>
          <p:nvPr/>
        </p:nvSpPr>
        <p:spPr bwMode="auto">
          <a:xfrm>
            <a:off x="611188" y="1989138"/>
            <a:ext cx="79216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800" b="1">
                <a:solidFill>
                  <a:srgbClr val="0000FF"/>
                </a:solidFill>
              </a:rPr>
              <a:t>(</a:t>
            </a:r>
            <a:r>
              <a:rPr lang="en-US" altLang="zh-CN" sz="2800" b="1">
                <a:solidFill>
                  <a:srgbClr val="FF3300"/>
                </a:solidFill>
              </a:rPr>
              <a:t>2</a:t>
            </a:r>
            <a:r>
              <a:rPr lang="zh-CN" altLang="en-US" sz="2800" b="1">
                <a:solidFill>
                  <a:srgbClr val="0000FF"/>
                </a:solidFill>
              </a:rPr>
              <a:t>个层次</a:t>
            </a:r>
            <a:r>
              <a:rPr lang="en-US" altLang="zh-CN" sz="2800" b="1">
                <a:solidFill>
                  <a:srgbClr val="FF3300"/>
                </a:solidFill>
              </a:rPr>
              <a:t>4</a:t>
            </a:r>
            <a:r>
              <a:rPr lang="zh-CN" altLang="en-US" sz="2800" b="1">
                <a:solidFill>
                  <a:srgbClr val="0000FF"/>
                </a:solidFill>
              </a:rPr>
              <a:t>个阶段</a:t>
            </a:r>
            <a:r>
              <a:rPr lang="en-US" altLang="zh-CN" sz="2800" b="1">
                <a:solidFill>
                  <a:srgbClr val="FF3300"/>
                </a:solidFill>
              </a:rPr>
              <a:t>5</a:t>
            </a:r>
            <a:r>
              <a:rPr lang="zh-CN" altLang="en-US" sz="2800" b="1">
                <a:solidFill>
                  <a:srgbClr val="0000FF"/>
                </a:solidFill>
              </a:rPr>
              <a:t>个过程</a:t>
            </a:r>
            <a:r>
              <a:rPr lang="en-US" altLang="zh-CN" sz="2800" b="1">
                <a:solidFill>
                  <a:srgbClr val="FF3300"/>
                </a:solidFill>
              </a:rPr>
              <a:t>9</a:t>
            </a:r>
            <a:r>
              <a:rPr lang="zh-CN" altLang="en-US" sz="2800" b="1">
                <a:solidFill>
                  <a:srgbClr val="0000FF"/>
                </a:solidFill>
              </a:rPr>
              <a:t>个知识领域</a:t>
            </a:r>
            <a:r>
              <a:rPr lang="en-US" altLang="zh-CN" sz="2800" b="1">
                <a:solidFill>
                  <a:srgbClr val="FF3300"/>
                </a:solidFill>
              </a:rPr>
              <a:t>42</a:t>
            </a:r>
            <a:r>
              <a:rPr lang="zh-CN" altLang="en-US" sz="2800" b="1">
                <a:solidFill>
                  <a:srgbClr val="0000FF"/>
                </a:solidFill>
              </a:rPr>
              <a:t>个要素</a:t>
            </a:r>
            <a:r>
              <a:rPr lang="en-US" altLang="zh-CN" sz="2800" b="1">
                <a:solidFill>
                  <a:srgbClr val="0000FF"/>
                </a:solidFill>
              </a:rPr>
              <a:t>)</a:t>
            </a:r>
          </a:p>
        </p:txBody>
      </p:sp>
      <p:sp>
        <p:nvSpPr>
          <p:cNvPr id="5" name="WordArt 5"/>
          <p:cNvSpPr>
            <a:spLocks noChangeArrowheads="1" noChangeShapeType="1" noTextEdit="1"/>
          </p:cNvSpPr>
          <p:nvPr/>
        </p:nvSpPr>
        <p:spPr bwMode="auto">
          <a:xfrm>
            <a:off x="900113" y="3716338"/>
            <a:ext cx="792162" cy="1295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contourClr>
                <a:srgbClr val="DCEBF5"/>
              </a:contourClr>
            </a:sp3d>
          </a:bodyPr>
          <a:lstStyle/>
          <a:p>
            <a:pPr algn="ctr"/>
            <a:r>
              <a:rPr lang="en-US" altLang="zh-CN" sz="48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黑体" panose="02010609060101010101" pitchFamily="49" charset="-122"/>
                <a:ea typeface="黑体" panose="02010609060101010101" pitchFamily="49" charset="-122"/>
              </a:rPr>
              <a:t>5</a:t>
            </a:r>
            <a:endParaRPr lang="zh-CN" altLang="en-US" sz="48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黑体" panose="02010609060101010101" pitchFamily="49" charset="-122"/>
              <a:ea typeface="黑体" panose="02010609060101010101" pitchFamily="49" charset="-122"/>
            </a:endParaRPr>
          </a:p>
        </p:txBody>
      </p:sp>
      <p:sp>
        <p:nvSpPr>
          <p:cNvPr id="6" name="Text Box 6"/>
          <p:cNvSpPr txBox="1">
            <a:spLocks noChangeArrowheads="1"/>
          </p:cNvSpPr>
          <p:nvPr/>
        </p:nvSpPr>
        <p:spPr bwMode="auto">
          <a:xfrm>
            <a:off x="2209800" y="2743200"/>
            <a:ext cx="1600200"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zh-CN" altLang="en-US" sz="2800" b="1"/>
              <a:t>启动</a:t>
            </a:r>
          </a:p>
          <a:p>
            <a:pPr>
              <a:lnSpc>
                <a:spcPct val="150000"/>
              </a:lnSpc>
            </a:pPr>
            <a:r>
              <a:rPr lang="zh-CN" altLang="en-US" sz="2800" b="1"/>
              <a:t>计划</a:t>
            </a:r>
          </a:p>
          <a:p>
            <a:pPr>
              <a:lnSpc>
                <a:spcPct val="150000"/>
              </a:lnSpc>
            </a:pPr>
            <a:r>
              <a:rPr lang="zh-CN" altLang="en-US" sz="2800" b="1"/>
              <a:t>执行</a:t>
            </a:r>
          </a:p>
          <a:p>
            <a:pPr>
              <a:lnSpc>
                <a:spcPct val="150000"/>
              </a:lnSpc>
            </a:pPr>
            <a:r>
              <a:rPr lang="zh-CN" altLang="en-US" sz="2800" b="1"/>
              <a:t>控制</a:t>
            </a:r>
          </a:p>
          <a:p>
            <a:pPr>
              <a:lnSpc>
                <a:spcPct val="150000"/>
              </a:lnSpc>
            </a:pPr>
            <a:r>
              <a:rPr lang="zh-CN" altLang="en-US" sz="2800" b="1"/>
              <a:t>结束</a:t>
            </a:r>
          </a:p>
        </p:txBody>
      </p:sp>
      <p:pic>
        <p:nvPicPr>
          <p:cNvPr id="7" name="Picture 7" descr="E:\asususa\DESKTOP\项目管理\引用资料\注重项目管理体系建设.files\126710380707656250_11.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352800" y="2700338"/>
            <a:ext cx="5029200" cy="3624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9411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2970D246-2215-47FD-B836-33BE87E051D8}" type="slidenum">
              <a:rPr lang="en-US" altLang="zh-CN" smtClean="0"/>
              <a:pPr>
                <a:defRPr/>
              </a:pPr>
              <a:t>58</a:t>
            </a:fld>
            <a:endParaRPr lang="en-US" altLang="zh-CN"/>
          </a:p>
        </p:txBody>
      </p:sp>
      <p:sp>
        <p:nvSpPr>
          <p:cNvPr id="3" name="AutoShape 2"/>
          <p:cNvSpPr>
            <a:spLocks noChangeArrowheads="1"/>
          </p:cNvSpPr>
          <p:nvPr/>
        </p:nvSpPr>
        <p:spPr bwMode="auto">
          <a:xfrm>
            <a:off x="2438400" y="4318012"/>
            <a:ext cx="6324600" cy="1219200"/>
          </a:xfrm>
          <a:prstGeom prst="rightArrow">
            <a:avLst>
              <a:gd name="adj1" fmla="val 52343"/>
              <a:gd name="adj2" fmla="val 10194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sz="1600">
                <a:latin typeface="Times New Roman" panose="02020603050405020304" pitchFamily="18" charset="0"/>
              </a:rPr>
              <a:t>项目总体管理</a:t>
            </a:r>
          </a:p>
        </p:txBody>
      </p:sp>
      <p:sp>
        <p:nvSpPr>
          <p:cNvPr id="4" name="AutoShape 3"/>
          <p:cNvSpPr>
            <a:spLocks noChangeArrowheads="1"/>
          </p:cNvSpPr>
          <p:nvPr/>
        </p:nvSpPr>
        <p:spPr bwMode="auto">
          <a:xfrm>
            <a:off x="2438400" y="3479812"/>
            <a:ext cx="990600" cy="1143000"/>
          </a:xfrm>
          <a:prstGeom prst="downArrowCallout">
            <a:avLst>
              <a:gd name="adj1" fmla="val 25000"/>
              <a:gd name="adj2" fmla="val 25000"/>
              <a:gd name="adj3" fmla="val 19231"/>
              <a:gd name="adj4" fmla="val 666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sz="1600">
                <a:latin typeface="Times New Roman" panose="02020603050405020304" pitchFamily="18" charset="0"/>
              </a:rPr>
              <a:t>范围管理</a:t>
            </a:r>
          </a:p>
        </p:txBody>
      </p:sp>
      <p:sp>
        <p:nvSpPr>
          <p:cNvPr id="5" name="AutoShape 4"/>
          <p:cNvSpPr>
            <a:spLocks noChangeArrowheads="1"/>
          </p:cNvSpPr>
          <p:nvPr/>
        </p:nvSpPr>
        <p:spPr bwMode="auto">
          <a:xfrm>
            <a:off x="3657600" y="3479812"/>
            <a:ext cx="990600" cy="1143000"/>
          </a:xfrm>
          <a:prstGeom prst="downArrowCallout">
            <a:avLst>
              <a:gd name="adj1" fmla="val 25000"/>
              <a:gd name="adj2" fmla="val 25000"/>
              <a:gd name="adj3" fmla="val 19231"/>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sz="1600">
                <a:latin typeface="Times New Roman" panose="02020603050405020304" pitchFamily="18" charset="0"/>
              </a:rPr>
              <a:t>风险管理</a:t>
            </a:r>
          </a:p>
        </p:txBody>
      </p:sp>
      <p:sp>
        <p:nvSpPr>
          <p:cNvPr id="6" name="AutoShape 5"/>
          <p:cNvSpPr>
            <a:spLocks noChangeArrowheads="1"/>
          </p:cNvSpPr>
          <p:nvPr/>
        </p:nvSpPr>
        <p:spPr bwMode="auto">
          <a:xfrm>
            <a:off x="4800600" y="3479812"/>
            <a:ext cx="990600" cy="1143000"/>
          </a:xfrm>
          <a:prstGeom prst="downArrowCallout">
            <a:avLst>
              <a:gd name="adj1" fmla="val 25000"/>
              <a:gd name="adj2" fmla="val 25000"/>
              <a:gd name="adj3" fmla="val 19231"/>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sz="1600">
                <a:latin typeface="Times New Roman" panose="02020603050405020304" pitchFamily="18" charset="0"/>
              </a:rPr>
              <a:t>人力资</a:t>
            </a:r>
          </a:p>
          <a:p>
            <a:pPr algn="ctr"/>
            <a:r>
              <a:rPr kumimoji="1" lang="zh-CN" altLang="en-US" sz="1600">
                <a:latin typeface="Times New Roman" panose="02020603050405020304" pitchFamily="18" charset="0"/>
              </a:rPr>
              <a:t>源管理</a:t>
            </a:r>
          </a:p>
        </p:txBody>
      </p:sp>
      <p:sp>
        <p:nvSpPr>
          <p:cNvPr id="7" name="AutoShape 6"/>
          <p:cNvSpPr>
            <a:spLocks noChangeArrowheads="1"/>
          </p:cNvSpPr>
          <p:nvPr/>
        </p:nvSpPr>
        <p:spPr bwMode="auto">
          <a:xfrm>
            <a:off x="6019800" y="3479812"/>
            <a:ext cx="990600" cy="1143000"/>
          </a:xfrm>
          <a:prstGeom prst="downArrowCallout">
            <a:avLst>
              <a:gd name="adj1" fmla="val 25000"/>
              <a:gd name="adj2" fmla="val 25000"/>
              <a:gd name="adj3" fmla="val 19231"/>
              <a:gd name="adj4" fmla="val 666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sz="1600">
                <a:latin typeface="Times New Roman" panose="02020603050405020304" pitchFamily="18" charset="0"/>
              </a:rPr>
              <a:t>时间管理</a:t>
            </a:r>
          </a:p>
        </p:txBody>
      </p:sp>
      <p:sp>
        <p:nvSpPr>
          <p:cNvPr id="8" name="AutoShape 7"/>
          <p:cNvSpPr>
            <a:spLocks noChangeArrowheads="1"/>
          </p:cNvSpPr>
          <p:nvPr/>
        </p:nvSpPr>
        <p:spPr bwMode="auto">
          <a:xfrm>
            <a:off x="2438400" y="5232412"/>
            <a:ext cx="990600" cy="1143000"/>
          </a:xfrm>
          <a:prstGeom prst="upArrowCallout">
            <a:avLst>
              <a:gd name="adj1" fmla="val 25000"/>
              <a:gd name="adj2" fmla="val 25000"/>
              <a:gd name="adj3" fmla="val 19231"/>
              <a:gd name="adj4" fmla="val 666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sz="1600">
                <a:latin typeface="Times New Roman" panose="02020603050405020304" pitchFamily="18" charset="0"/>
              </a:rPr>
              <a:t>质量管理</a:t>
            </a:r>
          </a:p>
        </p:txBody>
      </p:sp>
      <p:sp>
        <p:nvSpPr>
          <p:cNvPr id="9" name="AutoShape 8"/>
          <p:cNvSpPr>
            <a:spLocks noChangeArrowheads="1"/>
          </p:cNvSpPr>
          <p:nvPr/>
        </p:nvSpPr>
        <p:spPr bwMode="auto">
          <a:xfrm>
            <a:off x="3657600" y="5232412"/>
            <a:ext cx="990600" cy="1143000"/>
          </a:xfrm>
          <a:prstGeom prst="upArrowCallout">
            <a:avLst>
              <a:gd name="adj1" fmla="val 25000"/>
              <a:gd name="adj2" fmla="val 25000"/>
              <a:gd name="adj3" fmla="val 19231"/>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sz="1600">
                <a:latin typeface="Times New Roman" panose="02020603050405020304" pitchFamily="18" charset="0"/>
              </a:rPr>
              <a:t>沟通管理</a:t>
            </a:r>
          </a:p>
        </p:txBody>
      </p:sp>
      <p:sp>
        <p:nvSpPr>
          <p:cNvPr id="10" name="AutoShape 9"/>
          <p:cNvSpPr>
            <a:spLocks noChangeArrowheads="1"/>
          </p:cNvSpPr>
          <p:nvPr/>
        </p:nvSpPr>
        <p:spPr bwMode="auto">
          <a:xfrm>
            <a:off x="4800600" y="5232412"/>
            <a:ext cx="990600" cy="1143000"/>
          </a:xfrm>
          <a:prstGeom prst="upArrowCallout">
            <a:avLst>
              <a:gd name="adj1" fmla="val 25000"/>
              <a:gd name="adj2" fmla="val 25000"/>
              <a:gd name="adj3" fmla="val 19231"/>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sz="1600">
                <a:latin typeface="Times New Roman" panose="02020603050405020304" pitchFamily="18" charset="0"/>
              </a:rPr>
              <a:t>采购管理</a:t>
            </a:r>
          </a:p>
        </p:txBody>
      </p:sp>
      <p:sp>
        <p:nvSpPr>
          <p:cNvPr id="11" name="AutoShape 10"/>
          <p:cNvSpPr>
            <a:spLocks noChangeArrowheads="1"/>
          </p:cNvSpPr>
          <p:nvPr/>
        </p:nvSpPr>
        <p:spPr bwMode="auto">
          <a:xfrm>
            <a:off x="6019800" y="5232412"/>
            <a:ext cx="990600" cy="1143000"/>
          </a:xfrm>
          <a:prstGeom prst="upArrowCallout">
            <a:avLst>
              <a:gd name="adj1" fmla="val 25000"/>
              <a:gd name="adj2" fmla="val 25000"/>
              <a:gd name="adj3" fmla="val 19231"/>
              <a:gd name="adj4" fmla="val 666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sz="1600">
                <a:latin typeface="Times New Roman" panose="02020603050405020304" pitchFamily="18" charset="0"/>
              </a:rPr>
              <a:t>成本管理</a:t>
            </a:r>
          </a:p>
        </p:txBody>
      </p:sp>
      <p:pic>
        <p:nvPicPr>
          <p:cNvPr id="12" name="Picture 11" descr="BD06517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3571875"/>
            <a:ext cx="1803400" cy="11890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bd1971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6853" y="5287975"/>
            <a:ext cx="1617663" cy="1512887"/>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3"/>
          <p:cNvSpPr txBox="1">
            <a:spLocks noChangeArrowheads="1"/>
          </p:cNvSpPr>
          <p:nvPr/>
        </p:nvSpPr>
        <p:spPr bwMode="auto">
          <a:xfrm>
            <a:off x="990600" y="5005388"/>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1600">
                <a:latin typeface="Times New Roman" panose="02020603050405020304" pitchFamily="18" charset="0"/>
              </a:rPr>
              <a:t>项目团队</a:t>
            </a:r>
          </a:p>
        </p:txBody>
      </p:sp>
      <p:sp>
        <p:nvSpPr>
          <p:cNvPr id="15" name="Text Box 14"/>
          <p:cNvSpPr txBox="1">
            <a:spLocks noChangeArrowheads="1"/>
          </p:cNvSpPr>
          <p:nvPr/>
        </p:nvSpPr>
        <p:spPr bwMode="auto">
          <a:xfrm>
            <a:off x="7907338" y="4244911"/>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1600" dirty="0">
                <a:latin typeface="Times New Roman" panose="02020603050405020304" pitchFamily="18" charset="0"/>
              </a:rPr>
              <a:t>工具和技术</a:t>
            </a:r>
          </a:p>
        </p:txBody>
      </p:sp>
      <p:pic>
        <p:nvPicPr>
          <p:cNvPr id="16" name="Picture 15" descr="BS0058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3300" y="2798623"/>
            <a:ext cx="1676400" cy="141287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6"/>
          <p:cNvSpPr txBox="1">
            <a:spLocks noChangeArrowheads="1"/>
          </p:cNvSpPr>
          <p:nvPr/>
        </p:nvSpPr>
        <p:spPr bwMode="auto">
          <a:xfrm>
            <a:off x="3054350" y="404813"/>
            <a:ext cx="30400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3200" b="1">
                <a:effectLst>
                  <a:outerShdw blurRad="38100" dist="38100" dir="2700000" algn="tl">
                    <a:srgbClr val="C0C0C0"/>
                  </a:outerShdw>
                </a:effectLst>
                <a:ea typeface="黑体" panose="02010609060101010101" pitchFamily="49" charset="-122"/>
              </a:rPr>
              <a:t>项目管理的内容</a:t>
            </a:r>
          </a:p>
        </p:txBody>
      </p:sp>
      <p:sp>
        <p:nvSpPr>
          <p:cNvPr id="18" name="Text Box 17"/>
          <p:cNvSpPr txBox="1">
            <a:spLocks noChangeArrowheads="1"/>
          </p:cNvSpPr>
          <p:nvPr/>
        </p:nvSpPr>
        <p:spPr bwMode="auto">
          <a:xfrm>
            <a:off x="611188" y="1052513"/>
            <a:ext cx="79216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800" b="1">
                <a:solidFill>
                  <a:srgbClr val="0000FF"/>
                </a:solidFill>
              </a:rPr>
              <a:t>(</a:t>
            </a:r>
            <a:r>
              <a:rPr lang="en-US" altLang="zh-CN" sz="2800" b="1">
                <a:solidFill>
                  <a:srgbClr val="FF3300"/>
                </a:solidFill>
              </a:rPr>
              <a:t>2</a:t>
            </a:r>
            <a:r>
              <a:rPr lang="zh-CN" altLang="en-US" sz="2800" b="1">
                <a:solidFill>
                  <a:srgbClr val="0000FF"/>
                </a:solidFill>
              </a:rPr>
              <a:t>个层次</a:t>
            </a:r>
            <a:r>
              <a:rPr lang="en-US" altLang="zh-CN" sz="2800" b="1">
                <a:solidFill>
                  <a:srgbClr val="FF3300"/>
                </a:solidFill>
              </a:rPr>
              <a:t>4</a:t>
            </a:r>
            <a:r>
              <a:rPr lang="zh-CN" altLang="en-US" sz="2800" b="1">
                <a:solidFill>
                  <a:srgbClr val="0000FF"/>
                </a:solidFill>
              </a:rPr>
              <a:t>个阶段</a:t>
            </a:r>
            <a:r>
              <a:rPr lang="en-US" altLang="zh-CN" sz="2800" b="1">
                <a:solidFill>
                  <a:srgbClr val="FF3300"/>
                </a:solidFill>
              </a:rPr>
              <a:t>5</a:t>
            </a:r>
            <a:r>
              <a:rPr lang="zh-CN" altLang="en-US" sz="2800" b="1">
                <a:solidFill>
                  <a:srgbClr val="0000FF"/>
                </a:solidFill>
              </a:rPr>
              <a:t>个过程</a:t>
            </a:r>
            <a:r>
              <a:rPr lang="en-US" altLang="zh-CN" sz="2800" b="1">
                <a:solidFill>
                  <a:srgbClr val="FF3300"/>
                </a:solidFill>
              </a:rPr>
              <a:t>9</a:t>
            </a:r>
            <a:r>
              <a:rPr lang="zh-CN" altLang="en-US" sz="2800" b="1">
                <a:solidFill>
                  <a:srgbClr val="0000FF"/>
                </a:solidFill>
              </a:rPr>
              <a:t>个知识领域</a:t>
            </a:r>
            <a:r>
              <a:rPr lang="en-US" altLang="zh-CN" sz="2800" b="1">
                <a:solidFill>
                  <a:srgbClr val="FF3300"/>
                </a:solidFill>
              </a:rPr>
              <a:t>42</a:t>
            </a:r>
            <a:r>
              <a:rPr lang="zh-CN" altLang="en-US" sz="2800" b="1">
                <a:solidFill>
                  <a:srgbClr val="0000FF"/>
                </a:solidFill>
              </a:rPr>
              <a:t>个要素</a:t>
            </a:r>
            <a:r>
              <a:rPr lang="en-US" altLang="zh-CN" sz="2800" b="1">
                <a:solidFill>
                  <a:srgbClr val="0000FF"/>
                </a:solidFill>
              </a:rPr>
              <a:t>)</a:t>
            </a:r>
          </a:p>
        </p:txBody>
      </p:sp>
      <p:sp>
        <p:nvSpPr>
          <p:cNvPr id="19" name="Text Box 19"/>
          <p:cNvSpPr txBox="1">
            <a:spLocks noChangeArrowheads="1"/>
          </p:cNvSpPr>
          <p:nvPr/>
        </p:nvSpPr>
        <p:spPr bwMode="auto">
          <a:xfrm>
            <a:off x="395288" y="1557338"/>
            <a:ext cx="755967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dirty="0"/>
              <a:t>1984</a:t>
            </a:r>
            <a:r>
              <a:rPr kumimoji="1" lang="zh-CN" altLang="en-US" dirty="0"/>
              <a:t>年，</a:t>
            </a:r>
            <a:r>
              <a:rPr kumimoji="1" lang="zh-CN" altLang="en-US" u="sng" dirty="0"/>
              <a:t>项目管理知识体系指南形成</a:t>
            </a:r>
          </a:p>
          <a:p>
            <a:r>
              <a:rPr kumimoji="1" lang="zh-CN" altLang="en-US" b="1" dirty="0"/>
              <a:t>        </a:t>
            </a:r>
            <a:r>
              <a:rPr kumimoji="1" lang="en-US" altLang="zh-CN" b="1" dirty="0"/>
              <a:t>--(</a:t>
            </a:r>
            <a:r>
              <a:rPr kumimoji="1" lang="en-US" altLang="zh-CN" b="1" u="sng" dirty="0" err="1"/>
              <a:t>PMBOK</a:t>
            </a:r>
            <a:r>
              <a:rPr kumimoji="1" lang="en-US" altLang="zh-CN" b="1" dirty="0" err="1"/>
              <a:t>:P</a:t>
            </a:r>
            <a:r>
              <a:rPr kumimoji="1" lang="en-US" altLang="zh-CN" dirty="0" err="1"/>
              <a:t>roject</a:t>
            </a:r>
            <a:r>
              <a:rPr kumimoji="1" lang="en-US" altLang="zh-CN" dirty="0"/>
              <a:t> </a:t>
            </a:r>
            <a:r>
              <a:rPr kumimoji="1" lang="en-US" altLang="zh-CN" b="1" dirty="0" err="1"/>
              <a:t>M</a:t>
            </a:r>
            <a:r>
              <a:rPr kumimoji="1" lang="en-US" altLang="zh-CN" dirty="0" err="1"/>
              <a:t>anagement</a:t>
            </a:r>
            <a:r>
              <a:rPr kumimoji="1" lang="en-US" altLang="zh-CN" b="1" dirty="0" err="1"/>
              <a:t>B</a:t>
            </a:r>
            <a:r>
              <a:rPr kumimoji="1" lang="en-US" altLang="zh-CN" dirty="0" err="1"/>
              <a:t>ode</a:t>
            </a:r>
            <a:r>
              <a:rPr kumimoji="1" lang="en-US" altLang="zh-CN" dirty="0"/>
              <a:t> of  </a:t>
            </a:r>
            <a:r>
              <a:rPr kumimoji="1" lang="en-US" altLang="zh-CN" b="1" dirty="0"/>
              <a:t>K</a:t>
            </a:r>
            <a:r>
              <a:rPr kumimoji="1" lang="en-US" altLang="zh-CN" dirty="0"/>
              <a:t>nowledge</a:t>
            </a:r>
            <a:r>
              <a:rPr kumimoji="1" lang="en-US" altLang="zh-CN" b="1" dirty="0"/>
              <a:t>)</a:t>
            </a:r>
          </a:p>
          <a:p>
            <a:pPr>
              <a:spcBef>
                <a:spcPct val="50000"/>
              </a:spcBef>
              <a:buFont typeface="Monotype Sorts" pitchFamily="2" charset="2"/>
              <a:buNone/>
            </a:pPr>
            <a:r>
              <a:rPr kumimoji="1" lang="en-US" altLang="zh-CN" dirty="0"/>
              <a:t>1996</a:t>
            </a:r>
            <a:r>
              <a:rPr kumimoji="1" lang="zh-CN" altLang="en-US" dirty="0"/>
              <a:t>年，</a:t>
            </a:r>
            <a:r>
              <a:rPr kumimoji="1" lang="zh-CN" altLang="en-US" b="1" u="sng" dirty="0"/>
              <a:t> </a:t>
            </a:r>
            <a:r>
              <a:rPr kumimoji="1" lang="en-US" altLang="zh-CN" b="1" u="sng" dirty="0"/>
              <a:t>PMBOK</a:t>
            </a:r>
            <a:r>
              <a:rPr kumimoji="1" lang="zh-CN" altLang="zh-CN" dirty="0"/>
              <a:t>把项目管理划分为9个知识领域：</a:t>
            </a:r>
            <a:endParaRPr kumimoji="1" lang="zh-CN" altLang="en-US" dirty="0"/>
          </a:p>
          <a:p>
            <a:endParaRPr lang="en-US" altLang="zh-CN" dirty="0"/>
          </a:p>
        </p:txBody>
      </p:sp>
    </p:spTree>
    <p:extLst>
      <p:ext uri="{BB962C8B-B14F-4D97-AF65-F5344CB8AC3E}">
        <p14:creationId xmlns:p14="http://schemas.microsoft.com/office/powerpoint/2010/main" val="10973751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2970D246-2215-47FD-B836-33BE87E051D8}" type="slidenum">
              <a:rPr lang="en-US" altLang="zh-CN" smtClean="0"/>
              <a:pPr>
                <a:defRPr/>
              </a:pPr>
              <a:t>59</a:t>
            </a:fld>
            <a:endParaRPr lang="en-US" altLang="zh-CN"/>
          </a:p>
        </p:txBody>
      </p:sp>
      <p:sp>
        <p:nvSpPr>
          <p:cNvPr id="3" name="Text Box 3"/>
          <p:cNvSpPr txBox="1">
            <a:spLocks noChangeArrowheads="1"/>
          </p:cNvSpPr>
          <p:nvPr/>
        </p:nvSpPr>
        <p:spPr bwMode="auto">
          <a:xfrm>
            <a:off x="3054350" y="1265238"/>
            <a:ext cx="30400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3200" b="1">
                <a:effectLst>
                  <a:outerShdw blurRad="38100" dist="38100" dir="2700000" algn="tl">
                    <a:srgbClr val="C0C0C0"/>
                  </a:outerShdw>
                </a:effectLst>
                <a:ea typeface="黑体" panose="02010609060101010101" pitchFamily="49" charset="-122"/>
              </a:rPr>
              <a:t>项目管理的内容</a:t>
            </a:r>
          </a:p>
        </p:txBody>
      </p:sp>
      <p:sp>
        <p:nvSpPr>
          <p:cNvPr id="4" name="Text Box 4"/>
          <p:cNvSpPr txBox="1">
            <a:spLocks noChangeArrowheads="1"/>
          </p:cNvSpPr>
          <p:nvPr/>
        </p:nvSpPr>
        <p:spPr bwMode="auto">
          <a:xfrm>
            <a:off x="611188" y="1989138"/>
            <a:ext cx="79216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800" b="1">
                <a:solidFill>
                  <a:srgbClr val="0000FF"/>
                </a:solidFill>
              </a:rPr>
              <a:t>(</a:t>
            </a:r>
            <a:r>
              <a:rPr lang="en-US" altLang="zh-CN" sz="2800" b="1">
                <a:solidFill>
                  <a:srgbClr val="FF3300"/>
                </a:solidFill>
              </a:rPr>
              <a:t>2</a:t>
            </a:r>
            <a:r>
              <a:rPr lang="zh-CN" altLang="en-US" sz="2800" b="1">
                <a:solidFill>
                  <a:srgbClr val="0000FF"/>
                </a:solidFill>
              </a:rPr>
              <a:t>个层次</a:t>
            </a:r>
            <a:r>
              <a:rPr lang="en-US" altLang="zh-CN" sz="2800" b="1">
                <a:solidFill>
                  <a:srgbClr val="FF3300"/>
                </a:solidFill>
              </a:rPr>
              <a:t>4</a:t>
            </a:r>
            <a:r>
              <a:rPr lang="zh-CN" altLang="en-US" sz="2800" b="1">
                <a:solidFill>
                  <a:srgbClr val="0000FF"/>
                </a:solidFill>
              </a:rPr>
              <a:t>个阶段</a:t>
            </a:r>
            <a:r>
              <a:rPr lang="en-US" altLang="zh-CN" sz="2800" b="1">
                <a:solidFill>
                  <a:srgbClr val="FF3300"/>
                </a:solidFill>
              </a:rPr>
              <a:t>5</a:t>
            </a:r>
            <a:r>
              <a:rPr lang="zh-CN" altLang="en-US" sz="2800" b="1">
                <a:solidFill>
                  <a:srgbClr val="0000FF"/>
                </a:solidFill>
              </a:rPr>
              <a:t>个过程</a:t>
            </a:r>
            <a:r>
              <a:rPr lang="en-US" altLang="zh-CN" sz="2800" b="1">
                <a:solidFill>
                  <a:srgbClr val="FF3300"/>
                </a:solidFill>
              </a:rPr>
              <a:t>9</a:t>
            </a:r>
            <a:r>
              <a:rPr lang="zh-CN" altLang="en-US" sz="2800" b="1">
                <a:solidFill>
                  <a:srgbClr val="0000FF"/>
                </a:solidFill>
              </a:rPr>
              <a:t>个知识领域</a:t>
            </a:r>
            <a:r>
              <a:rPr lang="en-US" altLang="zh-CN" sz="2800" b="1">
                <a:solidFill>
                  <a:srgbClr val="FF3300"/>
                </a:solidFill>
              </a:rPr>
              <a:t>42</a:t>
            </a:r>
            <a:r>
              <a:rPr lang="zh-CN" altLang="en-US" sz="2800" b="1">
                <a:solidFill>
                  <a:srgbClr val="0000FF"/>
                </a:solidFill>
              </a:rPr>
              <a:t>个要素</a:t>
            </a:r>
            <a:r>
              <a:rPr lang="en-US" altLang="zh-CN" sz="2800" b="1">
                <a:solidFill>
                  <a:srgbClr val="0000FF"/>
                </a:solidFill>
              </a:rPr>
              <a:t>)</a:t>
            </a:r>
          </a:p>
        </p:txBody>
      </p:sp>
      <p:sp>
        <p:nvSpPr>
          <p:cNvPr id="5" name="WordArt 5"/>
          <p:cNvSpPr>
            <a:spLocks noChangeArrowheads="1" noChangeShapeType="1" noTextEdit="1"/>
          </p:cNvSpPr>
          <p:nvPr/>
        </p:nvSpPr>
        <p:spPr bwMode="auto">
          <a:xfrm>
            <a:off x="900113" y="3716338"/>
            <a:ext cx="1223962" cy="1295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contourClr>
                <a:srgbClr val="DCEBF5"/>
              </a:contourClr>
            </a:sp3d>
          </a:bodyPr>
          <a:lstStyle/>
          <a:p>
            <a:pPr algn="ctr"/>
            <a:r>
              <a:rPr lang="en-US" altLang="zh-CN" sz="48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黑体" panose="02010609060101010101" pitchFamily="49" charset="-122"/>
                <a:ea typeface="黑体" panose="02010609060101010101" pitchFamily="49" charset="-122"/>
              </a:rPr>
              <a:t>42</a:t>
            </a:r>
            <a:endParaRPr lang="zh-CN" altLang="en-US" sz="48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黑体" panose="02010609060101010101" pitchFamily="49" charset="-122"/>
              <a:ea typeface="黑体" panose="02010609060101010101" pitchFamily="49" charset="-122"/>
            </a:endParaRPr>
          </a:p>
        </p:txBody>
      </p:sp>
      <p:sp>
        <p:nvSpPr>
          <p:cNvPr id="6" name="Text Box 6"/>
          <p:cNvSpPr txBox="1">
            <a:spLocks noChangeArrowheads="1"/>
          </p:cNvSpPr>
          <p:nvPr/>
        </p:nvSpPr>
        <p:spPr bwMode="auto">
          <a:xfrm>
            <a:off x="3059113" y="2722563"/>
            <a:ext cx="3100387"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zh-CN" altLang="en-US" sz="2800" b="1"/>
              <a:t>项目与项目管理</a:t>
            </a:r>
          </a:p>
          <a:p>
            <a:pPr>
              <a:lnSpc>
                <a:spcPct val="150000"/>
              </a:lnSpc>
            </a:pPr>
            <a:r>
              <a:rPr lang="zh-CN" altLang="en-US" sz="2800" b="1"/>
              <a:t>通过项目进行管理</a:t>
            </a:r>
          </a:p>
          <a:p>
            <a:pPr>
              <a:lnSpc>
                <a:spcPct val="150000"/>
              </a:lnSpc>
            </a:pPr>
            <a:r>
              <a:rPr lang="zh-CN" altLang="en-US" sz="2800" b="1">
                <a:solidFill>
                  <a:srgbClr val="0000FF"/>
                </a:solidFill>
              </a:rPr>
              <a:t>时间进度</a:t>
            </a:r>
          </a:p>
          <a:p>
            <a:pPr>
              <a:lnSpc>
                <a:spcPct val="150000"/>
              </a:lnSpc>
            </a:pPr>
            <a:r>
              <a:rPr lang="zh-CN" altLang="en-US" sz="2800" b="1"/>
              <a:t>资源</a:t>
            </a:r>
          </a:p>
          <a:p>
            <a:pPr>
              <a:lnSpc>
                <a:spcPct val="150000"/>
              </a:lnSpc>
            </a:pPr>
            <a:r>
              <a:rPr lang="zh-CN" altLang="en-US" sz="2800" b="1"/>
              <a:t>业务过程</a:t>
            </a:r>
            <a:r>
              <a:rPr lang="en-US" altLang="zh-CN" sz="2800" b="1"/>
              <a:t>……</a:t>
            </a:r>
          </a:p>
        </p:txBody>
      </p:sp>
    </p:spTree>
    <p:extLst>
      <p:ext uri="{BB962C8B-B14F-4D97-AF65-F5344CB8AC3E}">
        <p14:creationId xmlns:p14="http://schemas.microsoft.com/office/powerpoint/2010/main" val="3774425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idx="4294967295"/>
          </p:nvPr>
        </p:nvSpPr>
        <p:spPr/>
        <p:txBody>
          <a:bodyPr/>
          <a:lstStyle/>
          <a:p>
            <a:pPr>
              <a:defRPr/>
            </a:pPr>
            <a:r>
              <a:rPr lang="zh-CN" altLang="en-US" b="0" dirty="0">
                <a:effectLst>
                  <a:outerShdw blurRad="38100" dist="38100" dir="2700000" algn="tl">
                    <a:srgbClr val="C0C0C0"/>
                  </a:outerShdw>
                </a:effectLst>
              </a:rPr>
              <a:t>如何在 </a:t>
            </a:r>
            <a:r>
              <a:rPr lang="en-US" altLang="zh-CN" b="0" dirty="0">
                <a:effectLst>
                  <a:outerShdw blurRad="38100" dist="38100" dir="2700000" algn="tl">
                    <a:srgbClr val="C0C0C0"/>
                  </a:outerShdw>
                </a:effectLst>
              </a:rPr>
              <a:t>Twitter</a:t>
            </a:r>
            <a:r>
              <a:rPr lang="zh-CN" altLang="en-US" b="0" dirty="0">
                <a:effectLst>
                  <a:outerShdw blurRad="38100" dist="38100" dir="2700000" algn="tl">
                    <a:srgbClr val="C0C0C0"/>
                  </a:outerShdw>
                </a:effectLst>
              </a:rPr>
              <a:t>上发展</a:t>
            </a:r>
            <a:r>
              <a:rPr lang="en-US" altLang="zh-CN" b="0" dirty="0">
                <a:effectLst>
                  <a:outerShdw blurRad="38100" dist="38100" dir="2700000" algn="tl">
                    <a:srgbClr val="C0C0C0"/>
                  </a:outerShdw>
                </a:effectLst>
              </a:rPr>
              <a:t>Follower</a:t>
            </a:r>
            <a:r>
              <a:rPr lang="zh-CN" altLang="en-US" b="0" dirty="0">
                <a:effectLst>
                  <a:outerShdw blurRad="38100" dist="38100" dir="2700000" algn="tl">
                    <a:srgbClr val="C0C0C0"/>
                  </a:outerShdw>
                </a:effectLst>
              </a:rPr>
              <a:t>？</a:t>
            </a:r>
            <a:endParaRPr lang="zh-CN" altLang="en-US" dirty="0">
              <a:effectLst>
                <a:outerShdw blurRad="38100" dist="38100" dir="2700000" algn="tl">
                  <a:srgbClr val="C0C0C0"/>
                </a:outerShdw>
              </a:effectLst>
            </a:endParaRPr>
          </a:p>
        </p:txBody>
      </p:sp>
      <p:sp>
        <p:nvSpPr>
          <p:cNvPr id="13315" name="内容占位符 2"/>
          <p:cNvSpPr>
            <a:spLocks noGrp="1"/>
          </p:cNvSpPr>
          <p:nvPr>
            <p:ph idx="4294967295"/>
          </p:nvPr>
        </p:nvSpPr>
        <p:spPr>
          <a:xfrm>
            <a:off x="457200" y="2249488"/>
            <a:ext cx="5806988" cy="4324350"/>
          </a:xfrm>
        </p:spPr>
        <p:txBody>
          <a:bodyPr/>
          <a:lstStyle/>
          <a:p>
            <a:pPr>
              <a:defRPr/>
            </a:pPr>
            <a:r>
              <a:rPr lang="zh-CN" altLang="en-US" sz="2000" b="0" dirty="0">
                <a:effectLst>
                  <a:outerShdw blurRad="38100" dist="38100" dir="2700000" algn="tl">
                    <a:srgbClr val="C0C0C0"/>
                  </a:outerShdw>
                </a:effectLst>
              </a:rPr>
              <a:t>如果</a:t>
            </a:r>
            <a:r>
              <a:rPr lang="en-US" altLang="zh-CN" sz="2000" b="0" dirty="0">
                <a:effectLst>
                  <a:outerShdw blurRad="38100" dist="38100" dir="2700000" algn="tl">
                    <a:srgbClr val="C0C0C0"/>
                  </a:outerShdw>
                </a:effectLst>
              </a:rPr>
              <a:t>Mashable</a:t>
            </a:r>
            <a:r>
              <a:rPr lang="zh-CN" altLang="en-US" sz="2000" b="0" dirty="0">
                <a:effectLst>
                  <a:outerShdw blurRad="38100" dist="38100" dir="2700000" algn="tl">
                    <a:srgbClr val="C0C0C0"/>
                  </a:outerShdw>
                </a:effectLst>
              </a:rPr>
              <a:t>的</a:t>
            </a:r>
            <a:r>
              <a:rPr lang="en-US" altLang="zh-CN" sz="2000" b="0" dirty="0">
                <a:effectLst>
                  <a:outerShdw blurRad="38100" dist="38100" dir="2700000" algn="tl">
                    <a:srgbClr val="C0C0C0"/>
                  </a:outerShdw>
                </a:effectLst>
              </a:rPr>
              <a:t>CEO Pete Cashmore</a:t>
            </a:r>
            <a:r>
              <a:rPr lang="zh-CN" altLang="en-US" sz="2000" b="0" dirty="0">
                <a:effectLst>
                  <a:outerShdw blurRad="38100" dist="38100" dir="2700000" algn="tl">
                    <a:srgbClr val="C0C0C0"/>
                  </a:outerShdw>
                </a:effectLst>
              </a:rPr>
              <a:t>（</a:t>
            </a:r>
            <a:r>
              <a:rPr lang="en-US" altLang="zh-CN" sz="2000" b="0" dirty="0">
                <a:effectLst>
                  <a:outerShdw blurRad="38100" dist="38100" dir="2700000" algn="tl">
                    <a:srgbClr val="C0C0C0"/>
                  </a:outerShdw>
                </a:effectLst>
              </a:rPr>
              <a:t>@</a:t>
            </a:r>
            <a:r>
              <a:rPr lang="en-US" altLang="zh-CN" sz="2000" b="0" dirty="0" err="1">
                <a:effectLst>
                  <a:outerShdw blurRad="38100" dist="38100" dir="2700000" algn="tl">
                    <a:srgbClr val="C0C0C0"/>
                  </a:outerShdw>
                </a:effectLst>
              </a:rPr>
              <a:t>mashable</a:t>
            </a:r>
            <a:r>
              <a:rPr lang="en-US" altLang="zh-CN" sz="2000" b="0" dirty="0">
                <a:effectLst>
                  <a:outerShdw blurRad="38100" dist="38100" dir="2700000" algn="tl">
                    <a:srgbClr val="C0C0C0"/>
                  </a:outerShdw>
                </a:effectLst>
              </a:rPr>
              <a:t> Twitter</a:t>
            </a:r>
            <a:r>
              <a:rPr lang="zh-CN" altLang="en-US" sz="2000" b="0" dirty="0">
                <a:effectLst>
                  <a:outerShdw blurRad="38100" dist="38100" dir="2700000" algn="tl">
                    <a:srgbClr val="C0C0C0"/>
                  </a:outerShdw>
                </a:effectLst>
              </a:rPr>
              <a:t>帐号的实际管理者）不小心发现了你的产品，试用过感觉良好觉得值得</a:t>
            </a:r>
            <a:r>
              <a:rPr lang="en-US" altLang="zh-CN" sz="2000" b="0" dirty="0">
                <a:effectLst>
                  <a:outerShdw blurRad="38100" dist="38100" dir="2700000" algn="tl">
                    <a:srgbClr val="C0C0C0"/>
                  </a:outerShdw>
                </a:effectLst>
              </a:rPr>
              <a:t>Tweet</a:t>
            </a:r>
            <a:r>
              <a:rPr lang="zh-CN" altLang="en-US" sz="2000" b="0" dirty="0">
                <a:effectLst>
                  <a:outerShdw blurRad="38100" dist="38100" dir="2700000" algn="tl">
                    <a:srgbClr val="C0C0C0"/>
                  </a:outerShdw>
                </a:effectLst>
              </a:rPr>
              <a:t>一下的话，理论上就会有</a:t>
            </a:r>
            <a:r>
              <a:rPr lang="en-US" altLang="zh-CN" sz="2000" b="0" dirty="0">
                <a:effectLst>
                  <a:outerShdw blurRad="38100" dist="38100" dir="2700000" algn="tl">
                    <a:srgbClr val="C0C0C0"/>
                  </a:outerShdw>
                </a:effectLst>
              </a:rPr>
              <a:t>47</a:t>
            </a:r>
            <a:r>
              <a:rPr lang="zh-CN" altLang="en-US" sz="2000" b="0" dirty="0">
                <a:effectLst>
                  <a:outerShdw blurRad="38100" dist="38100" dir="2700000" algn="tl">
                    <a:srgbClr val="C0C0C0"/>
                  </a:outerShdw>
                </a:effectLst>
              </a:rPr>
              <a:t>万个</a:t>
            </a:r>
            <a:r>
              <a:rPr lang="en-US" altLang="zh-CN" sz="2000" b="0" dirty="0">
                <a:effectLst>
                  <a:outerShdw blurRad="38100" dist="38100" dir="2700000" algn="tl">
                    <a:srgbClr val="C0C0C0"/>
                  </a:outerShdw>
                </a:effectLst>
              </a:rPr>
              <a:t>Social media</a:t>
            </a:r>
            <a:r>
              <a:rPr lang="zh-CN" altLang="en-US" sz="2000" b="0" dirty="0">
                <a:effectLst>
                  <a:outerShdw blurRad="38100" dist="38100" dir="2700000" algn="tl">
                    <a:srgbClr val="C0C0C0"/>
                  </a:outerShdw>
                </a:effectLst>
              </a:rPr>
              <a:t>的</a:t>
            </a:r>
            <a:r>
              <a:rPr lang="en-US" altLang="zh-CN" sz="2000" b="0" dirty="0">
                <a:effectLst>
                  <a:outerShdw blurRad="38100" dist="38100" dir="2700000" algn="tl">
                    <a:srgbClr val="C0C0C0"/>
                  </a:outerShdw>
                </a:effectLst>
              </a:rPr>
              <a:t>Geek</a:t>
            </a:r>
            <a:r>
              <a:rPr lang="zh-CN" altLang="en-US" sz="2000" b="0" dirty="0">
                <a:effectLst>
                  <a:outerShdw blurRad="38100" dist="38100" dir="2700000" algn="tl">
                    <a:srgbClr val="C0C0C0"/>
                  </a:outerShdw>
                </a:effectLst>
              </a:rPr>
              <a:t>看到，其中一部分就会参与体验并</a:t>
            </a:r>
            <a:r>
              <a:rPr lang="en-US" altLang="zh-CN" sz="2000" b="0" dirty="0" err="1">
                <a:effectLst>
                  <a:outerShdw blurRad="38100" dist="38100" dir="2700000" algn="tl">
                    <a:srgbClr val="C0C0C0"/>
                  </a:outerShdw>
                </a:effectLst>
              </a:rPr>
              <a:t>ReTweet</a:t>
            </a:r>
            <a:r>
              <a:rPr lang="zh-CN" altLang="en-US" sz="2000" b="0" dirty="0">
                <a:effectLst>
                  <a:outerShdw blurRad="38100" dist="38100" dir="2700000" algn="tl">
                    <a:srgbClr val="C0C0C0"/>
                  </a:outerShdw>
                </a:effectLst>
              </a:rPr>
              <a:t>，还有不少人会写一篇常常的文章发表在自己的博客上，又有人会看到并在</a:t>
            </a:r>
            <a:r>
              <a:rPr lang="en-US" altLang="zh-CN" sz="2000" b="0" dirty="0">
                <a:effectLst>
                  <a:outerShdw blurRad="38100" dist="38100" dir="2700000" algn="tl">
                    <a:srgbClr val="C0C0C0"/>
                  </a:outerShdw>
                </a:effectLst>
              </a:rPr>
              <a:t>Twitter </a:t>
            </a:r>
            <a:r>
              <a:rPr lang="zh-CN" altLang="en-US" sz="2000" b="0" dirty="0">
                <a:effectLst>
                  <a:outerShdw blurRad="38100" dist="38100" dir="2700000" algn="tl">
                    <a:srgbClr val="C0C0C0"/>
                  </a:outerShdw>
                </a:effectLst>
              </a:rPr>
              <a:t>上推一把，到</a:t>
            </a:r>
            <a:r>
              <a:rPr lang="en-US" altLang="zh-CN" sz="2000" b="0" dirty="0">
                <a:effectLst>
                  <a:outerShdw blurRad="38100" dist="38100" dir="2700000" algn="tl">
                    <a:srgbClr val="C0C0C0"/>
                  </a:outerShdw>
                </a:effectLst>
              </a:rPr>
              <a:t>Facebook</a:t>
            </a:r>
            <a:r>
              <a:rPr lang="zh-CN" altLang="en-US" sz="2000" b="0" dirty="0">
                <a:effectLst>
                  <a:outerShdw blurRad="38100" dist="38100" dir="2700000" algn="tl">
                    <a:srgbClr val="C0C0C0"/>
                  </a:outerShdw>
                </a:effectLst>
              </a:rPr>
              <a:t>分享一把，或者自己也用完写一篇博文</a:t>
            </a:r>
            <a:r>
              <a:rPr lang="en-US" altLang="zh-CN" sz="2000" b="0" dirty="0">
                <a:effectLst>
                  <a:outerShdw blurRad="38100" dist="38100" dir="2700000" algn="tl">
                    <a:srgbClr val="C0C0C0"/>
                  </a:outerShdw>
                </a:effectLst>
              </a:rPr>
              <a:t>……</a:t>
            </a:r>
            <a:r>
              <a:rPr lang="zh-CN" altLang="en-US" sz="2000" b="0" dirty="0">
                <a:effectLst>
                  <a:outerShdw blurRad="38100" dist="38100" dir="2700000" algn="tl">
                    <a:srgbClr val="C0C0C0"/>
                  </a:outerShdw>
                </a:effectLst>
              </a:rPr>
              <a:t>如果一个产品本身设计的足够有吸引力，那么从此就会引爆流行！如果这个产品设计的差强人意，那么理论上</a:t>
            </a:r>
            <a:r>
              <a:rPr lang="en-US" altLang="zh-CN" sz="2000" b="0" dirty="0">
                <a:effectLst>
                  <a:outerShdw blurRad="38100" dist="38100" dir="2700000" algn="tl">
                    <a:srgbClr val="C0C0C0"/>
                  </a:outerShdw>
                </a:effectLst>
              </a:rPr>
              <a:t>Pete Cashmore</a:t>
            </a:r>
            <a:r>
              <a:rPr lang="zh-CN" altLang="en-US" sz="2000" b="0" dirty="0">
                <a:effectLst>
                  <a:outerShdw blurRad="38100" dist="38100" dir="2700000" algn="tl">
                    <a:srgbClr val="C0C0C0"/>
                  </a:outerShdw>
                </a:effectLst>
              </a:rPr>
              <a:t>这样的人也不会帮你“推一把”。</a:t>
            </a:r>
            <a:endParaRPr lang="zh-CN" altLang="en-US" sz="2000" dirty="0">
              <a:effectLst>
                <a:outerShdw blurRad="38100" dist="38100" dir="2700000" algn="tl">
                  <a:srgbClr val="C0C0C0"/>
                </a:outerShdw>
              </a:effectLst>
            </a:endParaRPr>
          </a:p>
        </p:txBody>
      </p:sp>
      <p:pic>
        <p:nvPicPr>
          <p:cNvPr id="2" name="图片 1" descr="File:Pete_Cashmore_2012_Shankbon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00" y="2420888"/>
            <a:ext cx="2794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59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a:xfrm>
            <a:off x="1981200" y="304800"/>
            <a:ext cx="6343650" cy="1143000"/>
          </a:xfrm>
          <a:noFill/>
          <a:ln/>
        </p:spPr>
        <p:txBody>
          <a:bodyPr/>
          <a:lstStyle/>
          <a:p>
            <a:pPr algn="l"/>
            <a:r>
              <a:rPr lang="zh-CN" altLang="en-US" sz="3200" b="1">
                <a:solidFill>
                  <a:schemeClr val="tx1"/>
                </a:solidFill>
                <a:effectLst>
                  <a:outerShdw blurRad="38100" dist="38100" dir="2700000" algn="tl">
                    <a:srgbClr val="C0C0C0"/>
                  </a:outerShdw>
                </a:effectLst>
                <a:ea typeface="黑体" panose="02010609060101010101" pitchFamily="49" charset="-122"/>
              </a:rPr>
              <a:t>项目管理的主要技术与方法</a:t>
            </a:r>
            <a:endParaRPr lang="zh-CN" altLang="en-US" sz="3600" b="1">
              <a:solidFill>
                <a:schemeClr val="tx1"/>
              </a:solidFill>
              <a:ea typeface="楷体_GB2312" pitchFamily="49" charset="-122"/>
            </a:endParaRPr>
          </a:p>
        </p:txBody>
      </p:sp>
      <p:sp>
        <p:nvSpPr>
          <p:cNvPr id="693251" name="Text Box 3"/>
          <p:cNvSpPr txBox="1">
            <a:spLocks noChangeArrowheads="1"/>
          </p:cNvSpPr>
          <p:nvPr/>
        </p:nvSpPr>
        <p:spPr bwMode="auto">
          <a:xfrm>
            <a:off x="1905000" y="1808163"/>
            <a:ext cx="4724400" cy="504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eaLnBrk="0" hangingPunct="0">
              <a:spcBef>
                <a:spcPct val="50000"/>
              </a:spcBef>
              <a:buFont typeface="Wingdings" panose="05000000000000000000" pitchFamily="2" charset="2"/>
              <a:buChar char="q"/>
            </a:pPr>
            <a:r>
              <a:rPr lang="en-US" altLang="zh-CN" sz="2800">
                <a:solidFill>
                  <a:srgbClr val="0000FF"/>
                </a:solidFill>
                <a:latin typeface="Times New Roman" panose="02020603050405020304" pitchFamily="18" charset="0"/>
              </a:rPr>
              <a:t>    </a:t>
            </a:r>
            <a:r>
              <a:rPr lang="zh-CN" altLang="en-US" sz="2800">
                <a:solidFill>
                  <a:srgbClr val="0000FF"/>
                </a:solidFill>
                <a:latin typeface="Times New Roman" panose="02020603050405020304" pitchFamily="18" charset="0"/>
              </a:rPr>
              <a:t>工作分解结构</a:t>
            </a:r>
            <a:r>
              <a:rPr lang="en-US" altLang="zh-CN" sz="2800">
                <a:solidFill>
                  <a:srgbClr val="0000FF"/>
                </a:solidFill>
                <a:latin typeface="Times New Roman" panose="02020603050405020304" pitchFamily="18" charset="0"/>
              </a:rPr>
              <a:t>--WBS</a:t>
            </a:r>
          </a:p>
          <a:p>
            <a:pPr algn="just" eaLnBrk="0" hangingPunct="0">
              <a:spcBef>
                <a:spcPct val="50000"/>
              </a:spcBef>
              <a:buFont typeface="Wingdings" panose="05000000000000000000" pitchFamily="2" charset="2"/>
              <a:buChar char="q"/>
            </a:pPr>
            <a:r>
              <a:rPr lang="en-US" altLang="zh-CN" sz="2800">
                <a:solidFill>
                  <a:srgbClr val="0000FF"/>
                </a:solidFill>
                <a:latin typeface="Times New Roman" panose="02020603050405020304" pitchFamily="18" charset="0"/>
              </a:rPr>
              <a:t>    </a:t>
            </a:r>
            <a:r>
              <a:rPr lang="zh-CN" altLang="en-US" sz="2800">
                <a:solidFill>
                  <a:srgbClr val="0000FF"/>
                </a:solidFill>
                <a:latin typeface="Times New Roman" panose="02020603050405020304" pitchFamily="18" charset="0"/>
              </a:rPr>
              <a:t>甘特图</a:t>
            </a:r>
            <a:r>
              <a:rPr lang="en-US" altLang="zh-CN" sz="2800">
                <a:solidFill>
                  <a:srgbClr val="0000FF"/>
                </a:solidFill>
                <a:latin typeface="Times New Roman" panose="02020603050405020304" pitchFamily="18" charset="0"/>
              </a:rPr>
              <a:t>--GANT</a:t>
            </a:r>
          </a:p>
          <a:p>
            <a:pPr algn="just" eaLnBrk="0" hangingPunct="0">
              <a:spcBef>
                <a:spcPct val="50000"/>
              </a:spcBef>
              <a:buFont typeface="Wingdings" panose="05000000000000000000" pitchFamily="2" charset="2"/>
              <a:buChar char="q"/>
            </a:pPr>
            <a:r>
              <a:rPr lang="en-US" altLang="zh-CN" sz="2800">
                <a:latin typeface="Times New Roman" panose="02020603050405020304" pitchFamily="18" charset="0"/>
              </a:rPr>
              <a:t>    </a:t>
            </a:r>
            <a:r>
              <a:rPr lang="zh-CN" altLang="en-US" sz="2800">
                <a:latin typeface="Times New Roman" panose="02020603050405020304" pitchFamily="18" charset="0"/>
              </a:rPr>
              <a:t>网络计划</a:t>
            </a:r>
            <a:r>
              <a:rPr lang="en-US" altLang="zh-CN" sz="2800">
                <a:latin typeface="Times New Roman" panose="02020603050405020304" pitchFamily="18" charset="0"/>
              </a:rPr>
              <a:t>--PERT</a:t>
            </a:r>
          </a:p>
          <a:p>
            <a:pPr algn="just" eaLnBrk="0" hangingPunct="0">
              <a:spcBef>
                <a:spcPct val="50000"/>
              </a:spcBef>
              <a:buFont typeface="Wingdings" panose="05000000000000000000" pitchFamily="2" charset="2"/>
              <a:buChar char="q"/>
            </a:pPr>
            <a:r>
              <a:rPr lang="en-US" altLang="zh-CN" sz="2800">
                <a:latin typeface="Times New Roman" panose="02020603050405020304" pitchFamily="18" charset="0"/>
              </a:rPr>
              <a:t>    </a:t>
            </a:r>
            <a:r>
              <a:rPr lang="zh-CN" altLang="en-US" sz="2800">
                <a:latin typeface="Times New Roman" panose="02020603050405020304" pitchFamily="18" charset="0"/>
              </a:rPr>
              <a:t>挣值分析</a:t>
            </a:r>
            <a:r>
              <a:rPr lang="en-US" altLang="zh-CN" sz="2800">
                <a:latin typeface="Times New Roman" panose="02020603050405020304" pitchFamily="18" charset="0"/>
              </a:rPr>
              <a:t>--EVMS </a:t>
            </a:r>
          </a:p>
          <a:p>
            <a:pPr algn="just" eaLnBrk="0" hangingPunct="0">
              <a:spcBef>
                <a:spcPct val="50000"/>
              </a:spcBef>
              <a:buFont typeface="Wingdings" panose="05000000000000000000" pitchFamily="2" charset="2"/>
              <a:buChar char="q"/>
            </a:pPr>
            <a:r>
              <a:rPr lang="en-US" altLang="zh-CN" sz="2800">
                <a:latin typeface="Times New Roman" panose="02020603050405020304" pitchFamily="18" charset="0"/>
              </a:rPr>
              <a:t>    </a:t>
            </a:r>
            <a:r>
              <a:rPr lang="zh-CN" altLang="en-US" sz="2800">
                <a:latin typeface="Times New Roman" panose="02020603050405020304" pitchFamily="18" charset="0"/>
              </a:rPr>
              <a:t>蒙特卡罗</a:t>
            </a:r>
            <a:r>
              <a:rPr lang="en-US" altLang="zh-CN" sz="2800">
                <a:latin typeface="Times New Roman" panose="02020603050405020304" pitchFamily="18" charset="0"/>
              </a:rPr>
              <a:t>--Monte Carlo</a:t>
            </a:r>
          </a:p>
          <a:p>
            <a:pPr algn="just" eaLnBrk="0" hangingPunct="0">
              <a:spcBef>
                <a:spcPct val="50000"/>
              </a:spcBef>
              <a:buFont typeface="Wingdings" panose="05000000000000000000" pitchFamily="2" charset="2"/>
              <a:buChar char="q"/>
            </a:pPr>
            <a:r>
              <a:rPr lang="en-US" altLang="zh-CN" sz="2800">
                <a:latin typeface="Times New Roman" panose="02020603050405020304" pitchFamily="18" charset="0"/>
              </a:rPr>
              <a:t>    </a:t>
            </a:r>
            <a:r>
              <a:rPr lang="zh-CN" altLang="en-US" sz="2800">
                <a:latin typeface="Times New Roman" panose="02020603050405020304" pitchFamily="18" charset="0"/>
              </a:rPr>
              <a:t>决策树技术</a:t>
            </a:r>
          </a:p>
          <a:p>
            <a:pPr algn="just" eaLnBrk="0" hangingPunct="0">
              <a:lnSpc>
                <a:spcPct val="140000"/>
              </a:lnSpc>
            </a:pPr>
            <a:r>
              <a:rPr lang="en-US" altLang="zh-CN" sz="3200" b="1">
                <a:solidFill>
                  <a:srgbClr val="5F5F5F"/>
                </a:solidFill>
                <a:ea typeface="楷体_GB2312" pitchFamily="49" charset="-122"/>
              </a:rPr>
              <a:t>……</a:t>
            </a:r>
          </a:p>
          <a:p>
            <a:pPr algn="just" eaLnBrk="0" hangingPunct="0">
              <a:spcBef>
                <a:spcPct val="50000"/>
              </a:spcBef>
              <a:buFont typeface="Wingdings" panose="05000000000000000000" pitchFamily="2" charset="2"/>
              <a:buChar char="q"/>
            </a:pPr>
            <a:endParaRPr lang="en-US" altLang="zh-CN" sz="2800">
              <a:latin typeface="Times New Roman" panose="02020603050405020304" pitchFamily="18" charset="0"/>
            </a:endParaRPr>
          </a:p>
        </p:txBody>
      </p:sp>
    </p:spTree>
    <p:extLst>
      <p:ext uri="{BB962C8B-B14F-4D97-AF65-F5344CB8AC3E}">
        <p14:creationId xmlns:p14="http://schemas.microsoft.com/office/powerpoint/2010/main" val="147475489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Grp="1" noChangeArrowheads="1"/>
          </p:cNvSpPr>
          <p:nvPr>
            <p:ph type="title"/>
          </p:nvPr>
        </p:nvSpPr>
        <p:spPr>
          <a:xfrm>
            <a:off x="2286000" y="304800"/>
            <a:ext cx="6115050" cy="1143000"/>
          </a:xfrm>
          <a:noFill/>
          <a:ln/>
        </p:spPr>
        <p:txBody>
          <a:bodyPr/>
          <a:lstStyle/>
          <a:p>
            <a:pPr algn="l"/>
            <a:r>
              <a:rPr lang="zh-CN" altLang="en-US" sz="3600" b="1">
                <a:solidFill>
                  <a:schemeClr val="tx1"/>
                </a:solidFill>
                <a:ea typeface="楷体_GB2312" pitchFamily="49" charset="-122"/>
              </a:rPr>
              <a:t>工作分解结构示例</a:t>
            </a:r>
            <a:r>
              <a:rPr lang="en-US" altLang="zh-CN" sz="3600" b="1">
                <a:solidFill>
                  <a:schemeClr val="tx1"/>
                </a:solidFill>
                <a:ea typeface="楷体_GB2312" pitchFamily="49" charset="-122"/>
              </a:rPr>
              <a:t>1</a:t>
            </a:r>
          </a:p>
        </p:txBody>
      </p:sp>
      <p:graphicFrame>
        <p:nvGraphicFramePr>
          <p:cNvPr id="694275" name="Object 3"/>
          <p:cNvGraphicFramePr>
            <a:graphicFrameLocks noChangeAspect="1"/>
          </p:cNvGraphicFramePr>
          <p:nvPr/>
        </p:nvGraphicFramePr>
        <p:xfrm>
          <a:off x="228600" y="1524000"/>
          <a:ext cx="8686800" cy="4826000"/>
        </p:xfrm>
        <a:graphic>
          <a:graphicData uri="http://schemas.openxmlformats.org/presentationml/2006/ole">
            <mc:AlternateContent xmlns:mc="http://schemas.openxmlformats.org/markup-compatibility/2006">
              <mc:Choice xmlns:v="urn:schemas-microsoft-com:vml" Requires="v">
                <p:oleObj spid="_x0000_s2052" r:id="rId3" imgW="5047619" imgH="3323810" progId="Paint.Picture">
                  <p:embed/>
                </p:oleObj>
              </mc:Choice>
              <mc:Fallback>
                <p:oleObj r:id="rId3" imgW="5047619" imgH="3323810" progId="Paint.Picture">
                  <p:embed/>
                  <p:pic>
                    <p:nvPicPr>
                      <p:cNvPr id="69427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0"/>
                        <a:ext cx="8686800" cy="482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1596990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2970D246-2215-47FD-B836-33BE87E051D8}" type="slidenum">
              <a:rPr lang="en-US" altLang="zh-CN" smtClean="0"/>
              <a:pPr>
                <a:defRPr/>
              </a:pPr>
              <a:t>62</a:t>
            </a:fld>
            <a:endParaRPr lang="en-US" altLang="zh-CN"/>
          </a:p>
        </p:txBody>
      </p:sp>
      <p:sp>
        <p:nvSpPr>
          <p:cNvPr id="3" name="Text Box 3"/>
          <p:cNvSpPr txBox="1">
            <a:spLocks noChangeArrowheads="1"/>
          </p:cNvSpPr>
          <p:nvPr/>
        </p:nvSpPr>
        <p:spPr bwMode="auto">
          <a:xfrm>
            <a:off x="1106488" y="2133600"/>
            <a:ext cx="375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rgbClr val="0000FF"/>
                </a:solidFill>
                <a:latin typeface="宋体" panose="02010600030101010101" pitchFamily="2" charset="-122"/>
              </a:rPr>
              <a:t>1</a:t>
            </a:r>
            <a:r>
              <a:rPr lang="zh-CN" altLang="en-US" sz="2800" b="1">
                <a:solidFill>
                  <a:srgbClr val="0000FF"/>
                </a:solidFill>
                <a:latin typeface="宋体" panose="02010600030101010101" pitchFamily="2" charset="-122"/>
              </a:rPr>
              <a:t>、工作任务分解：</a:t>
            </a:r>
            <a:r>
              <a:rPr lang="en-US" altLang="zh-CN" sz="2800" b="1">
                <a:solidFill>
                  <a:srgbClr val="0000FF"/>
                </a:solidFill>
                <a:latin typeface="宋体" panose="02010600030101010101" pitchFamily="2" charset="-122"/>
              </a:rPr>
              <a:t>WBS</a:t>
            </a:r>
          </a:p>
        </p:txBody>
      </p:sp>
      <p:sp>
        <p:nvSpPr>
          <p:cNvPr id="4" name="Rectangle 4"/>
          <p:cNvSpPr>
            <a:spLocks noChangeArrowheads="1"/>
          </p:cNvSpPr>
          <p:nvPr/>
        </p:nvSpPr>
        <p:spPr bwMode="auto">
          <a:xfrm>
            <a:off x="2627313" y="2781300"/>
            <a:ext cx="3962400" cy="34559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2400"/>
              <a:t>鲁布革项目 </a:t>
            </a:r>
            <a:r>
              <a:rPr lang="en-US" altLang="zh-CN" sz="2400"/>
              <a:t>1000</a:t>
            </a:r>
          </a:p>
          <a:p>
            <a:r>
              <a:rPr lang="en-US" altLang="zh-CN" sz="2400"/>
              <a:t>	</a:t>
            </a:r>
            <a:r>
              <a:rPr lang="zh-CN" altLang="en-US" sz="2000"/>
              <a:t>勘察设计 </a:t>
            </a:r>
            <a:r>
              <a:rPr lang="en-US" altLang="zh-CN" sz="2000"/>
              <a:t>1100</a:t>
            </a:r>
            <a:endParaRPr lang="en-US" altLang="zh-CN" sz="2400"/>
          </a:p>
          <a:p>
            <a:r>
              <a:rPr lang="en-US" altLang="zh-CN" sz="2400"/>
              <a:t>		</a:t>
            </a:r>
            <a:r>
              <a:rPr lang="zh-CN" altLang="en-US" sz="2400"/>
              <a:t>勘察 </a:t>
            </a:r>
            <a:r>
              <a:rPr lang="en-US" altLang="zh-CN" sz="2400"/>
              <a:t>1110</a:t>
            </a:r>
          </a:p>
          <a:p>
            <a:r>
              <a:rPr lang="en-US" altLang="zh-CN" sz="2400"/>
              <a:t>		</a:t>
            </a:r>
            <a:r>
              <a:rPr lang="zh-CN" altLang="en-US" sz="2400"/>
              <a:t>规划</a:t>
            </a:r>
            <a:r>
              <a:rPr lang="en-US" altLang="zh-CN" sz="2400"/>
              <a:t>1120</a:t>
            </a:r>
          </a:p>
          <a:p>
            <a:r>
              <a:rPr lang="en-US" altLang="zh-CN" sz="2400"/>
              <a:t>		</a:t>
            </a:r>
            <a:r>
              <a:rPr lang="zh-CN" altLang="en-US" sz="2400"/>
              <a:t>初步设计 </a:t>
            </a:r>
            <a:r>
              <a:rPr lang="en-US" altLang="zh-CN" sz="2400"/>
              <a:t>1130</a:t>
            </a:r>
          </a:p>
          <a:p>
            <a:r>
              <a:rPr lang="en-US" altLang="zh-CN" sz="2400"/>
              <a:t>		……</a:t>
            </a:r>
          </a:p>
          <a:p>
            <a:r>
              <a:rPr lang="en-US" altLang="zh-CN" sz="2400"/>
              <a:t>	</a:t>
            </a:r>
            <a:r>
              <a:rPr lang="zh-CN" altLang="en-US" sz="2000"/>
              <a:t>项目咨询 </a:t>
            </a:r>
            <a:r>
              <a:rPr lang="en-US" altLang="zh-CN" sz="2000"/>
              <a:t>1200</a:t>
            </a:r>
          </a:p>
          <a:p>
            <a:r>
              <a:rPr lang="en-US" altLang="zh-CN" sz="2000"/>
              <a:t>	</a:t>
            </a:r>
            <a:r>
              <a:rPr lang="zh-CN" altLang="en-US" sz="2000"/>
              <a:t>项目准备 </a:t>
            </a:r>
            <a:r>
              <a:rPr lang="en-US" altLang="zh-CN" sz="2000"/>
              <a:t>1300</a:t>
            </a:r>
          </a:p>
          <a:p>
            <a:r>
              <a:rPr lang="en-US" altLang="zh-CN" sz="2000"/>
              <a:t>	</a:t>
            </a:r>
            <a:r>
              <a:rPr lang="zh-CN" altLang="en-US" sz="2000"/>
              <a:t>建设管理 </a:t>
            </a:r>
            <a:r>
              <a:rPr lang="en-US" altLang="zh-CN" sz="2000"/>
              <a:t>1400</a:t>
            </a:r>
          </a:p>
          <a:p>
            <a:r>
              <a:rPr lang="en-US" altLang="zh-CN" sz="2000"/>
              <a:t>	……</a:t>
            </a:r>
          </a:p>
        </p:txBody>
      </p:sp>
      <p:sp>
        <p:nvSpPr>
          <p:cNvPr id="5" name="Rectangle 5"/>
          <p:cNvSpPr txBox="1">
            <a:spLocks noChangeArrowheads="1"/>
          </p:cNvSpPr>
          <p:nvPr/>
        </p:nvSpPr>
        <p:spPr>
          <a:xfrm>
            <a:off x="685800" y="838200"/>
            <a:ext cx="7772400" cy="1143000"/>
          </a:xfrm>
          <a:prstGeom prst="rect">
            <a:avLst/>
          </a:prstGeom>
        </p:spPr>
        <p:txBody>
          <a:bodyPr anchor="ctr"/>
          <a:lstStyle>
            <a:lvl1pPr algn="l" rtl="0" eaLnBrk="0" fontAlgn="base" hangingPunct="0">
              <a:spcBef>
                <a:spcPct val="0"/>
              </a:spcBef>
              <a:spcAft>
                <a:spcPct val="0"/>
              </a:spcAft>
              <a:defRPr kumimoji="1" sz="4000" kern="1200">
                <a:solidFill>
                  <a:schemeClr val="tx2"/>
                </a:solidFill>
                <a:latin typeface="+mj-lt"/>
                <a:ea typeface="宋体" charset="0"/>
                <a:cs typeface="宋体" charset="0"/>
              </a:defRPr>
            </a:lvl1pPr>
            <a:lvl2pPr algn="l" rtl="0" eaLnBrk="0" fontAlgn="base" hangingPunct="0">
              <a:spcBef>
                <a:spcPct val="0"/>
              </a:spcBef>
              <a:spcAft>
                <a:spcPct val="0"/>
              </a:spcAft>
              <a:defRPr kumimoji="1" sz="4000">
                <a:solidFill>
                  <a:schemeClr val="tx2"/>
                </a:solidFill>
                <a:latin typeface="Trebuchet MS" pitchFamily="34" charset="0"/>
                <a:ea typeface="宋体" charset="0"/>
                <a:cs typeface="宋体" charset="0"/>
              </a:defRPr>
            </a:lvl2pPr>
            <a:lvl3pPr algn="l" rtl="0" eaLnBrk="0" fontAlgn="base" hangingPunct="0">
              <a:spcBef>
                <a:spcPct val="0"/>
              </a:spcBef>
              <a:spcAft>
                <a:spcPct val="0"/>
              </a:spcAft>
              <a:defRPr kumimoji="1" sz="4000">
                <a:solidFill>
                  <a:schemeClr val="tx2"/>
                </a:solidFill>
                <a:latin typeface="Trebuchet MS" pitchFamily="34" charset="0"/>
                <a:ea typeface="宋体" charset="0"/>
                <a:cs typeface="宋体" charset="0"/>
              </a:defRPr>
            </a:lvl3pPr>
            <a:lvl4pPr algn="l" rtl="0" eaLnBrk="0" fontAlgn="base" hangingPunct="0">
              <a:spcBef>
                <a:spcPct val="0"/>
              </a:spcBef>
              <a:spcAft>
                <a:spcPct val="0"/>
              </a:spcAft>
              <a:defRPr kumimoji="1" sz="4000">
                <a:solidFill>
                  <a:schemeClr val="tx2"/>
                </a:solidFill>
                <a:latin typeface="Trebuchet MS" pitchFamily="34" charset="0"/>
                <a:ea typeface="宋体" charset="0"/>
                <a:cs typeface="宋体" charset="0"/>
              </a:defRPr>
            </a:lvl4pPr>
            <a:lvl5pPr algn="l" rtl="0" eaLnBrk="0" fontAlgn="base" hangingPunct="0">
              <a:spcBef>
                <a:spcPct val="0"/>
              </a:spcBef>
              <a:spcAft>
                <a:spcPct val="0"/>
              </a:spcAft>
              <a:defRPr kumimoji="1" sz="4000">
                <a:solidFill>
                  <a:schemeClr val="tx2"/>
                </a:solidFill>
                <a:latin typeface="Trebuchet MS" pitchFamily="34" charset="0"/>
                <a:ea typeface="宋体" charset="0"/>
                <a:cs typeface="宋体"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r>
              <a:rPr lang="zh-CN" altLang="en-US" sz="3600" b="1">
                <a:solidFill>
                  <a:schemeClr val="tx1"/>
                </a:solidFill>
                <a:ea typeface="楷体_GB2312" pitchFamily="49" charset="-122"/>
              </a:rPr>
              <a:t>工作分解结构示例</a:t>
            </a:r>
            <a:r>
              <a:rPr lang="en-US" altLang="zh-CN" sz="3600" b="1">
                <a:solidFill>
                  <a:schemeClr val="tx1"/>
                </a:solidFill>
                <a:ea typeface="楷体_GB2312" pitchFamily="49" charset="-122"/>
              </a:rPr>
              <a:t>2</a:t>
            </a:r>
            <a:endParaRPr lang="en-US" altLang="zh-CN" sz="3200" b="1">
              <a:solidFill>
                <a:schemeClr val="tx1"/>
              </a:solidFill>
              <a:effectLst>
                <a:outerShdw blurRad="38100" dist="38100" dir="2700000" algn="tl">
                  <a:srgbClr val="C0C0C0"/>
                </a:outerShdw>
              </a:effectLst>
              <a:ea typeface="黑体" panose="02010609060101010101" pitchFamily="49" charset="-122"/>
            </a:endParaRPr>
          </a:p>
        </p:txBody>
      </p:sp>
    </p:spTree>
    <p:extLst>
      <p:ext uri="{BB962C8B-B14F-4D97-AF65-F5344CB8AC3E}">
        <p14:creationId xmlns:p14="http://schemas.microsoft.com/office/powerpoint/2010/main" val="36274832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2970D246-2215-47FD-B836-33BE87E051D8}" type="slidenum">
              <a:rPr lang="en-US" altLang="zh-CN" smtClean="0"/>
              <a:pPr>
                <a:defRPr/>
              </a:pPr>
              <a:t>63</a:t>
            </a:fld>
            <a:endParaRPr lang="en-US" altLang="zh-CN"/>
          </a:p>
        </p:txBody>
      </p:sp>
      <p:sp>
        <p:nvSpPr>
          <p:cNvPr id="3" name="Text Box 3"/>
          <p:cNvSpPr txBox="1">
            <a:spLocks noChangeArrowheads="1"/>
          </p:cNvSpPr>
          <p:nvPr/>
        </p:nvSpPr>
        <p:spPr bwMode="auto">
          <a:xfrm>
            <a:off x="2036763" y="1265238"/>
            <a:ext cx="5080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3200" b="1">
                <a:effectLst>
                  <a:outerShdw blurRad="38100" dist="38100" dir="2700000" algn="tl">
                    <a:srgbClr val="C0C0C0"/>
                  </a:outerShdw>
                </a:effectLst>
                <a:ea typeface="黑体" panose="02010609060101010101" pitchFamily="49" charset="-122"/>
              </a:rPr>
              <a:t>项目管理的主要技术与方法</a:t>
            </a:r>
          </a:p>
        </p:txBody>
      </p:sp>
      <p:sp>
        <p:nvSpPr>
          <p:cNvPr id="4" name="Text Box 4"/>
          <p:cNvSpPr txBox="1">
            <a:spLocks noChangeArrowheads="1"/>
          </p:cNvSpPr>
          <p:nvPr/>
        </p:nvSpPr>
        <p:spPr bwMode="auto">
          <a:xfrm>
            <a:off x="1555750" y="2133600"/>
            <a:ext cx="3448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0000FF"/>
                </a:solidFill>
                <a:latin typeface="宋体" panose="02010600030101010101" pitchFamily="2" charset="-122"/>
              </a:rPr>
              <a:t>2</a:t>
            </a:r>
            <a:r>
              <a:rPr lang="zh-CN" altLang="en-US" sz="2800" b="1">
                <a:solidFill>
                  <a:srgbClr val="0000FF"/>
                </a:solidFill>
                <a:latin typeface="宋体" panose="02010600030101010101" pitchFamily="2" charset="-122"/>
              </a:rPr>
              <a:t>、甘特图：</a:t>
            </a:r>
            <a:r>
              <a:rPr lang="en-US" altLang="zh-CN" sz="2800" b="1">
                <a:solidFill>
                  <a:srgbClr val="0000FF"/>
                </a:solidFill>
                <a:latin typeface="宋体" panose="02010600030101010101" pitchFamily="2" charset="-122"/>
              </a:rPr>
              <a:t>GANT</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708275"/>
            <a:ext cx="5400675"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6967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ChangeArrowheads="1"/>
          </p:cNvSpPr>
          <p:nvPr/>
        </p:nvSpPr>
        <p:spPr bwMode="auto">
          <a:xfrm>
            <a:off x="914400" y="609600"/>
            <a:ext cx="79406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marL="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9144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1371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18288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kumimoji="0" lang="zh-CN" altLang="zh-CN" sz="3600">
              <a:solidFill>
                <a:srgbClr val="666699"/>
              </a:solidFill>
              <a:latin typeface="Arial" panose="020B0604020202020204" pitchFamily="34" charset="0"/>
              <a:ea typeface="华文彩云" panose="02010800040101010101" pitchFamily="2" charset="-122"/>
            </a:endParaRPr>
          </a:p>
        </p:txBody>
      </p:sp>
      <p:grpSp>
        <p:nvGrpSpPr>
          <p:cNvPr id="697347" name="Group 3"/>
          <p:cNvGrpSpPr>
            <a:grpSpLocks/>
          </p:cNvGrpSpPr>
          <p:nvPr/>
        </p:nvGrpSpPr>
        <p:grpSpPr bwMode="auto">
          <a:xfrm>
            <a:off x="3200400" y="4038600"/>
            <a:ext cx="5486400" cy="1600200"/>
            <a:chOff x="1776" y="2976"/>
            <a:chExt cx="3456" cy="1008"/>
          </a:xfrm>
        </p:grpSpPr>
        <p:sp>
          <p:nvSpPr>
            <p:cNvPr id="697348" name="Rectangle 4"/>
            <p:cNvSpPr>
              <a:spLocks noChangeArrowheads="1"/>
            </p:cNvSpPr>
            <p:nvPr/>
          </p:nvSpPr>
          <p:spPr bwMode="auto">
            <a:xfrm>
              <a:off x="1776" y="3312"/>
              <a:ext cx="48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200">
                  <a:latin typeface="Tahoma" panose="020B0604030504040204" pitchFamily="34" charset="0"/>
                </a:rPr>
                <a:t>制定提纲</a:t>
              </a:r>
            </a:p>
            <a:p>
              <a:pPr algn="ctr"/>
              <a:r>
                <a:rPr lang="en-US" altLang="zh-CN" sz="1200">
                  <a:latin typeface="Tahoma" panose="020B0604030504040204" pitchFamily="34" charset="0"/>
                </a:rPr>
                <a:t>7</a:t>
              </a:r>
            </a:p>
          </p:txBody>
        </p:sp>
        <p:sp>
          <p:nvSpPr>
            <p:cNvPr id="697349" name="Rectangle 5"/>
            <p:cNvSpPr>
              <a:spLocks noChangeArrowheads="1"/>
            </p:cNvSpPr>
            <p:nvPr/>
          </p:nvSpPr>
          <p:spPr bwMode="auto">
            <a:xfrm>
              <a:off x="2688" y="2976"/>
              <a:ext cx="48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200">
                  <a:latin typeface="Tahoma" panose="020B0604030504040204" pitchFamily="34" charset="0"/>
                </a:rPr>
                <a:t>章节撰写</a:t>
              </a:r>
            </a:p>
            <a:p>
              <a:pPr algn="ctr"/>
              <a:r>
                <a:rPr lang="en-US" altLang="zh-CN" sz="1200">
                  <a:latin typeface="Tahoma" panose="020B0604030504040204" pitchFamily="34" charset="0"/>
                </a:rPr>
                <a:t>20</a:t>
              </a:r>
            </a:p>
          </p:txBody>
        </p:sp>
        <p:sp>
          <p:nvSpPr>
            <p:cNvPr id="697350" name="Line 6"/>
            <p:cNvSpPr>
              <a:spLocks noChangeShapeType="1"/>
            </p:cNvSpPr>
            <p:nvPr/>
          </p:nvSpPr>
          <p:spPr bwMode="auto">
            <a:xfrm flipV="1">
              <a:off x="2256" y="3120"/>
              <a:ext cx="432"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97351" name="Rectangle 7"/>
            <p:cNvSpPr>
              <a:spLocks noChangeArrowheads="1"/>
            </p:cNvSpPr>
            <p:nvPr/>
          </p:nvSpPr>
          <p:spPr bwMode="auto">
            <a:xfrm>
              <a:off x="3600" y="2976"/>
              <a:ext cx="48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200">
                  <a:latin typeface="Tahoma" panose="020B0604030504040204" pitchFamily="34" charset="0"/>
                </a:rPr>
                <a:t>修改校对</a:t>
              </a:r>
            </a:p>
            <a:p>
              <a:pPr algn="ctr"/>
              <a:r>
                <a:rPr lang="en-US" altLang="zh-CN" sz="1200">
                  <a:latin typeface="Tahoma" panose="020B0604030504040204" pitchFamily="34" charset="0"/>
                </a:rPr>
                <a:t>7</a:t>
              </a:r>
            </a:p>
          </p:txBody>
        </p:sp>
        <p:sp>
          <p:nvSpPr>
            <p:cNvPr id="697352" name="Rectangle 8"/>
            <p:cNvSpPr>
              <a:spLocks noChangeArrowheads="1"/>
            </p:cNvSpPr>
            <p:nvPr/>
          </p:nvSpPr>
          <p:spPr bwMode="auto">
            <a:xfrm>
              <a:off x="2736" y="3696"/>
              <a:ext cx="528" cy="288"/>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200">
                  <a:latin typeface="Tahoma" panose="020B0604030504040204" pitchFamily="34" charset="0"/>
                </a:rPr>
                <a:t>联系出版社</a:t>
              </a:r>
            </a:p>
            <a:p>
              <a:pPr algn="ctr"/>
              <a:r>
                <a:rPr lang="en-US" altLang="zh-CN" sz="1200">
                  <a:latin typeface="Tahoma" panose="020B0604030504040204" pitchFamily="34" charset="0"/>
                </a:rPr>
                <a:t>3</a:t>
              </a:r>
            </a:p>
          </p:txBody>
        </p:sp>
        <p:sp>
          <p:nvSpPr>
            <p:cNvPr id="697353" name="Rectangle 9"/>
            <p:cNvSpPr>
              <a:spLocks noChangeArrowheads="1"/>
            </p:cNvSpPr>
            <p:nvPr/>
          </p:nvSpPr>
          <p:spPr bwMode="auto">
            <a:xfrm>
              <a:off x="3648" y="3696"/>
              <a:ext cx="480" cy="288"/>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200">
                  <a:latin typeface="Tahoma" panose="020B0604030504040204" pitchFamily="34" charset="0"/>
                </a:rPr>
                <a:t>书店预订</a:t>
              </a:r>
            </a:p>
            <a:p>
              <a:pPr algn="ctr"/>
              <a:r>
                <a:rPr lang="en-US" altLang="zh-CN" sz="1200">
                  <a:latin typeface="Tahoma" panose="020B0604030504040204" pitchFamily="34" charset="0"/>
                </a:rPr>
                <a:t>20</a:t>
              </a:r>
            </a:p>
          </p:txBody>
        </p:sp>
        <p:sp>
          <p:nvSpPr>
            <p:cNvPr id="697354" name="Rectangle 10"/>
            <p:cNvSpPr>
              <a:spLocks noChangeArrowheads="1"/>
            </p:cNvSpPr>
            <p:nvPr/>
          </p:nvSpPr>
          <p:spPr bwMode="auto">
            <a:xfrm>
              <a:off x="4752" y="3360"/>
              <a:ext cx="48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200">
                  <a:latin typeface="Tahoma" panose="020B0604030504040204" pitchFamily="34" charset="0"/>
                </a:rPr>
                <a:t>排版印刷</a:t>
              </a:r>
            </a:p>
            <a:p>
              <a:pPr algn="ctr"/>
              <a:endParaRPr lang="en-US" altLang="zh-CN" sz="1200">
                <a:latin typeface="Tahoma" panose="020B0604030504040204" pitchFamily="34" charset="0"/>
              </a:endParaRPr>
            </a:p>
          </p:txBody>
        </p:sp>
        <p:sp>
          <p:nvSpPr>
            <p:cNvPr id="697355" name="Line 11"/>
            <p:cNvSpPr>
              <a:spLocks noChangeShapeType="1"/>
            </p:cNvSpPr>
            <p:nvPr/>
          </p:nvSpPr>
          <p:spPr bwMode="auto">
            <a:xfrm>
              <a:off x="2256" y="3456"/>
              <a:ext cx="624" cy="384"/>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97356" name="Line 12"/>
            <p:cNvSpPr>
              <a:spLocks noChangeShapeType="1"/>
            </p:cNvSpPr>
            <p:nvPr/>
          </p:nvSpPr>
          <p:spPr bwMode="auto">
            <a:xfrm>
              <a:off x="3168" y="3120"/>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97357" name="Line 13"/>
            <p:cNvSpPr>
              <a:spLocks noChangeShapeType="1"/>
            </p:cNvSpPr>
            <p:nvPr/>
          </p:nvSpPr>
          <p:spPr bwMode="auto">
            <a:xfrm>
              <a:off x="3264" y="3840"/>
              <a:ext cx="384" cy="0"/>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97358" name="Line 14"/>
            <p:cNvSpPr>
              <a:spLocks noChangeShapeType="1"/>
            </p:cNvSpPr>
            <p:nvPr/>
          </p:nvSpPr>
          <p:spPr bwMode="auto">
            <a:xfrm>
              <a:off x="4080" y="3120"/>
              <a:ext cx="624"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97359" name="Line 15"/>
            <p:cNvSpPr>
              <a:spLocks noChangeShapeType="1"/>
            </p:cNvSpPr>
            <p:nvPr/>
          </p:nvSpPr>
          <p:spPr bwMode="auto">
            <a:xfrm flipV="1">
              <a:off x="4032" y="3552"/>
              <a:ext cx="720" cy="336"/>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697360" name="Rectangle 16"/>
          <p:cNvSpPr>
            <a:spLocks noChangeArrowheads="1"/>
          </p:cNvSpPr>
          <p:nvPr/>
        </p:nvSpPr>
        <p:spPr bwMode="auto">
          <a:xfrm>
            <a:off x="1219200" y="1371600"/>
            <a:ext cx="64008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200">
                <a:latin typeface="Tahoma" panose="020B0604030504040204" pitchFamily="34" charset="0"/>
              </a:rPr>
              <a:t>        </a:t>
            </a:r>
            <a:r>
              <a:rPr lang="zh-CN" altLang="en-US" sz="1200">
                <a:latin typeface="Tahoma" panose="020B0604030504040204" pitchFamily="34" charset="0"/>
              </a:rPr>
              <a:t>由工作、事项、线路三个要素组成，以图形直观的反映项目工作的构成及相互之间的顺序</a:t>
            </a:r>
          </a:p>
          <a:p>
            <a:r>
              <a:rPr lang="zh-CN" altLang="en-US" sz="1200">
                <a:latin typeface="Tahoma" panose="020B0604030504040204" pitchFamily="34" charset="0"/>
              </a:rPr>
              <a:t>关系，使一项计划构成一个系统的整体，为项目各种定量分析奠定基础。</a:t>
            </a:r>
          </a:p>
        </p:txBody>
      </p:sp>
      <p:sp>
        <p:nvSpPr>
          <p:cNvPr id="697361" name="Rectangle 17"/>
          <p:cNvSpPr>
            <a:spLocks noGrp="1" noChangeArrowheads="1"/>
          </p:cNvSpPr>
          <p:nvPr>
            <p:ph type="title" idx="4294967295"/>
          </p:nvPr>
        </p:nvSpPr>
        <p:spPr>
          <a:xfrm>
            <a:off x="1295400" y="274638"/>
            <a:ext cx="5715000" cy="1143000"/>
          </a:xfrm>
        </p:spPr>
        <p:txBody>
          <a:bodyPr/>
          <a:lstStyle/>
          <a:p>
            <a:pPr algn="l"/>
            <a:r>
              <a:rPr lang="en-US" altLang="zh-CN" sz="3200">
                <a:solidFill>
                  <a:srgbClr val="666699"/>
                </a:solidFill>
                <a:latin typeface="黑体" panose="02010609060101010101" pitchFamily="49" charset="-122"/>
                <a:ea typeface="黑体" panose="02010609060101010101" pitchFamily="49" charset="-122"/>
              </a:rPr>
              <a:t>3</a:t>
            </a:r>
            <a:r>
              <a:rPr lang="zh-CN" altLang="en-US" sz="3200">
                <a:solidFill>
                  <a:srgbClr val="666699"/>
                </a:solidFill>
                <a:latin typeface="黑体" panose="02010609060101010101" pitchFamily="49" charset="-122"/>
                <a:ea typeface="黑体" panose="02010609060101010101" pitchFamily="49" charset="-122"/>
              </a:rPr>
              <a:t>、网络计划技术</a:t>
            </a:r>
            <a:r>
              <a:rPr lang="en-US" altLang="zh-CN" sz="3200">
                <a:solidFill>
                  <a:srgbClr val="666699"/>
                </a:solidFill>
                <a:latin typeface="黑体" panose="02010609060101010101" pitchFamily="49" charset="-122"/>
                <a:ea typeface="黑体" panose="02010609060101010101" pitchFamily="49" charset="-122"/>
              </a:rPr>
              <a:t>--PERT</a:t>
            </a:r>
            <a:r>
              <a:rPr lang="zh-CN" altLang="en-US" sz="3200">
                <a:solidFill>
                  <a:srgbClr val="666699"/>
                </a:solidFill>
                <a:latin typeface="黑体" panose="02010609060101010101" pitchFamily="49" charset="-122"/>
                <a:ea typeface="黑体" panose="02010609060101010101" pitchFamily="49" charset="-122"/>
              </a:rPr>
              <a:t>、</a:t>
            </a:r>
            <a:r>
              <a:rPr lang="en-US" altLang="zh-CN" sz="3200">
                <a:solidFill>
                  <a:srgbClr val="666699"/>
                </a:solidFill>
                <a:latin typeface="黑体" panose="02010609060101010101" pitchFamily="49" charset="-122"/>
                <a:ea typeface="黑体" panose="02010609060101010101" pitchFamily="49" charset="-122"/>
              </a:rPr>
              <a:t>CPM</a:t>
            </a:r>
            <a:endParaRPr lang="en-US" altLang="zh-CN" sz="3200">
              <a:latin typeface="黑体" panose="02010609060101010101" pitchFamily="49" charset="-122"/>
              <a:ea typeface="黑体" panose="02010609060101010101" pitchFamily="49" charset="-122"/>
            </a:endParaRPr>
          </a:p>
        </p:txBody>
      </p:sp>
      <p:sp>
        <p:nvSpPr>
          <p:cNvPr id="697362" name="Rectangle 18"/>
          <p:cNvSpPr>
            <a:spLocks noChangeArrowheads="1"/>
          </p:cNvSpPr>
          <p:nvPr/>
        </p:nvSpPr>
        <p:spPr bwMode="auto">
          <a:xfrm>
            <a:off x="1054100" y="2209800"/>
            <a:ext cx="3962400" cy="19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90000"/>
              </a:lnSpc>
              <a:spcBef>
                <a:spcPct val="20000"/>
              </a:spcBef>
              <a:buFontTx/>
              <a:buChar char="•"/>
            </a:pPr>
            <a:r>
              <a:rPr kumimoji="0" lang="zh-CN" altLang="en-US" dirty="0">
                <a:latin typeface="Arial" panose="020B0604020202020204" pitchFamily="34" charset="0"/>
                <a:ea typeface="华文细黑" panose="02010600040101010101" pitchFamily="2" charset="-122"/>
              </a:rPr>
              <a:t>工作内容逐层分解</a:t>
            </a:r>
          </a:p>
          <a:p>
            <a:pPr lvl="1">
              <a:lnSpc>
                <a:spcPct val="90000"/>
              </a:lnSpc>
              <a:spcBef>
                <a:spcPct val="20000"/>
              </a:spcBef>
              <a:buFontTx/>
              <a:buChar char="–"/>
            </a:pPr>
            <a:r>
              <a:rPr kumimoji="0" lang="zh-CN" altLang="en-US" sz="1600" dirty="0">
                <a:latin typeface="Arial" panose="020B0604020202020204" pitchFamily="34" charset="0"/>
                <a:ea typeface="华文细黑" panose="02010600040101010101" pitchFamily="2" charset="-122"/>
              </a:rPr>
              <a:t>将项目按照其内在的结构或实施过程的顺序进行逐层分解。</a:t>
            </a:r>
          </a:p>
          <a:p>
            <a:pPr>
              <a:lnSpc>
                <a:spcPct val="90000"/>
              </a:lnSpc>
              <a:spcBef>
                <a:spcPct val="20000"/>
              </a:spcBef>
              <a:buFontTx/>
              <a:buChar char="•"/>
            </a:pPr>
            <a:r>
              <a:rPr kumimoji="0" lang="zh-CN" altLang="en-US" dirty="0">
                <a:latin typeface="Arial" panose="020B0604020202020204" pitchFamily="34" charset="0"/>
                <a:ea typeface="华文细黑" panose="02010600040101010101" pitchFamily="2" charset="-122"/>
              </a:rPr>
              <a:t>时间计算</a:t>
            </a:r>
          </a:p>
          <a:p>
            <a:pPr lvl="1">
              <a:lnSpc>
                <a:spcPct val="90000"/>
              </a:lnSpc>
              <a:spcBef>
                <a:spcPct val="20000"/>
              </a:spcBef>
              <a:buFontTx/>
              <a:buChar char="–"/>
            </a:pPr>
            <a:r>
              <a:rPr kumimoji="0" lang="zh-CN" altLang="en-US" sz="1600" dirty="0">
                <a:latin typeface="Arial" panose="020B0604020202020204" pitchFamily="34" charset="0"/>
                <a:ea typeface="华文细黑" panose="02010600040101010101" pitchFamily="2" charset="-122"/>
              </a:rPr>
              <a:t>工作时间</a:t>
            </a:r>
          </a:p>
          <a:p>
            <a:pPr lvl="1">
              <a:lnSpc>
                <a:spcPct val="90000"/>
              </a:lnSpc>
              <a:spcBef>
                <a:spcPct val="20000"/>
              </a:spcBef>
              <a:buFontTx/>
              <a:buChar char="–"/>
            </a:pPr>
            <a:r>
              <a:rPr kumimoji="0" lang="zh-CN" altLang="en-US" sz="1600" dirty="0">
                <a:latin typeface="Arial" panose="020B0604020202020204" pitchFamily="34" charset="0"/>
                <a:ea typeface="华文细黑" panose="02010600040101010101" pitchFamily="2" charset="-122"/>
              </a:rPr>
              <a:t>开始时间</a:t>
            </a:r>
          </a:p>
          <a:p>
            <a:pPr lvl="1">
              <a:lnSpc>
                <a:spcPct val="90000"/>
              </a:lnSpc>
              <a:spcBef>
                <a:spcPct val="20000"/>
              </a:spcBef>
              <a:buFontTx/>
              <a:buChar char="–"/>
            </a:pPr>
            <a:r>
              <a:rPr kumimoji="0" lang="zh-CN" altLang="en-US" sz="1600" dirty="0">
                <a:latin typeface="Arial" panose="020B0604020202020204" pitchFamily="34" charset="0"/>
                <a:ea typeface="华文细黑" panose="02010600040101010101" pitchFamily="2" charset="-122"/>
              </a:rPr>
              <a:t>完成时间</a:t>
            </a:r>
          </a:p>
          <a:p>
            <a:pPr>
              <a:lnSpc>
                <a:spcPct val="90000"/>
              </a:lnSpc>
              <a:spcBef>
                <a:spcPct val="20000"/>
              </a:spcBef>
              <a:buFontTx/>
              <a:buChar char="•"/>
            </a:pPr>
            <a:r>
              <a:rPr kumimoji="0" lang="zh-CN" altLang="en-US" dirty="0">
                <a:latin typeface="Arial" panose="020B0604020202020204" pitchFamily="34" charset="0"/>
                <a:ea typeface="华文细黑" panose="02010600040101010101" pitchFamily="2" charset="-122"/>
              </a:rPr>
              <a:t>逻辑关系</a:t>
            </a:r>
          </a:p>
          <a:p>
            <a:pPr lvl="1">
              <a:lnSpc>
                <a:spcPct val="90000"/>
              </a:lnSpc>
              <a:spcBef>
                <a:spcPct val="20000"/>
              </a:spcBef>
              <a:buFontTx/>
              <a:buChar char="–"/>
            </a:pPr>
            <a:r>
              <a:rPr kumimoji="0" lang="zh-CN" altLang="en-US" sz="1600" dirty="0">
                <a:latin typeface="Arial" panose="020B0604020202020204" pitchFamily="34" charset="0"/>
                <a:ea typeface="华文细黑" panose="02010600040101010101" pitchFamily="2" charset="-122"/>
              </a:rPr>
              <a:t>完成开始</a:t>
            </a:r>
          </a:p>
          <a:p>
            <a:pPr lvl="1">
              <a:lnSpc>
                <a:spcPct val="90000"/>
              </a:lnSpc>
              <a:spcBef>
                <a:spcPct val="20000"/>
              </a:spcBef>
              <a:buFontTx/>
              <a:buChar char="–"/>
            </a:pPr>
            <a:r>
              <a:rPr kumimoji="0" lang="zh-CN" altLang="en-US" sz="1600" dirty="0">
                <a:latin typeface="Arial" panose="020B0604020202020204" pitchFamily="34" charset="0"/>
                <a:ea typeface="华文细黑" panose="02010600040101010101" pitchFamily="2" charset="-122"/>
              </a:rPr>
              <a:t>开始开始</a:t>
            </a:r>
          </a:p>
          <a:p>
            <a:pPr lvl="1">
              <a:lnSpc>
                <a:spcPct val="90000"/>
              </a:lnSpc>
              <a:spcBef>
                <a:spcPct val="20000"/>
              </a:spcBef>
              <a:buFontTx/>
              <a:buChar char="–"/>
            </a:pPr>
            <a:r>
              <a:rPr kumimoji="0" lang="zh-CN" altLang="en-US" sz="1600" dirty="0">
                <a:latin typeface="Arial" panose="020B0604020202020204" pitchFamily="34" charset="0"/>
                <a:ea typeface="华文细黑" panose="02010600040101010101" pitchFamily="2" charset="-122"/>
              </a:rPr>
              <a:t>完成完成</a:t>
            </a:r>
          </a:p>
          <a:p>
            <a:pPr lvl="1">
              <a:lnSpc>
                <a:spcPct val="90000"/>
              </a:lnSpc>
              <a:spcBef>
                <a:spcPct val="20000"/>
              </a:spcBef>
              <a:buFontTx/>
              <a:buChar char="–"/>
            </a:pPr>
            <a:r>
              <a:rPr kumimoji="0" lang="zh-CN" altLang="en-US" sz="1600" dirty="0">
                <a:latin typeface="Arial" panose="020B0604020202020204" pitchFamily="34" charset="0"/>
                <a:ea typeface="华文细黑" panose="02010600040101010101" pitchFamily="2" charset="-122"/>
              </a:rPr>
              <a:t>开始完成</a:t>
            </a:r>
          </a:p>
        </p:txBody>
      </p:sp>
    </p:spTree>
    <p:extLst>
      <p:ext uri="{BB962C8B-B14F-4D97-AF65-F5344CB8AC3E}">
        <p14:creationId xmlns:p14="http://schemas.microsoft.com/office/powerpoint/2010/main" val="36789593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ChangeArrowheads="1"/>
          </p:cNvSpPr>
          <p:nvPr/>
        </p:nvSpPr>
        <p:spPr bwMode="auto">
          <a:xfrm>
            <a:off x="1042988" y="333375"/>
            <a:ext cx="47482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marL="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9144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1371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18288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kumimoji="0" lang="zh-CN" altLang="zh-CN" sz="2800" b="1">
              <a:solidFill>
                <a:srgbClr val="666699"/>
              </a:solidFill>
              <a:latin typeface="Arial" panose="020B0604020202020204" pitchFamily="34" charset="0"/>
              <a:ea typeface="华文彩云" panose="02010800040101010101" pitchFamily="2" charset="-122"/>
            </a:endParaRPr>
          </a:p>
        </p:txBody>
      </p:sp>
      <p:graphicFrame>
        <p:nvGraphicFramePr>
          <p:cNvPr id="699395" name="Group 3"/>
          <p:cNvGraphicFramePr>
            <a:graphicFrameLocks noGrp="1"/>
          </p:cNvGraphicFramePr>
          <p:nvPr/>
        </p:nvGraphicFramePr>
        <p:xfrm>
          <a:off x="1109663" y="4330700"/>
          <a:ext cx="3233737" cy="1536701"/>
        </p:xfrm>
        <a:graphic>
          <a:graphicData uri="http://schemas.openxmlformats.org/drawingml/2006/table">
            <a:tbl>
              <a:tblPr/>
              <a:tblGrid>
                <a:gridCol w="1163637">
                  <a:extLst>
                    <a:ext uri="{9D8B030D-6E8A-4147-A177-3AD203B41FA5}">
                      <a16:colId xmlns:a16="http://schemas.microsoft.com/office/drawing/2014/main" val="1949619052"/>
                    </a:ext>
                  </a:extLst>
                </a:gridCol>
                <a:gridCol w="374650">
                  <a:extLst>
                    <a:ext uri="{9D8B030D-6E8A-4147-A177-3AD203B41FA5}">
                      <a16:colId xmlns:a16="http://schemas.microsoft.com/office/drawing/2014/main" val="1675154496"/>
                    </a:ext>
                  </a:extLst>
                </a:gridCol>
                <a:gridCol w="374650">
                  <a:extLst>
                    <a:ext uri="{9D8B030D-6E8A-4147-A177-3AD203B41FA5}">
                      <a16:colId xmlns:a16="http://schemas.microsoft.com/office/drawing/2014/main" val="4265407652"/>
                    </a:ext>
                  </a:extLst>
                </a:gridCol>
                <a:gridCol w="374650">
                  <a:extLst>
                    <a:ext uri="{9D8B030D-6E8A-4147-A177-3AD203B41FA5}">
                      <a16:colId xmlns:a16="http://schemas.microsoft.com/office/drawing/2014/main" val="501100401"/>
                    </a:ext>
                  </a:extLst>
                </a:gridCol>
                <a:gridCol w="374650">
                  <a:extLst>
                    <a:ext uri="{9D8B030D-6E8A-4147-A177-3AD203B41FA5}">
                      <a16:colId xmlns:a16="http://schemas.microsoft.com/office/drawing/2014/main" val="3008866757"/>
                    </a:ext>
                  </a:extLst>
                </a:gridCol>
                <a:gridCol w="571500">
                  <a:extLst>
                    <a:ext uri="{9D8B030D-6E8A-4147-A177-3AD203B41FA5}">
                      <a16:colId xmlns:a16="http://schemas.microsoft.com/office/drawing/2014/main" val="1322520241"/>
                    </a:ext>
                  </a:extLst>
                </a:gridCol>
              </a:tblGrid>
              <a:tr h="30480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rgbClr val="990000"/>
                          </a:solidFill>
                          <a:effectLst/>
                          <a:latin typeface="Arial" panose="020B0604020202020204" pitchFamily="34" charset="0"/>
                          <a:ea typeface="宋体" panose="02010600030101010101" pitchFamily="2" charset="-122"/>
                        </a:rPr>
                        <a:t>  </a:t>
                      </a:r>
                      <a:endParaRPr kumimoji="0" lang="en-US" altLang="zh-CN" sz="2400" b="0" i="0" u="none" strike="noStrike" cap="none" normalizeH="0" baseline="0">
                        <a:ln>
                          <a:noFill/>
                        </a:ln>
                        <a:solidFill>
                          <a:srgbClr val="990000"/>
                        </a:solidFill>
                        <a:effectLst/>
                        <a:latin typeface="Arial" panose="020B0604020202020204" pitchFamily="34" charset="0"/>
                        <a:ea typeface="宋体" panose="02010600030101010101" pitchFamily="2"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1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2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3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4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总计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1214602"/>
                  </a:ext>
                </a:extLst>
              </a:tr>
              <a:tr h="47942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预计费用 </a:t>
                      </a: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25 </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25 </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25 </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25 </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100 </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39904002"/>
                  </a:ext>
                </a:extLst>
              </a:tr>
              <a:tr h="442913">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实际费用 </a:t>
                      </a: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22 </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20 </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25 </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25 </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92 </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9900890"/>
                  </a:ext>
                </a:extLst>
              </a:tr>
              <a:tr h="309563">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实际完成 </a:t>
                      </a: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20 </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20 </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20 </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20 </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80 </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80547651"/>
                  </a:ext>
                </a:extLst>
              </a:tr>
            </a:tbl>
          </a:graphicData>
        </a:graphic>
      </p:graphicFrame>
      <p:graphicFrame>
        <p:nvGraphicFramePr>
          <p:cNvPr id="699432" name="Object 40"/>
          <p:cNvGraphicFramePr>
            <a:graphicFrameLocks noChangeAspect="1"/>
          </p:cNvGraphicFramePr>
          <p:nvPr/>
        </p:nvGraphicFramePr>
        <p:xfrm>
          <a:off x="5486400" y="4160838"/>
          <a:ext cx="2286000" cy="2011362"/>
        </p:xfrm>
        <a:graphic>
          <a:graphicData uri="http://schemas.openxmlformats.org/presentationml/2006/ole">
            <mc:AlternateContent xmlns:mc="http://schemas.openxmlformats.org/markup-compatibility/2006">
              <mc:Choice xmlns:v="urn:schemas-microsoft-com:vml" Requires="v">
                <p:oleObj spid="_x0000_s3076" name="位图图像" r:id="rId3" imgW="2104762" imgH="1838095" progId="Paint.Picture">
                  <p:embed/>
                </p:oleObj>
              </mc:Choice>
              <mc:Fallback>
                <p:oleObj name="位图图像" r:id="rId3" imgW="2104762" imgH="1838095" progId="Paint.Picture">
                  <p:embed/>
                  <p:pic>
                    <p:nvPicPr>
                      <p:cNvPr id="699432" name="Object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160838"/>
                        <a:ext cx="2286000" cy="201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9433" name="Rectangle 41"/>
          <p:cNvSpPr>
            <a:spLocks noChangeArrowheads="1"/>
          </p:cNvSpPr>
          <p:nvPr/>
        </p:nvSpPr>
        <p:spPr bwMode="auto">
          <a:xfrm>
            <a:off x="1066800" y="2590800"/>
            <a:ext cx="3962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20000"/>
              </a:spcBef>
              <a:buClr>
                <a:schemeClr val="hlink"/>
              </a:buClr>
              <a:buSzPct val="80000"/>
              <a:buFont typeface="Wingdings" panose="05000000000000000000" pitchFamily="2" charset="2"/>
              <a:buChar char="n"/>
            </a:pPr>
            <a:r>
              <a:rPr kumimoji="0" lang="zh-CN" altLang="en-US" sz="2000">
                <a:effectLst>
                  <a:outerShdw blurRad="38100" dist="38100" dir="2700000" algn="tl">
                    <a:srgbClr val="C0C0C0"/>
                  </a:outerShdw>
                </a:effectLst>
                <a:latin typeface="Tahoma" panose="020B0604030504040204" pitchFamily="34" charset="0"/>
              </a:rPr>
              <a:t>分析期望与实施差异</a:t>
            </a:r>
          </a:p>
          <a:p>
            <a:pPr>
              <a:spcBef>
                <a:spcPct val="20000"/>
              </a:spcBef>
              <a:buClr>
                <a:schemeClr val="hlink"/>
              </a:buClr>
              <a:buSzPct val="80000"/>
              <a:buFont typeface="Wingdings" panose="05000000000000000000" pitchFamily="2" charset="2"/>
              <a:buChar char="n"/>
            </a:pPr>
            <a:r>
              <a:rPr kumimoji="0" lang="zh-CN" altLang="en-US" sz="2000">
                <a:effectLst>
                  <a:outerShdw blurRad="38100" dist="38100" dir="2700000" algn="tl">
                    <a:srgbClr val="C0C0C0"/>
                  </a:outerShdw>
                </a:effectLst>
                <a:latin typeface="Tahoma" panose="020B0604030504040204" pitchFamily="34" charset="0"/>
              </a:rPr>
              <a:t>以费用和时间计量</a:t>
            </a:r>
          </a:p>
          <a:p>
            <a:pPr>
              <a:spcBef>
                <a:spcPct val="20000"/>
              </a:spcBef>
              <a:buClr>
                <a:schemeClr val="hlink"/>
              </a:buClr>
              <a:buSzPct val="80000"/>
              <a:buFont typeface="Wingdings" panose="05000000000000000000" pitchFamily="2" charset="2"/>
              <a:buChar char="n"/>
            </a:pPr>
            <a:r>
              <a:rPr kumimoji="0" lang="zh-CN" altLang="en-US" sz="2000">
                <a:effectLst>
                  <a:outerShdw blurRad="38100" dist="38100" dir="2700000" algn="tl">
                    <a:srgbClr val="C0C0C0"/>
                  </a:outerShdw>
                </a:effectLst>
                <a:latin typeface="Tahoma" panose="020B0604030504040204" pitchFamily="34" charset="0"/>
              </a:rPr>
              <a:t>直观的图表</a:t>
            </a:r>
          </a:p>
        </p:txBody>
      </p:sp>
      <p:sp>
        <p:nvSpPr>
          <p:cNvPr id="699434" name="Rectangle 42"/>
          <p:cNvSpPr>
            <a:spLocks noChangeArrowheads="1"/>
          </p:cNvSpPr>
          <p:nvPr/>
        </p:nvSpPr>
        <p:spPr bwMode="auto">
          <a:xfrm>
            <a:off x="1335088" y="1676400"/>
            <a:ext cx="6589712"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200">
                <a:latin typeface="Tahoma" panose="020B0604030504040204" pitchFamily="34" charset="0"/>
              </a:rPr>
              <a:t>      </a:t>
            </a:r>
            <a:r>
              <a:rPr lang="zh-CN" altLang="en-US" sz="1200">
                <a:latin typeface="Tahoma" panose="020B0604030504040204" pitchFamily="34" charset="0"/>
              </a:rPr>
              <a:t>项目绩效评估技术， 从价值和时间两方面，对项目的计划、实际完成（挣值）、实际费用等</a:t>
            </a:r>
          </a:p>
          <a:p>
            <a:r>
              <a:rPr lang="zh-CN" altLang="en-US" sz="1200">
                <a:latin typeface="Tahoma" panose="020B0604030504040204" pitchFamily="34" charset="0"/>
              </a:rPr>
              <a:t>数据进行对比分析，评估项目进展情况。</a:t>
            </a:r>
          </a:p>
        </p:txBody>
      </p:sp>
      <p:sp>
        <p:nvSpPr>
          <p:cNvPr id="699435" name="Rectangle 43"/>
          <p:cNvSpPr>
            <a:spLocks noGrp="1" noChangeArrowheads="1"/>
          </p:cNvSpPr>
          <p:nvPr>
            <p:ph type="title" idx="4294967295"/>
          </p:nvPr>
        </p:nvSpPr>
        <p:spPr>
          <a:xfrm>
            <a:off x="1295400" y="381000"/>
            <a:ext cx="7620000" cy="1143000"/>
          </a:xfrm>
        </p:spPr>
        <p:txBody>
          <a:bodyPr/>
          <a:lstStyle/>
          <a:p>
            <a:pPr algn="l"/>
            <a:r>
              <a:rPr lang="en-US" altLang="zh-CN" sz="3200">
                <a:solidFill>
                  <a:srgbClr val="666699"/>
                </a:solidFill>
                <a:latin typeface="黑体" panose="02010609060101010101" pitchFamily="49" charset="-122"/>
                <a:ea typeface="黑体" panose="02010609060101010101" pitchFamily="49" charset="-122"/>
              </a:rPr>
              <a:t>4</a:t>
            </a:r>
            <a:r>
              <a:rPr lang="zh-CN" altLang="en-US" sz="3200">
                <a:solidFill>
                  <a:srgbClr val="666699"/>
                </a:solidFill>
                <a:latin typeface="黑体" panose="02010609060101010101" pitchFamily="49" charset="-122"/>
                <a:ea typeface="黑体" panose="02010609060101010101" pitchFamily="49" charset="-122"/>
              </a:rPr>
              <a:t>、项目进度和成本评估</a:t>
            </a:r>
            <a:r>
              <a:rPr lang="en-US" altLang="zh-CN" sz="3200">
                <a:solidFill>
                  <a:srgbClr val="666699"/>
                </a:solidFill>
                <a:latin typeface="黑体" panose="02010609060101010101" pitchFamily="49" charset="-122"/>
                <a:ea typeface="黑体" panose="02010609060101010101" pitchFamily="49" charset="-122"/>
              </a:rPr>
              <a:t>--</a:t>
            </a:r>
            <a:r>
              <a:rPr lang="zh-CN" altLang="en-US" sz="2800" b="1">
                <a:solidFill>
                  <a:srgbClr val="0000FF"/>
                </a:solidFill>
                <a:latin typeface="宋体" panose="02010600030101010101" pitchFamily="2" charset="-122"/>
              </a:rPr>
              <a:t>挣值分析（</a:t>
            </a:r>
            <a:r>
              <a:rPr lang="en-US" altLang="zh-CN" sz="3200">
                <a:solidFill>
                  <a:srgbClr val="666699"/>
                </a:solidFill>
                <a:latin typeface="黑体" panose="02010609060101010101" pitchFamily="49" charset="-122"/>
                <a:ea typeface="黑体" panose="02010609060101010101" pitchFamily="49" charset="-122"/>
              </a:rPr>
              <a:t>EVMS</a:t>
            </a:r>
            <a:r>
              <a:rPr lang="zh-CN" altLang="en-US" sz="3200">
                <a:solidFill>
                  <a:srgbClr val="666699"/>
                </a:solidFill>
                <a:latin typeface="黑体" panose="02010609060101010101" pitchFamily="49" charset="-122"/>
                <a:ea typeface="黑体" panose="02010609060101010101" pitchFamily="49" charset="-122"/>
              </a:rPr>
              <a:t>）</a:t>
            </a:r>
          </a:p>
        </p:txBody>
      </p:sp>
    </p:spTree>
    <p:extLst>
      <p:ext uri="{BB962C8B-B14F-4D97-AF65-F5344CB8AC3E}">
        <p14:creationId xmlns:p14="http://schemas.microsoft.com/office/powerpoint/2010/main" val="11844433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a:xfrm>
            <a:off x="395288" y="836613"/>
            <a:ext cx="8229600" cy="1143000"/>
          </a:xfrm>
        </p:spPr>
        <p:txBody>
          <a:bodyPr/>
          <a:lstStyle/>
          <a:p>
            <a:pPr>
              <a:spcBef>
                <a:spcPct val="20000"/>
              </a:spcBef>
            </a:pPr>
            <a:r>
              <a:rPr lang="en-US" altLang="zh-CN" sz="4800" b="1">
                <a:solidFill>
                  <a:srgbClr val="800000"/>
                </a:solidFill>
                <a:ea typeface="华文琥珀" panose="02010800040101010101" pitchFamily="2" charset="-122"/>
              </a:rPr>
              <a:t>3.</a:t>
            </a:r>
            <a:r>
              <a:rPr lang="zh-CN" altLang="en-US" sz="4800" b="1">
                <a:solidFill>
                  <a:srgbClr val="800000"/>
                </a:solidFill>
                <a:ea typeface="华文琥珀" panose="02010800040101010101" pitchFamily="2" charset="-122"/>
              </a:rPr>
              <a:t>项目管理带给了我们什么？</a:t>
            </a:r>
          </a:p>
        </p:txBody>
      </p:sp>
      <p:sp>
        <p:nvSpPr>
          <p:cNvPr id="719875" name="Rectangle 3"/>
          <p:cNvSpPr>
            <a:spLocks noGrp="1" noChangeArrowheads="1"/>
          </p:cNvSpPr>
          <p:nvPr>
            <p:ph type="body" idx="1"/>
          </p:nvPr>
        </p:nvSpPr>
        <p:spPr>
          <a:xfrm>
            <a:off x="1968500" y="2347913"/>
            <a:ext cx="7067550" cy="4176712"/>
          </a:xfrm>
        </p:spPr>
        <p:txBody>
          <a:bodyPr/>
          <a:lstStyle/>
          <a:p>
            <a:r>
              <a:rPr lang="zh-CN" altLang="en-US"/>
              <a:t>工程组织形式的改变</a:t>
            </a:r>
          </a:p>
          <a:p>
            <a:r>
              <a:rPr lang="zh-CN" altLang="en-US"/>
              <a:t>工程管理模式的变化</a:t>
            </a:r>
          </a:p>
          <a:p>
            <a:r>
              <a:rPr lang="zh-CN" altLang="en-US"/>
              <a:t>是面向成果的（关注任务的完成）</a:t>
            </a:r>
          </a:p>
          <a:p>
            <a:r>
              <a:rPr lang="zh-CN" altLang="en-US"/>
              <a:t>是基于团队协调作战的</a:t>
            </a:r>
          </a:p>
          <a:p>
            <a:r>
              <a:rPr lang="zh-CN" altLang="en-US"/>
              <a:t>是通过有效地借助外部资源降低成本的</a:t>
            </a:r>
          </a:p>
          <a:p>
            <a:r>
              <a:rPr lang="zh-CN" altLang="en-US"/>
              <a:t>是柔性的（始终在变化的）</a:t>
            </a:r>
          </a:p>
          <a:p>
            <a:pPr>
              <a:buFontTx/>
              <a:buNone/>
            </a:pPr>
            <a:endParaRPr lang="zh-CN" altLang="en-US"/>
          </a:p>
          <a:p>
            <a:endParaRPr lang="en-US" altLang="zh-CN"/>
          </a:p>
        </p:txBody>
      </p:sp>
    </p:spTree>
    <p:extLst>
      <p:ext uri="{BB962C8B-B14F-4D97-AF65-F5344CB8AC3E}">
        <p14:creationId xmlns:p14="http://schemas.microsoft.com/office/powerpoint/2010/main" val="1089032634"/>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Text Box 2"/>
          <p:cNvSpPr txBox="1">
            <a:spLocks noChangeArrowheads="1"/>
          </p:cNvSpPr>
          <p:nvPr/>
        </p:nvSpPr>
        <p:spPr bwMode="auto">
          <a:xfrm>
            <a:off x="144463" y="260350"/>
            <a:ext cx="8748712" cy="694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5125" indent="-365125">
              <a:defRPr kumimoji="1" sz="2400">
                <a:solidFill>
                  <a:schemeClr val="tx1"/>
                </a:solidFill>
                <a:latin typeface="Times New Roman" panose="02020603050405020304" pitchFamily="18" charset="0"/>
                <a:ea typeface="宋体" panose="02010600030101010101" pitchFamily="2" charset="-122"/>
              </a:defRPr>
            </a:lvl1pPr>
            <a:lvl2pPr marL="544513">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endParaRPr kumimoji="0" lang="en-US" altLang="zh-CN" sz="1000" b="1">
              <a:solidFill>
                <a:srgbClr val="FF0000"/>
              </a:solidFill>
              <a:effectLst>
                <a:outerShdw blurRad="38100" dist="38100" dir="2700000" algn="tl">
                  <a:srgbClr val="C0C0C0"/>
                </a:outerShdw>
              </a:effectLst>
              <a:latin typeface="Arial" panose="020B0604020202020204" pitchFamily="34" charset="0"/>
            </a:endParaRPr>
          </a:p>
          <a:p>
            <a:r>
              <a:rPr kumimoji="0" lang="en-US" altLang="zh-CN" sz="3200" b="1">
                <a:effectLst>
                  <a:outerShdw blurRad="38100" dist="38100" dir="2700000" algn="tl">
                    <a:srgbClr val="C0C0C0"/>
                  </a:outerShdw>
                </a:effectLst>
                <a:latin typeface="华文新魏" panose="02010800040101010101" pitchFamily="2" charset="-122"/>
                <a:ea typeface="华文新魏" panose="02010800040101010101" pitchFamily="2" charset="-122"/>
              </a:rPr>
              <a:t>           </a:t>
            </a:r>
            <a:r>
              <a:rPr kumimoji="0" lang="zh-CN" altLang="en-US" sz="3200" b="1">
                <a:effectLst>
                  <a:outerShdw blurRad="38100" dist="38100" dir="2700000" algn="tl">
                    <a:srgbClr val="C0C0C0"/>
                  </a:outerShdw>
                </a:effectLst>
                <a:latin typeface="华文新魏" panose="02010800040101010101" pitchFamily="2" charset="-122"/>
                <a:ea typeface="华文新魏" panose="02010800040101010101" pitchFamily="2" charset="-122"/>
              </a:rPr>
              <a:t>组织结构大体可分为职能式、项目式、矩阵式和事业部式四种类型：</a:t>
            </a:r>
          </a:p>
          <a:p>
            <a:pPr>
              <a:buFont typeface="Wingdings" panose="05000000000000000000" pitchFamily="2" charset="2"/>
              <a:buChar char="Ø"/>
            </a:pPr>
            <a:r>
              <a:rPr kumimoji="0" lang="zh-CN" altLang="en-US" b="1">
                <a:effectLst>
                  <a:outerShdw blurRad="38100" dist="38100" dir="2700000" algn="tl">
                    <a:srgbClr val="C0C0C0"/>
                  </a:outerShdw>
                </a:effectLst>
                <a:latin typeface="Arial" panose="020B0604020202020204" pitchFamily="34" charset="0"/>
              </a:rPr>
              <a:t>职能式：部门或企业的人力资源较为集中，设计、生产、销售、质量、财务统一管理，比较适用于小型项目 。</a:t>
            </a:r>
          </a:p>
          <a:p>
            <a:pPr>
              <a:buFont typeface="Wingdings" panose="05000000000000000000" pitchFamily="2" charset="2"/>
              <a:buChar char="Ø"/>
            </a:pPr>
            <a:r>
              <a:rPr kumimoji="0" lang="zh-CN" altLang="en-US" b="1">
                <a:effectLst>
                  <a:outerShdw blurRad="38100" dist="38100" dir="2700000" algn="tl">
                    <a:srgbClr val="C0C0C0"/>
                  </a:outerShdw>
                </a:effectLst>
                <a:latin typeface="Arial" panose="020B0604020202020204" pitchFamily="34" charset="0"/>
              </a:rPr>
              <a:t>项目式：按项目形式进行组织，其组织结构较为独立，适用于大型项目。</a:t>
            </a:r>
          </a:p>
          <a:p>
            <a:pPr>
              <a:buFont typeface="Wingdings" panose="05000000000000000000" pitchFamily="2" charset="2"/>
              <a:buChar char="Ø"/>
            </a:pPr>
            <a:r>
              <a:rPr kumimoji="0" lang="zh-CN" altLang="en-US" b="1">
                <a:effectLst>
                  <a:outerShdw blurRad="38100" dist="38100" dir="2700000" algn="tl">
                    <a:srgbClr val="C0C0C0"/>
                  </a:outerShdw>
                </a:effectLst>
                <a:latin typeface="Arial" panose="020B0604020202020204" pitchFamily="34" charset="0"/>
              </a:rPr>
              <a:t>矩阵式：职能部门的资源共享（如经营部、财务部、人力资源部，质量管理部等），项目经理对项目可以有效控制，适用于大型项目 。</a:t>
            </a:r>
          </a:p>
          <a:p>
            <a:pPr>
              <a:buFont typeface="Wingdings" panose="05000000000000000000" pitchFamily="2" charset="2"/>
              <a:buChar char="Ø"/>
            </a:pPr>
            <a:r>
              <a:rPr kumimoji="0" lang="zh-CN" altLang="en-US" b="1">
                <a:effectLst>
                  <a:outerShdw blurRad="38100" dist="38100" dir="2700000" algn="tl">
                    <a:srgbClr val="C0C0C0"/>
                  </a:outerShdw>
                </a:effectLst>
                <a:latin typeface="Arial" panose="020B0604020202020204" pitchFamily="34" charset="0"/>
              </a:rPr>
              <a:t>事业部式：是企业内部职能部门组织结构较为独立，职能部门资源满足独立运作项目。适用于大型企业或远离公司总部的项目。斯隆</a:t>
            </a:r>
            <a:r>
              <a:rPr kumimoji="0" lang="en-US" altLang="zh-CN" b="1">
                <a:effectLst>
                  <a:outerShdw blurRad="38100" dist="38100" dir="2700000" algn="tl">
                    <a:srgbClr val="C0C0C0"/>
                  </a:outerShdw>
                </a:effectLst>
                <a:latin typeface="Arial" panose="020B0604020202020204" pitchFamily="34" charset="0"/>
              </a:rPr>
              <a:t>1924</a:t>
            </a:r>
            <a:r>
              <a:rPr kumimoji="0" lang="zh-CN" altLang="en-US" b="1">
                <a:effectLst>
                  <a:outerShdw blurRad="38100" dist="38100" dir="2700000" algn="tl">
                    <a:srgbClr val="C0C0C0"/>
                  </a:outerShdw>
                </a:effectLst>
                <a:latin typeface="Arial" panose="020B0604020202020204" pitchFamily="34" charset="0"/>
              </a:rPr>
              <a:t>年提出</a:t>
            </a:r>
            <a:r>
              <a:rPr kumimoji="0" lang="en-US" altLang="zh-CN" b="1">
                <a:effectLst>
                  <a:outerShdw blurRad="38100" dist="38100" dir="2700000" algn="tl">
                    <a:srgbClr val="C0C0C0"/>
                  </a:outerShdw>
                </a:effectLst>
                <a:latin typeface="Arial" panose="020B0604020202020204" pitchFamily="34" charset="0"/>
              </a:rPr>
              <a:t>.</a:t>
            </a:r>
          </a:p>
          <a:p>
            <a:pPr>
              <a:buFont typeface="Wingdings" panose="05000000000000000000" pitchFamily="2" charset="2"/>
              <a:buChar char="Ø"/>
            </a:pPr>
            <a:r>
              <a:rPr kumimoji="0" lang="zh-CN" altLang="en-US" b="1">
                <a:effectLst>
                  <a:outerShdw blurRad="38100" dist="38100" dir="2700000" algn="tl">
                    <a:srgbClr val="C0C0C0"/>
                  </a:outerShdw>
                </a:effectLst>
                <a:latin typeface="Arial" panose="020B0604020202020204" pitchFamily="34" charset="0"/>
              </a:rPr>
              <a:t>管理一般没有绝对的对与错。</a:t>
            </a:r>
          </a:p>
          <a:p>
            <a:pPr>
              <a:buFont typeface="Wingdings" panose="05000000000000000000" pitchFamily="2" charset="2"/>
              <a:buChar char="Ø"/>
            </a:pPr>
            <a:r>
              <a:rPr kumimoji="0" lang="zh-CN" altLang="en-US" b="1">
                <a:effectLst>
                  <a:outerShdw blurRad="38100" dist="38100" dir="2700000" algn="tl">
                    <a:srgbClr val="C0C0C0"/>
                  </a:outerShdw>
                </a:effectLst>
                <a:latin typeface="Arial" panose="020B0604020202020204" pitchFamily="34" charset="0"/>
              </a:rPr>
              <a:t>企业应当选择合适自己可持续发展的组织结构，没有绝对合理的管理机制和组织结构，客观的分析和适宜应用是企业管理机制正常有效运行的保障。</a:t>
            </a:r>
          </a:p>
          <a:p>
            <a:pPr>
              <a:buFont typeface="Wingdings" panose="05000000000000000000" pitchFamily="2" charset="2"/>
              <a:buChar char="Ø"/>
            </a:pPr>
            <a:endParaRPr kumimoji="0" lang="en-US" altLang="zh-CN" sz="4000" b="1">
              <a:effectLst>
                <a:outerShdw blurRad="38100" dist="38100" dir="2700000" algn="tl">
                  <a:srgbClr val="C0C0C0"/>
                </a:outerShdw>
              </a:effectLst>
              <a:latin typeface="华文新魏" panose="02010800040101010101" pitchFamily="2" charset="-122"/>
              <a:ea typeface="华文新魏" panose="02010800040101010101" pitchFamily="2" charset="-122"/>
            </a:endParaRPr>
          </a:p>
        </p:txBody>
      </p:sp>
      <p:sp>
        <p:nvSpPr>
          <p:cNvPr id="720899" name="Oval 3"/>
          <p:cNvSpPr>
            <a:spLocks noChangeArrowheads="1"/>
          </p:cNvSpPr>
          <p:nvPr/>
        </p:nvSpPr>
        <p:spPr bwMode="auto">
          <a:xfrm>
            <a:off x="395288" y="1341438"/>
            <a:ext cx="1366837" cy="576262"/>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900" name="Oval 4"/>
          <p:cNvSpPr>
            <a:spLocks noChangeArrowheads="1"/>
          </p:cNvSpPr>
          <p:nvPr/>
        </p:nvSpPr>
        <p:spPr bwMode="auto">
          <a:xfrm>
            <a:off x="395288" y="2133600"/>
            <a:ext cx="1368425" cy="503238"/>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901" name="Oval 5"/>
          <p:cNvSpPr>
            <a:spLocks noChangeArrowheads="1"/>
          </p:cNvSpPr>
          <p:nvPr/>
        </p:nvSpPr>
        <p:spPr bwMode="auto">
          <a:xfrm>
            <a:off x="468313" y="2852738"/>
            <a:ext cx="1366837" cy="504825"/>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902" name="Oval 6"/>
          <p:cNvSpPr>
            <a:spLocks noChangeArrowheads="1"/>
          </p:cNvSpPr>
          <p:nvPr/>
        </p:nvSpPr>
        <p:spPr bwMode="auto">
          <a:xfrm>
            <a:off x="468313" y="3933825"/>
            <a:ext cx="1439862" cy="503238"/>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1586165620"/>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ChangeArrowheads="1"/>
          </p:cNvSpPr>
          <p:nvPr>
            <p:ph type="title"/>
          </p:nvPr>
        </p:nvSpPr>
        <p:spPr>
          <a:xfrm>
            <a:off x="1981200" y="304800"/>
            <a:ext cx="6419850" cy="1143000"/>
          </a:xfrm>
          <a:noFill/>
          <a:ln/>
        </p:spPr>
        <p:txBody>
          <a:bodyPr/>
          <a:lstStyle/>
          <a:p>
            <a:pPr algn="l"/>
            <a:r>
              <a:rPr lang="zh-CN" altLang="en-US" sz="3600" b="1">
                <a:solidFill>
                  <a:schemeClr val="tx1"/>
                </a:solidFill>
                <a:ea typeface="楷体_GB2312" pitchFamily="49" charset="-122"/>
              </a:rPr>
              <a:t>传统企业管理的组织结构</a:t>
            </a:r>
          </a:p>
        </p:txBody>
      </p:sp>
      <p:sp>
        <p:nvSpPr>
          <p:cNvPr id="749571" name="Rectangle 3"/>
          <p:cNvSpPr>
            <a:spLocks noChangeArrowheads="1"/>
          </p:cNvSpPr>
          <p:nvPr/>
        </p:nvSpPr>
        <p:spPr bwMode="auto">
          <a:xfrm>
            <a:off x="3014663" y="2314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aphicFrame>
        <p:nvGraphicFramePr>
          <p:cNvPr id="749572" name="Object 4"/>
          <p:cNvGraphicFramePr>
            <a:graphicFrameLocks noChangeAspect="1"/>
          </p:cNvGraphicFramePr>
          <p:nvPr/>
        </p:nvGraphicFramePr>
        <p:xfrm>
          <a:off x="1404938" y="1627188"/>
          <a:ext cx="6046787" cy="2201862"/>
        </p:xfrm>
        <a:graphic>
          <a:graphicData uri="http://schemas.openxmlformats.org/presentationml/2006/ole">
            <mc:AlternateContent xmlns:mc="http://schemas.openxmlformats.org/markup-compatibility/2006">
              <mc:Choice xmlns:v="urn:schemas-microsoft-com:vml" Requires="v">
                <p:oleObj spid="_x0000_s4100" r:id="rId3" imgW="3115110" imgH="2228571" progId="Paint.Picture">
                  <p:embed/>
                </p:oleObj>
              </mc:Choice>
              <mc:Fallback>
                <p:oleObj r:id="rId3" imgW="3115110" imgH="2228571" progId="Paint.Picture">
                  <p:embed/>
                  <p:pic>
                    <p:nvPicPr>
                      <p:cNvPr id="7495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4938" y="1627188"/>
                        <a:ext cx="6046787" cy="2201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9573" name="Rectangle 5"/>
          <p:cNvSpPr>
            <a:spLocks noChangeArrowheads="1"/>
          </p:cNvSpPr>
          <p:nvPr/>
        </p:nvSpPr>
        <p:spPr bwMode="auto">
          <a:xfrm>
            <a:off x="1547813" y="3859213"/>
            <a:ext cx="865187" cy="576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49574" name="Rectangle 6"/>
          <p:cNvSpPr>
            <a:spLocks noChangeArrowheads="1"/>
          </p:cNvSpPr>
          <p:nvPr/>
        </p:nvSpPr>
        <p:spPr bwMode="auto">
          <a:xfrm>
            <a:off x="1547813" y="4508500"/>
            <a:ext cx="865187" cy="57626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49575" name="Rectangle 7"/>
          <p:cNvSpPr>
            <a:spLocks noChangeArrowheads="1"/>
          </p:cNvSpPr>
          <p:nvPr/>
        </p:nvSpPr>
        <p:spPr bwMode="auto">
          <a:xfrm>
            <a:off x="1547813" y="5156200"/>
            <a:ext cx="865187" cy="576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49576" name="Rectangle 8"/>
          <p:cNvSpPr>
            <a:spLocks noChangeArrowheads="1"/>
          </p:cNvSpPr>
          <p:nvPr/>
        </p:nvSpPr>
        <p:spPr bwMode="auto">
          <a:xfrm>
            <a:off x="3205163" y="3859213"/>
            <a:ext cx="865187" cy="576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49577" name="Rectangle 9"/>
          <p:cNvSpPr>
            <a:spLocks noChangeArrowheads="1"/>
          </p:cNvSpPr>
          <p:nvPr/>
        </p:nvSpPr>
        <p:spPr bwMode="auto">
          <a:xfrm>
            <a:off x="3205163" y="4508500"/>
            <a:ext cx="865187" cy="57626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49578" name="Rectangle 10"/>
          <p:cNvSpPr>
            <a:spLocks noChangeArrowheads="1"/>
          </p:cNvSpPr>
          <p:nvPr/>
        </p:nvSpPr>
        <p:spPr bwMode="auto">
          <a:xfrm>
            <a:off x="3205163" y="5156200"/>
            <a:ext cx="865187" cy="57626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49579" name="Rectangle 11"/>
          <p:cNvSpPr>
            <a:spLocks noChangeArrowheads="1"/>
          </p:cNvSpPr>
          <p:nvPr/>
        </p:nvSpPr>
        <p:spPr bwMode="auto">
          <a:xfrm>
            <a:off x="4859338" y="3932238"/>
            <a:ext cx="865187" cy="576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49580" name="Rectangle 12"/>
          <p:cNvSpPr>
            <a:spLocks noChangeArrowheads="1"/>
          </p:cNvSpPr>
          <p:nvPr/>
        </p:nvSpPr>
        <p:spPr bwMode="auto">
          <a:xfrm>
            <a:off x="4859338" y="4581525"/>
            <a:ext cx="865187" cy="576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49581" name="Rectangle 13"/>
          <p:cNvSpPr>
            <a:spLocks noChangeArrowheads="1"/>
          </p:cNvSpPr>
          <p:nvPr/>
        </p:nvSpPr>
        <p:spPr bwMode="auto">
          <a:xfrm>
            <a:off x="4859338" y="5229225"/>
            <a:ext cx="865187" cy="57626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49582" name="Rectangle 14"/>
          <p:cNvSpPr>
            <a:spLocks noChangeArrowheads="1"/>
          </p:cNvSpPr>
          <p:nvPr/>
        </p:nvSpPr>
        <p:spPr bwMode="auto">
          <a:xfrm>
            <a:off x="6445250" y="3932238"/>
            <a:ext cx="865188" cy="57626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49583" name="Rectangle 15"/>
          <p:cNvSpPr>
            <a:spLocks noChangeArrowheads="1"/>
          </p:cNvSpPr>
          <p:nvPr/>
        </p:nvSpPr>
        <p:spPr bwMode="auto">
          <a:xfrm>
            <a:off x="6445250" y="4581525"/>
            <a:ext cx="865188" cy="576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49584" name="Rectangle 16"/>
          <p:cNvSpPr>
            <a:spLocks noChangeArrowheads="1"/>
          </p:cNvSpPr>
          <p:nvPr/>
        </p:nvSpPr>
        <p:spPr bwMode="auto">
          <a:xfrm>
            <a:off x="6445250" y="5229225"/>
            <a:ext cx="865188" cy="576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158252438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ChangeArrowheads="1"/>
          </p:cNvSpPr>
          <p:nvPr>
            <p:ph type="title"/>
          </p:nvPr>
        </p:nvSpPr>
        <p:spPr>
          <a:xfrm>
            <a:off x="1981200" y="304800"/>
            <a:ext cx="6419850" cy="1143000"/>
          </a:xfrm>
          <a:noFill/>
          <a:ln/>
        </p:spPr>
        <p:txBody>
          <a:bodyPr/>
          <a:lstStyle/>
          <a:p>
            <a:pPr algn="l"/>
            <a:r>
              <a:rPr lang="zh-CN" altLang="en-US" sz="3600" b="1">
                <a:solidFill>
                  <a:schemeClr val="tx1"/>
                </a:solidFill>
                <a:ea typeface="楷体_GB2312" pitchFamily="49" charset="-122"/>
              </a:rPr>
              <a:t>强矩阵型组织结构</a:t>
            </a:r>
          </a:p>
        </p:txBody>
      </p:sp>
      <p:sp>
        <p:nvSpPr>
          <p:cNvPr id="750595" name="Rectangle 3"/>
          <p:cNvSpPr>
            <a:spLocks noChangeArrowheads="1"/>
          </p:cNvSpPr>
          <p:nvPr/>
        </p:nvSpPr>
        <p:spPr bwMode="auto">
          <a:xfrm>
            <a:off x="3014663" y="2314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aphicFrame>
        <p:nvGraphicFramePr>
          <p:cNvPr id="750596" name="Object 4"/>
          <p:cNvGraphicFramePr>
            <a:graphicFrameLocks noChangeAspect="1"/>
          </p:cNvGraphicFramePr>
          <p:nvPr/>
        </p:nvGraphicFramePr>
        <p:xfrm>
          <a:off x="827088" y="1627188"/>
          <a:ext cx="6046787" cy="2201862"/>
        </p:xfrm>
        <a:graphic>
          <a:graphicData uri="http://schemas.openxmlformats.org/presentationml/2006/ole">
            <mc:AlternateContent xmlns:mc="http://schemas.openxmlformats.org/markup-compatibility/2006">
              <mc:Choice xmlns:v="urn:schemas-microsoft-com:vml" Requires="v">
                <p:oleObj spid="_x0000_s5124" r:id="rId3" imgW="3115110" imgH="2228571" progId="Paint.Picture">
                  <p:embed/>
                </p:oleObj>
              </mc:Choice>
              <mc:Fallback>
                <p:oleObj r:id="rId3" imgW="3115110" imgH="2228571" progId="Paint.Picture">
                  <p:embed/>
                  <p:pic>
                    <p:nvPicPr>
                      <p:cNvPr id="75059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627188"/>
                        <a:ext cx="6046787" cy="2201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0597" name="Rectangle 5"/>
          <p:cNvSpPr>
            <a:spLocks noChangeArrowheads="1"/>
          </p:cNvSpPr>
          <p:nvPr/>
        </p:nvSpPr>
        <p:spPr bwMode="auto">
          <a:xfrm>
            <a:off x="969963" y="3859213"/>
            <a:ext cx="865187" cy="576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50598" name="Rectangle 6"/>
          <p:cNvSpPr>
            <a:spLocks noChangeArrowheads="1"/>
          </p:cNvSpPr>
          <p:nvPr/>
        </p:nvSpPr>
        <p:spPr bwMode="auto">
          <a:xfrm>
            <a:off x="969963" y="4508500"/>
            <a:ext cx="865187" cy="57626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50599" name="Rectangle 7"/>
          <p:cNvSpPr>
            <a:spLocks noChangeArrowheads="1"/>
          </p:cNvSpPr>
          <p:nvPr/>
        </p:nvSpPr>
        <p:spPr bwMode="auto">
          <a:xfrm>
            <a:off x="969963" y="5156200"/>
            <a:ext cx="865187" cy="576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50600" name="Rectangle 8"/>
          <p:cNvSpPr>
            <a:spLocks noChangeArrowheads="1"/>
          </p:cNvSpPr>
          <p:nvPr/>
        </p:nvSpPr>
        <p:spPr bwMode="auto">
          <a:xfrm>
            <a:off x="2627313" y="3859213"/>
            <a:ext cx="865187" cy="576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50601" name="Rectangle 9"/>
          <p:cNvSpPr>
            <a:spLocks noChangeArrowheads="1"/>
          </p:cNvSpPr>
          <p:nvPr/>
        </p:nvSpPr>
        <p:spPr bwMode="auto">
          <a:xfrm>
            <a:off x="2627313" y="4508500"/>
            <a:ext cx="865187" cy="57626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50602" name="Rectangle 10"/>
          <p:cNvSpPr>
            <a:spLocks noChangeArrowheads="1"/>
          </p:cNvSpPr>
          <p:nvPr/>
        </p:nvSpPr>
        <p:spPr bwMode="auto">
          <a:xfrm>
            <a:off x="2627313" y="5156200"/>
            <a:ext cx="865187" cy="57626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50603" name="Rectangle 11"/>
          <p:cNvSpPr>
            <a:spLocks noChangeArrowheads="1"/>
          </p:cNvSpPr>
          <p:nvPr/>
        </p:nvSpPr>
        <p:spPr bwMode="auto">
          <a:xfrm>
            <a:off x="4281488" y="3932238"/>
            <a:ext cx="865187" cy="576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50604" name="Rectangle 12"/>
          <p:cNvSpPr>
            <a:spLocks noChangeArrowheads="1"/>
          </p:cNvSpPr>
          <p:nvPr/>
        </p:nvSpPr>
        <p:spPr bwMode="auto">
          <a:xfrm>
            <a:off x="4281488" y="4581525"/>
            <a:ext cx="865187" cy="576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50605" name="Rectangle 13"/>
          <p:cNvSpPr>
            <a:spLocks noChangeArrowheads="1"/>
          </p:cNvSpPr>
          <p:nvPr/>
        </p:nvSpPr>
        <p:spPr bwMode="auto">
          <a:xfrm>
            <a:off x="4281488" y="5229225"/>
            <a:ext cx="865187" cy="57626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50606" name="Rectangle 14"/>
          <p:cNvSpPr>
            <a:spLocks noChangeArrowheads="1"/>
          </p:cNvSpPr>
          <p:nvPr/>
        </p:nvSpPr>
        <p:spPr bwMode="auto">
          <a:xfrm>
            <a:off x="5867400" y="3932238"/>
            <a:ext cx="865188" cy="57626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50607" name="Rectangle 15"/>
          <p:cNvSpPr>
            <a:spLocks noChangeArrowheads="1"/>
          </p:cNvSpPr>
          <p:nvPr/>
        </p:nvSpPr>
        <p:spPr bwMode="auto">
          <a:xfrm>
            <a:off x="5867400" y="4581525"/>
            <a:ext cx="865188" cy="576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50608" name="Rectangle 16"/>
          <p:cNvSpPr>
            <a:spLocks noChangeArrowheads="1"/>
          </p:cNvSpPr>
          <p:nvPr/>
        </p:nvSpPr>
        <p:spPr bwMode="auto">
          <a:xfrm>
            <a:off x="5867400" y="5229225"/>
            <a:ext cx="865188" cy="576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50609" name="Rectangle 17"/>
          <p:cNvSpPr>
            <a:spLocks noChangeArrowheads="1"/>
          </p:cNvSpPr>
          <p:nvPr/>
        </p:nvSpPr>
        <p:spPr bwMode="auto">
          <a:xfrm>
            <a:off x="7092950" y="3933825"/>
            <a:ext cx="15827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t>A</a:t>
            </a:r>
            <a:r>
              <a:rPr lang="zh-CN" altLang="en-US"/>
              <a:t>项目经理</a:t>
            </a:r>
          </a:p>
        </p:txBody>
      </p:sp>
      <p:sp>
        <p:nvSpPr>
          <p:cNvPr id="750610" name="Rectangle 18"/>
          <p:cNvSpPr>
            <a:spLocks noChangeArrowheads="1"/>
          </p:cNvSpPr>
          <p:nvPr/>
        </p:nvSpPr>
        <p:spPr bwMode="auto">
          <a:xfrm>
            <a:off x="7092950" y="5229225"/>
            <a:ext cx="15827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t>D</a:t>
            </a:r>
            <a:r>
              <a:rPr lang="zh-CN" altLang="en-US"/>
              <a:t>项目经理</a:t>
            </a:r>
          </a:p>
        </p:txBody>
      </p:sp>
      <p:sp>
        <p:nvSpPr>
          <p:cNvPr id="750611" name="Line 19"/>
          <p:cNvSpPr>
            <a:spLocks noChangeShapeType="1"/>
          </p:cNvSpPr>
          <p:nvPr/>
        </p:nvSpPr>
        <p:spPr bwMode="auto">
          <a:xfrm>
            <a:off x="7885113" y="4581525"/>
            <a:ext cx="0" cy="576263"/>
          </a:xfrm>
          <a:prstGeom prst="line">
            <a:avLst/>
          </a:prstGeom>
          <a:noFill/>
          <a:ln w="2857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50612" name="Line 20"/>
          <p:cNvSpPr>
            <a:spLocks noChangeShapeType="1"/>
          </p:cNvSpPr>
          <p:nvPr/>
        </p:nvSpPr>
        <p:spPr bwMode="auto">
          <a:xfrm>
            <a:off x="1116013" y="4868863"/>
            <a:ext cx="1943100" cy="0"/>
          </a:xfrm>
          <a:prstGeom prst="line">
            <a:avLst/>
          </a:prstGeom>
          <a:noFill/>
          <a:ln w="28575">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50613" name="Line 21"/>
          <p:cNvSpPr>
            <a:spLocks noChangeShapeType="1"/>
          </p:cNvSpPr>
          <p:nvPr/>
        </p:nvSpPr>
        <p:spPr bwMode="auto">
          <a:xfrm>
            <a:off x="3059113" y="5445125"/>
            <a:ext cx="1728787" cy="0"/>
          </a:xfrm>
          <a:prstGeom prst="line">
            <a:avLst/>
          </a:prstGeom>
          <a:noFill/>
          <a:ln w="38100">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50614" name="Line 22"/>
          <p:cNvSpPr>
            <a:spLocks noChangeShapeType="1"/>
          </p:cNvSpPr>
          <p:nvPr/>
        </p:nvSpPr>
        <p:spPr bwMode="auto">
          <a:xfrm flipV="1">
            <a:off x="4787900" y="4149725"/>
            <a:ext cx="1439863" cy="1295400"/>
          </a:xfrm>
          <a:prstGeom prst="line">
            <a:avLst/>
          </a:prstGeom>
          <a:noFill/>
          <a:ln w="38100">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50615" name="Line 23"/>
          <p:cNvSpPr>
            <a:spLocks noChangeShapeType="1"/>
          </p:cNvSpPr>
          <p:nvPr/>
        </p:nvSpPr>
        <p:spPr bwMode="auto">
          <a:xfrm>
            <a:off x="6227763" y="4149725"/>
            <a:ext cx="865187" cy="0"/>
          </a:xfrm>
          <a:prstGeom prst="line">
            <a:avLst/>
          </a:prstGeom>
          <a:noFill/>
          <a:ln w="38100">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50616" name="Line 24"/>
          <p:cNvSpPr>
            <a:spLocks noChangeShapeType="1"/>
          </p:cNvSpPr>
          <p:nvPr/>
        </p:nvSpPr>
        <p:spPr bwMode="auto">
          <a:xfrm>
            <a:off x="3059113" y="4868863"/>
            <a:ext cx="0" cy="576262"/>
          </a:xfrm>
          <a:prstGeom prst="line">
            <a:avLst/>
          </a:prstGeom>
          <a:noFill/>
          <a:ln w="38100">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50617" name="Line 25"/>
          <p:cNvSpPr>
            <a:spLocks noChangeShapeType="1"/>
          </p:cNvSpPr>
          <p:nvPr/>
        </p:nvSpPr>
        <p:spPr bwMode="auto">
          <a:xfrm>
            <a:off x="5291138" y="1844675"/>
            <a:ext cx="259397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50618" name="Line 26"/>
          <p:cNvSpPr>
            <a:spLocks noChangeShapeType="1"/>
          </p:cNvSpPr>
          <p:nvPr/>
        </p:nvSpPr>
        <p:spPr bwMode="auto">
          <a:xfrm>
            <a:off x="7885113" y="1844675"/>
            <a:ext cx="0" cy="20161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33551156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1" descr="66e8f898jw1e34rt4jgqtj.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36345" y="0"/>
            <a:ext cx="200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屏幕快照 2013-03-28 上午12.11.3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904" y="3717032"/>
            <a:ext cx="7200292" cy="271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descr="a9e69098gw1e2yijjhzz5j.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5318" y="0"/>
            <a:ext cx="4608512"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1318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EA35ED70-C27C-4B43-8C4B-05261D7F4D8D}" type="slidenum">
              <a:rPr lang="en-US" altLang="zh-CN"/>
              <a:pPr/>
              <a:t>70</a:t>
            </a:fld>
            <a:endParaRPr lang="en-US" altLang="zh-CN"/>
          </a:p>
        </p:txBody>
      </p:sp>
      <p:sp>
        <p:nvSpPr>
          <p:cNvPr id="731138" name="Rectangle 2"/>
          <p:cNvSpPr>
            <a:spLocks noGrp="1" noChangeArrowheads="1"/>
          </p:cNvSpPr>
          <p:nvPr>
            <p:ph type="title"/>
          </p:nvPr>
        </p:nvSpPr>
        <p:spPr>
          <a:xfrm>
            <a:off x="468313" y="404813"/>
            <a:ext cx="8229600" cy="1143000"/>
          </a:xfrm>
        </p:spPr>
        <p:txBody>
          <a:bodyPr/>
          <a:lstStyle/>
          <a:p>
            <a:r>
              <a:rPr lang="zh-CN" altLang="en-US"/>
              <a:t>合理安排使用项目资源</a:t>
            </a:r>
          </a:p>
        </p:txBody>
      </p:sp>
      <p:sp>
        <p:nvSpPr>
          <p:cNvPr id="731139" name="Rectangle 3"/>
          <p:cNvSpPr>
            <a:spLocks noGrp="1" noChangeArrowheads="1"/>
          </p:cNvSpPr>
          <p:nvPr>
            <p:ph type="body" idx="1"/>
          </p:nvPr>
        </p:nvSpPr>
        <p:spPr>
          <a:xfrm>
            <a:off x="468313" y="1700213"/>
            <a:ext cx="8229600" cy="4525962"/>
          </a:xfrm>
        </p:spPr>
        <p:txBody>
          <a:bodyPr/>
          <a:lstStyle/>
          <a:p>
            <a:r>
              <a:rPr lang="zh-CN" altLang="en-US">
                <a:solidFill>
                  <a:srgbClr val="A50021"/>
                </a:solidFill>
                <a:latin typeface="华文新魏" panose="02010800040101010101" pitchFamily="2" charset="-122"/>
                <a:ea typeface="华文新魏" panose="02010800040101010101" pitchFamily="2" charset="-122"/>
              </a:rPr>
              <a:t>资源</a:t>
            </a:r>
            <a:r>
              <a:rPr lang="en-US" altLang="zh-CN">
                <a:solidFill>
                  <a:srgbClr val="A50021"/>
                </a:solidFill>
                <a:latin typeface="华文新魏" panose="02010800040101010101" pitchFamily="2" charset="-122"/>
                <a:ea typeface="华文新魏" panose="02010800040101010101" pitchFamily="2" charset="-122"/>
              </a:rPr>
              <a:t>: </a:t>
            </a:r>
            <a:r>
              <a:rPr lang="zh-CN" altLang="en-US">
                <a:solidFill>
                  <a:srgbClr val="A50021"/>
                </a:solidFill>
                <a:latin typeface="华文新魏" panose="02010800040101010101" pitchFamily="2" charset="-122"/>
                <a:ea typeface="华文新魏" panose="02010800040101010101" pitchFamily="2" charset="-122"/>
              </a:rPr>
              <a:t>一切具有现实和潜在价值的东西</a:t>
            </a:r>
            <a:endParaRPr lang="zh-CN" altLang="en-US" sz="2800">
              <a:solidFill>
                <a:srgbClr val="A50021"/>
              </a:solidFill>
              <a:latin typeface="华文新魏" panose="02010800040101010101" pitchFamily="2" charset="-122"/>
              <a:ea typeface="华文新魏" panose="02010800040101010101" pitchFamily="2" charset="-122"/>
            </a:endParaRPr>
          </a:p>
          <a:p>
            <a:pPr lvl="1"/>
            <a:r>
              <a:rPr lang="zh-CN" altLang="en-US" sz="2400">
                <a:solidFill>
                  <a:srgbClr val="A50021"/>
                </a:solidFill>
                <a:latin typeface="华文新魏" panose="02010800040101010101" pitchFamily="2" charset="-122"/>
                <a:ea typeface="华文新魏" panose="02010800040101010101" pitchFamily="2" charset="-122"/>
              </a:rPr>
              <a:t>自然资源和人造资源，内部资源和外部资源，有形资源和无形资源</a:t>
            </a:r>
          </a:p>
          <a:p>
            <a:pPr lvl="1"/>
            <a:r>
              <a:rPr lang="zh-CN" altLang="en-US" sz="2400">
                <a:solidFill>
                  <a:srgbClr val="A50021"/>
                </a:solidFill>
                <a:latin typeface="华文新魏" panose="02010800040101010101" pitchFamily="2" charset="-122"/>
                <a:ea typeface="华文新魏" panose="02010800040101010101" pitchFamily="2" charset="-122"/>
              </a:rPr>
              <a:t>人力和人才</a:t>
            </a:r>
            <a:r>
              <a:rPr lang="en-US" altLang="zh-CN" sz="2400">
                <a:solidFill>
                  <a:srgbClr val="A50021"/>
                </a:solidFill>
                <a:latin typeface="华文新魏" panose="02010800040101010101" pitchFamily="2" charset="-122"/>
                <a:ea typeface="华文新魏" panose="02010800040101010101" pitchFamily="2" charset="-122"/>
              </a:rPr>
              <a:t>(man)</a:t>
            </a:r>
            <a:r>
              <a:rPr lang="zh-CN" altLang="en-US" sz="2400">
                <a:solidFill>
                  <a:srgbClr val="A50021"/>
                </a:solidFill>
                <a:latin typeface="华文新魏" panose="02010800040101010101" pitchFamily="2" charset="-122"/>
                <a:ea typeface="华文新魏" panose="02010800040101010101" pitchFamily="2" charset="-122"/>
              </a:rPr>
              <a:t>、材料</a:t>
            </a:r>
            <a:r>
              <a:rPr lang="en-US" altLang="zh-CN" sz="2400">
                <a:solidFill>
                  <a:srgbClr val="A50021"/>
                </a:solidFill>
                <a:latin typeface="华文新魏" panose="02010800040101010101" pitchFamily="2" charset="-122"/>
                <a:ea typeface="华文新魏" panose="02010800040101010101" pitchFamily="2" charset="-122"/>
              </a:rPr>
              <a:t>(material)</a:t>
            </a:r>
            <a:r>
              <a:rPr lang="zh-CN" altLang="en-US" sz="2400">
                <a:solidFill>
                  <a:srgbClr val="A50021"/>
                </a:solidFill>
                <a:latin typeface="华文新魏" panose="02010800040101010101" pitchFamily="2" charset="-122"/>
                <a:ea typeface="华文新魏" panose="02010800040101010101" pitchFamily="2" charset="-122"/>
              </a:rPr>
              <a:t>、机械</a:t>
            </a:r>
            <a:r>
              <a:rPr lang="en-US" altLang="zh-CN" sz="2400">
                <a:solidFill>
                  <a:srgbClr val="A50021"/>
                </a:solidFill>
                <a:latin typeface="华文新魏" panose="02010800040101010101" pitchFamily="2" charset="-122"/>
                <a:ea typeface="华文新魏" panose="02010800040101010101" pitchFamily="2" charset="-122"/>
              </a:rPr>
              <a:t>(machine)</a:t>
            </a:r>
            <a:r>
              <a:rPr lang="zh-CN" altLang="en-US" sz="2400">
                <a:solidFill>
                  <a:srgbClr val="A50021"/>
                </a:solidFill>
                <a:latin typeface="华文新魏" panose="02010800040101010101" pitchFamily="2" charset="-122"/>
                <a:ea typeface="华文新魏" panose="02010800040101010101" pitchFamily="2" charset="-122"/>
              </a:rPr>
              <a:t>、资金</a:t>
            </a:r>
            <a:r>
              <a:rPr lang="en-US" altLang="zh-CN" sz="2400">
                <a:solidFill>
                  <a:srgbClr val="A50021"/>
                </a:solidFill>
                <a:latin typeface="华文新魏" panose="02010800040101010101" pitchFamily="2" charset="-122"/>
                <a:ea typeface="华文新魏" panose="02010800040101010101" pitchFamily="2" charset="-122"/>
              </a:rPr>
              <a:t>(money)</a:t>
            </a:r>
            <a:r>
              <a:rPr lang="zh-CN" altLang="en-US" sz="2400">
                <a:solidFill>
                  <a:srgbClr val="A50021"/>
                </a:solidFill>
                <a:latin typeface="华文新魏" panose="02010800040101010101" pitchFamily="2" charset="-122"/>
                <a:ea typeface="华文新魏" panose="02010800040101010101" pitchFamily="2" charset="-122"/>
              </a:rPr>
              <a:t>、信息</a:t>
            </a:r>
            <a:r>
              <a:rPr lang="en-US" altLang="zh-CN" sz="2400">
                <a:solidFill>
                  <a:srgbClr val="A50021"/>
                </a:solidFill>
                <a:latin typeface="华文新魏" panose="02010800040101010101" pitchFamily="2" charset="-122"/>
                <a:ea typeface="华文新魏" panose="02010800040101010101" pitchFamily="2" charset="-122"/>
              </a:rPr>
              <a:t>(message)</a:t>
            </a:r>
            <a:r>
              <a:rPr lang="zh-CN" altLang="en-US" sz="2400">
                <a:solidFill>
                  <a:srgbClr val="A50021"/>
                </a:solidFill>
                <a:latin typeface="华文新魏" panose="02010800040101010101" pitchFamily="2" charset="-122"/>
                <a:ea typeface="华文新魏" panose="02010800040101010101" pitchFamily="2" charset="-122"/>
              </a:rPr>
              <a:t>、科学技术</a:t>
            </a:r>
            <a:r>
              <a:rPr lang="en-US" altLang="zh-CN" sz="2400">
                <a:solidFill>
                  <a:srgbClr val="A50021"/>
                </a:solidFill>
                <a:latin typeface="华文新魏" panose="02010800040101010101" pitchFamily="2" charset="-122"/>
                <a:ea typeface="华文新魏" panose="02010800040101010101" pitchFamily="2" charset="-122"/>
              </a:rPr>
              <a:t>(method of S&amp;T)</a:t>
            </a:r>
            <a:r>
              <a:rPr lang="zh-CN" altLang="en-US" sz="2400">
                <a:solidFill>
                  <a:srgbClr val="A50021"/>
                </a:solidFill>
                <a:latin typeface="华文新魏" panose="02010800040101010101" pitchFamily="2" charset="-122"/>
                <a:ea typeface="华文新魏" panose="02010800040101010101" pitchFamily="2" charset="-122"/>
              </a:rPr>
              <a:t>及市场</a:t>
            </a:r>
            <a:r>
              <a:rPr lang="en-US" altLang="zh-CN" sz="2400">
                <a:solidFill>
                  <a:srgbClr val="A50021"/>
                </a:solidFill>
                <a:latin typeface="华文新魏" panose="02010800040101010101" pitchFamily="2" charset="-122"/>
                <a:ea typeface="华文新魏" panose="02010800040101010101" pitchFamily="2" charset="-122"/>
              </a:rPr>
              <a:t>(market)</a:t>
            </a:r>
            <a:r>
              <a:rPr lang="zh-CN" altLang="en-US" sz="2400">
                <a:solidFill>
                  <a:srgbClr val="A50021"/>
                </a:solidFill>
                <a:latin typeface="华文新魏" panose="02010800040101010101" pitchFamily="2" charset="-122"/>
                <a:ea typeface="华文新魏" panose="02010800040101010101" pitchFamily="2" charset="-122"/>
              </a:rPr>
              <a:t>等</a:t>
            </a:r>
            <a:r>
              <a:rPr lang="en-US" altLang="zh-CN" sz="2400">
                <a:solidFill>
                  <a:srgbClr val="A50021"/>
                </a:solidFill>
                <a:latin typeface="华文新魏" panose="02010800040101010101" pitchFamily="2" charset="-122"/>
                <a:ea typeface="华文新魏" panose="02010800040101010101" pitchFamily="2" charset="-122"/>
              </a:rPr>
              <a:t>.&lt;7M&gt;</a:t>
            </a:r>
          </a:p>
          <a:p>
            <a:r>
              <a:rPr lang="zh-CN" altLang="en-US">
                <a:solidFill>
                  <a:srgbClr val="A50021"/>
                </a:solidFill>
                <a:latin typeface="华文新魏" panose="02010800040101010101" pitchFamily="2" charset="-122"/>
                <a:ea typeface="华文新魏" panose="02010800040101010101" pitchFamily="2" charset="-122"/>
              </a:rPr>
              <a:t>项目管理作为方法和手段，也是资源。</a:t>
            </a:r>
          </a:p>
        </p:txBody>
      </p:sp>
      <p:sp>
        <p:nvSpPr>
          <p:cNvPr id="731140" name="AutoShape 4"/>
          <p:cNvSpPr>
            <a:spLocks noChangeArrowheads="1"/>
          </p:cNvSpPr>
          <p:nvPr/>
        </p:nvSpPr>
        <p:spPr bwMode="auto">
          <a:xfrm>
            <a:off x="2411413" y="5084763"/>
            <a:ext cx="3313112" cy="1512887"/>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a:t>独占资源</a:t>
            </a:r>
          </a:p>
        </p:txBody>
      </p:sp>
      <p:sp>
        <p:nvSpPr>
          <p:cNvPr id="731141" name="AutoShape 5"/>
          <p:cNvSpPr>
            <a:spLocks noChangeArrowheads="1"/>
          </p:cNvSpPr>
          <p:nvPr/>
        </p:nvSpPr>
        <p:spPr bwMode="auto">
          <a:xfrm>
            <a:off x="5724525" y="4868863"/>
            <a:ext cx="3240088" cy="1655762"/>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a:t>共享资源</a:t>
            </a:r>
          </a:p>
        </p:txBody>
      </p:sp>
    </p:spTree>
    <p:extLst>
      <p:ext uri="{BB962C8B-B14F-4D97-AF65-F5344CB8AC3E}">
        <p14:creationId xmlns:p14="http://schemas.microsoft.com/office/powerpoint/2010/main" val="367898369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4038600" y="1828800"/>
            <a:ext cx="2895600" cy="3733800"/>
          </a:xfrm>
          <a:prstGeom prst="rect">
            <a:avLst/>
          </a:prstGeom>
          <a:solidFill>
            <a:srgbClr val="FF66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9267" name="Rectangle 3"/>
          <p:cNvSpPr>
            <a:spLocks noGrp="1" noChangeArrowheads="1"/>
          </p:cNvSpPr>
          <p:nvPr>
            <p:ph type="title"/>
          </p:nvPr>
        </p:nvSpPr>
        <p:spPr/>
        <p:txBody>
          <a:bodyPr/>
          <a:lstStyle/>
          <a:p>
            <a:r>
              <a:rPr lang="zh-CN" altLang="en-US"/>
              <a:t>项目生命期及投入和成果</a:t>
            </a:r>
          </a:p>
        </p:txBody>
      </p:sp>
      <p:sp>
        <p:nvSpPr>
          <p:cNvPr id="139268" name="Rectangle 4"/>
          <p:cNvSpPr>
            <a:spLocks noGrp="1" noChangeArrowheads="1"/>
          </p:cNvSpPr>
          <p:nvPr>
            <p:ph type="body" idx="1"/>
          </p:nvPr>
        </p:nvSpPr>
        <p:spPr>
          <a:xfrm>
            <a:off x="457200" y="3200400"/>
            <a:ext cx="8229600" cy="4324350"/>
          </a:xfrm>
        </p:spPr>
        <p:txBody>
          <a:bodyPr/>
          <a:lstStyle/>
          <a:p>
            <a:pPr>
              <a:buFontTx/>
              <a:buNone/>
            </a:pPr>
            <a:r>
              <a:rPr lang="en-US" altLang="zh-CN" sz="1400" dirty="0"/>
              <a:t>               </a:t>
            </a:r>
          </a:p>
          <a:p>
            <a:pPr>
              <a:buFontTx/>
              <a:buNone/>
            </a:pPr>
            <a:r>
              <a:rPr lang="en-US" altLang="zh-CN" sz="1400" dirty="0"/>
              <a:t>               </a:t>
            </a:r>
            <a:r>
              <a:rPr lang="zh-CN" altLang="en-US" sz="1400" dirty="0"/>
              <a:t>需求建议书           合同                                                           项目目标</a:t>
            </a:r>
            <a:endParaRPr lang="zh-CN" altLang="en-US" dirty="0"/>
          </a:p>
        </p:txBody>
      </p:sp>
      <p:sp>
        <p:nvSpPr>
          <p:cNvPr id="139269" name="Line 5"/>
          <p:cNvSpPr>
            <a:spLocks noChangeShapeType="1"/>
          </p:cNvSpPr>
          <p:nvPr/>
        </p:nvSpPr>
        <p:spPr bwMode="auto">
          <a:xfrm flipV="1">
            <a:off x="1447800" y="1600200"/>
            <a:ext cx="0" cy="4038600"/>
          </a:xfrm>
          <a:prstGeom prst="line">
            <a:avLst/>
          </a:prstGeom>
          <a:noFill/>
          <a:ln w="3810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9270" name="Line 6"/>
          <p:cNvSpPr>
            <a:spLocks noChangeShapeType="1"/>
          </p:cNvSpPr>
          <p:nvPr/>
        </p:nvSpPr>
        <p:spPr bwMode="auto">
          <a:xfrm>
            <a:off x="1409700" y="5638800"/>
            <a:ext cx="70104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9271" name="Freeform 7"/>
          <p:cNvSpPr>
            <a:spLocks/>
          </p:cNvSpPr>
          <p:nvPr/>
        </p:nvSpPr>
        <p:spPr bwMode="auto">
          <a:xfrm>
            <a:off x="1447800" y="2514600"/>
            <a:ext cx="6629400" cy="3124200"/>
          </a:xfrm>
          <a:custGeom>
            <a:avLst/>
            <a:gdLst>
              <a:gd name="T0" fmla="*/ 0 w 4176"/>
              <a:gd name="T1" fmla="*/ 1960 h 2008"/>
              <a:gd name="T2" fmla="*/ 1344 w 4176"/>
              <a:gd name="T3" fmla="*/ 1576 h 2008"/>
              <a:gd name="T4" fmla="*/ 2832 w 4176"/>
              <a:gd name="T5" fmla="*/ 40 h 2008"/>
              <a:gd name="T6" fmla="*/ 3360 w 4176"/>
              <a:gd name="T7" fmla="*/ 1336 h 2008"/>
              <a:gd name="T8" fmla="*/ 4176 w 4176"/>
              <a:gd name="T9" fmla="*/ 2008 h 2008"/>
            </a:gdLst>
            <a:ahLst/>
            <a:cxnLst>
              <a:cxn ang="0">
                <a:pos x="T0" y="T1"/>
              </a:cxn>
              <a:cxn ang="0">
                <a:pos x="T2" y="T3"/>
              </a:cxn>
              <a:cxn ang="0">
                <a:pos x="T4" y="T5"/>
              </a:cxn>
              <a:cxn ang="0">
                <a:pos x="T6" y="T7"/>
              </a:cxn>
              <a:cxn ang="0">
                <a:pos x="T8" y="T9"/>
              </a:cxn>
            </a:cxnLst>
            <a:rect l="0" t="0" r="r" b="b"/>
            <a:pathLst>
              <a:path w="4176" h="2008">
                <a:moveTo>
                  <a:pt x="0" y="1960"/>
                </a:moveTo>
                <a:cubicBezTo>
                  <a:pt x="436" y="1928"/>
                  <a:pt x="872" y="1896"/>
                  <a:pt x="1344" y="1576"/>
                </a:cubicBezTo>
                <a:cubicBezTo>
                  <a:pt x="1816" y="1256"/>
                  <a:pt x="2496" y="80"/>
                  <a:pt x="2832" y="40"/>
                </a:cubicBezTo>
                <a:cubicBezTo>
                  <a:pt x="3168" y="0"/>
                  <a:pt x="3136" y="1008"/>
                  <a:pt x="3360" y="1336"/>
                </a:cubicBezTo>
                <a:cubicBezTo>
                  <a:pt x="3584" y="1664"/>
                  <a:pt x="3880" y="1836"/>
                  <a:pt x="4176" y="2008"/>
                </a:cubicBezTo>
              </a:path>
            </a:pathLst>
          </a:custGeom>
          <a:noFill/>
          <a:ln w="50800" cmpd="sng">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9272" name="Line 8"/>
          <p:cNvSpPr>
            <a:spLocks noChangeShapeType="1"/>
          </p:cNvSpPr>
          <p:nvPr/>
        </p:nvSpPr>
        <p:spPr bwMode="auto">
          <a:xfrm>
            <a:off x="2971800" y="2743200"/>
            <a:ext cx="0" cy="2895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9273" name="Line 9"/>
          <p:cNvSpPr>
            <a:spLocks noChangeShapeType="1"/>
          </p:cNvSpPr>
          <p:nvPr/>
        </p:nvSpPr>
        <p:spPr bwMode="auto">
          <a:xfrm>
            <a:off x="3962400" y="2743200"/>
            <a:ext cx="0" cy="2895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9274" name="Line 10"/>
          <p:cNvSpPr>
            <a:spLocks noChangeShapeType="1"/>
          </p:cNvSpPr>
          <p:nvPr/>
        </p:nvSpPr>
        <p:spPr bwMode="auto">
          <a:xfrm>
            <a:off x="7010400" y="2590800"/>
            <a:ext cx="0" cy="3048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9275" name="Text Box 11"/>
          <p:cNvSpPr txBox="1">
            <a:spLocks noChangeArrowheads="1"/>
          </p:cNvSpPr>
          <p:nvPr/>
        </p:nvSpPr>
        <p:spPr bwMode="auto">
          <a:xfrm>
            <a:off x="1600200" y="2895600"/>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kumimoji="1" lang="zh-CN" altLang="en-US" sz="1400">
                <a:latin typeface="Times New Roman" panose="02020603050405020304" pitchFamily="18" charset="0"/>
              </a:rPr>
              <a:t>识别需求</a:t>
            </a:r>
          </a:p>
        </p:txBody>
      </p:sp>
      <p:sp>
        <p:nvSpPr>
          <p:cNvPr id="139276" name="Text Box 12"/>
          <p:cNvSpPr txBox="1">
            <a:spLocks noChangeArrowheads="1"/>
          </p:cNvSpPr>
          <p:nvPr/>
        </p:nvSpPr>
        <p:spPr bwMode="auto">
          <a:xfrm>
            <a:off x="3048000" y="2895600"/>
            <a:ext cx="838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kumimoji="1" lang="zh-CN" altLang="en-US" sz="1400">
                <a:latin typeface="Times New Roman" panose="02020603050405020304" pitchFamily="18" charset="0"/>
              </a:rPr>
              <a:t>提出解决方案</a:t>
            </a:r>
            <a:endParaRPr kumimoji="1" lang="zh-CN" altLang="en-US" sz="2400">
              <a:latin typeface="Times New Roman" panose="02020603050405020304" pitchFamily="18" charset="0"/>
            </a:endParaRPr>
          </a:p>
        </p:txBody>
      </p:sp>
      <p:sp>
        <p:nvSpPr>
          <p:cNvPr id="139277" name="Text Box 13"/>
          <p:cNvSpPr txBox="1">
            <a:spLocks noChangeArrowheads="1"/>
          </p:cNvSpPr>
          <p:nvPr/>
        </p:nvSpPr>
        <p:spPr bwMode="auto">
          <a:xfrm>
            <a:off x="4419600" y="2971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kumimoji="1" lang="zh-CN" altLang="en-US" sz="1400" b="1">
                <a:latin typeface="Times New Roman" panose="02020603050405020304" pitchFamily="18" charset="0"/>
              </a:rPr>
              <a:t>执行项目</a:t>
            </a:r>
            <a:endParaRPr kumimoji="1" lang="zh-CN" altLang="en-US" sz="2400">
              <a:latin typeface="Times New Roman" panose="02020603050405020304" pitchFamily="18" charset="0"/>
            </a:endParaRPr>
          </a:p>
        </p:txBody>
      </p:sp>
      <p:sp>
        <p:nvSpPr>
          <p:cNvPr id="139278" name="Text Box 14"/>
          <p:cNvSpPr txBox="1">
            <a:spLocks noChangeArrowheads="1"/>
          </p:cNvSpPr>
          <p:nvPr/>
        </p:nvSpPr>
        <p:spPr bwMode="auto">
          <a:xfrm>
            <a:off x="7086600" y="2971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kumimoji="1" lang="zh-CN" altLang="en-US" sz="1400">
                <a:latin typeface="Times New Roman" panose="02020603050405020304" pitchFamily="18" charset="0"/>
              </a:rPr>
              <a:t>结束项目</a:t>
            </a:r>
            <a:endParaRPr kumimoji="1" lang="zh-CN" altLang="en-US" sz="2400">
              <a:latin typeface="Times New Roman" panose="02020603050405020304" pitchFamily="18" charset="0"/>
            </a:endParaRPr>
          </a:p>
        </p:txBody>
      </p:sp>
      <p:sp>
        <p:nvSpPr>
          <p:cNvPr id="139279" name="Text Box 15"/>
          <p:cNvSpPr txBox="1">
            <a:spLocks noChangeArrowheads="1"/>
          </p:cNvSpPr>
          <p:nvPr/>
        </p:nvSpPr>
        <p:spPr bwMode="auto">
          <a:xfrm>
            <a:off x="7696200" y="57150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kumimoji="1" lang="zh-CN" altLang="en-US" sz="1400" b="1">
                <a:solidFill>
                  <a:srgbClr val="FF3300"/>
                </a:solidFill>
                <a:latin typeface="Times New Roman" panose="02020603050405020304" pitchFamily="18" charset="0"/>
              </a:rPr>
              <a:t>时间投入</a:t>
            </a:r>
            <a:endParaRPr kumimoji="1" lang="zh-CN" altLang="en-US" sz="2400">
              <a:solidFill>
                <a:srgbClr val="FF3300"/>
              </a:solidFill>
              <a:latin typeface="Times New Roman" panose="02020603050405020304" pitchFamily="18" charset="0"/>
            </a:endParaRPr>
          </a:p>
        </p:txBody>
      </p:sp>
      <p:sp>
        <p:nvSpPr>
          <p:cNvPr id="139280" name="Text Box 16"/>
          <p:cNvSpPr txBox="1">
            <a:spLocks noChangeArrowheads="1"/>
          </p:cNvSpPr>
          <p:nvPr/>
        </p:nvSpPr>
        <p:spPr bwMode="auto">
          <a:xfrm>
            <a:off x="992188" y="2362200"/>
            <a:ext cx="3968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eaLnBrk="0" hangingPunct="0">
              <a:spcBef>
                <a:spcPct val="50000"/>
              </a:spcBef>
            </a:pPr>
            <a:r>
              <a:rPr kumimoji="1" lang="zh-CN" altLang="en-US" sz="1400" b="1">
                <a:solidFill>
                  <a:srgbClr val="009900"/>
                </a:solidFill>
                <a:latin typeface="Times New Roman" panose="02020603050405020304" pitchFamily="18" charset="0"/>
              </a:rPr>
              <a:t>资源投入</a:t>
            </a:r>
          </a:p>
        </p:txBody>
      </p:sp>
      <p:sp>
        <p:nvSpPr>
          <p:cNvPr id="139281" name="Text Box 17"/>
          <p:cNvSpPr txBox="1">
            <a:spLocks noChangeArrowheads="1"/>
          </p:cNvSpPr>
          <p:nvPr/>
        </p:nvSpPr>
        <p:spPr bwMode="auto">
          <a:xfrm>
            <a:off x="1524000" y="5715000"/>
            <a:ext cx="647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kumimoji="1" lang="zh-CN" altLang="en-US">
                <a:latin typeface="Times New Roman" panose="02020603050405020304" pitchFamily="18" charset="0"/>
              </a:rPr>
              <a:t>启动                 规划           实施和控制                                收尾</a:t>
            </a:r>
          </a:p>
        </p:txBody>
      </p:sp>
      <p:sp>
        <p:nvSpPr>
          <p:cNvPr id="139282" name="Text Box 18"/>
          <p:cNvSpPr txBox="1">
            <a:spLocks noChangeArrowheads="1"/>
          </p:cNvSpPr>
          <p:nvPr/>
        </p:nvSpPr>
        <p:spPr bwMode="auto">
          <a:xfrm>
            <a:off x="1828800" y="2514600"/>
            <a:ext cx="1447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kumimoji="1" lang="zh-CN" altLang="en-US" sz="1200">
                <a:latin typeface="Times New Roman" panose="02020603050405020304" pitchFamily="18" charset="0"/>
              </a:rPr>
              <a:t>可行性分析报告</a:t>
            </a:r>
          </a:p>
        </p:txBody>
      </p:sp>
      <p:sp>
        <p:nvSpPr>
          <p:cNvPr id="139284" name="Text Box 20"/>
          <p:cNvSpPr txBox="1">
            <a:spLocks noChangeArrowheads="1"/>
          </p:cNvSpPr>
          <p:nvPr/>
        </p:nvSpPr>
        <p:spPr bwMode="auto">
          <a:xfrm>
            <a:off x="1739900" y="3810000"/>
            <a:ext cx="3968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eaLnBrk="0" hangingPunct="0">
              <a:spcBef>
                <a:spcPct val="50000"/>
              </a:spcBef>
            </a:pPr>
            <a:r>
              <a:rPr kumimoji="1" lang="zh-CN" altLang="en-US" sz="1400" b="1">
                <a:solidFill>
                  <a:srgbClr val="FF00FF"/>
                </a:solidFill>
                <a:latin typeface="Times New Roman" panose="02020603050405020304" pitchFamily="18" charset="0"/>
              </a:rPr>
              <a:t>金钱投入</a:t>
            </a:r>
          </a:p>
        </p:txBody>
      </p:sp>
    </p:spTree>
    <p:extLst>
      <p:ext uri="{BB962C8B-B14F-4D97-AF65-F5344CB8AC3E}">
        <p14:creationId xmlns:p14="http://schemas.microsoft.com/office/powerpoint/2010/main" val="4131575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nodeType="clickEffect">
                                  <p:stCondLst>
                                    <p:cond delay="0"/>
                                  </p:stCondLst>
                                  <p:childTnLst>
                                    <p:set>
                                      <p:cBhvr>
                                        <p:cTn id="6" dur="1" fill="hold">
                                          <p:stCondLst>
                                            <p:cond delay="0"/>
                                          </p:stCondLst>
                                        </p:cTn>
                                        <p:tgtEl>
                                          <p:spTgt spid="139266"/>
                                        </p:tgtEl>
                                        <p:attrNameLst>
                                          <p:attrName>style.visibility</p:attrName>
                                        </p:attrNameLst>
                                      </p:cBhvr>
                                      <p:to>
                                        <p:strVal val="visible"/>
                                      </p:to>
                                    </p:set>
                                    <p:anim calcmode="lin" valueType="num">
                                      <p:cBhvr>
                                        <p:cTn id="7" dur="500" fill="hold"/>
                                        <p:tgtEl>
                                          <p:spTgt spid="139266"/>
                                        </p:tgtEl>
                                        <p:attrNameLst>
                                          <p:attrName>ppt_x</p:attrName>
                                        </p:attrNameLst>
                                      </p:cBhvr>
                                      <p:tavLst>
                                        <p:tav tm="0">
                                          <p:val>
                                            <p:strVal val="#ppt_x"/>
                                          </p:val>
                                        </p:tav>
                                        <p:tav tm="100000">
                                          <p:val>
                                            <p:strVal val="#ppt_x"/>
                                          </p:val>
                                        </p:tav>
                                      </p:tavLst>
                                    </p:anim>
                                    <p:anim calcmode="lin" valueType="num">
                                      <p:cBhvr>
                                        <p:cTn id="8" dur="500" fill="hold"/>
                                        <p:tgtEl>
                                          <p:spTgt spid="139266"/>
                                        </p:tgtEl>
                                        <p:attrNameLst>
                                          <p:attrName>ppt_y</p:attrName>
                                        </p:attrNameLst>
                                      </p:cBhvr>
                                      <p:tavLst>
                                        <p:tav tm="0">
                                          <p:val>
                                            <p:strVal val="#ppt_y+#ppt_h/2"/>
                                          </p:val>
                                        </p:tav>
                                        <p:tav tm="100000">
                                          <p:val>
                                            <p:strVal val="#ppt_y"/>
                                          </p:val>
                                        </p:tav>
                                      </p:tavLst>
                                    </p:anim>
                                    <p:anim calcmode="lin" valueType="num">
                                      <p:cBhvr>
                                        <p:cTn id="9" dur="500" fill="hold"/>
                                        <p:tgtEl>
                                          <p:spTgt spid="139266"/>
                                        </p:tgtEl>
                                        <p:attrNameLst>
                                          <p:attrName>ppt_w</p:attrName>
                                        </p:attrNameLst>
                                      </p:cBhvr>
                                      <p:tavLst>
                                        <p:tav tm="0">
                                          <p:val>
                                            <p:strVal val="#ppt_w"/>
                                          </p:val>
                                        </p:tav>
                                        <p:tav tm="100000">
                                          <p:val>
                                            <p:strVal val="#ppt_w"/>
                                          </p:val>
                                        </p:tav>
                                      </p:tavLst>
                                    </p:anim>
                                    <p:anim calcmode="lin" valueType="num">
                                      <p:cBhvr>
                                        <p:cTn id="10" dur="500" fill="hold"/>
                                        <p:tgtEl>
                                          <p:spTgt spid="1392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2970D246-2215-47FD-B836-33BE87E051D8}" type="slidenum">
              <a:rPr lang="en-US" altLang="zh-CN" smtClean="0"/>
              <a:pPr>
                <a:defRPr/>
              </a:pPr>
              <a:t>72</a:t>
            </a:fld>
            <a:endParaRPr lang="en-US" altLang="zh-CN"/>
          </a:p>
        </p:txBody>
      </p:sp>
      <p:sp>
        <p:nvSpPr>
          <p:cNvPr id="3" name="Text Box 3"/>
          <p:cNvSpPr txBox="1">
            <a:spLocks noChangeArrowheads="1"/>
          </p:cNvSpPr>
          <p:nvPr/>
        </p:nvSpPr>
        <p:spPr bwMode="auto">
          <a:xfrm>
            <a:off x="2647950" y="1265238"/>
            <a:ext cx="38560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3200" b="1">
                <a:effectLst>
                  <a:outerShdw blurRad="38100" dist="38100" dir="2700000" algn="tl">
                    <a:srgbClr val="C0C0C0"/>
                  </a:outerShdw>
                </a:effectLst>
                <a:ea typeface="黑体" panose="02010609060101010101" pitchFamily="49" charset="-122"/>
              </a:rPr>
              <a:t>项目管理的核心思想</a:t>
            </a:r>
          </a:p>
        </p:txBody>
      </p:sp>
      <p:sp>
        <p:nvSpPr>
          <p:cNvPr id="4" name="Rectangle 4"/>
          <p:cNvSpPr>
            <a:spLocks noChangeArrowheads="1"/>
          </p:cNvSpPr>
          <p:nvPr/>
        </p:nvSpPr>
        <p:spPr bwMode="auto">
          <a:xfrm>
            <a:off x="2616200" y="1844675"/>
            <a:ext cx="3756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rgbClr val="0000FF"/>
                </a:solidFill>
              </a:rPr>
              <a:t>★★★★★★★★★★</a:t>
            </a:r>
          </a:p>
        </p:txBody>
      </p:sp>
      <p:sp>
        <p:nvSpPr>
          <p:cNvPr id="5" name="Text Box 5"/>
          <p:cNvSpPr txBox="1">
            <a:spLocks noChangeArrowheads="1"/>
          </p:cNvSpPr>
          <p:nvPr/>
        </p:nvSpPr>
        <p:spPr bwMode="auto">
          <a:xfrm>
            <a:off x="1042988" y="2420938"/>
            <a:ext cx="7010400" cy="436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buFont typeface="Wingdings" panose="05000000000000000000" pitchFamily="2" charset="2"/>
              <a:buChar char="ü"/>
            </a:pPr>
            <a:r>
              <a:rPr lang="en-US" altLang="zh-CN" sz="2800" b="1">
                <a:solidFill>
                  <a:srgbClr val="FF3300"/>
                </a:solidFill>
              </a:rPr>
              <a:t> </a:t>
            </a:r>
            <a:r>
              <a:rPr lang="zh-CN" altLang="en-US" sz="2800" b="1">
                <a:solidFill>
                  <a:srgbClr val="FF3300"/>
                </a:solidFill>
              </a:rPr>
              <a:t>系统思考：</a:t>
            </a:r>
            <a:r>
              <a:rPr lang="zh-CN" altLang="en-US" sz="2800"/>
              <a:t>项目管理的生命周期、项目管理各职能、项目参与组织与人员</a:t>
            </a:r>
          </a:p>
          <a:p>
            <a:pPr>
              <a:lnSpc>
                <a:spcPct val="150000"/>
              </a:lnSpc>
              <a:spcBef>
                <a:spcPct val="50000"/>
              </a:spcBef>
              <a:buFont typeface="Wingdings" panose="05000000000000000000" pitchFamily="2" charset="2"/>
              <a:buChar char="ü"/>
            </a:pPr>
            <a:r>
              <a:rPr lang="zh-CN" altLang="en-US" sz="2800" b="1">
                <a:solidFill>
                  <a:srgbClr val="FF3300"/>
                </a:solidFill>
              </a:rPr>
              <a:t>及时控制：</a:t>
            </a:r>
            <a:r>
              <a:rPr lang="zh-CN" altLang="en-US" sz="2800"/>
              <a:t>以计划为基础、及时掌握项目现状，采取适当控制措施</a:t>
            </a:r>
          </a:p>
          <a:p>
            <a:pPr eaLnBrk="0" hangingPunct="0">
              <a:spcBef>
                <a:spcPct val="50000"/>
              </a:spcBef>
              <a:buFont typeface="Wingdings" panose="05000000000000000000" pitchFamily="2" charset="2"/>
              <a:buChar char="ü"/>
            </a:pPr>
            <a:r>
              <a:rPr lang="zh-CN" altLang="en-US" sz="2800" b="1">
                <a:solidFill>
                  <a:srgbClr val="FF3300"/>
                </a:solidFill>
              </a:rPr>
              <a:t> 使用特定的工具和方法</a:t>
            </a:r>
          </a:p>
          <a:p>
            <a:pPr>
              <a:lnSpc>
                <a:spcPct val="150000"/>
              </a:lnSpc>
              <a:spcBef>
                <a:spcPct val="50000"/>
              </a:spcBef>
              <a:buFont typeface="Wingdings" panose="05000000000000000000" pitchFamily="2" charset="2"/>
              <a:buNone/>
            </a:pPr>
            <a:endParaRPr lang="en-US" altLang="zh-CN" sz="2800" b="1">
              <a:solidFill>
                <a:srgbClr val="FF3300"/>
              </a:solidFill>
            </a:endParaRPr>
          </a:p>
        </p:txBody>
      </p:sp>
      <p:pic>
        <p:nvPicPr>
          <p:cNvPr id="6" name="Picture 6" descr="BD04924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4365625"/>
            <a:ext cx="1473200" cy="198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8832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331913" y="692150"/>
            <a:ext cx="6416675" cy="914400"/>
          </a:xfrm>
        </p:spPr>
        <p:txBody>
          <a:bodyPr/>
          <a:lstStyle/>
          <a:p>
            <a:pPr>
              <a:spcBef>
                <a:spcPct val="20000"/>
              </a:spcBef>
            </a:pPr>
            <a:r>
              <a:rPr lang="en-US" altLang="zh-CN" sz="5400" b="1">
                <a:solidFill>
                  <a:srgbClr val="800000"/>
                </a:solidFill>
                <a:ea typeface="华文琥珀" panose="02010800040101010101" pitchFamily="2" charset="-122"/>
              </a:rPr>
              <a:t>4.</a:t>
            </a:r>
            <a:r>
              <a:rPr lang="zh-CN" altLang="en-US" sz="5400" b="1">
                <a:solidFill>
                  <a:srgbClr val="800000"/>
                </a:solidFill>
                <a:ea typeface="华文琥珀" panose="02010800040101010101" pitchFamily="2" charset="-122"/>
              </a:rPr>
              <a:t>项目中永恒的问题</a:t>
            </a:r>
          </a:p>
        </p:txBody>
      </p:sp>
      <p:sp>
        <p:nvSpPr>
          <p:cNvPr id="145411" name="Rectangle 3"/>
          <p:cNvSpPr>
            <a:spLocks noGrp="1" noChangeArrowheads="1"/>
          </p:cNvSpPr>
          <p:nvPr>
            <p:ph type="body" idx="1"/>
          </p:nvPr>
        </p:nvSpPr>
        <p:spPr/>
        <p:txBody>
          <a:bodyPr/>
          <a:lstStyle/>
          <a:p>
            <a:endParaRPr lang="en-US" altLang="zh-CN"/>
          </a:p>
          <a:p>
            <a:r>
              <a:rPr lang="zh-CN" altLang="en-US">
                <a:solidFill>
                  <a:srgbClr val="A50021"/>
                </a:solidFill>
                <a:ea typeface="华文新魏" panose="02010800040101010101" pitchFamily="2" charset="-122"/>
              </a:rPr>
              <a:t>超预算</a:t>
            </a:r>
          </a:p>
          <a:p>
            <a:endParaRPr lang="zh-CN" altLang="en-US">
              <a:solidFill>
                <a:srgbClr val="A50021"/>
              </a:solidFill>
              <a:ea typeface="华文新魏" panose="02010800040101010101" pitchFamily="2" charset="-122"/>
            </a:endParaRPr>
          </a:p>
          <a:p>
            <a:r>
              <a:rPr lang="zh-CN" altLang="en-US">
                <a:solidFill>
                  <a:srgbClr val="A50021"/>
                </a:solidFill>
                <a:ea typeface="华文新魏" panose="02010800040101010101" pitchFamily="2" charset="-122"/>
              </a:rPr>
              <a:t>进度拖延</a:t>
            </a:r>
          </a:p>
          <a:p>
            <a:endParaRPr lang="zh-CN" altLang="en-US">
              <a:solidFill>
                <a:srgbClr val="A50021"/>
              </a:solidFill>
              <a:ea typeface="华文新魏" panose="02010800040101010101" pitchFamily="2" charset="-122"/>
            </a:endParaRPr>
          </a:p>
          <a:p>
            <a:r>
              <a:rPr lang="zh-CN" altLang="en-US">
                <a:solidFill>
                  <a:srgbClr val="A50021"/>
                </a:solidFill>
                <a:ea typeface="华文新魏" panose="02010800040101010101" pitchFamily="2" charset="-122"/>
              </a:rPr>
              <a:t>质量没保证</a:t>
            </a:r>
          </a:p>
        </p:txBody>
      </p:sp>
      <p:pic>
        <p:nvPicPr>
          <p:cNvPr id="145412" name="Picture 4" descr="j00872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895600"/>
            <a:ext cx="2266950" cy="287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138057"/>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Oval 2"/>
          <p:cNvSpPr>
            <a:spLocks noChangeArrowheads="1"/>
          </p:cNvSpPr>
          <p:nvPr/>
        </p:nvSpPr>
        <p:spPr bwMode="auto">
          <a:xfrm>
            <a:off x="2590800" y="2336800"/>
            <a:ext cx="4419600" cy="4064000"/>
          </a:xfrm>
          <a:prstGeom prst="ellipse">
            <a:avLst/>
          </a:prstGeom>
          <a:solidFill>
            <a:srgbClr val="FF0000">
              <a:alpha val="50000"/>
            </a:srgbClr>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0291" name="Rectangle 3"/>
          <p:cNvSpPr>
            <a:spLocks noGrp="1" noChangeArrowheads="1"/>
          </p:cNvSpPr>
          <p:nvPr>
            <p:ph type="title"/>
          </p:nvPr>
        </p:nvSpPr>
        <p:spPr/>
        <p:txBody>
          <a:bodyPr/>
          <a:lstStyle/>
          <a:p>
            <a:r>
              <a:rPr lang="zh-CN" altLang="en-US"/>
              <a:t>项目的三重约束</a:t>
            </a:r>
          </a:p>
        </p:txBody>
      </p:sp>
      <p:graphicFrame>
        <p:nvGraphicFramePr>
          <p:cNvPr id="140292" name="Object 4"/>
          <p:cNvGraphicFramePr>
            <a:graphicFrameLocks noGrp="1" noChangeAspect="1"/>
          </p:cNvGraphicFramePr>
          <p:nvPr>
            <p:ph type="chart" idx="1"/>
          </p:nvPr>
        </p:nvGraphicFramePr>
        <p:xfrm>
          <a:off x="1371600" y="1828800"/>
          <a:ext cx="7312025" cy="4341813"/>
        </p:xfrm>
        <a:graphic>
          <a:graphicData uri="http://schemas.openxmlformats.org/presentationml/2006/ole">
            <mc:AlternateContent xmlns:mc="http://schemas.openxmlformats.org/markup-compatibility/2006">
              <mc:Choice xmlns:v="urn:schemas-microsoft-com:vml" Requires="v">
                <p:oleObj spid="_x0000_s6148" name="Chart" r:id="rId4" imgW="15544997" imgH="8229600" progId="MSGraph.Chart.8">
                  <p:embed followColorScheme="full"/>
                </p:oleObj>
              </mc:Choice>
              <mc:Fallback>
                <p:oleObj name="Chart" r:id="rId4" imgW="15544997" imgH="8229600" progId="MSGraph.Chart.8">
                  <p:embed followColorScheme="full"/>
                  <p:pic>
                    <p:nvPicPr>
                      <p:cNvPr id="140292" name="Object 4"/>
                      <p:cNvPicPr>
                        <a:picLocks noChangeAspect="1" noChangeArrowheads="1"/>
                      </p:cNvPicPr>
                      <p:nvPr/>
                    </p:nvPicPr>
                    <p:blipFill>
                      <a:blip r:embed="rId5"/>
                      <a:srcRect/>
                      <a:stretch>
                        <a:fillRect/>
                      </a:stretch>
                    </p:blipFill>
                    <p:spPr bwMode="auto">
                      <a:xfrm>
                        <a:off x="1371600" y="1828800"/>
                        <a:ext cx="7312025" cy="4341813"/>
                      </a:xfrm>
                      <a:prstGeom prst="rect">
                        <a:avLst/>
                      </a:prstGeom>
                    </p:spPr>
                  </p:pic>
                </p:oleObj>
              </mc:Fallback>
            </mc:AlternateContent>
          </a:graphicData>
        </a:graphic>
      </p:graphicFrame>
      <p:sp>
        <p:nvSpPr>
          <p:cNvPr id="140293" name="AutoShape 5"/>
          <p:cNvSpPr>
            <a:spLocks noChangeArrowheads="1"/>
          </p:cNvSpPr>
          <p:nvPr/>
        </p:nvSpPr>
        <p:spPr bwMode="auto">
          <a:xfrm>
            <a:off x="2819400" y="2438400"/>
            <a:ext cx="4114800" cy="2819400"/>
          </a:xfrm>
          <a:prstGeom prst="triangle">
            <a:avLst>
              <a:gd name="adj" fmla="val 50000"/>
            </a:avLst>
          </a:prstGeom>
          <a:noFill/>
          <a:ln w="571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0294" name="Text Box 6"/>
          <p:cNvSpPr txBox="1">
            <a:spLocks noChangeArrowheads="1"/>
          </p:cNvSpPr>
          <p:nvPr/>
        </p:nvSpPr>
        <p:spPr bwMode="auto">
          <a:xfrm>
            <a:off x="3886200" y="1524000"/>
            <a:ext cx="236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kumimoji="1" lang="zh-CN" altLang="en-US" sz="2800" b="1">
                <a:latin typeface="Times New Roman" panose="02020603050405020304" pitchFamily="18" charset="0"/>
              </a:rPr>
              <a:t>时间（进度）</a:t>
            </a:r>
            <a:endParaRPr kumimoji="1" lang="zh-CN" altLang="en-US" sz="2400">
              <a:latin typeface="Times New Roman" panose="02020603050405020304" pitchFamily="18" charset="0"/>
            </a:endParaRPr>
          </a:p>
        </p:txBody>
      </p:sp>
      <p:sp>
        <p:nvSpPr>
          <p:cNvPr id="140295" name="Text Box 7"/>
          <p:cNvSpPr txBox="1">
            <a:spLocks noChangeArrowheads="1"/>
          </p:cNvSpPr>
          <p:nvPr/>
        </p:nvSpPr>
        <p:spPr bwMode="auto">
          <a:xfrm>
            <a:off x="6096000" y="53340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kumimoji="1" lang="zh-CN" altLang="en-US" sz="2400" b="1">
                <a:latin typeface="Times New Roman" panose="02020603050405020304" pitchFamily="18" charset="0"/>
              </a:rPr>
              <a:t>费用（资金）</a:t>
            </a:r>
            <a:endParaRPr kumimoji="1" lang="zh-CN" altLang="en-US" sz="2400">
              <a:latin typeface="Times New Roman" panose="02020603050405020304" pitchFamily="18" charset="0"/>
            </a:endParaRPr>
          </a:p>
        </p:txBody>
      </p:sp>
      <p:sp>
        <p:nvSpPr>
          <p:cNvPr id="140296" name="AutoShape 8"/>
          <p:cNvSpPr>
            <a:spLocks noChangeArrowheads="1"/>
          </p:cNvSpPr>
          <p:nvPr/>
        </p:nvSpPr>
        <p:spPr bwMode="auto">
          <a:xfrm>
            <a:off x="2819400" y="2446338"/>
            <a:ext cx="4140200" cy="2811462"/>
          </a:xfrm>
          <a:prstGeom prst="triangle">
            <a:avLst>
              <a:gd name="adj" fmla="val 50000"/>
            </a:avLst>
          </a:prstGeom>
          <a:solidFill>
            <a:srgbClr val="FFFF99"/>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CN" altLang="zh-CN" sz="2400">
              <a:latin typeface="Times New Roman" panose="02020603050405020304" pitchFamily="18" charset="0"/>
            </a:endParaRPr>
          </a:p>
        </p:txBody>
      </p:sp>
      <p:sp>
        <p:nvSpPr>
          <p:cNvPr id="140297" name="Text Box 9"/>
          <p:cNvSpPr txBox="1">
            <a:spLocks noChangeArrowheads="1"/>
          </p:cNvSpPr>
          <p:nvPr/>
        </p:nvSpPr>
        <p:spPr bwMode="auto">
          <a:xfrm>
            <a:off x="1676400" y="52578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kumimoji="1" lang="zh-CN" altLang="en-US" sz="2400" b="1">
                <a:latin typeface="Times New Roman" panose="02020603050405020304" pitchFamily="18" charset="0"/>
              </a:rPr>
              <a:t>质量（目标）</a:t>
            </a:r>
            <a:endParaRPr kumimoji="1" lang="zh-CN" altLang="en-US" sz="2400">
              <a:latin typeface="Times New Roman" panose="02020603050405020304" pitchFamily="18" charset="0"/>
            </a:endParaRPr>
          </a:p>
        </p:txBody>
      </p:sp>
      <p:sp>
        <p:nvSpPr>
          <p:cNvPr id="140298" name="Rectangle 10"/>
          <p:cNvSpPr>
            <a:spLocks noChangeArrowheads="1"/>
          </p:cNvSpPr>
          <p:nvPr/>
        </p:nvSpPr>
        <p:spPr bwMode="auto">
          <a:xfrm>
            <a:off x="533400" y="1828800"/>
            <a:ext cx="2133600" cy="457200"/>
          </a:xfrm>
          <a:prstGeom prst="rect">
            <a:avLst/>
          </a:prstGeom>
          <a:solidFill>
            <a:srgbClr val="FF0000">
              <a:alpha val="50000"/>
            </a:srgbClr>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sz="2400" b="1">
                <a:latin typeface="Times New Roman" panose="02020603050405020304" pitchFamily="18" charset="0"/>
              </a:rPr>
              <a:t>可用有限资源</a:t>
            </a:r>
          </a:p>
        </p:txBody>
      </p:sp>
      <p:sp>
        <p:nvSpPr>
          <p:cNvPr id="140299" name="Rectangle 11"/>
          <p:cNvSpPr>
            <a:spLocks noChangeArrowheads="1"/>
          </p:cNvSpPr>
          <p:nvPr/>
        </p:nvSpPr>
        <p:spPr bwMode="auto">
          <a:xfrm>
            <a:off x="533400" y="2590800"/>
            <a:ext cx="2133600" cy="533400"/>
          </a:xfrm>
          <a:prstGeom prst="rect">
            <a:avLst/>
          </a:prstGeom>
          <a:solidFill>
            <a:srgbClr val="FFFF99"/>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sz="2400">
                <a:latin typeface="Times New Roman" panose="02020603050405020304" pitchFamily="18" charset="0"/>
              </a:rPr>
              <a:t>项目管理的内容</a:t>
            </a:r>
          </a:p>
        </p:txBody>
      </p:sp>
    </p:spTree>
    <p:extLst>
      <p:ext uri="{BB962C8B-B14F-4D97-AF65-F5344CB8AC3E}">
        <p14:creationId xmlns:p14="http://schemas.microsoft.com/office/powerpoint/2010/main" val="14557824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barn(outVertical)">
                                      <p:cBhvr>
                                        <p:cTn id="7" dur="500"/>
                                        <p:tgtEl>
                                          <p:spTgt spid="140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561975" y="419100"/>
            <a:ext cx="8054975" cy="879475"/>
          </a:xfrm>
        </p:spPr>
        <p:txBody>
          <a:bodyPr/>
          <a:lstStyle/>
          <a:p>
            <a:r>
              <a:rPr lang="zh-CN" altLang="en-US" sz="4200"/>
              <a:t>项目管理过程中存在之问题</a:t>
            </a:r>
          </a:p>
        </p:txBody>
      </p:sp>
      <p:sp>
        <p:nvSpPr>
          <p:cNvPr id="146435" name="Rectangle 3"/>
          <p:cNvSpPr>
            <a:spLocks noGrp="1" noChangeArrowheads="1"/>
          </p:cNvSpPr>
          <p:nvPr>
            <p:ph type="body" idx="1"/>
          </p:nvPr>
        </p:nvSpPr>
        <p:spPr>
          <a:xfrm>
            <a:off x="609600" y="1066800"/>
            <a:ext cx="8229600" cy="4525963"/>
          </a:xfrm>
        </p:spPr>
        <p:txBody>
          <a:bodyPr/>
          <a:lstStyle/>
          <a:p>
            <a:pPr lvl="1">
              <a:buFont typeface="Wingdings" panose="05000000000000000000" pitchFamily="2" charset="2"/>
              <a:buChar char="§"/>
            </a:pPr>
            <a:endParaRPr lang="en-US" altLang="zh-CN" sz="2400">
              <a:solidFill>
                <a:srgbClr val="A50021"/>
              </a:solidFill>
              <a:latin typeface="华文新魏" panose="02010800040101010101" pitchFamily="2" charset="-122"/>
              <a:ea typeface="华文新魏" panose="02010800040101010101" pitchFamily="2" charset="-122"/>
            </a:endParaRPr>
          </a:p>
          <a:p>
            <a:pPr lvl="1">
              <a:buFont typeface="Wingdings" panose="05000000000000000000" pitchFamily="2" charset="2"/>
              <a:buChar char="§"/>
            </a:pPr>
            <a:r>
              <a:rPr lang="zh-CN" altLang="en-US" sz="2400">
                <a:solidFill>
                  <a:srgbClr val="A50021"/>
                </a:solidFill>
                <a:latin typeface="华文新魏" panose="02010800040101010101" pitchFamily="2" charset="-122"/>
                <a:ea typeface="华文新魏" panose="02010800040101010101" pitchFamily="2" charset="-122"/>
              </a:rPr>
              <a:t>项目启动之后，无法真正控制</a:t>
            </a:r>
            <a:r>
              <a:rPr lang="zh-CN" altLang="en-US" sz="2400" b="1" u="sng">
                <a:solidFill>
                  <a:srgbClr val="A50021"/>
                </a:solidFill>
                <a:latin typeface="华文新魏" panose="02010800040101010101" pitchFamily="2" charset="-122"/>
                <a:ea typeface="华文新魏" panose="02010800040101010101" pitchFamily="2" charset="-122"/>
              </a:rPr>
              <a:t>项目进度</a:t>
            </a:r>
          </a:p>
          <a:p>
            <a:pPr lvl="1">
              <a:buFont typeface="Wingdings" panose="05000000000000000000" pitchFamily="2" charset="2"/>
              <a:buChar char="§"/>
            </a:pPr>
            <a:r>
              <a:rPr lang="zh-CN" altLang="en-US" sz="2400">
                <a:solidFill>
                  <a:srgbClr val="A50021"/>
                </a:solidFill>
                <a:latin typeface="华文新魏" panose="02010800040101010101" pitchFamily="2" charset="-122"/>
                <a:ea typeface="华文新魏" panose="02010800040101010101" pitchFamily="2" charset="-122"/>
              </a:rPr>
              <a:t>无法实时监控项目进程中的</a:t>
            </a:r>
            <a:r>
              <a:rPr lang="zh-CN" altLang="en-US" sz="2400" b="1" u="sng">
                <a:solidFill>
                  <a:srgbClr val="A50021"/>
                </a:solidFill>
                <a:latin typeface="华文新魏" panose="02010800040101010101" pitchFamily="2" charset="-122"/>
                <a:ea typeface="华文新魏" panose="02010800040101010101" pitchFamily="2" charset="-122"/>
              </a:rPr>
              <a:t>成本</a:t>
            </a:r>
            <a:r>
              <a:rPr lang="en-US" altLang="zh-CN" sz="2400" b="1" u="sng">
                <a:solidFill>
                  <a:srgbClr val="A50021"/>
                </a:solidFill>
                <a:latin typeface="华文新魏" panose="02010800040101010101" pitchFamily="2" charset="-122"/>
                <a:ea typeface="华文新魏" panose="02010800040101010101" pitchFamily="2" charset="-122"/>
              </a:rPr>
              <a:t>, </a:t>
            </a:r>
            <a:r>
              <a:rPr lang="zh-CN" altLang="en-US" sz="2400" b="1" u="sng">
                <a:solidFill>
                  <a:srgbClr val="A50021"/>
                </a:solidFill>
                <a:latin typeface="华文新魏" panose="02010800040101010101" pitchFamily="2" charset="-122"/>
                <a:ea typeface="华文新魏" panose="02010800040101010101" pitchFamily="2" charset="-122"/>
              </a:rPr>
              <a:t>时间</a:t>
            </a:r>
            <a:r>
              <a:rPr lang="zh-CN" altLang="en-US" sz="2400">
                <a:solidFill>
                  <a:srgbClr val="A50021"/>
                </a:solidFill>
                <a:latin typeface="华文新魏" panose="02010800040101010101" pitchFamily="2" charset="-122"/>
                <a:ea typeface="华文新魏" panose="02010800040101010101" pitchFamily="2" charset="-122"/>
              </a:rPr>
              <a:t>等重要因素</a:t>
            </a:r>
          </a:p>
          <a:p>
            <a:pPr lvl="1">
              <a:buFont typeface="Wingdings" panose="05000000000000000000" pitchFamily="2" charset="2"/>
              <a:buChar char="§"/>
            </a:pPr>
            <a:r>
              <a:rPr lang="zh-CN" altLang="en-US" sz="2400">
                <a:solidFill>
                  <a:srgbClr val="A50021"/>
                </a:solidFill>
                <a:latin typeface="华文新魏" panose="02010800040101010101" pitchFamily="2" charset="-122"/>
                <a:ea typeface="华文新魏" panose="02010800040101010101" pitchFamily="2" charset="-122"/>
              </a:rPr>
              <a:t>乏味的静态报告不能反映项目执行的动态过程</a:t>
            </a:r>
          </a:p>
          <a:p>
            <a:pPr lvl="1">
              <a:buFont typeface="Wingdings" panose="05000000000000000000" pitchFamily="2" charset="2"/>
              <a:buChar char="§"/>
            </a:pPr>
            <a:r>
              <a:rPr lang="zh-CN" altLang="en-US" sz="2400">
                <a:solidFill>
                  <a:srgbClr val="A50021"/>
                </a:solidFill>
                <a:latin typeface="华文新魏" panose="02010800040101010101" pitchFamily="2" charset="-122"/>
                <a:ea typeface="华文新魏" panose="02010800040101010101" pitchFamily="2" charset="-122"/>
              </a:rPr>
              <a:t>在资源稀缺的前题下，如何合理使用现有资源</a:t>
            </a:r>
          </a:p>
          <a:p>
            <a:pPr lvl="1">
              <a:buFont typeface="Wingdings" panose="05000000000000000000" pitchFamily="2" charset="2"/>
              <a:buChar char="§"/>
            </a:pPr>
            <a:r>
              <a:rPr lang="zh-CN" altLang="en-US" sz="2400">
                <a:solidFill>
                  <a:srgbClr val="A50021"/>
                </a:solidFill>
                <a:latin typeface="华文新魏" panose="02010800040101010101" pitchFamily="2" charset="-122"/>
                <a:ea typeface="华文新魏" panose="02010800040101010101" pitchFamily="2" charset="-122"/>
              </a:rPr>
              <a:t>在项目进程中，如何对项目投入与产出的关系及时的进行评估</a:t>
            </a:r>
          </a:p>
          <a:p>
            <a:pPr lvl="1">
              <a:buFont typeface="Wingdings" panose="05000000000000000000" pitchFamily="2" charset="2"/>
              <a:buChar char="§"/>
            </a:pPr>
            <a:r>
              <a:rPr lang="zh-CN" altLang="en-US" sz="2400">
                <a:solidFill>
                  <a:srgbClr val="A50021"/>
                </a:solidFill>
                <a:latin typeface="华文新魏" panose="02010800040101010101" pitchFamily="2" charset="-122"/>
                <a:ea typeface="华文新魏" panose="02010800040101010101" pitchFamily="2" charset="-122"/>
              </a:rPr>
              <a:t>缺乏正式沟通，没有一种标准的语言，导致合作方彼此缺乏信任</a:t>
            </a:r>
          </a:p>
        </p:txBody>
      </p:sp>
      <p:pic>
        <p:nvPicPr>
          <p:cNvPr id="146436" name="Picture 4" descr="BD19768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495800"/>
            <a:ext cx="2133600" cy="147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041468"/>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ChangeArrowheads="1"/>
          </p:cNvSpPr>
          <p:nvPr/>
        </p:nvSpPr>
        <p:spPr bwMode="auto">
          <a:xfrm>
            <a:off x="746125" y="914400"/>
            <a:ext cx="79406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marL="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9144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1371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18288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sz="3600">
                <a:latin typeface="Arial" panose="020B0604020202020204" pitchFamily="34" charset="0"/>
                <a:ea typeface="黑体" panose="02010609060101010101" pitchFamily="49" charset="-122"/>
              </a:rPr>
              <a:t>手工项目管理的局限性</a:t>
            </a:r>
          </a:p>
        </p:txBody>
      </p:sp>
      <p:sp>
        <p:nvSpPr>
          <p:cNvPr id="744451" name="Text Box 3"/>
          <p:cNvSpPr txBox="1">
            <a:spLocks noChangeArrowheads="1"/>
          </p:cNvSpPr>
          <p:nvPr/>
        </p:nvSpPr>
        <p:spPr bwMode="auto">
          <a:xfrm>
            <a:off x="1143000" y="1828800"/>
            <a:ext cx="7620000" cy="393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buFont typeface="Wingdings" panose="05000000000000000000" pitchFamily="2" charset="2"/>
              <a:buChar char="Ø"/>
            </a:pPr>
            <a:r>
              <a:rPr lang="en-US" altLang="zh-CN" sz="2800">
                <a:latin typeface="Times New Roman" panose="02020603050405020304" pitchFamily="18" charset="0"/>
                <a:ea typeface="华文细黑" panose="02010600040101010101" pitchFamily="2" charset="-122"/>
              </a:rPr>
              <a:t>    </a:t>
            </a:r>
            <a:r>
              <a:rPr lang="zh-CN" altLang="en-US" sz="2800">
                <a:latin typeface="Times New Roman" panose="02020603050405020304" pitchFamily="18" charset="0"/>
                <a:ea typeface="华文细黑" panose="02010600040101010101" pitchFamily="2" charset="-122"/>
              </a:rPr>
              <a:t>信息分散，不易系统观念</a:t>
            </a:r>
          </a:p>
          <a:p>
            <a:pPr eaLnBrk="0" hangingPunct="0">
              <a:spcBef>
                <a:spcPct val="50000"/>
              </a:spcBef>
              <a:buFont typeface="Wingdings" panose="05000000000000000000" pitchFamily="2" charset="2"/>
              <a:buChar char="Ø"/>
            </a:pPr>
            <a:r>
              <a:rPr lang="zh-CN" altLang="en-US" sz="2800">
                <a:latin typeface="Times New Roman" panose="02020603050405020304" pitchFamily="18" charset="0"/>
                <a:ea typeface="华文细黑" panose="02010600040101010101" pitchFamily="2" charset="-122"/>
              </a:rPr>
              <a:t>    无法真正实现动态管理</a:t>
            </a:r>
          </a:p>
          <a:p>
            <a:pPr eaLnBrk="0" hangingPunct="0">
              <a:spcBef>
                <a:spcPct val="50000"/>
              </a:spcBef>
              <a:buFont typeface="Wingdings" panose="05000000000000000000" pitchFamily="2" charset="2"/>
              <a:buChar char="Ø"/>
            </a:pPr>
            <a:r>
              <a:rPr lang="zh-CN" altLang="en-US" sz="2800">
                <a:latin typeface="Times New Roman" panose="02020603050405020304" pitchFamily="18" charset="0"/>
                <a:ea typeface="华文细黑" panose="02010600040101010101" pitchFamily="2" charset="-122"/>
              </a:rPr>
              <a:t>    大量的时间和精力耗费在信息的采集、处理和查找上，无法专注于管理问题</a:t>
            </a:r>
          </a:p>
          <a:p>
            <a:pPr eaLnBrk="0" hangingPunct="0">
              <a:spcBef>
                <a:spcPct val="50000"/>
              </a:spcBef>
              <a:buFont typeface="Wingdings" panose="05000000000000000000" pitchFamily="2" charset="2"/>
              <a:buChar char="Ø"/>
            </a:pPr>
            <a:r>
              <a:rPr lang="zh-CN" altLang="en-US" sz="2800">
                <a:latin typeface="Times New Roman" panose="02020603050405020304" pitchFamily="18" charset="0"/>
                <a:ea typeface="华文细黑" panose="02010600040101010101" pitchFamily="2" charset="-122"/>
              </a:rPr>
              <a:t>    规范、先进的项目管理工具和方法难以应用</a:t>
            </a:r>
          </a:p>
          <a:p>
            <a:pPr eaLnBrk="0" hangingPunct="0">
              <a:spcBef>
                <a:spcPct val="50000"/>
              </a:spcBef>
              <a:buFont typeface="Wingdings" panose="05000000000000000000" pitchFamily="2" charset="2"/>
              <a:buChar char="Ø"/>
            </a:pPr>
            <a:r>
              <a:rPr lang="zh-CN" altLang="en-US" sz="2800">
                <a:latin typeface="Times New Roman" panose="02020603050405020304" pitchFamily="18" charset="0"/>
                <a:ea typeface="华文细黑" panose="02010600040101010101" pitchFamily="2" charset="-122"/>
              </a:rPr>
              <a:t>    信息表现形式单一，无法适应高层管理者的需要</a:t>
            </a:r>
          </a:p>
        </p:txBody>
      </p:sp>
    </p:spTree>
    <p:extLst>
      <p:ext uri="{BB962C8B-B14F-4D97-AF65-F5344CB8AC3E}">
        <p14:creationId xmlns:p14="http://schemas.microsoft.com/office/powerpoint/2010/main" val="1384361071"/>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Grp="1" noChangeArrowheads="1"/>
          </p:cNvSpPr>
          <p:nvPr>
            <p:ph type="title"/>
          </p:nvPr>
        </p:nvSpPr>
        <p:spPr>
          <a:xfrm>
            <a:off x="468313" y="549275"/>
            <a:ext cx="8229600" cy="1143000"/>
          </a:xfrm>
        </p:spPr>
        <p:txBody>
          <a:bodyPr/>
          <a:lstStyle/>
          <a:p>
            <a:r>
              <a:rPr lang="zh-CN" altLang="en-US"/>
              <a:t>信息时代的特点</a:t>
            </a:r>
          </a:p>
        </p:txBody>
      </p:sp>
      <p:sp>
        <p:nvSpPr>
          <p:cNvPr id="753667" name="Rectangle 3"/>
          <p:cNvSpPr>
            <a:spLocks noGrp="1" noChangeArrowheads="1"/>
          </p:cNvSpPr>
          <p:nvPr>
            <p:ph type="body" idx="1"/>
          </p:nvPr>
        </p:nvSpPr>
        <p:spPr>
          <a:xfrm>
            <a:off x="457200" y="2060575"/>
            <a:ext cx="8229600" cy="4065588"/>
          </a:xfrm>
        </p:spPr>
        <p:txBody>
          <a:bodyPr/>
          <a:lstStyle/>
          <a:p>
            <a:r>
              <a:rPr lang="zh-CN" altLang="en-US"/>
              <a:t>用纸记录信息和知识，通过书本传递知识；</a:t>
            </a:r>
          </a:p>
          <a:p>
            <a:r>
              <a:rPr lang="zh-CN" altLang="en-US"/>
              <a:t>有了电视、电话、互联网；</a:t>
            </a:r>
          </a:p>
          <a:p>
            <a:r>
              <a:rPr lang="zh-CN" altLang="en-US"/>
              <a:t>传播速度加快，信息量增大，知识爆炸；</a:t>
            </a:r>
          </a:p>
          <a:p>
            <a:r>
              <a:rPr lang="zh-CN" altLang="en-US"/>
              <a:t>变化加快，技术含量大，复杂性增加。</a:t>
            </a:r>
          </a:p>
        </p:txBody>
      </p:sp>
    </p:spTree>
    <p:extLst>
      <p:ext uri="{BB962C8B-B14F-4D97-AF65-F5344CB8AC3E}">
        <p14:creationId xmlns:p14="http://schemas.microsoft.com/office/powerpoint/2010/main" val="33623649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ChangeArrowheads="1"/>
          </p:cNvSpPr>
          <p:nvPr>
            <p:ph type="title"/>
          </p:nvPr>
        </p:nvSpPr>
        <p:spPr/>
        <p:txBody>
          <a:bodyPr/>
          <a:lstStyle/>
          <a:p>
            <a:r>
              <a:rPr lang="zh-CN" altLang="en-US" sz="4000"/>
              <a:t>请看一组美国经济的数据：</a:t>
            </a:r>
          </a:p>
        </p:txBody>
      </p:sp>
      <p:grpSp>
        <p:nvGrpSpPr>
          <p:cNvPr id="754710" name="Group 22"/>
          <p:cNvGrpSpPr>
            <a:grpSpLocks/>
          </p:cNvGrpSpPr>
          <p:nvPr/>
        </p:nvGrpSpPr>
        <p:grpSpPr bwMode="auto">
          <a:xfrm>
            <a:off x="1042988" y="1989138"/>
            <a:ext cx="1584325" cy="3956050"/>
            <a:chOff x="657" y="1253"/>
            <a:chExt cx="998" cy="2492"/>
          </a:xfrm>
        </p:grpSpPr>
        <p:sp>
          <p:nvSpPr>
            <p:cNvPr id="754693" name="Text Box 5"/>
            <p:cNvSpPr txBox="1">
              <a:spLocks noChangeArrowheads="1"/>
            </p:cNvSpPr>
            <p:nvPr/>
          </p:nvSpPr>
          <p:spPr bwMode="auto">
            <a:xfrm>
              <a:off x="793" y="3251"/>
              <a:ext cx="725" cy="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800" dirty="0"/>
                <a:t>1865</a:t>
              </a:r>
              <a:r>
                <a:rPr lang="zh-CN" altLang="en-US" sz="1800" dirty="0"/>
                <a:t>年</a:t>
              </a:r>
            </a:p>
            <a:p>
              <a:pPr>
                <a:spcBef>
                  <a:spcPct val="50000"/>
                </a:spcBef>
              </a:pPr>
              <a:r>
                <a:rPr lang="zh-CN" altLang="en-US" sz="1800" dirty="0"/>
                <a:t>农业经济</a:t>
              </a:r>
            </a:p>
          </p:txBody>
        </p:sp>
        <p:sp>
          <p:nvSpPr>
            <p:cNvPr id="754694" name="Rectangle 6"/>
            <p:cNvSpPr>
              <a:spLocks noChangeArrowheads="1"/>
            </p:cNvSpPr>
            <p:nvPr/>
          </p:nvSpPr>
          <p:spPr bwMode="auto">
            <a:xfrm>
              <a:off x="657" y="1255"/>
              <a:ext cx="998" cy="190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54695" name="Rectangle 7"/>
            <p:cNvSpPr>
              <a:spLocks noChangeArrowheads="1"/>
            </p:cNvSpPr>
            <p:nvPr/>
          </p:nvSpPr>
          <p:spPr bwMode="auto">
            <a:xfrm>
              <a:off x="657" y="1253"/>
              <a:ext cx="998" cy="99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t>农业工人</a:t>
              </a:r>
            </a:p>
            <a:p>
              <a:pPr algn="ctr"/>
              <a:r>
                <a:rPr lang="zh-CN" altLang="en-US" dirty="0"/>
                <a:t>占</a:t>
              </a:r>
              <a:r>
                <a:rPr lang="en-US" altLang="zh-CN" dirty="0"/>
                <a:t>50</a:t>
              </a:r>
              <a:r>
                <a:rPr lang="zh-CN" altLang="en-US" dirty="0"/>
                <a:t>％</a:t>
              </a:r>
            </a:p>
          </p:txBody>
        </p:sp>
      </p:grpSp>
      <p:grpSp>
        <p:nvGrpSpPr>
          <p:cNvPr id="754711" name="Group 23"/>
          <p:cNvGrpSpPr>
            <a:grpSpLocks/>
          </p:cNvGrpSpPr>
          <p:nvPr/>
        </p:nvGrpSpPr>
        <p:grpSpPr bwMode="auto">
          <a:xfrm>
            <a:off x="3132138" y="1989138"/>
            <a:ext cx="1584325" cy="3956050"/>
            <a:chOff x="1973" y="1253"/>
            <a:chExt cx="998" cy="2492"/>
          </a:xfrm>
        </p:grpSpPr>
        <p:sp>
          <p:nvSpPr>
            <p:cNvPr id="754696" name="Text Box 8"/>
            <p:cNvSpPr txBox="1">
              <a:spLocks noChangeArrowheads="1"/>
            </p:cNvSpPr>
            <p:nvPr/>
          </p:nvSpPr>
          <p:spPr bwMode="auto">
            <a:xfrm>
              <a:off x="2109" y="3251"/>
              <a:ext cx="725" cy="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800" dirty="0"/>
                <a:t>1945</a:t>
              </a:r>
              <a:r>
                <a:rPr lang="zh-CN" altLang="en-US" sz="1800" dirty="0"/>
                <a:t>年</a:t>
              </a:r>
            </a:p>
            <a:p>
              <a:pPr>
                <a:spcBef>
                  <a:spcPct val="50000"/>
                </a:spcBef>
              </a:pPr>
              <a:r>
                <a:rPr lang="zh-CN" altLang="en-US" sz="1800" dirty="0"/>
                <a:t>工业经济</a:t>
              </a:r>
            </a:p>
          </p:txBody>
        </p:sp>
        <p:sp>
          <p:nvSpPr>
            <p:cNvPr id="754697" name="Rectangle 9"/>
            <p:cNvSpPr>
              <a:spLocks noChangeArrowheads="1"/>
            </p:cNvSpPr>
            <p:nvPr/>
          </p:nvSpPr>
          <p:spPr bwMode="auto">
            <a:xfrm>
              <a:off x="1973" y="1255"/>
              <a:ext cx="998" cy="190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54698" name="Rectangle 10"/>
            <p:cNvSpPr>
              <a:spLocks noChangeArrowheads="1"/>
            </p:cNvSpPr>
            <p:nvPr/>
          </p:nvSpPr>
          <p:spPr bwMode="auto">
            <a:xfrm>
              <a:off x="1973" y="1570"/>
              <a:ext cx="998" cy="99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solidFill>
                    <a:schemeClr val="bg1"/>
                  </a:solidFill>
                </a:rPr>
                <a:t>制造业工人</a:t>
              </a:r>
            </a:p>
            <a:p>
              <a:pPr algn="ctr"/>
              <a:r>
                <a:rPr lang="zh-CN" altLang="en-US" dirty="0">
                  <a:solidFill>
                    <a:schemeClr val="bg1"/>
                  </a:solidFill>
                </a:rPr>
                <a:t>占</a:t>
              </a:r>
              <a:r>
                <a:rPr lang="en-US" altLang="zh-CN" dirty="0">
                  <a:solidFill>
                    <a:schemeClr val="bg1"/>
                  </a:solidFill>
                </a:rPr>
                <a:t>40</a:t>
              </a:r>
              <a:r>
                <a:rPr lang="zh-CN" altLang="en-US" dirty="0">
                  <a:solidFill>
                    <a:schemeClr val="bg1"/>
                  </a:solidFill>
                </a:rPr>
                <a:t>％</a:t>
              </a:r>
            </a:p>
          </p:txBody>
        </p:sp>
        <p:sp>
          <p:nvSpPr>
            <p:cNvPr id="754702" name="Rectangle 14"/>
            <p:cNvSpPr>
              <a:spLocks noChangeArrowheads="1"/>
            </p:cNvSpPr>
            <p:nvPr/>
          </p:nvSpPr>
          <p:spPr bwMode="auto">
            <a:xfrm>
              <a:off x="1973" y="1253"/>
              <a:ext cx="998" cy="31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800" dirty="0"/>
                <a:t>农业工人</a:t>
              </a:r>
            </a:p>
            <a:p>
              <a:pPr algn="ctr"/>
              <a:r>
                <a:rPr lang="zh-CN" altLang="en-US" sz="1800" dirty="0"/>
                <a:t>占</a:t>
              </a:r>
              <a:r>
                <a:rPr lang="en-US" altLang="zh-CN" sz="1800" dirty="0"/>
                <a:t>4</a:t>
              </a:r>
              <a:r>
                <a:rPr lang="zh-CN" altLang="en-US" sz="1800" dirty="0"/>
                <a:t>％</a:t>
              </a:r>
            </a:p>
          </p:txBody>
        </p:sp>
      </p:grpSp>
      <p:grpSp>
        <p:nvGrpSpPr>
          <p:cNvPr id="754712" name="Group 24"/>
          <p:cNvGrpSpPr>
            <a:grpSpLocks/>
          </p:cNvGrpSpPr>
          <p:nvPr/>
        </p:nvGrpSpPr>
        <p:grpSpPr bwMode="auto">
          <a:xfrm>
            <a:off x="5292725" y="1989138"/>
            <a:ext cx="1584325" cy="3956050"/>
            <a:chOff x="3334" y="1253"/>
            <a:chExt cx="998" cy="2492"/>
          </a:xfrm>
        </p:grpSpPr>
        <p:sp>
          <p:nvSpPr>
            <p:cNvPr id="754699" name="Text Box 11"/>
            <p:cNvSpPr txBox="1">
              <a:spLocks noChangeArrowheads="1"/>
            </p:cNvSpPr>
            <p:nvPr/>
          </p:nvSpPr>
          <p:spPr bwMode="auto">
            <a:xfrm>
              <a:off x="3470" y="3251"/>
              <a:ext cx="725" cy="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800" dirty="0"/>
                <a:t>2010</a:t>
              </a:r>
              <a:r>
                <a:rPr lang="zh-CN" altLang="en-US" sz="1800" dirty="0"/>
                <a:t>年</a:t>
              </a:r>
            </a:p>
            <a:p>
              <a:pPr>
                <a:spcBef>
                  <a:spcPct val="50000"/>
                </a:spcBef>
              </a:pPr>
              <a:r>
                <a:rPr lang="zh-CN" altLang="en-US" sz="1800" dirty="0"/>
                <a:t>信息经济</a:t>
              </a:r>
            </a:p>
          </p:txBody>
        </p:sp>
        <p:sp>
          <p:nvSpPr>
            <p:cNvPr id="754700" name="Rectangle 12"/>
            <p:cNvSpPr>
              <a:spLocks noChangeArrowheads="1"/>
            </p:cNvSpPr>
            <p:nvPr/>
          </p:nvSpPr>
          <p:spPr bwMode="auto">
            <a:xfrm>
              <a:off x="3334" y="1255"/>
              <a:ext cx="998" cy="190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zh-CN" dirty="0"/>
            </a:p>
            <a:p>
              <a:pPr algn="ctr"/>
              <a:endParaRPr lang="en-US" altLang="zh-CN" dirty="0"/>
            </a:p>
            <a:p>
              <a:pPr algn="ctr"/>
              <a:r>
                <a:rPr lang="zh-CN" altLang="en-US" dirty="0"/>
                <a:t>？</a:t>
              </a:r>
            </a:p>
            <a:p>
              <a:pPr algn="ctr"/>
              <a:r>
                <a:rPr lang="zh-CN" altLang="en-US" dirty="0"/>
                <a:t>工人</a:t>
              </a:r>
            </a:p>
          </p:txBody>
        </p:sp>
        <p:sp>
          <p:nvSpPr>
            <p:cNvPr id="754701" name="Rectangle 13"/>
            <p:cNvSpPr>
              <a:spLocks noChangeArrowheads="1"/>
            </p:cNvSpPr>
            <p:nvPr/>
          </p:nvSpPr>
          <p:spPr bwMode="auto">
            <a:xfrm>
              <a:off x="3334" y="1253"/>
              <a:ext cx="998" cy="13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solidFill>
                  <a:schemeClr val="accent2"/>
                </a:solidFill>
              </a:endParaRPr>
            </a:p>
          </p:txBody>
        </p:sp>
        <p:sp>
          <p:nvSpPr>
            <p:cNvPr id="754703" name="Rectangle 15"/>
            <p:cNvSpPr>
              <a:spLocks noChangeArrowheads="1"/>
            </p:cNvSpPr>
            <p:nvPr/>
          </p:nvSpPr>
          <p:spPr bwMode="auto">
            <a:xfrm>
              <a:off x="3334" y="1389"/>
              <a:ext cx="998" cy="31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solidFill>
                  <a:schemeClr val="bg1"/>
                </a:solidFill>
              </a:endParaRPr>
            </a:p>
          </p:txBody>
        </p:sp>
      </p:grpSp>
      <p:sp>
        <p:nvSpPr>
          <p:cNvPr id="754704" name="AutoShape 16"/>
          <p:cNvSpPr>
            <a:spLocks noChangeArrowheads="1"/>
          </p:cNvSpPr>
          <p:nvPr/>
        </p:nvSpPr>
        <p:spPr bwMode="auto">
          <a:xfrm>
            <a:off x="6732588" y="1196975"/>
            <a:ext cx="1871662" cy="360363"/>
          </a:xfrm>
          <a:prstGeom prst="wedgeRoundRectCallout">
            <a:avLst>
              <a:gd name="adj1" fmla="val -43639"/>
              <a:gd name="adj2" fmla="val 174227"/>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sz="1800" dirty="0">
                <a:solidFill>
                  <a:schemeClr val="accent2"/>
                </a:solidFill>
              </a:rPr>
              <a:t>农业工人占</a:t>
            </a:r>
            <a:r>
              <a:rPr lang="en-US" altLang="zh-CN" sz="1800" dirty="0">
                <a:solidFill>
                  <a:schemeClr val="accent2"/>
                </a:solidFill>
              </a:rPr>
              <a:t>2</a:t>
            </a:r>
            <a:r>
              <a:rPr lang="zh-CN" altLang="en-US" sz="1800" dirty="0">
                <a:solidFill>
                  <a:schemeClr val="accent2"/>
                </a:solidFill>
              </a:rPr>
              <a:t>％</a:t>
            </a:r>
          </a:p>
          <a:p>
            <a:pPr algn="ctr"/>
            <a:endParaRPr lang="en-US" altLang="zh-CN" sz="1800" dirty="0"/>
          </a:p>
        </p:txBody>
      </p:sp>
      <p:sp>
        <p:nvSpPr>
          <p:cNvPr id="754705" name="AutoShape 17"/>
          <p:cNvSpPr>
            <a:spLocks noChangeArrowheads="1"/>
          </p:cNvSpPr>
          <p:nvPr/>
        </p:nvSpPr>
        <p:spPr bwMode="auto">
          <a:xfrm>
            <a:off x="7235825" y="2060575"/>
            <a:ext cx="1511300" cy="792163"/>
          </a:xfrm>
          <a:prstGeom prst="wedgeRoundRectCallout">
            <a:avLst>
              <a:gd name="adj1" fmla="val -69852"/>
              <a:gd name="adj2" fmla="val -8116"/>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sz="1800" dirty="0"/>
              <a:t>制造业工人</a:t>
            </a:r>
          </a:p>
          <a:p>
            <a:r>
              <a:rPr lang="zh-CN" altLang="en-US" sz="1800" dirty="0"/>
              <a:t>占</a:t>
            </a:r>
            <a:r>
              <a:rPr lang="en-US" altLang="zh-CN" sz="1800" dirty="0"/>
              <a:t>5</a:t>
            </a:r>
            <a:r>
              <a:rPr lang="zh-CN" altLang="en-US" sz="1800" dirty="0"/>
              <a:t>％</a:t>
            </a:r>
          </a:p>
        </p:txBody>
      </p:sp>
      <p:sp>
        <p:nvSpPr>
          <p:cNvPr id="754706" name="AutoShape 18"/>
          <p:cNvSpPr>
            <a:spLocks noChangeArrowheads="1"/>
          </p:cNvSpPr>
          <p:nvPr/>
        </p:nvSpPr>
        <p:spPr bwMode="auto">
          <a:xfrm>
            <a:off x="7164388" y="3357563"/>
            <a:ext cx="1979612" cy="2016125"/>
          </a:xfrm>
          <a:prstGeom prst="wedgeRoundRectCallout">
            <a:avLst>
              <a:gd name="adj1" fmla="val -64116"/>
              <a:gd name="adj2" fmla="val -1251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sz="2000" dirty="0"/>
              <a:t>新经济模式下将出现</a:t>
            </a:r>
            <a:endParaRPr lang="en-US" altLang="zh-CN" sz="2000" dirty="0"/>
          </a:p>
          <a:p>
            <a:endParaRPr lang="en-US" altLang="zh-CN" sz="2000" dirty="0"/>
          </a:p>
          <a:p>
            <a:r>
              <a:rPr lang="en-US" altLang="zh-CN" sz="2000" dirty="0">
                <a:solidFill>
                  <a:srgbClr val="FFFF00"/>
                </a:solidFill>
              </a:rPr>
              <a:t>Freelance</a:t>
            </a:r>
          </a:p>
        </p:txBody>
      </p:sp>
      <p:sp>
        <p:nvSpPr>
          <p:cNvPr id="754708" name="Line 20"/>
          <p:cNvSpPr>
            <a:spLocks noChangeShapeType="1"/>
          </p:cNvSpPr>
          <p:nvPr/>
        </p:nvSpPr>
        <p:spPr bwMode="auto">
          <a:xfrm>
            <a:off x="2411413" y="5805488"/>
            <a:ext cx="8651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54709" name="Line 21"/>
          <p:cNvSpPr>
            <a:spLocks noChangeShapeType="1"/>
          </p:cNvSpPr>
          <p:nvPr/>
        </p:nvSpPr>
        <p:spPr bwMode="auto">
          <a:xfrm>
            <a:off x="4572000" y="5805488"/>
            <a:ext cx="86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859270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754710"/>
                                        </p:tgtEl>
                                        <p:attrNameLst>
                                          <p:attrName>style.visibility</p:attrName>
                                        </p:attrNameLst>
                                      </p:cBhvr>
                                      <p:to>
                                        <p:strVal val="visible"/>
                                      </p:to>
                                    </p:set>
                                    <p:animEffect transition="in" filter="diamond(in)">
                                      <p:cBhvr>
                                        <p:cTn id="7" dur="2000"/>
                                        <p:tgtEl>
                                          <p:spTgt spid="7547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754711"/>
                                        </p:tgtEl>
                                        <p:attrNameLst>
                                          <p:attrName>style.visibility</p:attrName>
                                        </p:attrNameLst>
                                      </p:cBhvr>
                                      <p:to>
                                        <p:strVal val="visible"/>
                                      </p:to>
                                    </p:set>
                                    <p:animEffect transition="in" filter="diamond(in)">
                                      <p:cBhvr>
                                        <p:cTn id="12" dur="2000"/>
                                        <p:tgtEl>
                                          <p:spTgt spid="7547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54712"/>
                                        </p:tgtEl>
                                        <p:attrNameLst>
                                          <p:attrName>style.visibility</p:attrName>
                                        </p:attrNameLst>
                                      </p:cBhvr>
                                      <p:to>
                                        <p:strVal val="visible"/>
                                      </p:to>
                                    </p:set>
                                    <p:anim calcmode="lin" valueType="num">
                                      <p:cBhvr additive="base">
                                        <p:cTn id="17" dur="500" fill="hold"/>
                                        <p:tgtEl>
                                          <p:spTgt spid="754712"/>
                                        </p:tgtEl>
                                        <p:attrNameLst>
                                          <p:attrName>ppt_x</p:attrName>
                                        </p:attrNameLst>
                                      </p:cBhvr>
                                      <p:tavLst>
                                        <p:tav tm="0">
                                          <p:val>
                                            <p:strVal val="#ppt_x"/>
                                          </p:val>
                                        </p:tav>
                                        <p:tav tm="100000">
                                          <p:val>
                                            <p:strVal val="#ppt_x"/>
                                          </p:val>
                                        </p:tav>
                                      </p:tavLst>
                                    </p:anim>
                                    <p:anim calcmode="lin" valueType="num">
                                      <p:cBhvr additive="base">
                                        <p:cTn id="18" dur="500" fill="hold"/>
                                        <p:tgtEl>
                                          <p:spTgt spid="75471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754712"/>
                                        </p:tgtEl>
                                        <p:attrNameLst>
                                          <p:attrName>style.visibility</p:attrName>
                                        </p:attrNameLst>
                                      </p:cBhvr>
                                      <p:to>
                                        <p:strVal val="visible"/>
                                      </p:to>
                                    </p:set>
                                    <p:animEffect transition="in" filter="box(in)">
                                      <p:cBhvr>
                                        <p:cTn id="23" dur="500"/>
                                        <p:tgtEl>
                                          <p:spTgt spid="754712"/>
                                        </p:tgtEl>
                                      </p:cBhvr>
                                    </p:animEffect>
                                  </p:childTnLst>
                                </p:cTn>
                              </p:par>
                            </p:childTnLst>
                          </p:cTn>
                        </p:par>
                        <p:par>
                          <p:cTn id="24" fill="hold" nodeType="afterGroup">
                            <p:stCondLst>
                              <p:cond delay="500"/>
                            </p:stCondLst>
                            <p:childTnLst>
                              <p:par>
                                <p:cTn id="25" presetID="3" presetClass="entr" presetSubtype="10" fill="hold" grpId="0" nodeType="afterEffect">
                                  <p:stCondLst>
                                    <p:cond delay="0"/>
                                  </p:stCondLst>
                                  <p:childTnLst>
                                    <p:set>
                                      <p:cBhvr>
                                        <p:cTn id="26" dur="1" fill="hold">
                                          <p:stCondLst>
                                            <p:cond delay="0"/>
                                          </p:stCondLst>
                                        </p:cTn>
                                        <p:tgtEl>
                                          <p:spTgt spid="754704"/>
                                        </p:tgtEl>
                                        <p:attrNameLst>
                                          <p:attrName>style.visibility</p:attrName>
                                        </p:attrNameLst>
                                      </p:cBhvr>
                                      <p:to>
                                        <p:strVal val="visible"/>
                                      </p:to>
                                    </p:set>
                                    <p:animEffect transition="in" filter="blinds(horizontal)">
                                      <p:cBhvr>
                                        <p:cTn id="27" dur="500"/>
                                        <p:tgtEl>
                                          <p:spTgt spid="754704"/>
                                        </p:tgtEl>
                                      </p:cBhvr>
                                    </p:animEffect>
                                  </p:childTnLst>
                                </p:cTn>
                              </p:par>
                            </p:childTnLst>
                          </p:cTn>
                        </p:par>
                        <p:par>
                          <p:cTn id="28" fill="hold" nodeType="afterGroup">
                            <p:stCondLst>
                              <p:cond delay="1000"/>
                            </p:stCondLst>
                            <p:childTnLst>
                              <p:par>
                                <p:cTn id="29" presetID="3" presetClass="entr" presetSubtype="10" fill="hold" grpId="0" nodeType="afterEffect">
                                  <p:stCondLst>
                                    <p:cond delay="0"/>
                                  </p:stCondLst>
                                  <p:childTnLst>
                                    <p:set>
                                      <p:cBhvr>
                                        <p:cTn id="30" dur="1" fill="hold">
                                          <p:stCondLst>
                                            <p:cond delay="0"/>
                                          </p:stCondLst>
                                        </p:cTn>
                                        <p:tgtEl>
                                          <p:spTgt spid="754705"/>
                                        </p:tgtEl>
                                        <p:attrNameLst>
                                          <p:attrName>style.visibility</p:attrName>
                                        </p:attrNameLst>
                                      </p:cBhvr>
                                      <p:to>
                                        <p:strVal val="visible"/>
                                      </p:to>
                                    </p:set>
                                    <p:animEffect transition="in" filter="blinds(horizontal)">
                                      <p:cBhvr>
                                        <p:cTn id="31" dur="500"/>
                                        <p:tgtEl>
                                          <p:spTgt spid="75470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54706"/>
                                        </p:tgtEl>
                                        <p:attrNameLst>
                                          <p:attrName>style.visibility</p:attrName>
                                        </p:attrNameLst>
                                      </p:cBhvr>
                                      <p:to>
                                        <p:strVal val="visible"/>
                                      </p:to>
                                    </p:set>
                                    <p:animEffect transition="in" filter="blinds(horizontal)">
                                      <p:cBhvr>
                                        <p:cTn id="36" dur="500"/>
                                        <p:tgtEl>
                                          <p:spTgt spid="754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704" grpId="0" animBg="1"/>
      <p:bldP spid="754705" grpId="0" animBg="1"/>
      <p:bldP spid="75470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ChangeArrowheads="1"/>
          </p:cNvSpPr>
          <p:nvPr>
            <p:ph type="title"/>
          </p:nvPr>
        </p:nvSpPr>
        <p:spPr>
          <a:xfrm>
            <a:off x="539750" y="692150"/>
            <a:ext cx="8229600" cy="1143000"/>
          </a:xfrm>
        </p:spPr>
        <p:txBody>
          <a:bodyPr/>
          <a:lstStyle/>
          <a:p>
            <a:r>
              <a:rPr lang="zh-CN" altLang="en-US"/>
              <a:t>环境变化带来的影响</a:t>
            </a:r>
          </a:p>
        </p:txBody>
      </p:sp>
      <p:sp>
        <p:nvSpPr>
          <p:cNvPr id="755715" name="Rectangle 3"/>
          <p:cNvSpPr>
            <a:spLocks noGrp="1" noChangeArrowheads="1"/>
          </p:cNvSpPr>
          <p:nvPr>
            <p:ph type="body" idx="1"/>
          </p:nvPr>
        </p:nvSpPr>
        <p:spPr>
          <a:xfrm>
            <a:off x="539750" y="2060575"/>
            <a:ext cx="8229600" cy="4525963"/>
          </a:xfrm>
        </p:spPr>
        <p:txBody>
          <a:bodyPr/>
          <a:lstStyle/>
          <a:p>
            <a:r>
              <a:rPr lang="zh-CN" altLang="en-US" sz="2400" dirty="0"/>
              <a:t>要求我们的组织、业务、管理等采用新的模式、新的战略；</a:t>
            </a:r>
          </a:p>
          <a:p>
            <a:r>
              <a:rPr lang="zh-CN" altLang="en-US" sz="2400" dirty="0"/>
              <a:t>时间压力越来越大，要求我们更加强化时间管理；</a:t>
            </a:r>
          </a:p>
          <a:p>
            <a:r>
              <a:rPr lang="zh-CN" altLang="en-US" sz="2400" dirty="0"/>
              <a:t>更强调工资和成本；</a:t>
            </a:r>
          </a:p>
          <a:p>
            <a:r>
              <a:rPr lang="zh-CN" altLang="en-US" sz="2400" dirty="0"/>
              <a:t>要求人们学习速度加快</a:t>
            </a:r>
          </a:p>
        </p:txBody>
      </p:sp>
    </p:spTree>
    <p:extLst>
      <p:ext uri="{BB962C8B-B14F-4D97-AF65-F5344CB8AC3E}">
        <p14:creationId xmlns:p14="http://schemas.microsoft.com/office/powerpoint/2010/main" val="2244330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idx="4294967295"/>
          </p:nvPr>
        </p:nvSpPr>
        <p:spPr/>
        <p:txBody>
          <a:bodyPr/>
          <a:lstStyle/>
          <a:p>
            <a:pPr>
              <a:defRPr/>
            </a:pPr>
            <a:r>
              <a:rPr lang="zh-CN" altLang="en-US">
                <a:effectLst>
                  <a:outerShdw blurRad="38100" dist="38100" dir="2700000" algn="tl">
                    <a:srgbClr val="C0C0C0"/>
                  </a:outerShdw>
                </a:effectLst>
              </a:rPr>
              <a:t>微博快跑活动</a:t>
            </a:r>
          </a:p>
        </p:txBody>
      </p:sp>
      <p:pic>
        <p:nvPicPr>
          <p:cNvPr id="15363" name="内容占位符 3" descr="u=1977267792,101172691&amp;fm=21&amp;gp=0.jpeg"/>
          <p:cNvPicPr>
            <a:picLocks noGrp="1" noChangeAspect="1"/>
          </p:cNvPicPr>
          <p:nvPr>
            <p:ph idx="4294967295"/>
          </p:nvPr>
        </p:nvPicPr>
        <p:blipFill>
          <a:blip r:embed="rId2">
            <a:extLst>
              <a:ext uri="{28A0092B-C50C-407E-A947-70E740481C1C}">
                <a14:useLocalDpi xmlns:a14="http://schemas.microsoft.com/office/drawing/2010/main" val="0"/>
              </a:ext>
            </a:extLst>
          </a:blip>
          <a:srcRect t="1556" b="1556"/>
          <a:stretch>
            <a:fillRect/>
          </a:stretch>
        </p:blipFill>
        <p:spPr>
          <a:xfrm>
            <a:off x="827088" y="765175"/>
            <a:ext cx="2898775" cy="1871663"/>
          </a:xfrm>
        </p:spPr>
      </p:pic>
      <p:pic>
        <p:nvPicPr>
          <p:cNvPr id="15364" name="图片 4" descr="06210420vshy.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2852738"/>
            <a:ext cx="4441825"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图片 5" descr="201011916368.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400" y="692150"/>
            <a:ext cx="4673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60701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a:xfrm>
            <a:off x="34925" y="44450"/>
            <a:ext cx="9145588" cy="936625"/>
          </a:xfrm>
          <a:solidFill>
            <a:schemeClr val="bg1"/>
          </a:solidFill>
        </p:spPr>
        <p:txBody>
          <a:bodyPr/>
          <a:lstStyle/>
          <a:p>
            <a:r>
              <a:rPr lang="zh-CN" altLang="en-US" sz="4000"/>
              <a:t>信息时代项目管理的特点</a:t>
            </a:r>
          </a:p>
        </p:txBody>
      </p:sp>
      <p:graphicFrame>
        <p:nvGraphicFramePr>
          <p:cNvPr id="757833" name="Group 73"/>
          <p:cNvGraphicFramePr>
            <a:graphicFrameLocks noGrp="1"/>
          </p:cNvGraphicFramePr>
          <p:nvPr>
            <p:ph idx="1"/>
          </p:nvPr>
        </p:nvGraphicFramePr>
        <p:xfrm>
          <a:off x="34925" y="981075"/>
          <a:ext cx="9074150" cy="5870512"/>
        </p:xfrm>
        <a:graphic>
          <a:graphicData uri="http://schemas.openxmlformats.org/drawingml/2006/table">
            <a:tbl>
              <a:tblPr/>
              <a:tblGrid>
                <a:gridCol w="2736850">
                  <a:extLst>
                    <a:ext uri="{9D8B030D-6E8A-4147-A177-3AD203B41FA5}">
                      <a16:colId xmlns:a16="http://schemas.microsoft.com/office/drawing/2014/main" val="2228356970"/>
                    </a:ext>
                  </a:extLst>
                </a:gridCol>
                <a:gridCol w="3313113">
                  <a:extLst>
                    <a:ext uri="{9D8B030D-6E8A-4147-A177-3AD203B41FA5}">
                      <a16:colId xmlns:a16="http://schemas.microsoft.com/office/drawing/2014/main" val="957526362"/>
                    </a:ext>
                  </a:extLst>
                </a:gridCol>
                <a:gridCol w="3024187">
                  <a:extLst>
                    <a:ext uri="{9D8B030D-6E8A-4147-A177-3AD203B41FA5}">
                      <a16:colId xmlns:a16="http://schemas.microsoft.com/office/drawing/2014/main" val="2193588265"/>
                    </a:ext>
                  </a:extLst>
                </a:gridCol>
              </a:tblGrid>
              <a:tr h="379413">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a:ln>
                            <a:noFill/>
                          </a:ln>
                          <a:solidFill>
                            <a:schemeClr val="tx1"/>
                          </a:solidFill>
                          <a:effectLst/>
                          <a:latin typeface="Arial" panose="020B0604020202020204" pitchFamily="34" charset="0"/>
                          <a:ea typeface="宋体" panose="02010600030101010101" pitchFamily="2" charset="-122"/>
                        </a:rPr>
                        <a:t>   </a:t>
                      </a:r>
                      <a:r>
                        <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rPr>
                        <a:t>类    别</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rPr>
                        <a:t>传统项目管理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rPr>
                        <a:t>信息时代的项目管理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3502517"/>
                  </a:ext>
                </a:extLst>
              </a:tr>
              <a:tr h="53340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管理目标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注重技术目标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注重经营目标、商业利润、搞业务开发、综合性开发</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168014559"/>
                  </a:ext>
                </a:extLst>
              </a:tr>
              <a:tr h="44450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对管理人员要求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技术技能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技术、商业、管理技能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97057036"/>
                  </a:ext>
                </a:extLst>
              </a:tr>
              <a:tr h="53340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上下级关系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被动接受管理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自我管理加伙伴关系、领导艺术</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20152876"/>
                  </a:ext>
                </a:extLst>
              </a:tr>
              <a:tr h="665163">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现代项目涉及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主要是技术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技术、财务学、角色学、领导学、组织行为学、冲突管理、谈判、政治学等多方面的知识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45551343"/>
                  </a:ext>
                </a:extLst>
              </a:tr>
              <a:tr h="665163">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层次性</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单一项目</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一个项目有完整的界限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一个项目常伴随着创新、创业、开发新产品、新业务等同时实现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63169081"/>
                  </a:ext>
                </a:extLst>
              </a:tr>
              <a:tr h="44450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组合和管理方式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相对较死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较灵活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82774943"/>
                  </a:ext>
                </a:extLst>
              </a:tr>
              <a:tr h="557213">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风险意识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不太重视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强化风险管理</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高风险带来高效益</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826401"/>
                  </a:ext>
                </a:extLst>
              </a:tr>
              <a:tr h="44608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项目办公室</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管理传统、单一</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项目管理标准化和专业化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82075164"/>
                  </a:ext>
                </a:extLst>
              </a:tr>
            </a:tbl>
          </a:graphicData>
        </a:graphic>
      </p:graphicFrame>
    </p:spTree>
    <p:extLst>
      <p:ext uri="{BB962C8B-B14F-4D97-AF65-F5344CB8AC3E}">
        <p14:creationId xmlns:p14="http://schemas.microsoft.com/office/powerpoint/2010/main" val="24249758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2970D246-2215-47FD-B836-33BE87E051D8}" type="slidenum">
              <a:rPr lang="en-US" altLang="zh-CN" smtClean="0"/>
              <a:pPr>
                <a:defRPr/>
              </a:pPr>
              <a:t>81</a:t>
            </a:fld>
            <a:endParaRPr lang="en-US" altLang="zh-CN"/>
          </a:p>
        </p:txBody>
      </p:sp>
      <p:grpSp>
        <p:nvGrpSpPr>
          <p:cNvPr id="3" name="Group 3"/>
          <p:cNvGrpSpPr>
            <a:grpSpLocks/>
          </p:cNvGrpSpPr>
          <p:nvPr/>
        </p:nvGrpSpPr>
        <p:grpSpPr bwMode="auto">
          <a:xfrm>
            <a:off x="2971800" y="3276600"/>
            <a:ext cx="2751138" cy="1665288"/>
            <a:chOff x="1339" y="823"/>
            <a:chExt cx="3165" cy="2039"/>
          </a:xfrm>
        </p:grpSpPr>
        <p:sp>
          <p:nvSpPr>
            <p:cNvPr id="4" name="Freeform 4"/>
            <p:cNvSpPr>
              <a:spLocks noEditPoints="1"/>
            </p:cNvSpPr>
            <p:nvPr/>
          </p:nvSpPr>
          <p:spPr bwMode="auto">
            <a:xfrm>
              <a:off x="1610" y="958"/>
              <a:ext cx="2254" cy="1585"/>
            </a:xfrm>
            <a:custGeom>
              <a:avLst/>
              <a:gdLst>
                <a:gd name="T0" fmla="*/ 1878 w 2254"/>
                <a:gd name="T1" fmla="*/ 811 h 1585"/>
                <a:gd name="T2" fmla="*/ 1884 w 2254"/>
                <a:gd name="T3" fmla="*/ 593 h 1585"/>
                <a:gd name="T4" fmla="*/ 1939 w 2254"/>
                <a:gd name="T5" fmla="*/ 756 h 1585"/>
                <a:gd name="T6" fmla="*/ 2039 w 2254"/>
                <a:gd name="T7" fmla="*/ 884 h 1585"/>
                <a:gd name="T8" fmla="*/ 2223 w 2254"/>
                <a:gd name="T9" fmla="*/ 884 h 1585"/>
                <a:gd name="T10" fmla="*/ 2227 w 2254"/>
                <a:gd name="T11" fmla="*/ 565 h 1585"/>
                <a:gd name="T12" fmla="*/ 2239 w 2254"/>
                <a:gd name="T13" fmla="*/ 223 h 1585"/>
                <a:gd name="T14" fmla="*/ 2175 w 2254"/>
                <a:gd name="T15" fmla="*/ 16 h 1585"/>
                <a:gd name="T16" fmla="*/ 2041 w 2254"/>
                <a:gd name="T17" fmla="*/ 169 h 1585"/>
                <a:gd name="T18" fmla="*/ 2024 w 2254"/>
                <a:gd name="T19" fmla="*/ 317 h 1585"/>
                <a:gd name="T20" fmla="*/ 1949 w 2254"/>
                <a:gd name="T21" fmla="*/ 86 h 1585"/>
                <a:gd name="T22" fmla="*/ 1778 w 2254"/>
                <a:gd name="T23" fmla="*/ 102 h 1585"/>
                <a:gd name="T24" fmla="*/ 1694 w 2254"/>
                <a:gd name="T25" fmla="*/ 251 h 1585"/>
                <a:gd name="T26" fmla="*/ 1687 w 2254"/>
                <a:gd name="T27" fmla="*/ 526 h 1585"/>
                <a:gd name="T28" fmla="*/ 1678 w 2254"/>
                <a:gd name="T29" fmla="*/ 768 h 1585"/>
                <a:gd name="T30" fmla="*/ 1611 w 2254"/>
                <a:gd name="T31" fmla="*/ 517 h 1585"/>
                <a:gd name="T32" fmla="*/ 1546 w 2254"/>
                <a:gd name="T33" fmla="*/ 268 h 1585"/>
                <a:gd name="T34" fmla="*/ 1429 w 2254"/>
                <a:gd name="T35" fmla="*/ 175 h 1585"/>
                <a:gd name="T36" fmla="*/ 1262 w 2254"/>
                <a:gd name="T37" fmla="*/ 244 h 1585"/>
                <a:gd name="T38" fmla="*/ 1171 w 2254"/>
                <a:gd name="T39" fmla="*/ 489 h 1585"/>
                <a:gd name="T40" fmla="*/ 1071 w 2254"/>
                <a:gd name="T41" fmla="*/ 736 h 1585"/>
                <a:gd name="T42" fmla="*/ 1049 w 2254"/>
                <a:gd name="T43" fmla="*/ 649 h 1585"/>
                <a:gd name="T44" fmla="*/ 1055 w 2254"/>
                <a:gd name="T45" fmla="*/ 477 h 1585"/>
                <a:gd name="T46" fmla="*/ 1065 w 2254"/>
                <a:gd name="T47" fmla="*/ 280 h 1585"/>
                <a:gd name="T48" fmla="*/ 884 w 2254"/>
                <a:gd name="T49" fmla="*/ 294 h 1585"/>
                <a:gd name="T50" fmla="*/ 835 w 2254"/>
                <a:gd name="T51" fmla="*/ 483 h 1585"/>
                <a:gd name="T52" fmla="*/ 735 w 2254"/>
                <a:gd name="T53" fmla="*/ 416 h 1585"/>
                <a:gd name="T54" fmla="*/ 621 w 2254"/>
                <a:gd name="T55" fmla="*/ 349 h 1585"/>
                <a:gd name="T56" fmla="*/ 463 w 2254"/>
                <a:gd name="T57" fmla="*/ 385 h 1585"/>
                <a:gd name="T58" fmla="*/ 266 w 2254"/>
                <a:gd name="T59" fmla="*/ 427 h 1585"/>
                <a:gd name="T60" fmla="*/ 69 w 2254"/>
                <a:gd name="T61" fmla="*/ 468 h 1585"/>
                <a:gd name="T62" fmla="*/ 0 w 2254"/>
                <a:gd name="T63" fmla="*/ 604 h 1585"/>
                <a:gd name="T64" fmla="*/ 142 w 2254"/>
                <a:gd name="T65" fmla="*/ 631 h 1585"/>
                <a:gd name="T66" fmla="*/ 124 w 2254"/>
                <a:gd name="T67" fmla="*/ 860 h 1585"/>
                <a:gd name="T68" fmla="*/ 315 w 2254"/>
                <a:gd name="T69" fmla="*/ 892 h 1585"/>
                <a:gd name="T70" fmla="*/ 355 w 2254"/>
                <a:gd name="T71" fmla="*/ 677 h 1585"/>
                <a:gd name="T72" fmla="*/ 472 w 2254"/>
                <a:gd name="T73" fmla="*/ 549 h 1585"/>
                <a:gd name="T74" fmla="*/ 510 w 2254"/>
                <a:gd name="T75" fmla="*/ 526 h 1585"/>
                <a:gd name="T76" fmla="*/ 499 w 2254"/>
                <a:gd name="T77" fmla="*/ 725 h 1585"/>
                <a:gd name="T78" fmla="*/ 522 w 2254"/>
                <a:gd name="T79" fmla="*/ 891 h 1585"/>
                <a:gd name="T80" fmla="*/ 718 w 2254"/>
                <a:gd name="T81" fmla="*/ 887 h 1585"/>
                <a:gd name="T82" fmla="*/ 742 w 2254"/>
                <a:gd name="T83" fmla="*/ 691 h 1585"/>
                <a:gd name="T84" fmla="*/ 817 w 2254"/>
                <a:gd name="T85" fmla="*/ 839 h 1585"/>
                <a:gd name="T86" fmla="*/ 1015 w 2254"/>
                <a:gd name="T87" fmla="*/ 887 h 1585"/>
                <a:gd name="T88" fmla="*/ 1124 w 2254"/>
                <a:gd name="T89" fmla="*/ 890 h 1585"/>
                <a:gd name="T90" fmla="*/ 940 w 2254"/>
                <a:gd name="T91" fmla="*/ 936 h 1585"/>
                <a:gd name="T92" fmla="*/ 753 w 2254"/>
                <a:gd name="T93" fmla="*/ 1124 h 1585"/>
                <a:gd name="T94" fmla="*/ 794 w 2254"/>
                <a:gd name="T95" fmla="*/ 1344 h 1585"/>
                <a:gd name="T96" fmla="*/ 996 w 2254"/>
                <a:gd name="T97" fmla="*/ 1501 h 1585"/>
                <a:gd name="T98" fmla="*/ 1196 w 2254"/>
                <a:gd name="T99" fmla="*/ 1570 h 1585"/>
                <a:gd name="T100" fmla="*/ 1381 w 2254"/>
                <a:gd name="T101" fmla="*/ 1583 h 1585"/>
                <a:gd name="T102" fmla="*/ 1589 w 2254"/>
                <a:gd name="T103" fmla="*/ 1468 h 1585"/>
                <a:gd name="T104" fmla="*/ 1651 w 2254"/>
                <a:gd name="T105" fmla="*/ 1248 h 1585"/>
                <a:gd name="T106" fmla="*/ 1598 w 2254"/>
                <a:gd name="T107" fmla="*/ 1064 h 1585"/>
                <a:gd name="T108" fmla="*/ 1391 w 2254"/>
                <a:gd name="T109" fmla="*/ 910 h 1585"/>
                <a:gd name="T110" fmla="*/ 1262 w 2254"/>
                <a:gd name="T111" fmla="*/ 861 h 1585"/>
                <a:gd name="T112" fmla="*/ 1403 w 2254"/>
                <a:gd name="T113" fmla="*/ 737 h 1585"/>
                <a:gd name="T114" fmla="*/ 1480 w 2254"/>
                <a:gd name="T115" fmla="*/ 887 h 1585"/>
                <a:gd name="T116" fmla="*/ 1708 w 2254"/>
                <a:gd name="T117" fmla="*/ 884 h 1585"/>
                <a:gd name="T118" fmla="*/ 1177 w 2254"/>
                <a:gd name="T119" fmla="*/ 1346 h 1585"/>
                <a:gd name="T120" fmla="*/ 1065 w 2254"/>
                <a:gd name="T121" fmla="*/ 1187 h 1585"/>
                <a:gd name="T122" fmla="*/ 1268 w 2254"/>
                <a:gd name="T123" fmla="*/ 1125 h 1585"/>
                <a:gd name="T124" fmla="*/ 1388 w 2254"/>
                <a:gd name="T125" fmla="*/ 494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4" h="1585">
                  <a:moveTo>
                    <a:pt x="1708" y="884"/>
                  </a:moveTo>
                  <a:lnTo>
                    <a:pt x="1717" y="884"/>
                  </a:lnTo>
                  <a:lnTo>
                    <a:pt x="1726" y="884"/>
                  </a:lnTo>
                  <a:lnTo>
                    <a:pt x="1735" y="884"/>
                  </a:lnTo>
                  <a:lnTo>
                    <a:pt x="1744" y="884"/>
                  </a:lnTo>
                  <a:lnTo>
                    <a:pt x="1753" y="884"/>
                  </a:lnTo>
                  <a:lnTo>
                    <a:pt x="1762" y="884"/>
                  </a:lnTo>
                  <a:lnTo>
                    <a:pt x="1772" y="884"/>
                  </a:lnTo>
                  <a:lnTo>
                    <a:pt x="1781" y="884"/>
                  </a:lnTo>
                  <a:lnTo>
                    <a:pt x="1791" y="884"/>
                  </a:lnTo>
                  <a:lnTo>
                    <a:pt x="1800" y="884"/>
                  </a:lnTo>
                  <a:lnTo>
                    <a:pt x="1810" y="884"/>
                  </a:lnTo>
                  <a:lnTo>
                    <a:pt x="1819" y="884"/>
                  </a:lnTo>
                  <a:lnTo>
                    <a:pt x="1829" y="884"/>
                  </a:lnTo>
                  <a:lnTo>
                    <a:pt x="1838" y="884"/>
                  </a:lnTo>
                  <a:lnTo>
                    <a:pt x="1848" y="884"/>
                  </a:lnTo>
                  <a:lnTo>
                    <a:pt x="1859" y="884"/>
                  </a:lnTo>
                  <a:lnTo>
                    <a:pt x="1868" y="884"/>
                  </a:lnTo>
                  <a:lnTo>
                    <a:pt x="1878" y="884"/>
                  </a:lnTo>
                  <a:lnTo>
                    <a:pt x="1878" y="875"/>
                  </a:lnTo>
                  <a:lnTo>
                    <a:pt x="1878" y="866"/>
                  </a:lnTo>
                  <a:lnTo>
                    <a:pt x="1878" y="858"/>
                  </a:lnTo>
                  <a:lnTo>
                    <a:pt x="1878" y="850"/>
                  </a:lnTo>
                  <a:lnTo>
                    <a:pt x="1878" y="840"/>
                  </a:lnTo>
                  <a:lnTo>
                    <a:pt x="1878" y="830"/>
                  </a:lnTo>
                  <a:lnTo>
                    <a:pt x="1878" y="821"/>
                  </a:lnTo>
                  <a:lnTo>
                    <a:pt x="1878" y="811"/>
                  </a:lnTo>
                  <a:lnTo>
                    <a:pt x="1878" y="802"/>
                  </a:lnTo>
                  <a:lnTo>
                    <a:pt x="1878" y="792"/>
                  </a:lnTo>
                  <a:lnTo>
                    <a:pt x="1878" y="783"/>
                  </a:lnTo>
                  <a:lnTo>
                    <a:pt x="1879" y="774"/>
                  </a:lnTo>
                  <a:lnTo>
                    <a:pt x="1879" y="765"/>
                  </a:lnTo>
                  <a:lnTo>
                    <a:pt x="1879" y="755"/>
                  </a:lnTo>
                  <a:lnTo>
                    <a:pt x="1879" y="747"/>
                  </a:lnTo>
                  <a:lnTo>
                    <a:pt x="1880" y="738"/>
                  </a:lnTo>
                  <a:lnTo>
                    <a:pt x="1880" y="729"/>
                  </a:lnTo>
                  <a:lnTo>
                    <a:pt x="1880" y="721"/>
                  </a:lnTo>
                  <a:lnTo>
                    <a:pt x="1880" y="713"/>
                  </a:lnTo>
                  <a:lnTo>
                    <a:pt x="1881" y="705"/>
                  </a:lnTo>
                  <a:lnTo>
                    <a:pt x="1881" y="696"/>
                  </a:lnTo>
                  <a:lnTo>
                    <a:pt x="1881" y="688"/>
                  </a:lnTo>
                  <a:lnTo>
                    <a:pt x="1881" y="680"/>
                  </a:lnTo>
                  <a:lnTo>
                    <a:pt x="1881" y="672"/>
                  </a:lnTo>
                  <a:lnTo>
                    <a:pt x="1881" y="664"/>
                  </a:lnTo>
                  <a:lnTo>
                    <a:pt x="1881" y="658"/>
                  </a:lnTo>
                  <a:lnTo>
                    <a:pt x="1881" y="649"/>
                  </a:lnTo>
                  <a:lnTo>
                    <a:pt x="1882" y="643"/>
                  </a:lnTo>
                  <a:lnTo>
                    <a:pt x="1882" y="634"/>
                  </a:lnTo>
                  <a:lnTo>
                    <a:pt x="1882" y="627"/>
                  </a:lnTo>
                  <a:lnTo>
                    <a:pt x="1882" y="619"/>
                  </a:lnTo>
                  <a:lnTo>
                    <a:pt x="1883" y="613"/>
                  </a:lnTo>
                  <a:lnTo>
                    <a:pt x="1883" y="606"/>
                  </a:lnTo>
                  <a:lnTo>
                    <a:pt x="1884" y="599"/>
                  </a:lnTo>
                  <a:lnTo>
                    <a:pt x="1884" y="593"/>
                  </a:lnTo>
                  <a:lnTo>
                    <a:pt x="1885" y="587"/>
                  </a:lnTo>
                  <a:lnTo>
                    <a:pt x="1886" y="593"/>
                  </a:lnTo>
                  <a:lnTo>
                    <a:pt x="1888" y="599"/>
                  </a:lnTo>
                  <a:lnTo>
                    <a:pt x="1889" y="606"/>
                  </a:lnTo>
                  <a:lnTo>
                    <a:pt x="1891" y="613"/>
                  </a:lnTo>
                  <a:lnTo>
                    <a:pt x="1892" y="619"/>
                  </a:lnTo>
                  <a:lnTo>
                    <a:pt x="1896" y="626"/>
                  </a:lnTo>
                  <a:lnTo>
                    <a:pt x="1897" y="632"/>
                  </a:lnTo>
                  <a:lnTo>
                    <a:pt x="1900" y="640"/>
                  </a:lnTo>
                  <a:lnTo>
                    <a:pt x="1901" y="646"/>
                  </a:lnTo>
                  <a:lnTo>
                    <a:pt x="1903" y="652"/>
                  </a:lnTo>
                  <a:lnTo>
                    <a:pt x="1905" y="659"/>
                  </a:lnTo>
                  <a:lnTo>
                    <a:pt x="1907" y="665"/>
                  </a:lnTo>
                  <a:lnTo>
                    <a:pt x="1909" y="671"/>
                  </a:lnTo>
                  <a:lnTo>
                    <a:pt x="1912" y="678"/>
                  </a:lnTo>
                  <a:lnTo>
                    <a:pt x="1914" y="684"/>
                  </a:lnTo>
                  <a:lnTo>
                    <a:pt x="1917" y="691"/>
                  </a:lnTo>
                  <a:lnTo>
                    <a:pt x="1918" y="698"/>
                  </a:lnTo>
                  <a:lnTo>
                    <a:pt x="1921" y="704"/>
                  </a:lnTo>
                  <a:lnTo>
                    <a:pt x="1922" y="711"/>
                  </a:lnTo>
                  <a:lnTo>
                    <a:pt x="1925" y="717"/>
                  </a:lnTo>
                  <a:lnTo>
                    <a:pt x="1927" y="723"/>
                  </a:lnTo>
                  <a:lnTo>
                    <a:pt x="1930" y="730"/>
                  </a:lnTo>
                  <a:lnTo>
                    <a:pt x="1932" y="736"/>
                  </a:lnTo>
                  <a:lnTo>
                    <a:pt x="1935" y="743"/>
                  </a:lnTo>
                  <a:lnTo>
                    <a:pt x="1936" y="750"/>
                  </a:lnTo>
                  <a:lnTo>
                    <a:pt x="1939" y="756"/>
                  </a:lnTo>
                  <a:lnTo>
                    <a:pt x="1940" y="762"/>
                  </a:lnTo>
                  <a:lnTo>
                    <a:pt x="1943" y="770"/>
                  </a:lnTo>
                  <a:lnTo>
                    <a:pt x="1945" y="776"/>
                  </a:lnTo>
                  <a:lnTo>
                    <a:pt x="1948" y="784"/>
                  </a:lnTo>
                  <a:lnTo>
                    <a:pt x="1950" y="790"/>
                  </a:lnTo>
                  <a:lnTo>
                    <a:pt x="1953" y="797"/>
                  </a:lnTo>
                  <a:lnTo>
                    <a:pt x="1955" y="805"/>
                  </a:lnTo>
                  <a:lnTo>
                    <a:pt x="1958" y="813"/>
                  </a:lnTo>
                  <a:lnTo>
                    <a:pt x="1960" y="822"/>
                  </a:lnTo>
                  <a:lnTo>
                    <a:pt x="1963" y="831"/>
                  </a:lnTo>
                  <a:lnTo>
                    <a:pt x="1966" y="839"/>
                  </a:lnTo>
                  <a:lnTo>
                    <a:pt x="1969" y="847"/>
                  </a:lnTo>
                  <a:lnTo>
                    <a:pt x="1972" y="856"/>
                  </a:lnTo>
                  <a:lnTo>
                    <a:pt x="1975" y="865"/>
                  </a:lnTo>
                  <a:lnTo>
                    <a:pt x="1975" y="867"/>
                  </a:lnTo>
                  <a:lnTo>
                    <a:pt x="1977" y="875"/>
                  </a:lnTo>
                  <a:lnTo>
                    <a:pt x="1978" y="881"/>
                  </a:lnTo>
                  <a:lnTo>
                    <a:pt x="1979" y="884"/>
                  </a:lnTo>
                  <a:lnTo>
                    <a:pt x="1988" y="884"/>
                  </a:lnTo>
                  <a:lnTo>
                    <a:pt x="1994" y="884"/>
                  </a:lnTo>
                  <a:lnTo>
                    <a:pt x="2001" y="884"/>
                  </a:lnTo>
                  <a:lnTo>
                    <a:pt x="2007" y="884"/>
                  </a:lnTo>
                  <a:lnTo>
                    <a:pt x="2013" y="884"/>
                  </a:lnTo>
                  <a:lnTo>
                    <a:pt x="2020" y="884"/>
                  </a:lnTo>
                  <a:lnTo>
                    <a:pt x="2026" y="884"/>
                  </a:lnTo>
                  <a:lnTo>
                    <a:pt x="2032" y="884"/>
                  </a:lnTo>
                  <a:lnTo>
                    <a:pt x="2039" y="884"/>
                  </a:lnTo>
                  <a:lnTo>
                    <a:pt x="2045" y="884"/>
                  </a:lnTo>
                  <a:lnTo>
                    <a:pt x="2051" y="884"/>
                  </a:lnTo>
                  <a:lnTo>
                    <a:pt x="2058" y="884"/>
                  </a:lnTo>
                  <a:lnTo>
                    <a:pt x="2064" y="884"/>
                  </a:lnTo>
                  <a:lnTo>
                    <a:pt x="2071" y="884"/>
                  </a:lnTo>
                  <a:lnTo>
                    <a:pt x="2077" y="884"/>
                  </a:lnTo>
                  <a:lnTo>
                    <a:pt x="2083" y="884"/>
                  </a:lnTo>
                  <a:lnTo>
                    <a:pt x="2090" y="884"/>
                  </a:lnTo>
                  <a:lnTo>
                    <a:pt x="2097" y="884"/>
                  </a:lnTo>
                  <a:lnTo>
                    <a:pt x="2103" y="884"/>
                  </a:lnTo>
                  <a:lnTo>
                    <a:pt x="2110" y="884"/>
                  </a:lnTo>
                  <a:lnTo>
                    <a:pt x="2116" y="884"/>
                  </a:lnTo>
                  <a:lnTo>
                    <a:pt x="2122" y="884"/>
                  </a:lnTo>
                  <a:lnTo>
                    <a:pt x="2129" y="884"/>
                  </a:lnTo>
                  <a:lnTo>
                    <a:pt x="2135" y="884"/>
                  </a:lnTo>
                  <a:lnTo>
                    <a:pt x="2141" y="884"/>
                  </a:lnTo>
                  <a:lnTo>
                    <a:pt x="2149" y="884"/>
                  </a:lnTo>
                  <a:lnTo>
                    <a:pt x="2155" y="884"/>
                  </a:lnTo>
                  <a:lnTo>
                    <a:pt x="2162" y="884"/>
                  </a:lnTo>
                  <a:lnTo>
                    <a:pt x="2168" y="884"/>
                  </a:lnTo>
                  <a:lnTo>
                    <a:pt x="2174" y="884"/>
                  </a:lnTo>
                  <a:lnTo>
                    <a:pt x="2181" y="884"/>
                  </a:lnTo>
                  <a:lnTo>
                    <a:pt x="2187" y="884"/>
                  </a:lnTo>
                  <a:lnTo>
                    <a:pt x="2193" y="884"/>
                  </a:lnTo>
                  <a:lnTo>
                    <a:pt x="2201" y="884"/>
                  </a:lnTo>
                  <a:lnTo>
                    <a:pt x="2211" y="884"/>
                  </a:lnTo>
                  <a:lnTo>
                    <a:pt x="2223" y="884"/>
                  </a:lnTo>
                  <a:lnTo>
                    <a:pt x="2223" y="875"/>
                  </a:lnTo>
                  <a:lnTo>
                    <a:pt x="2223" y="865"/>
                  </a:lnTo>
                  <a:lnTo>
                    <a:pt x="2223" y="855"/>
                  </a:lnTo>
                  <a:lnTo>
                    <a:pt x="2223" y="846"/>
                  </a:lnTo>
                  <a:lnTo>
                    <a:pt x="2223" y="833"/>
                  </a:lnTo>
                  <a:lnTo>
                    <a:pt x="2223" y="822"/>
                  </a:lnTo>
                  <a:lnTo>
                    <a:pt x="2223" y="809"/>
                  </a:lnTo>
                  <a:lnTo>
                    <a:pt x="2223" y="797"/>
                  </a:lnTo>
                  <a:lnTo>
                    <a:pt x="2223" y="785"/>
                  </a:lnTo>
                  <a:lnTo>
                    <a:pt x="2223" y="773"/>
                  </a:lnTo>
                  <a:lnTo>
                    <a:pt x="2223" y="761"/>
                  </a:lnTo>
                  <a:lnTo>
                    <a:pt x="2224" y="750"/>
                  </a:lnTo>
                  <a:lnTo>
                    <a:pt x="2224" y="737"/>
                  </a:lnTo>
                  <a:lnTo>
                    <a:pt x="2224" y="725"/>
                  </a:lnTo>
                  <a:lnTo>
                    <a:pt x="2224" y="713"/>
                  </a:lnTo>
                  <a:lnTo>
                    <a:pt x="2225" y="701"/>
                  </a:lnTo>
                  <a:lnTo>
                    <a:pt x="2225" y="688"/>
                  </a:lnTo>
                  <a:lnTo>
                    <a:pt x="2225" y="677"/>
                  </a:lnTo>
                  <a:lnTo>
                    <a:pt x="2225" y="665"/>
                  </a:lnTo>
                  <a:lnTo>
                    <a:pt x="2226" y="653"/>
                  </a:lnTo>
                  <a:lnTo>
                    <a:pt x="2226" y="641"/>
                  </a:lnTo>
                  <a:lnTo>
                    <a:pt x="2226" y="628"/>
                  </a:lnTo>
                  <a:lnTo>
                    <a:pt x="2226" y="615"/>
                  </a:lnTo>
                  <a:lnTo>
                    <a:pt x="2226" y="604"/>
                  </a:lnTo>
                  <a:lnTo>
                    <a:pt x="2226" y="591"/>
                  </a:lnTo>
                  <a:lnTo>
                    <a:pt x="2227" y="578"/>
                  </a:lnTo>
                  <a:lnTo>
                    <a:pt x="2227" y="565"/>
                  </a:lnTo>
                  <a:lnTo>
                    <a:pt x="2228" y="554"/>
                  </a:lnTo>
                  <a:lnTo>
                    <a:pt x="2228" y="541"/>
                  </a:lnTo>
                  <a:lnTo>
                    <a:pt x="2228" y="528"/>
                  </a:lnTo>
                  <a:lnTo>
                    <a:pt x="2228" y="516"/>
                  </a:lnTo>
                  <a:lnTo>
                    <a:pt x="2229" y="504"/>
                  </a:lnTo>
                  <a:lnTo>
                    <a:pt x="2229" y="491"/>
                  </a:lnTo>
                  <a:lnTo>
                    <a:pt x="2231" y="478"/>
                  </a:lnTo>
                  <a:lnTo>
                    <a:pt x="2231" y="466"/>
                  </a:lnTo>
                  <a:lnTo>
                    <a:pt x="2232" y="454"/>
                  </a:lnTo>
                  <a:lnTo>
                    <a:pt x="2232" y="441"/>
                  </a:lnTo>
                  <a:lnTo>
                    <a:pt x="2232" y="429"/>
                  </a:lnTo>
                  <a:lnTo>
                    <a:pt x="2232" y="416"/>
                  </a:lnTo>
                  <a:lnTo>
                    <a:pt x="2233" y="403"/>
                  </a:lnTo>
                  <a:lnTo>
                    <a:pt x="2233" y="391"/>
                  </a:lnTo>
                  <a:lnTo>
                    <a:pt x="2234" y="378"/>
                  </a:lnTo>
                  <a:lnTo>
                    <a:pt x="2234" y="365"/>
                  </a:lnTo>
                  <a:lnTo>
                    <a:pt x="2235" y="352"/>
                  </a:lnTo>
                  <a:lnTo>
                    <a:pt x="2235" y="339"/>
                  </a:lnTo>
                  <a:lnTo>
                    <a:pt x="2235" y="326"/>
                  </a:lnTo>
                  <a:lnTo>
                    <a:pt x="2235" y="313"/>
                  </a:lnTo>
                  <a:lnTo>
                    <a:pt x="2236" y="300"/>
                  </a:lnTo>
                  <a:lnTo>
                    <a:pt x="2236" y="288"/>
                  </a:lnTo>
                  <a:lnTo>
                    <a:pt x="2237" y="275"/>
                  </a:lnTo>
                  <a:lnTo>
                    <a:pt x="2238" y="262"/>
                  </a:lnTo>
                  <a:lnTo>
                    <a:pt x="2239" y="250"/>
                  </a:lnTo>
                  <a:lnTo>
                    <a:pt x="2239" y="236"/>
                  </a:lnTo>
                  <a:lnTo>
                    <a:pt x="2239" y="223"/>
                  </a:lnTo>
                  <a:lnTo>
                    <a:pt x="2240" y="209"/>
                  </a:lnTo>
                  <a:lnTo>
                    <a:pt x="2241" y="197"/>
                  </a:lnTo>
                  <a:lnTo>
                    <a:pt x="2241" y="183"/>
                  </a:lnTo>
                  <a:lnTo>
                    <a:pt x="2241" y="170"/>
                  </a:lnTo>
                  <a:lnTo>
                    <a:pt x="2242" y="157"/>
                  </a:lnTo>
                  <a:lnTo>
                    <a:pt x="2243" y="145"/>
                  </a:lnTo>
                  <a:lnTo>
                    <a:pt x="2243" y="131"/>
                  </a:lnTo>
                  <a:lnTo>
                    <a:pt x="2244" y="118"/>
                  </a:lnTo>
                  <a:lnTo>
                    <a:pt x="2245" y="105"/>
                  </a:lnTo>
                  <a:lnTo>
                    <a:pt x="2246" y="93"/>
                  </a:lnTo>
                  <a:lnTo>
                    <a:pt x="2246" y="79"/>
                  </a:lnTo>
                  <a:lnTo>
                    <a:pt x="2247" y="66"/>
                  </a:lnTo>
                  <a:lnTo>
                    <a:pt x="2249" y="54"/>
                  </a:lnTo>
                  <a:lnTo>
                    <a:pt x="2250" y="41"/>
                  </a:lnTo>
                  <a:lnTo>
                    <a:pt x="2250" y="31"/>
                  </a:lnTo>
                  <a:lnTo>
                    <a:pt x="2252" y="22"/>
                  </a:lnTo>
                  <a:lnTo>
                    <a:pt x="2253" y="10"/>
                  </a:lnTo>
                  <a:lnTo>
                    <a:pt x="2254" y="0"/>
                  </a:lnTo>
                  <a:lnTo>
                    <a:pt x="2246" y="2"/>
                  </a:lnTo>
                  <a:lnTo>
                    <a:pt x="2240" y="3"/>
                  </a:lnTo>
                  <a:lnTo>
                    <a:pt x="2233" y="4"/>
                  </a:lnTo>
                  <a:lnTo>
                    <a:pt x="2227" y="7"/>
                  </a:lnTo>
                  <a:lnTo>
                    <a:pt x="2217" y="8"/>
                  </a:lnTo>
                  <a:lnTo>
                    <a:pt x="2206" y="10"/>
                  </a:lnTo>
                  <a:lnTo>
                    <a:pt x="2196" y="12"/>
                  </a:lnTo>
                  <a:lnTo>
                    <a:pt x="2186" y="15"/>
                  </a:lnTo>
                  <a:lnTo>
                    <a:pt x="2175" y="16"/>
                  </a:lnTo>
                  <a:lnTo>
                    <a:pt x="2166" y="19"/>
                  </a:lnTo>
                  <a:lnTo>
                    <a:pt x="2155" y="21"/>
                  </a:lnTo>
                  <a:lnTo>
                    <a:pt x="2146" y="24"/>
                  </a:lnTo>
                  <a:lnTo>
                    <a:pt x="2135" y="25"/>
                  </a:lnTo>
                  <a:lnTo>
                    <a:pt x="2125" y="27"/>
                  </a:lnTo>
                  <a:lnTo>
                    <a:pt x="2114" y="29"/>
                  </a:lnTo>
                  <a:lnTo>
                    <a:pt x="2104" y="32"/>
                  </a:lnTo>
                  <a:lnTo>
                    <a:pt x="2094" y="33"/>
                  </a:lnTo>
                  <a:lnTo>
                    <a:pt x="2084" y="36"/>
                  </a:lnTo>
                  <a:lnTo>
                    <a:pt x="2075" y="38"/>
                  </a:lnTo>
                  <a:lnTo>
                    <a:pt x="2065" y="41"/>
                  </a:lnTo>
                  <a:lnTo>
                    <a:pt x="2054" y="43"/>
                  </a:lnTo>
                  <a:lnTo>
                    <a:pt x="2043" y="45"/>
                  </a:lnTo>
                  <a:lnTo>
                    <a:pt x="2043" y="54"/>
                  </a:lnTo>
                  <a:lnTo>
                    <a:pt x="2043" y="63"/>
                  </a:lnTo>
                  <a:lnTo>
                    <a:pt x="2043" y="73"/>
                  </a:lnTo>
                  <a:lnTo>
                    <a:pt x="2043" y="82"/>
                  </a:lnTo>
                  <a:lnTo>
                    <a:pt x="2042" y="91"/>
                  </a:lnTo>
                  <a:lnTo>
                    <a:pt x="2042" y="99"/>
                  </a:lnTo>
                  <a:lnTo>
                    <a:pt x="2042" y="108"/>
                  </a:lnTo>
                  <a:lnTo>
                    <a:pt x="2042" y="117"/>
                  </a:lnTo>
                  <a:lnTo>
                    <a:pt x="2042" y="126"/>
                  </a:lnTo>
                  <a:lnTo>
                    <a:pt x="2042" y="134"/>
                  </a:lnTo>
                  <a:lnTo>
                    <a:pt x="2042" y="143"/>
                  </a:lnTo>
                  <a:lnTo>
                    <a:pt x="2042" y="152"/>
                  </a:lnTo>
                  <a:lnTo>
                    <a:pt x="2041" y="161"/>
                  </a:lnTo>
                  <a:lnTo>
                    <a:pt x="2041" y="169"/>
                  </a:lnTo>
                  <a:lnTo>
                    <a:pt x="2041" y="178"/>
                  </a:lnTo>
                  <a:lnTo>
                    <a:pt x="2041" y="187"/>
                  </a:lnTo>
                  <a:lnTo>
                    <a:pt x="2041" y="196"/>
                  </a:lnTo>
                  <a:lnTo>
                    <a:pt x="2041" y="205"/>
                  </a:lnTo>
                  <a:lnTo>
                    <a:pt x="2041" y="214"/>
                  </a:lnTo>
                  <a:lnTo>
                    <a:pt x="2041" y="223"/>
                  </a:lnTo>
                  <a:lnTo>
                    <a:pt x="2040" y="232"/>
                  </a:lnTo>
                  <a:lnTo>
                    <a:pt x="2040" y="240"/>
                  </a:lnTo>
                  <a:lnTo>
                    <a:pt x="2040" y="249"/>
                  </a:lnTo>
                  <a:lnTo>
                    <a:pt x="2040" y="258"/>
                  </a:lnTo>
                  <a:lnTo>
                    <a:pt x="2040" y="267"/>
                  </a:lnTo>
                  <a:lnTo>
                    <a:pt x="2040" y="275"/>
                  </a:lnTo>
                  <a:lnTo>
                    <a:pt x="2040" y="285"/>
                  </a:lnTo>
                  <a:lnTo>
                    <a:pt x="2040" y="294"/>
                  </a:lnTo>
                  <a:lnTo>
                    <a:pt x="2040" y="303"/>
                  </a:lnTo>
                  <a:lnTo>
                    <a:pt x="2040" y="311"/>
                  </a:lnTo>
                  <a:lnTo>
                    <a:pt x="2040" y="320"/>
                  </a:lnTo>
                  <a:lnTo>
                    <a:pt x="2040" y="329"/>
                  </a:lnTo>
                  <a:lnTo>
                    <a:pt x="2040" y="338"/>
                  </a:lnTo>
                  <a:lnTo>
                    <a:pt x="2040" y="346"/>
                  </a:lnTo>
                  <a:lnTo>
                    <a:pt x="2040" y="356"/>
                  </a:lnTo>
                  <a:lnTo>
                    <a:pt x="2040" y="365"/>
                  </a:lnTo>
                  <a:lnTo>
                    <a:pt x="2037" y="356"/>
                  </a:lnTo>
                  <a:lnTo>
                    <a:pt x="2033" y="346"/>
                  </a:lnTo>
                  <a:lnTo>
                    <a:pt x="2030" y="336"/>
                  </a:lnTo>
                  <a:lnTo>
                    <a:pt x="2027" y="327"/>
                  </a:lnTo>
                  <a:lnTo>
                    <a:pt x="2024" y="317"/>
                  </a:lnTo>
                  <a:lnTo>
                    <a:pt x="2022" y="309"/>
                  </a:lnTo>
                  <a:lnTo>
                    <a:pt x="2019" y="299"/>
                  </a:lnTo>
                  <a:lnTo>
                    <a:pt x="2016" y="291"/>
                  </a:lnTo>
                  <a:lnTo>
                    <a:pt x="2013" y="281"/>
                  </a:lnTo>
                  <a:lnTo>
                    <a:pt x="2010" y="273"/>
                  </a:lnTo>
                  <a:lnTo>
                    <a:pt x="2007" y="264"/>
                  </a:lnTo>
                  <a:lnTo>
                    <a:pt x="2005" y="256"/>
                  </a:lnTo>
                  <a:lnTo>
                    <a:pt x="2002" y="246"/>
                  </a:lnTo>
                  <a:lnTo>
                    <a:pt x="2000" y="238"/>
                  </a:lnTo>
                  <a:lnTo>
                    <a:pt x="1996" y="229"/>
                  </a:lnTo>
                  <a:lnTo>
                    <a:pt x="1994" y="221"/>
                  </a:lnTo>
                  <a:lnTo>
                    <a:pt x="1991" y="211"/>
                  </a:lnTo>
                  <a:lnTo>
                    <a:pt x="1988" y="203"/>
                  </a:lnTo>
                  <a:lnTo>
                    <a:pt x="1985" y="194"/>
                  </a:lnTo>
                  <a:lnTo>
                    <a:pt x="1981" y="186"/>
                  </a:lnTo>
                  <a:lnTo>
                    <a:pt x="1978" y="176"/>
                  </a:lnTo>
                  <a:lnTo>
                    <a:pt x="1976" y="168"/>
                  </a:lnTo>
                  <a:lnTo>
                    <a:pt x="1973" y="160"/>
                  </a:lnTo>
                  <a:lnTo>
                    <a:pt x="1971" y="152"/>
                  </a:lnTo>
                  <a:lnTo>
                    <a:pt x="1968" y="143"/>
                  </a:lnTo>
                  <a:lnTo>
                    <a:pt x="1965" y="135"/>
                  </a:lnTo>
                  <a:lnTo>
                    <a:pt x="1961" y="126"/>
                  </a:lnTo>
                  <a:lnTo>
                    <a:pt x="1959" y="118"/>
                  </a:lnTo>
                  <a:lnTo>
                    <a:pt x="1956" y="110"/>
                  </a:lnTo>
                  <a:lnTo>
                    <a:pt x="1954" y="102"/>
                  </a:lnTo>
                  <a:lnTo>
                    <a:pt x="1951" y="94"/>
                  </a:lnTo>
                  <a:lnTo>
                    <a:pt x="1949" y="86"/>
                  </a:lnTo>
                  <a:lnTo>
                    <a:pt x="1947" y="75"/>
                  </a:lnTo>
                  <a:lnTo>
                    <a:pt x="1945" y="67"/>
                  </a:lnTo>
                  <a:lnTo>
                    <a:pt x="1936" y="67"/>
                  </a:lnTo>
                  <a:lnTo>
                    <a:pt x="1931" y="72"/>
                  </a:lnTo>
                  <a:lnTo>
                    <a:pt x="1923" y="72"/>
                  </a:lnTo>
                  <a:lnTo>
                    <a:pt x="1917" y="74"/>
                  </a:lnTo>
                  <a:lnTo>
                    <a:pt x="1909" y="75"/>
                  </a:lnTo>
                  <a:lnTo>
                    <a:pt x="1903" y="77"/>
                  </a:lnTo>
                  <a:lnTo>
                    <a:pt x="1896" y="77"/>
                  </a:lnTo>
                  <a:lnTo>
                    <a:pt x="1889" y="79"/>
                  </a:lnTo>
                  <a:lnTo>
                    <a:pt x="1883" y="80"/>
                  </a:lnTo>
                  <a:lnTo>
                    <a:pt x="1877" y="82"/>
                  </a:lnTo>
                  <a:lnTo>
                    <a:pt x="1869" y="83"/>
                  </a:lnTo>
                  <a:lnTo>
                    <a:pt x="1863" y="84"/>
                  </a:lnTo>
                  <a:lnTo>
                    <a:pt x="1856" y="85"/>
                  </a:lnTo>
                  <a:lnTo>
                    <a:pt x="1850" y="87"/>
                  </a:lnTo>
                  <a:lnTo>
                    <a:pt x="1844" y="89"/>
                  </a:lnTo>
                  <a:lnTo>
                    <a:pt x="1837" y="91"/>
                  </a:lnTo>
                  <a:lnTo>
                    <a:pt x="1831" y="92"/>
                  </a:lnTo>
                  <a:lnTo>
                    <a:pt x="1825" y="94"/>
                  </a:lnTo>
                  <a:lnTo>
                    <a:pt x="1817" y="94"/>
                  </a:lnTo>
                  <a:lnTo>
                    <a:pt x="1811" y="96"/>
                  </a:lnTo>
                  <a:lnTo>
                    <a:pt x="1805" y="97"/>
                  </a:lnTo>
                  <a:lnTo>
                    <a:pt x="1798" y="99"/>
                  </a:lnTo>
                  <a:lnTo>
                    <a:pt x="1791" y="99"/>
                  </a:lnTo>
                  <a:lnTo>
                    <a:pt x="1784" y="101"/>
                  </a:lnTo>
                  <a:lnTo>
                    <a:pt x="1778" y="102"/>
                  </a:lnTo>
                  <a:lnTo>
                    <a:pt x="1772" y="104"/>
                  </a:lnTo>
                  <a:lnTo>
                    <a:pt x="1764" y="105"/>
                  </a:lnTo>
                  <a:lnTo>
                    <a:pt x="1758" y="107"/>
                  </a:lnTo>
                  <a:lnTo>
                    <a:pt x="1752" y="108"/>
                  </a:lnTo>
                  <a:lnTo>
                    <a:pt x="1745" y="110"/>
                  </a:lnTo>
                  <a:lnTo>
                    <a:pt x="1739" y="111"/>
                  </a:lnTo>
                  <a:lnTo>
                    <a:pt x="1732" y="113"/>
                  </a:lnTo>
                  <a:lnTo>
                    <a:pt x="1726" y="114"/>
                  </a:lnTo>
                  <a:lnTo>
                    <a:pt x="1720" y="116"/>
                  </a:lnTo>
                  <a:lnTo>
                    <a:pt x="1713" y="116"/>
                  </a:lnTo>
                  <a:lnTo>
                    <a:pt x="1708" y="116"/>
                  </a:lnTo>
                  <a:lnTo>
                    <a:pt x="1702" y="117"/>
                  </a:lnTo>
                  <a:lnTo>
                    <a:pt x="1696" y="120"/>
                  </a:lnTo>
                  <a:lnTo>
                    <a:pt x="1696" y="128"/>
                  </a:lnTo>
                  <a:lnTo>
                    <a:pt x="1696" y="137"/>
                  </a:lnTo>
                  <a:lnTo>
                    <a:pt x="1696" y="145"/>
                  </a:lnTo>
                  <a:lnTo>
                    <a:pt x="1696" y="154"/>
                  </a:lnTo>
                  <a:lnTo>
                    <a:pt x="1695" y="164"/>
                  </a:lnTo>
                  <a:lnTo>
                    <a:pt x="1695" y="173"/>
                  </a:lnTo>
                  <a:lnTo>
                    <a:pt x="1695" y="183"/>
                  </a:lnTo>
                  <a:lnTo>
                    <a:pt x="1695" y="192"/>
                  </a:lnTo>
                  <a:lnTo>
                    <a:pt x="1695" y="202"/>
                  </a:lnTo>
                  <a:lnTo>
                    <a:pt x="1695" y="211"/>
                  </a:lnTo>
                  <a:lnTo>
                    <a:pt x="1695" y="221"/>
                  </a:lnTo>
                  <a:lnTo>
                    <a:pt x="1695" y="232"/>
                  </a:lnTo>
                  <a:lnTo>
                    <a:pt x="1694" y="241"/>
                  </a:lnTo>
                  <a:lnTo>
                    <a:pt x="1694" y="251"/>
                  </a:lnTo>
                  <a:lnTo>
                    <a:pt x="1694" y="261"/>
                  </a:lnTo>
                  <a:lnTo>
                    <a:pt x="1694" y="272"/>
                  </a:lnTo>
                  <a:lnTo>
                    <a:pt x="1694" y="281"/>
                  </a:lnTo>
                  <a:lnTo>
                    <a:pt x="1694" y="292"/>
                  </a:lnTo>
                  <a:lnTo>
                    <a:pt x="1694" y="303"/>
                  </a:lnTo>
                  <a:lnTo>
                    <a:pt x="1694" y="313"/>
                  </a:lnTo>
                  <a:lnTo>
                    <a:pt x="1693" y="323"/>
                  </a:lnTo>
                  <a:lnTo>
                    <a:pt x="1693" y="332"/>
                  </a:lnTo>
                  <a:lnTo>
                    <a:pt x="1692" y="343"/>
                  </a:lnTo>
                  <a:lnTo>
                    <a:pt x="1692" y="353"/>
                  </a:lnTo>
                  <a:lnTo>
                    <a:pt x="1692" y="363"/>
                  </a:lnTo>
                  <a:lnTo>
                    <a:pt x="1692" y="374"/>
                  </a:lnTo>
                  <a:lnTo>
                    <a:pt x="1692" y="384"/>
                  </a:lnTo>
                  <a:lnTo>
                    <a:pt x="1692" y="395"/>
                  </a:lnTo>
                  <a:lnTo>
                    <a:pt x="1691" y="404"/>
                  </a:lnTo>
                  <a:lnTo>
                    <a:pt x="1691" y="415"/>
                  </a:lnTo>
                  <a:lnTo>
                    <a:pt x="1690" y="425"/>
                  </a:lnTo>
                  <a:lnTo>
                    <a:pt x="1690" y="436"/>
                  </a:lnTo>
                  <a:lnTo>
                    <a:pt x="1690" y="446"/>
                  </a:lnTo>
                  <a:lnTo>
                    <a:pt x="1690" y="456"/>
                  </a:lnTo>
                  <a:lnTo>
                    <a:pt x="1690" y="467"/>
                  </a:lnTo>
                  <a:lnTo>
                    <a:pt x="1690" y="477"/>
                  </a:lnTo>
                  <a:lnTo>
                    <a:pt x="1689" y="487"/>
                  </a:lnTo>
                  <a:lnTo>
                    <a:pt x="1689" y="496"/>
                  </a:lnTo>
                  <a:lnTo>
                    <a:pt x="1688" y="506"/>
                  </a:lnTo>
                  <a:lnTo>
                    <a:pt x="1688" y="517"/>
                  </a:lnTo>
                  <a:lnTo>
                    <a:pt x="1687" y="526"/>
                  </a:lnTo>
                  <a:lnTo>
                    <a:pt x="1687" y="537"/>
                  </a:lnTo>
                  <a:lnTo>
                    <a:pt x="1687" y="546"/>
                  </a:lnTo>
                  <a:lnTo>
                    <a:pt x="1687" y="557"/>
                  </a:lnTo>
                  <a:lnTo>
                    <a:pt x="1686" y="566"/>
                  </a:lnTo>
                  <a:lnTo>
                    <a:pt x="1686" y="576"/>
                  </a:lnTo>
                  <a:lnTo>
                    <a:pt x="1685" y="585"/>
                  </a:lnTo>
                  <a:lnTo>
                    <a:pt x="1685" y="595"/>
                  </a:lnTo>
                  <a:lnTo>
                    <a:pt x="1684" y="605"/>
                  </a:lnTo>
                  <a:lnTo>
                    <a:pt x="1684" y="614"/>
                  </a:lnTo>
                  <a:lnTo>
                    <a:pt x="1684" y="624"/>
                  </a:lnTo>
                  <a:lnTo>
                    <a:pt x="1684" y="633"/>
                  </a:lnTo>
                  <a:lnTo>
                    <a:pt x="1683" y="642"/>
                  </a:lnTo>
                  <a:lnTo>
                    <a:pt x="1683" y="650"/>
                  </a:lnTo>
                  <a:lnTo>
                    <a:pt x="1682" y="659"/>
                  </a:lnTo>
                  <a:lnTo>
                    <a:pt x="1682" y="668"/>
                  </a:lnTo>
                  <a:lnTo>
                    <a:pt x="1681" y="677"/>
                  </a:lnTo>
                  <a:lnTo>
                    <a:pt x="1681" y="685"/>
                  </a:lnTo>
                  <a:lnTo>
                    <a:pt x="1681" y="694"/>
                  </a:lnTo>
                  <a:lnTo>
                    <a:pt x="1681" y="703"/>
                  </a:lnTo>
                  <a:lnTo>
                    <a:pt x="1679" y="711"/>
                  </a:lnTo>
                  <a:lnTo>
                    <a:pt x="1679" y="719"/>
                  </a:lnTo>
                  <a:lnTo>
                    <a:pt x="1678" y="727"/>
                  </a:lnTo>
                  <a:lnTo>
                    <a:pt x="1678" y="736"/>
                  </a:lnTo>
                  <a:lnTo>
                    <a:pt x="1678" y="743"/>
                  </a:lnTo>
                  <a:lnTo>
                    <a:pt x="1678" y="752"/>
                  </a:lnTo>
                  <a:lnTo>
                    <a:pt x="1678" y="759"/>
                  </a:lnTo>
                  <a:lnTo>
                    <a:pt x="1678" y="768"/>
                  </a:lnTo>
                  <a:lnTo>
                    <a:pt x="1675" y="758"/>
                  </a:lnTo>
                  <a:lnTo>
                    <a:pt x="1672" y="749"/>
                  </a:lnTo>
                  <a:lnTo>
                    <a:pt x="1670" y="739"/>
                  </a:lnTo>
                  <a:lnTo>
                    <a:pt x="1668" y="730"/>
                  </a:lnTo>
                  <a:lnTo>
                    <a:pt x="1665" y="720"/>
                  </a:lnTo>
                  <a:lnTo>
                    <a:pt x="1663" y="712"/>
                  </a:lnTo>
                  <a:lnTo>
                    <a:pt x="1660" y="702"/>
                  </a:lnTo>
                  <a:lnTo>
                    <a:pt x="1658" y="694"/>
                  </a:lnTo>
                  <a:lnTo>
                    <a:pt x="1655" y="684"/>
                  </a:lnTo>
                  <a:lnTo>
                    <a:pt x="1652" y="674"/>
                  </a:lnTo>
                  <a:lnTo>
                    <a:pt x="1650" y="665"/>
                  </a:lnTo>
                  <a:lnTo>
                    <a:pt x="1648" y="655"/>
                  </a:lnTo>
                  <a:lnTo>
                    <a:pt x="1645" y="646"/>
                  </a:lnTo>
                  <a:lnTo>
                    <a:pt x="1642" y="637"/>
                  </a:lnTo>
                  <a:lnTo>
                    <a:pt x="1640" y="628"/>
                  </a:lnTo>
                  <a:lnTo>
                    <a:pt x="1638" y="619"/>
                  </a:lnTo>
                  <a:lnTo>
                    <a:pt x="1635" y="610"/>
                  </a:lnTo>
                  <a:lnTo>
                    <a:pt x="1633" y="600"/>
                  </a:lnTo>
                  <a:lnTo>
                    <a:pt x="1630" y="591"/>
                  </a:lnTo>
                  <a:lnTo>
                    <a:pt x="1628" y="582"/>
                  </a:lnTo>
                  <a:lnTo>
                    <a:pt x="1624" y="573"/>
                  </a:lnTo>
                  <a:lnTo>
                    <a:pt x="1622" y="563"/>
                  </a:lnTo>
                  <a:lnTo>
                    <a:pt x="1620" y="554"/>
                  </a:lnTo>
                  <a:lnTo>
                    <a:pt x="1618" y="545"/>
                  </a:lnTo>
                  <a:lnTo>
                    <a:pt x="1615" y="536"/>
                  </a:lnTo>
                  <a:lnTo>
                    <a:pt x="1613" y="526"/>
                  </a:lnTo>
                  <a:lnTo>
                    <a:pt x="1611" y="517"/>
                  </a:lnTo>
                  <a:lnTo>
                    <a:pt x="1608" y="508"/>
                  </a:lnTo>
                  <a:lnTo>
                    <a:pt x="1605" y="499"/>
                  </a:lnTo>
                  <a:lnTo>
                    <a:pt x="1603" y="490"/>
                  </a:lnTo>
                  <a:lnTo>
                    <a:pt x="1601" y="481"/>
                  </a:lnTo>
                  <a:lnTo>
                    <a:pt x="1599" y="472"/>
                  </a:lnTo>
                  <a:lnTo>
                    <a:pt x="1596" y="463"/>
                  </a:lnTo>
                  <a:lnTo>
                    <a:pt x="1594" y="453"/>
                  </a:lnTo>
                  <a:lnTo>
                    <a:pt x="1592" y="443"/>
                  </a:lnTo>
                  <a:lnTo>
                    <a:pt x="1589" y="434"/>
                  </a:lnTo>
                  <a:lnTo>
                    <a:pt x="1586" y="424"/>
                  </a:lnTo>
                  <a:lnTo>
                    <a:pt x="1584" y="415"/>
                  </a:lnTo>
                  <a:lnTo>
                    <a:pt x="1582" y="405"/>
                  </a:lnTo>
                  <a:lnTo>
                    <a:pt x="1580" y="397"/>
                  </a:lnTo>
                  <a:lnTo>
                    <a:pt x="1577" y="387"/>
                  </a:lnTo>
                  <a:lnTo>
                    <a:pt x="1575" y="378"/>
                  </a:lnTo>
                  <a:lnTo>
                    <a:pt x="1572" y="368"/>
                  </a:lnTo>
                  <a:lnTo>
                    <a:pt x="1570" y="360"/>
                  </a:lnTo>
                  <a:lnTo>
                    <a:pt x="1567" y="350"/>
                  </a:lnTo>
                  <a:lnTo>
                    <a:pt x="1565" y="341"/>
                  </a:lnTo>
                  <a:lnTo>
                    <a:pt x="1563" y="331"/>
                  </a:lnTo>
                  <a:lnTo>
                    <a:pt x="1561" y="323"/>
                  </a:lnTo>
                  <a:lnTo>
                    <a:pt x="1558" y="313"/>
                  </a:lnTo>
                  <a:lnTo>
                    <a:pt x="1556" y="304"/>
                  </a:lnTo>
                  <a:lnTo>
                    <a:pt x="1553" y="294"/>
                  </a:lnTo>
                  <a:lnTo>
                    <a:pt x="1551" y="286"/>
                  </a:lnTo>
                  <a:lnTo>
                    <a:pt x="1548" y="276"/>
                  </a:lnTo>
                  <a:lnTo>
                    <a:pt x="1546" y="268"/>
                  </a:lnTo>
                  <a:lnTo>
                    <a:pt x="1544" y="258"/>
                  </a:lnTo>
                  <a:lnTo>
                    <a:pt x="1542" y="250"/>
                  </a:lnTo>
                  <a:lnTo>
                    <a:pt x="1539" y="240"/>
                  </a:lnTo>
                  <a:lnTo>
                    <a:pt x="1536" y="231"/>
                  </a:lnTo>
                  <a:lnTo>
                    <a:pt x="1534" y="221"/>
                  </a:lnTo>
                  <a:lnTo>
                    <a:pt x="1532" y="212"/>
                  </a:lnTo>
                  <a:lnTo>
                    <a:pt x="1529" y="203"/>
                  </a:lnTo>
                  <a:lnTo>
                    <a:pt x="1527" y="194"/>
                  </a:lnTo>
                  <a:lnTo>
                    <a:pt x="1525" y="185"/>
                  </a:lnTo>
                  <a:lnTo>
                    <a:pt x="1524" y="176"/>
                  </a:lnTo>
                  <a:lnTo>
                    <a:pt x="1523" y="172"/>
                  </a:lnTo>
                  <a:lnTo>
                    <a:pt x="1522" y="168"/>
                  </a:lnTo>
                  <a:lnTo>
                    <a:pt x="1521" y="163"/>
                  </a:lnTo>
                  <a:lnTo>
                    <a:pt x="1521" y="157"/>
                  </a:lnTo>
                  <a:lnTo>
                    <a:pt x="1512" y="160"/>
                  </a:lnTo>
                  <a:lnTo>
                    <a:pt x="1505" y="162"/>
                  </a:lnTo>
                  <a:lnTo>
                    <a:pt x="1497" y="162"/>
                  </a:lnTo>
                  <a:lnTo>
                    <a:pt x="1491" y="164"/>
                  </a:lnTo>
                  <a:lnTo>
                    <a:pt x="1483" y="165"/>
                  </a:lnTo>
                  <a:lnTo>
                    <a:pt x="1477" y="167"/>
                  </a:lnTo>
                  <a:lnTo>
                    <a:pt x="1470" y="167"/>
                  </a:lnTo>
                  <a:lnTo>
                    <a:pt x="1463" y="169"/>
                  </a:lnTo>
                  <a:lnTo>
                    <a:pt x="1457" y="170"/>
                  </a:lnTo>
                  <a:lnTo>
                    <a:pt x="1451" y="172"/>
                  </a:lnTo>
                  <a:lnTo>
                    <a:pt x="1443" y="173"/>
                  </a:lnTo>
                  <a:lnTo>
                    <a:pt x="1437" y="174"/>
                  </a:lnTo>
                  <a:lnTo>
                    <a:pt x="1429" y="175"/>
                  </a:lnTo>
                  <a:lnTo>
                    <a:pt x="1423" y="178"/>
                  </a:lnTo>
                  <a:lnTo>
                    <a:pt x="1417" y="179"/>
                  </a:lnTo>
                  <a:lnTo>
                    <a:pt x="1410" y="181"/>
                  </a:lnTo>
                  <a:lnTo>
                    <a:pt x="1404" y="182"/>
                  </a:lnTo>
                  <a:lnTo>
                    <a:pt x="1398" y="184"/>
                  </a:lnTo>
                  <a:lnTo>
                    <a:pt x="1390" y="184"/>
                  </a:lnTo>
                  <a:lnTo>
                    <a:pt x="1384" y="186"/>
                  </a:lnTo>
                  <a:lnTo>
                    <a:pt x="1376" y="187"/>
                  </a:lnTo>
                  <a:lnTo>
                    <a:pt x="1370" y="189"/>
                  </a:lnTo>
                  <a:lnTo>
                    <a:pt x="1363" y="189"/>
                  </a:lnTo>
                  <a:lnTo>
                    <a:pt x="1356" y="191"/>
                  </a:lnTo>
                  <a:lnTo>
                    <a:pt x="1350" y="192"/>
                  </a:lnTo>
                  <a:lnTo>
                    <a:pt x="1344" y="194"/>
                  </a:lnTo>
                  <a:lnTo>
                    <a:pt x="1336" y="196"/>
                  </a:lnTo>
                  <a:lnTo>
                    <a:pt x="1330" y="198"/>
                  </a:lnTo>
                  <a:lnTo>
                    <a:pt x="1322" y="199"/>
                  </a:lnTo>
                  <a:lnTo>
                    <a:pt x="1316" y="201"/>
                  </a:lnTo>
                  <a:lnTo>
                    <a:pt x="1310" y="202"/>
                  </a:lnTo>
                  <a:lnTo>
                    <a:pt x="1303" y="204"/>
                  </a:lnTo>
                  <a:lnTo>
                    <a:pt x="1297" y="205"/>
                  </a:lnTo>
                  <a:lnTo>
                    <a:pt x="1291" y="207"/>
                  </a:lnTo>
                  <a:lnTo>
                    <a:pt x="1281" y="208"/>
                  </a:lnTo>
                  <a:lnTo>
                    <a:pt x="1276" y="210"/>
                  </a:lnTo>
                  <a:lnTo>
                    <a:pt x="1272" y="220"/>
                  </a:lnTo>
                  <a:lnTo>
                    <a:pt x="1268" y="229"/>
                  </a:lnTo>
                  <a:lnTo>
                    <a:pt x="1265" y="236"/>
                  </a:lnTo>
                  <a:lnTo>
                    <a:pt x="1262" y="244"/>
                  </a:lnTo>
                  <a:lnTo>
                    <a:pt x="1259" y="252"/>
                  </a:lnTo>
                  <a:lnTo>
                    <a:pt x="1257" y="260"/>
                  </a:lnTo>
                  <a:lnTo>
                    <a:pt x="1254" y="268"/>
                  </a:lnTo>
                  <a:lnTo>
                    <a:pt x="1250" y="276"/>
                  </a:lnTo>
                  <a:lnTo>
                    <a:pt x="1247" y="285"/>
                  </a:lnTo>
                  <a:lnTo>
                    <a:pt x="1245" y="294"/>
                  </a:lnTo>
                  <a:lnTo>
                    <a:pt x="1242" y="302"/>
                  </a:lnTo>
                  <a:lnTo>
                    <a:pt x="1239" y="310"/>
                  </a:lnTo>
                  <a:lnTo>
                    <a:pt x="1236" y="318"/>
                  </a:lnTo>
                  <a:lnTo>
                    <a:pt x="1232" y="328"/>
                  </a:lnTo>
                  <a:lnTo>
                    <a:pt x="1229" y="336"/>
                  </a:lnTo>
                  <a:lnTo>
                    <a:pt x="1226" y="346"/>
                  </a:lnTo>
                  <a:lnTo>
                    <a:pt x="1223" y="356"/>
                  </a:lnTo>
                  <a:lnTo>
                    <a:pt x="1220" y="365"/>
                  </a:lnTo>
                  <a:lnTo>
                    <a:pt x="1215" y="374"/>
                  </a:lnTo>
                  <a:lnTo>
                    <a:pt x="1211" y="383"/>
                  </a:lnTo>
                  <a:lnTo>
                    <a:pt x="1208" y="393"/>
                  </a:lnTo>
                  <a:lnTo>
                    <a:pt x="1205" y="402"/>
                  </a:lnTo>
                  <a:lnTo>
                    <a:pt x="1201" y="412"/>
                  </a:lnTo>
                  <a:lnTo>
                    <a:pt x="1196" y="421"/>
                  </a:lnTo>
                  <a:lnTo>
                    <a:pt x="1193" y="431"/>
                  </a:lnTo>
                  <a:lnTo>
                    <a:pt x="1190" y="441"/>
                  </a:lnTo>
                  <a:lnTo>
                    <a:pt x="1186" y="451"/>
                  </a:lnTo>
                  <a:lnTo>
                    <a:pt x="1181" y="460"/>
                  </a:lnTo>
                  <a:lnTo>
                    <a:pt x="1178" y="470"/>
                  </a:lnTo>
                  <a:lnTo>
                    <a:pt x="1175" y="480"/>
                  </a:lnTo>
                  <a:lnTo>
                    <a:pt x="1171" y="489"/>
                  </a:lnTo>
                  <a:lnTo>
                    <a:pt x="1167" y="500"/>
                  </a:lnTo>
                  <a:lnTo>
                    <a:pt x="1163" y="509"/>
                  </a:lnTo>
                  <a:lnTo>
                    <a:pt x="1160" y="520"/>
                  </a:lnTo>
                  <a:lnTo>
                    <a:pt x="1156" y="529"/>
                  </a:lnTo>
                  <a:lnTo>
                    <a:pt x="1152" y="539"/>
                  </a:lnTo>
                  <a:lnTo>
                    <a:pt x="1148" y="548"/>
                  </a:lnTo>
                  <a:lnTo>
                    <a:pt x="1144" y="558"/>
                  </a:lnTo>
                  <a:lnTo>
                    <a:pt x="1140" y="567"/>
                  </a:lnTo>
                  <a:lnTo>
                    <a:pt x="1136" y="577"/>
                  </a:lnTo>
                  <a:lnTo>
                    <a:pt x="1133" y="587"/>
                  </a:lnTo>
                  <a:lnTo>
                    <a:pt x="1130" y="596"/>
                  </a:lnTo>
                  <a:lnTo>
                    <a:pt x="1125" y="605"/>
                  </a:lnTo>
                  <a:lnTo>
                    <a:pt x="1121" y="614"/>
                  </a:lnTo>
                  <a:lnTo>
                    <a:pt x="1117" y="624"/>
                  </a:lnTo>
                  <a:lnTo>
                    <a:pt x="1114" y="633"/>
                  </a:lnTo>
                  <a:lnTo>
                    <a:pt x="1109" y="642"/>
                  </a:lnTo>
                  <a:lnTo>
                    <a:pt x="1106" y="651"/>
                  </a:lnTo>
                  <a:lnTo>
                    <a:pt x="1103" y="660"/>
                  </a:lnTo>
                  <a:lnTo>
                    <a:pt x="1100" y="669"/>
                  </a:lnTo>
                  <a:lnTo>
                    <a:pt x="1096" y="677"/>
                  </a:lnTo>
                  <a:lnTo>
                    <a:pt x="1091" y="686"/>
                  </a:lnTo>
                  <a:lnTo>
                    <a:pt x="1087" y="694"/>
                  </a:lnTo>
                  <a:lnTo>
                    <a:pt x="1084" y="703"/>
                  </a:lnTo>
                  <a:lnTo>
                    <a:pt x="1081" y="711"/>
                  </a:lnTo>
                  <a:lnTo>
                    <a:pt x="1078" y="719"/>
                  </a:lnTo>
                  <a:lnTo>
                    <a:pt x="1074" y="727"/>
                  </a:lnTo>
                  <a:lnTo>
                    <a:pt x="1071" y="736"/>
                  </a:lnTo>
                  <a:lnTo>
                    <a:pt x="1067" y="743"/>
                  </a:lnTo>
                  <a:lnTo>
                    <a:pt x="1064" y="751"/>
                  </a:lnTo>
                  <a:lnTo>
                    <a:pt x="1061" y="758"/>
                  </a:lnTo>
                  <a:lnTo>
                    <a:pt x="1057" y="766"/>
                  </a:lnTo>
                  <a:lnTo>
                    <a:pt x="1054" y="772"/>
                  </a:lnTo>
                  <a:lnTo>
                    <a:pt x="1051" y="779"/>
                  </a:lnTo>
                  <a:lnTo>
                    <a:pt x="1048" y="787"/>
                  </a:lnTo>
                  <a:lnTo>
                    <a:pt x="1046" y="794"/>
                  </a:lnTo>
                  <a:lnTo>
                    <a:pt x="1046" y="785"/>
                  </a:lnTo>
                  <a:lnTo>
                    <a:pt x="1046" y="777"/>
                  </a:lnTo>
                  <a:lnTo>
                    <a:pt x="1046" y="769"/>
                  </a:lnTo>
                  <a:lnTo>
                    <a:pt x="1046" y="761"/>
                  </a:lnTo>
                  <a:lnTo>
                    <a:pt x="1046" y="753"/>
                  </a:lnTo>
                  <a:lnTo>
                    <a:pt x="1046" y="745"/>
                  </a:lnTo>
                  <a:lnTo>
                    <a:pt x="1046" y="737"/>
                  </a:lnTo>
                  <a:lnTo>
                    <a:pt x="1047" y="731"/>
                  </a:lnTo>
                  <a:lnTo>
                    <a:pt x="1047" y="722"/>
                  </a:lnTo>
                  <a:lnTo>
                    <a:pt x="1047" y="715"/>
                  </a:lnTo>
                  <a:lnTo>
                    <a:pt x="1047" y="706"/>
                  </a:lnTo>
                  <a:lnTo>
                    <a:pt x="1048" y="700"/>
                  </a:lnTo>
                  <a:lnTo>
                    <a:pt x="1048" y="693"/>
                  </a:lnTo>
                  <a:lnTo>
                    <a:pt x="1048" y="685"/>
                  </a:lnTo>
                  <a:lnTo>
                    <a:pt x="1048" y="678"/>
                  </a:lnTo>
                  <a:lnTo>
                    <a:pt x="1049" y="671"/>
                  </a:lnTo>
                  <a:lnTo>
                    <a:pt x="1049" y="664"/>
                  </a:lnTo>
                  <a:lnTo>
                    <a:pt x="1049" y="656"/>
                  </a:lnTo>
                  <a:lnTo>
                    <a:pt x="1049" y="649"/>
                  </a:lnTo>
                  <a:lnTo>
                    <a:pt x="1049" y="643"/>
                  </a:lnTo>
                  <a:lnTo>
                    <a:pt x="1049" y="635"/>
                  </a:lnTo>
                  <a:lnTo>
                    <a:pt x="1049" y="629"/>
                  </a:lnTo>
                  <a:lnTo>
                    <a:pt x="1049" y="623"/>
                  </a:lnTo>
                  <a:lnTo>
                    <a:pt x="1050" y="616"/>
                  </a:lnTo>
                  <a:lnTo>
                    <a:pt x="1050" y="609"/>
                  </a:lnTo>
                  <a:lnTo>
                    <a:pt x="1050" y="602"/>
                  </a:lnTo>
                  <a:lnTo>
                    <a:pt x="1050" y="596"/>
                  </a:lnTo>
                  <a:lnTo>
                    <a:pt x="1051" y="590"/>
                  </a:lnTo>
                  <a:lnTo>
                    <a:pt x="1051" y="583"/>
                  </a:lnTo>
                  <a:lnTo>
                    <a:pt x="1052" y="577"/>
                  </a:lnTo>
                  <a:lnTo>
                    <a:pt x="1052" y="571"/>
                  </a:lnTo>
                  <a:lnTo>
                    <a:pt x="1053" y="564"/>
                  </a:lnTo>
                  <a:lnTo>
                    <a:pt x="1053" y="558"/>
                  </a:lnTo>
                  <a:lnTo>
                    <a:pt x="1053" y="552"/>
                  </a:lnTo>
                  <a:lnTo>
                    <a:pt x="1053" y="545"/>
                  </a:lnTo>
                  <a:lnTo>
                    <a:pt x="1053" y="539"/>
                  </a:lnTo>
                  <a:lnTo>
                    <a:pt x="1053" y="533"/>
                  </a:lnTo>
                  <a:lnTo>
                    <a:pt x="1053" y="526"/>
                  </a:lnTo>
                  <a:lnTo>
                    <a:pt x="1053" y="520"/>
                  </a:lnTo>
                  <a:lnTo>
                    <a:pt x="1054" y="513"/>
                  </a:lnTo>
                  <a:lnTo>
                    <a:pt x="1054" y="507"/>
                  </a:lnTo>
                  <a:lnTo>
                    <a:pt x="1054" y="501"/>
                  </a:lnTo>
                  <a:lnTo>
                    <a:pt x="1054" y="494"/>
                  </a:lnTo>
                  <a:lnTo>
                    <a:pt x="1055" y="489"/>
                  </a:lnTo>
                  <a:lnTo>
                    <a:pt x="1055" y="483"/>
                  </a:lnTo>
                  <a:lnTo>
                    <a:pt x="1055" y="477"/>
                  </a:lnTo>
                  <a:lnTo>
                    <a:pt x="1055" y="471"/>
                  </a:lnTo>
                  <a:lnTo>
                    <a:pt x="1056" y="466"/>
                  </a:lnTo>
                  <a:lnTo>
                    <a:pt x="1056" y="459"/>
                  </a:lnTo>
                  <a:lnTo>
                    <a:pt x="1056" y="453"/>
                  </a:lnTo>
                  <a:lnTo>
                    <a:pt x="1056" y="447"/>
                  </a:lnTo>
                  <a:lnTo>
                    <a:pt x="1057" y="441"/>
                  </a:lnTo>
                  <a:lnTo>
                    <a:pt x="1057" y="435"/>
                  </a:lnTo>
                  <a:lnTo>
                    <a:pt x="1057" y="430"/>
                  </a:lnTo>
                  <a:lnTo>
                    <a:pt x="1057" y="423"/>
                  </a:lnTo>
                  <a:lnTo>
                    <a:pt x="1059" y="418"/>
                  </a:lnTo>
                  <a:lnTo>
                    <a:pt x="1059" y="412"/>
                  </a:lnTo>
                  <a:lnTo>
                    <a:pt x="1059" y="406"/>
                  </a:lnTo>
                  <a:lnTo>
                    <a:pt x="1059" y="400"/>
                  </a:lnTo>
                  <a:lnTo>
                    <a:pt x="1060" y="395"/>
                  </a:lnTo>
                  <a:lnTo>
                    <a:pt x="1060" y="383"/>
                  </a:lnTo>
                  <a:lnTo>
                    <a:pt x="1061" y="373"/>
                  </a:lnTo>
                  <a:lnTo>
                    <a:pt x="1061" y="366"/>
                  </a:lnTo>
                  <a:lnTo>
                    <a:pt x="1062" y="360"/>
                  </a:lnTo>
                  <a:lnTo>
                    <a:pt x="1062" y="354"/>
                  </a:lnTo>
                  <a:lnTo>
                    <a:pt x="1063" y="349"/>
                  </a:lnTo>
                  <a:lnTo>
                    <a:pt x="1063" y="339"/>
                  </a:lnTo>
                  <a:lnTo>
                    <a:pt x="1064" y="329"/>
                  </a:lnTo>
                  <a:lnTo>
                    <a:pt x="1064" y="317"/>
                  </a:lnTo>
                  <a:lnTo>
                    <a:pt x="1064" y="307"/>
                  </a:lnTo>
                  <a:lnTo>
                    <a:pt x="1064" y="296"/>
                  </a:lnTo>
                  <a:lnTo>
                    <a:pt x="1065" y="286"/>
                  </a:lnTo>
                  <a:lnTo>
                    <a:pt x="1065" y="280"/>
                  </a:lnTo>
                  <a:lnTo>
                    <a:pt x="1066" y="271"/>
                  </a:lnTo>
                  <a:lnTo>
                    <a:pt x="1067" y="260"/>
                  </a:lnTo>
                  <a:lnTo>
                    <a:pt x="1068" y="256"/>
                  </a:lnTo>
                  <a:lnTo>
                    <a:pt x="1056" y="257"/>
                  </a:lnTo>
                  <a:lnTo>
                    <a:pt x="1046" y="259"/>
                  </a:lnTo>
                  <a:lnTo>
                    <a:pt x="1039" y="259"/>
                  </a:lnTo>
                  <a:lnTo>
                    <a:pt x="1033" y="261"/>
                  </a:lnTo>
                  <a:lnTo>
                    <a:pt x="1027" y="261"/>
                  </a:lnTo>
                  <a:lnTo>
                    <a:pt x="1021" y="263"/>
                  </a:lnTo>
                  <a:lnTo>
                    <a:pt x="1015" y="264"/>
                  </a:lnTo>
                  <a:lnTo>
                    <a:pt x="1010" y="265"/>
                  </a:lnTo>
                  <a:lnTo>
                    <a:pt x="1003" y="267"/>
                  </a:lnTo>
                  <a:lnTo>
                    <a:pt x="998" y="269"/>
                  </a:lnTo>
                  <a:lnTo>
                    <a:pt x="992" y="270"/>
                  </a:lnTo>
                  <a:lnTo>
                    <a:pt x="985" y="271"/>
                  </a:lnTo>
                  <a:lnTo>
                    <a:pt x="979" y="272"/>
                  </a:lnTo>
                  <a:lnTo>
                    <a:pt x="974" y="274"/>
                  </a:lnTo>
                  <a:lnTo>
                    <a:pt x="962" y="276"/>
                  </a:lnTo>
                  <a:lnTo>
                    <a:pt x="952" y="279"/>
                  </a:lnTo>
                  <a:lnTo>
                    <a:pt x="945" y="279"/>
                  </a:lnTo>
                  <a:lnTo>
                    <a:pt x="940" y="281"/>
                  </a:lnTo>
                  <a:lnTo>
                    <a:pt x="934" y="281"/>
                  </a:lnTo>
                  <a:lnTo>
                    <a:pt x="928" y="283"/>
                  </a:lnTo>
                  <a:lnTo>
                    <a:pt x="917" y="287"/>
                  </a:lnTo>
                  <a:lnTo>
                    <a:pt x="906" y="290"/>
                  </a:lnTo>
                  <a:lnTo>
                    <a:pt x="894" y="292"/>
                  </a:lnTo>
                  <a:lnTo>
                    <a:pt x="884" y="294"/>
                  </a:lnTo>
                  <a:lnTo>
                    <a:pt x="872" y="297"/>
                  </a:lnTo>
                  <a:lnTo>
                    <a:pt x="861" y="300"/>
                  </a:lnTo>
                  <a:lnTo>
                    <a:pt x="850" y="303"/>
                  </a:lnTo>
                  <a:lnTo>
                    <a:pt x="839" y="305"/>
                  </a:lnTo>
                  <a:lnTo>
                    <a:pt x="839" y="310"/>
                  </a:lnTo>
                  <a:lnTo>
                    <a:pt x="839" y="317"/>
                  </a:lnTo>
                  <a:lnTo>
                    <a:pt x="839" y="324"/>
                  </a:lnTo>
                  <a:lnTo>
                    <a:pt x="839" y="331"/>
                  </a:lnTo>
                  <a:lnTo>
                    <a:pt x="838" y="336"/>
                  </a:lnTo>
                  <a:lnTo>
                    <a:pt x="838" y="343"/>
                  </a:lnTo>
                  <a:lnTo>
                    <a:pt x="838" y="348"/>
                  </a:lnTo>
                  <a:lnTo>
                    <a:pt x="838" y="354"/>
                  </a:lnTo>
                  <a:lnTo>
                    <a:pt x="838" y="365"/>
                  </a:lnTo>
                  <a:lnTo>
                    <a:pt x="838" y="377"/>
                  </a:lnTo>
                  <a:lnTo>
                    <a:pt x="837" y="386"/>
                  </a:lnTo>
                  <a:lnTo>
                    <a:pt x="837" y="396"/>
                  </a:lnTo>
                  <a:lnTo>
                    <a:pt x="837" y="405"/>
                  </a:lnTo>
                  <a:lnTo>
                    <a:pt x="837" y="415"/>
                  </a:lnTo>
                  <a:lnTo>
                    <a:pt x="836" y="422"/>
                  </a:lnTo>
                  <a:lnTo>
                    <a:pt x="836" y="431"/>
                  </a:lnTo>
                  <a:lnTo>
                    <a:pt x="835" y="439"/>
                  </a:lnTo>
                  <a:lnTo>
                    <a:pt x="835" y="448"/>
                  </a:lnTo>
                  <a:lnTo>
                    <a:pt x="835" y="455"/>
                  </a:lnTo>
                  <a:lnTo>
                    <a:pt x="835" y="463"/>
                  </a:lnTo>
                  <a:lnTo>
                    <a:pt x="835" y="470"/>
                  </a:lnTo>
                  <a:lnTo>
                    <a:pt x="835" y="477"/>
                  </a:lnTo>
                  <a:lnTo>
                    <a:pt x="835" y="483"/>
                  </a:lnTo>
                  <a:lnTo>
                    <a:pt x="835" y="489"/>
                  </a:lnTo>
                  <a:lnTo>
                    <a:pt x="829" y="489"/>
                  </a:lnTo>
                  <a:lnTo>
                    <a:pt x="822" y="489"/>
                  </a:lnTo>
                  <a:lnTo>
                    <a:pt x="816" y="490"/>
                  </a:lnTo>
                  <a:lnTo>
                    <a:pt x="810" y="491"/>
                  </a:lnTo>
                  <a:lnTo>
                    <a:pt x="803" y="492"/>
                  </a:lnTo>
                  <a:lnTo>
                    <a:pt x="797" y="493"/>
                  </a:lnTo>
                  <a:lnTo>
                    <a:pt x="790" y="494"/>
                  </a:lnTo>
                  <a:lnTo>
                    <a:pt x="784" y="496"/>
                  </a:lnTo>
                  <a:lnTo>
                    <a:pt x="778" y="496"/>
                  </a:lnTo>
                  <a:lnTo>
                    <a:pt x="771" y="498"/>
                  </a:lnTo>
                  <a:lnTo>
                    <a:pt x="765" y="499"/>
                  </a:lnTo>
                  <a:lnTo>
                    <a:pt x="759" y="500"/>
                  </a:lnTo>
                  <a:lnTo>
                    <a:pt x="752" y="500"/>
                  </a:lnTo>
                  <a:lnTo>
                    <a:pt x="746" y="502"/>
                  </a:lnTo>
                  <a:lnTo>
                    <a:pt x="740" y="502"/>
                  </a:lnTo>
                  <a:lnTo>
                    <a:pt x="733" y="504"/>
                  </a:lnTo>
                  <a:lnTo>
                    <a:pt x="733" y="495"/>
                  </a:lnTo>
                  <a:lnTo>
                    <a:pt x="733" y="487"/>
                  </a:lnTo>
                  <a:lnTo>
                    <a:pt x="733" y="478"/>
                  </a:lnTo>
                  <a:lnTo>
                    <a:pt x="733" y="471"/>
                  </a:lnTo>
                  <a:lnTo>
                    <a:pt x="733" y="463"/>
                  </a:lnTo>
                  <a:lnTo>
                    <a:pt x="734" y="454"/>
                  </a:lnTo>
                  <a:lnTo>
                    <a:pt x="734" y="445"/>
                  </a:lnTo>
                  <a:lnTo>
                    <a:pt x="735" y="436"/>
                  </a:lnTo>
                  <a:lnTo>
                    <a:pt x="735" y="425"/>
                  </a:lnTo>
                  <a:lnTo>
                    <a:pt x="735" y="416"/>
                  </a:lnTo>
                  <a:lnTo>
                    <a:pt x="736" y="406"/>
                  </a:lnTo>
                  <a:lnTo>
                    <a:pt x="737" y="397"/>
                  </a:lnTo>
                  <a:lnTo>
                    <a:pt x="737" y="386"/>
                  </a:lnTo>
                  <a:lnTo>
                    <a:pt x="739" y="376"/>
                  </a:lnTo>
                  <a:lnTo>
                    <a:pt x="740" y="364"/>
                  </a:lnTo>
                  <a:lnTo>
                    <a:pt x="741" y="353"/>
                  </a:lnTo>
                  <a:lnTo>
                    <a:pt x="741" y="345"/>
                  </a:lnTo>
                  <a:lnTo>
                    <a:pt x="743" y="338"/>
                  </a:lnTo>
                  <a:lnTo>
                    <a:pt x="744" y="330"/>
                  </a:lnTo>
                  <a:lnTo>
                    <a:pt x="745" y="324"/>
                  </a:lnTo>
                  <a:lnTo>
                    <a:pt x="739" y="325"/>
                  </a:lnTo>
                  <a:lnTo>
                    <a:pt x="733" y="327"/>
                  </a:lnTo>
                  <a:lnTo>
                    <a:pt x="726" y="328"/>
                  </a:lnTo>
                  <a:lnTo>
                    <a:pt x="718" y="331"/>
                  </a:lnTo>
                  <a:lnTo>
                    <a:pt x="712" y="331"/>
                  </a:lnTo>
                  <a:lnTo>
                    <a:pt x="706" y="332"/>
                  </a:lnTo>
                  <a:lnTo>
                    <a:pt x="700" y="333"/>
                  </a:lnTo>
                  <a:lnTo>
                    <a:pt x="695" y="334"/>
                  </a:lnTo>
                  <a:lnTo>
                    <a:pt x="683" y="336"/>
                  </a:lnTo>
                  <a:lnTo>
                    <a:pt x="673" y="340"/>
                  </a:lnTo>
                  <a:lnTo>
                    <a:pt x="666" y="340"/>
                  </a:lnTo>
                  <a:lnTo>
                    <a:pt x="660" y="342"/>
                  </a:lnTo>
                  <a:lnTo>
                    <a:pt x="655" y="342"/>
                  </a:lnTo>
                  <a:lnTo>
                    <a:pt x="650" y="344"/>
                  </a:lnTo>
                  <a:lnTo>
                    <a:pt x="638" y="346"/>
                  </a:lnTo>
                  <a:lnTo>
                    <a:pt x="627" y="349"/>
                  </a:lnTo>
                  <a:lnTo>
                    <a:pt x="621" y="349"/>
                  </a:lnTo>
                  <a:lnTo>
                    <a:pt x="615" y="351"/>
                  </a:lnTo>
                  <a:lnTo>
                    <a:pt x="609" y="351"/>
                  </a:lnTo>
                  <a:lnTo>
                    <a:pt x="604" y="353"/>
                  </a:lnTo>
                  <a:lnTo>
                    <a:pt x="598" y="354"/>
                  </a:lnTo>
                  <a:lnTo>
                    <a:pt x="591" y="356"/>
                  </a:lnTo>
                  <a:lnTo>
                    <a:pt x="586" y="357"/>
                  </a:lnTo>
                  <a:lnTo>
                    <a:pt x="581" y="359"/>
                  </a:lnTo>
                  <a:lnTo>
                    <a:pt x="574" y="359"/>
                  </a:lnTo>
                  <a:lnTo>
                    <a:pt x="568" y="361"/>
                  </a:lnTo>
                  <a:lnTo>
                    <a:pt x="563" y="361"/>
                  </a:lnTo>
                  <a:lnTo>
                    <a:pt x="557" y="363"/>
                  </a:lnTo>
                  <a:lnTo>
                    <a:pt x="551" y="364"/>
                  </a:lnTo>
                  <a:lnTo>
                    <a:pt x="545" y="365"/>
                  </a:lnTo>
                  <a:lnTo>
                    <a:pt x="539" y="366"/>
                  </a:lnTo>
                  <a:lnTo>
                    <a:pt x="534" y="368"/>
                  </a:lnTo>
                  <a:lnTo>
                    <a:pt x="529" y="370"/>
                  </a:lnTo>
                  <a:lnTo>
                    <a:pt x="524" y="371"/>
                  </a:lnTo>
                  <a:lnTo>
                    <a:pt x="519" y="371"/>
                  </a:lnTo>
                  <a:lnTo>
                    <a:pt x="515" y="373"/>
                  </a:lnTo>
                  <a:lnTo>
                    <a:pt x="513" y="374"/>
                  </a:lnTo>
                  <a:lnTo>
                    <a:pt x="512" y="376"/>
                  </a:lnTo>
                  <a:lnTo>
                    <a:pt x="502" y="376"/>
                  </a:lnTo>
                  <a:lnTo>
                    <a:pt x="493" y="380"/>
                  </a:lnTo>
                  <a:lnTo>
                    <a:pt x="484" y="380"/>
                  </a:lnTo>
                  <a:lnTo>
                    <a:pt x="477" y="382"/>
                  </a:lnTo>
                  <a:lnTo>
                    <a:pt x="469" y="383"/>
                  </a:lnTo>
                  <a:lnTo>
                    <a:pt x="463" y="385"/>
                  </a:lnTo>
                  <a:lnTo>
                    <a:pt x="455" y="386"/>
                  </a:lnTo>
                  <a:lnTo>
                    <a:pt x="447" y="388"/>
                  </a:lnTo>
                  <a:lnTo>
                    <a:pt x="440" y="389"/>
                  </a:lnTo>
                  <a:lnTo>
                    <a:pt x="433" y="392"/>
                  </a:lnTo>
                  <a:lnTo>
                    <a:pt x="426" y="393"/>
                  </a:lnTo>
                  <a:lnTo>
                    <a:pt x="419" y="395"/>
                  </a:lnTo>
                  <a:lnTo>
                    <a:pt x="411" y="396"/>
                  </a:lnTo>
                  <a:lnTo>
                    <a:pt x="405" y="398"/>
                  </a:lnTo>
                  <a:lnTo>
                    <a:pt x="397" y="399"/>
                  </a:lnTo>
                  <a:lnTo>
                    <a:pt x="390" y="401"/>
                  </a:lnTo>
                  <a:lnTo>
                    <a:pt x="382" y="402"/>
                  </a:lnTo>
                  <a:lnTo>
                    <a:pt x="376" y="404"/>
                  </a:lnTo>
                  <a:lnTo>
                    <a:pt x="368" y="405"/>
                  </a:lnTo>
                  <a:lnTo>
                    <a:pt x="361" y="406"/>
                  </a:lnTo>
                  <a:lnTo>
                    <a:pt x="353" y="407"/>
                  </a:lnTo>
                  <a:lnTo>
                    <a:pt x="346" y="410"/>
                  </a:lnTo>
                  <a:lnTo>
                    <a:pt x="339" y="411"/>
                  </a:lnTo>
                  <a:lnTo>
                    <a:pt x="332" y="413"/>
                  </a:lnTo>
                  <a:lnTo>
                    <a:pt x="324" y="414"/>
                  </a:lnTo>
                  <a:lnTo>
                    <a:pt x="318" y="416"/>
                  </a:lnTo>
                  <a:lnTo>
                    <a:pt x="309" y="417"/>
                  </a:lnTo>
                  <a:lnTo>
                    <a:pt x="303" y="419"/>
                  </a:lnTo>
                  <a:lnTo>
                    <a:pt x="295" y="420"/>
                  </a:lnTo>
                  <a:lnTo>
                    <a:pt x="288" y="422"/>
                  </a:lnTo>
                  <a:lnTo>
                    <a:pt x="281" y="423"/>
                  </a:lnTo>
                  <a:lnTo>
                    <a:pt x="273" y="425"/>
                  </a:lnTo>
                  <a:lnTo>
                    <a:pt x="266" y="427"/>
                  </a:lnTo>
                  <a:lnTo>
                    <a:pt x="260" y="429"/>
                  </a:lnTo>
                  <a:lnTo>
                    <a:pt x="251" y="429"/>
                  </a:lnTo>
                  <a:lnTo>
                    <a:pt x="244" y="431"/>
                  </a:lnTo>
                  <a:lnTo>
                    <a:pt x="236" y="432"/>
                  </a:lnTo>
                  <a:lnTo>
                    <a:pt x="229" y="434"/>
                  </a:lnTo>
                  <a:lnTo>
                    <a:pt x="221" y="435"/>
                  </a:lnTo>
                  <a:lnTo>
                    <a:pt x="214" y="437"/>
                  </a:lnTo>
                  <a:lnTo>
                    <a:pt x="207" y="438"/>
                  </a:lnTo>
                  <a:lnTo>
                    <a:pt x="200" y="440"/>
                  </a:lnTo>
                  <a:lnTo>
                    <a:pt x="192" y="441"/>
                  </a:lnTo>
                  <a:lnTo>
                    <a:pt x="184" y="443"/>
                  </a:lnTo>
                  <a:lnTo>
                    <a:pt x="177" y="445"/>
                  </a:lnTo>
                  <a:lnTo>
                    <a:pt x="171" y="447"/>
                  </a:lnTo>
                  <a:lnTo>
                    <a:pt x="163" y="448"/>
                  </a:lnTo>
                  <a:lnTo>
                    <a:pt x="156" y="450"/>
                  </a:lnTo>
                  <a:lnTo>
                    <a:pt x="148" y="451"/>
                  </a:lnTo>
                  <a:lnTo>
                    <a:pt x="142" y="453"/>
                  </a:lnTo>
                  <a:lnTo>
                    <a:pt x="135" y="454"/>
                  </a:lnTo>
                  <a:lnTo>
                    <a:pt x="127" y="455"/>
                  </a:lnTo>
                  <a:lnTo>
                    <a:pt x="120" y="456"/>
                  </a:lnTo>
                  <a:lnTo>
                    <a:pt x="112" y="458"/>
                  </a:lnTo>
                  <a:lnTo>
                    <a:pt x="105" y="459"/>
                  </a:lnTo>
                  <a:lnTo>
                    <a:pt x="97" y="462"/>
                  </a:lnTo>
                  <a:lnTo>
                    <a:pt x="90" y="463"/>
                  </a:lnTo>
                  <a:lnTo>
                    <a:pt x="84" y="465"/>
                  </a:lnTo>
                  <a:lnTo>
                    <a:pt x="76" y="466"/>
                  </a:lnTo>
                  <a:lnTo>
                    <a:pt x="69" y="468"/>
                  </a:lnTo>
                  <a:lnTo>
                    <a:pt x="61" y="469"/>
                  </a:lnTo>
                  <a:lnTo>
                    <a:pt x="55" y="471"/>
                  </a:lnTo>
                  <a:lnTo>
                    <a:pt x="48" y="472"/>
                  </a:lnTo>
                  <a:lnTo>
                    <a:pt x="40" y="474"/>
                  </a:lnTo>
                  <a:lnTo>
                    <a:pt x="33" y="475"/>
                  </a:lnTo>
                  <a:lnTo>
                    <a:pt x="26" y="477"/>
                  </a:lnTo>
                  <a:lnTo>
                    <a:pt x="15" y="481"/>
                  </a:lnTo>
                  <a:lnTo>
                    <a:pt x="7" y="485"/>
                  </a:lnTo>
                  <a:lnTo>
                    <a:pt x="4" y="492"/>
                  </a:lnTo>
                  <a:lnTo>
                    <a:pt x="4" y="501"/>
                  </a:lnTo>
                  <a:lnTo>
                    <a:pt x="3" y="506"/>
                  </a:lnTo>
                  <a:lnTo>
                    <a:pt x="3" y="512"/>
                  </a:lnTo>
                  <a:lnTo>
                    <a:pt x="3" y="519"/>
                  </a:lnTo>
                  <a:lnTo>
                    <a:pt x="3" y="525"/>
                  </a:lnTo>
                  <a:lnTo>
                    <a:pt x="3" y="531"/>
                  </a:lnTo>
                  <a:lnTo>
                    <a:pt x="3" y="538"/>
                  </a:lnTo>
                  <a:lnTo>
                    <a:pt x="3" y="544"/>
                  </a:lnTo>
                  <a:lnTo>
                    <a:pt x="3" y="551"/>
                  </a:lnTo>
                  <a:lnTo>
                    <a:pt x="2" y="557"/>
                  </a:lnTo>
                  <a:lnTo>
                    <a:pt x="2" y="563"/>
                  </a:lnTo>
                  <a:lnTo>
                    <a:pt x="2" y="570"/>
                  </a:lnTo>
                  <a:lnTo>
                    <a:pt x="2" y="576"/>
                  </a:lnTo>
                  <a:lnTo>
                    <a:pt x="1" y="582"/>
                  </a:lnTo>
                  <a:lnTo>
                    <a:pt x="1" y="589"/>
                  </a:lnTo>
                  <a:lnTo>
                    <a:pt x="0" y="595"/>
                  </a:lnTo>
                  <a:lnTo>
                    <a:pt x="0" y="601"/>
                  </a:lnTo>
                  <a:lnTo>
                    <a:pt x="0" y="604"/>
                  </a:lnTo>
                  <a:lnTo>
                    <a:pt x="0" y="611"/>
                  </a:lnTo>
                  <a:lnTo>
                    <a:pt x="0" y="617"/>
                  </a:lnTo>
                  <a:lnTo>
                    <a:pt x="0" y="620"/>
                  </a:lnTo>
                  <a:lnTo>
                    <a:pt x="11" y="619"/>
                  </a:lnTo>
                  <a:lnTo>
                    <a:pt x="22" y="617"/>
                  </a:lnTo>
                  <a:lnTo>
                    <a:pt x="31" y="617"/>
                  </a:lnTo>
                  <a:lnTo>
                    <a:pt x="37" y="617"/>
                  </a:lnTo>
                  <a:lnTo>
                    <a:pt x="42" y="615"/>
                  </a:lnTo>
                  <a:lnTo>
                    <a:pt x="50" y="613"/>
                  </a:lnTo>
                  <a:lnTo>
                    <a:pt x="53" y="611"/>
                  </a:lnTo>
                  <a:lnTo>
                    <a:pt x="58" y="611"/>
                  </a:lnTo>
                  <a:lnTo>
                    <a:pt x="64" y="609"/>
                  </a:lnTo>
                  <a:lnTo>
                    <a:pt x="70" y="609"/>
                  </a:lnTo>
                  <a:lnTo>
                    <a:pt x="75" y="607"/>
                  </a:lnTo>
                  <a:lnTo>
                    <a:pt x="83" y="606"/>
                  </a:lnTo>
                  <a:lnTo>
                    <a:pt x="90" y="604"/>
                  </a:lnTo>
                  <a:lnTo>
                    <a:pt x="100" y="604"/>
                  </a:lnTo>
                  <a:lnTo>
                    <a:pt x="108" y="601"/>
                  </a:lnTo>
                  <a:lnTo>
                    <a:pt x="119" y="600"/>
                  </a:lnTo>
                  <a:lnTo>
                    <a:pt x="124" y="599"/>
                  </a:lnTo>
                  <a:lnTo>
                    <a:pt x="130" y="598"/>
                  </a:lnTo>
                  <a:lnTo>
                    <a:pt x="137" y="598"/>
                  </a:lnTo>
                  <a:lnTo>
                    <a:pt x="143" y="598"/>
                  </a:lnTo>
                  <a:lnTo>
                    <a:pt x="142" y="606"/>
                  </a:lnTo>
                  <a:lnTo>
                    <a:pt x="142" y="614"/>
                  </a:lnTo>
                  <a:lnTo>
                    <a:pt x="142" y="623"/>
                  </a:lnTo>
                  <a:lnTo>
                    <a:pt x="142" y="631"/>
                  </a:lnTo>
                  <a:lnTo>
                    <a:pt x="141" y="638"/>
                  </a:lnTo>
                  <a:lnTo>
                    <a:pt x="141" y="648"/>
                  </a:lnTo>
                  <a:lnTo>
                    <a:pt x="141" y="655"/>
                  </a:lnTo>
                  <a:lnTo>
                    <a:pt x="141" y="665"/>
                  </a:lnTo>
                  <a:lnTo>
                    <a:pt x="140" y="672"/>
                  </a:lnTo>
                  <a:lnTo>
                    <a:pt x="140" y="681"/>
                  </a:lnTo>
                  <a:lnTo>
                    <a:pt x="139" y="689"/>
                  </a:lnTo>
                  <a:lnTo>
                    <a:pt x="139" y="699"/>
                  </a:lnTo>
                  <a:lnTo>
                    <a:pt x="138" y="706"/>
                  </a:lnTo>
                  <a:lnTo>
                    <a:pt x="138" y="715"/>
                  </a:lnTo>
                  <a:lnTo>
                    <a:pt x="138" y="723"/>
                  </a:lnTo>
                  <a:lnTo>
                    <a:pt x="138" y="733"/>
                  </a:lnTo>
                  <a:lnTo>
                    <a:pt x="137" y="740"/>
                  </a:lnTo>
                  <a:lnTo>
                    <a:pt x="136" y="749"/>
                  </a:lnTo>
                  <a:lnTo>
                    <a:pt x="135" y="757"/>
                  </a:lnTo>
                  <a:lnTo>
                    <a:pt x="135" y="767"/>
                  </a:lnTo>
                  <a:lnTo>
                    <a:pt x="133" y="774"/>
                  </a:lnTo>
                  <a:lnTo>
                    <a:pt x="132" y="783"/>
                  </a:lnTo>
                  <a:lnTo>
                    <a:pt x="131" y="791"/>
                  </a:lnTo>
                  <a:lnTo>
                    <a:pt x="131" y="801"/>
                  </a:lnTo>
                  <a:lnTo>
                    <a:pt x="129" y="808"/>
                  </a:lnTo>
                  <a:lnTo>
                    <a:pt x="129" y="818"/>
                  </a:lnTo>
                  <a:lnTo>
                    <a:pt x="127" y="825"/>
                  </a:lnTo>
                  <a:lnTo>
                    <a:pt x="127" y="835"/>
                  </a:lnTo>
                  <a:lnTo>
                    <a:pt x="126" y="843"/>
                  </a:lnTo>
                  <a:lnTo>
                    <a:pt x="125" y="851"/>
                  </a:lnTo>
                  <a:lnTo>
                    <a:pt x="124" y="860"/>
                  </a:lnTo>
                  <a:lnTo>
                    <a:pt x="124" y="869"/>
                  </a:lnTo>
                  <a:lnTo>
                    <a:pt x="122" y="880"/>
                  </a:lnTo>
                  <a:lnTo>
                    <a:pt x="121" y="892"/>
                  </a:lnTo>
                  <a:lnTo>
                    <a:pt x="126" y="892"/>
                  </a:lnTo>
                  <a:lnTo>
                    <a:pt x="131" y="892"/>
                  </a:lnTo>
                  <a:lnTo>
                    <a:pt x="138" y="892"/>
                  </a:lnTo>
                  <a:lnTo>
                    <a:pt x="146" y="892"/>
                  </a:lnTo>
                  <a:lnTo>
                    <a:pt x="157" y="892"/>
                  </a:lnTo>
                  <a:lnTo>
                    <a:pt x="168" y="892"/>
                  </a:lnTo>
                  <a:lnTo>
                    <a:pt x="179" y="892"/>
                  </a:lnTo>
                  <a:lnTo>
                    <a:pt x="191" y="892"/>
                  </a:lnTo>
                  <a:lnTo>
                    <a:pt x="201" y="892"/>
                  </a:lnTo>
                  <a:lnTo>
                    <a:pt x="213" y="892"/>
                  </a:lnTo>
                  <a:lnTo>
                    <a:pt x="218" y="892"/>
                  </a:lnTo>
                  <a:lnTo>
                    <a:pt x="225" y="892"/>
                  </a:lnTo>
                  <a:lnTo>
                    <a:pt x="230" y="892"/>
                  </a:lnTo>
                  <a:lnTo>
                    <a:pt x="236" y="892"/>
                  </a:lnTo>
                  <a:lnTo>
                    <a:pt x="247" y="892"/>
                  </a:lnTo>
                  <a:lnTo>
                    <a:pt x="259" y="892"/>
                  </a:lnTo>
                  <a:lnTo>
                    <a:pt x="264" y="892"/>
                  </a:lnTo>
                  <a:lnTo>
                    <a:pt x="269" y="892"/>
                  </a:lnTo>
                  <a:lnTo>
                    <a:pt x="275" y="892"/>
                  </a:lnTo>
                  <a:lnTo>
                    <a:pt x="282" y="892"/>
                  </a:lnTo>
                  <a:lnTo>
                    <a:pt x="292" y="892"/>
                  </a:lnTo>
                  <a:lnTo>
                    <a:pt x="304" y="892"/>
                  </a:lnTo>
                  <a:lnTo>
                    <a:pt x="309" y="892"/>
                  </a:lnTo>
                  <a:lnTo>
                    <a:pt x="315" y="892"/>
                  </a:lnTo>
                  <a:lnTo>
                    <a:pt x="321" y="892"/>
                  </a:lnTo>
                  <a:lnTo>
                    <a:pt x="327" y="892"/>
                  </a:lnTo>
                  <a:lnTo>
                    <a:pt x="338" y="892"/>
                  </a:lnTo>
                  <a:lnTo>
                    <a:pt x="350" y="892"/>
                  </a:lnTo>
                  <a:lnTo>
                    <a:pt x="350" y="880"/>
                  </a:lnTo>
                  <a:lnTo>
                    <a:pt x="350" y="869"/>
                  </a:lnTo>
                  <a:lnTo>
                    <a:pt x="350" y="863"/>
                  </a:lnTo>
                  <a:lnTo>
                    <a:pt x="350" y="857"/>
                  </a:lnTo>
                  <a:lnTo>
                    <a:pt x="350" y="851"/>
                  </a:lnTo>
                  <a:lnTo>
                    <a:pt x="350" y="846"/>
                  </a:lnTo>
                  <a:lnTo>
                    <a:pt x="350" y="835"/>
                  </a:lnTo>
                  <a:lnTo>
                    <a:pt x="351" y="824"/>
                  </a:lnTo>
                  <a:lnTo>
                    <a:pt x="351" y="813"/>
                  </a:lnTo>
                  <a:lnTo>
                    <a:pt x="351" y="803"/>
                  </a:lnTo>
                  <a:lnTo>
                    <a:pt x="351" y="792"/>
                  </a:lnTo>
                  <a:lnTo>
                    <a:pt x="352" y="783"/>
                  </a:lnTo>
                  <a:lnTo>
                    <a:pt x="352" y="772"/>
                  </a:lnTo>
                  <a:lnTo>
                    <a:pt x="352" y="762"/>
                  </a:lnTo>
                  <a:lnTo>
                    <a:pt x="352" y="752"/>
                  </a:lnTo>
                  <a:lnTo>
                    <a:pt x="353" y="742"/>
                  </a:lnTo>
                  <a:lnTo>
                    <a:pt x="353" y="733"/>
                  </a:lnTo>
                  <a:lnTo>
                    <a:pt x="354" y="723"/>
                  </a:lnTo>
                  <a:lnTo>
                    <a:pt x="354" y="714"/>
                  </a:lnTo>
                  <a:lnTo>
                    <a:pt x="355" y="705"/>
                  </a:lnTo>
                  <a:lnTo>
                    <a:pt x="355" y="696"/>
                  </a:lnTo>
                  <a:lnTo>
                    <a:pt x="355" y="686"/>
                  </a:lnTo>
                  <a:lnTo>
                    <a:pt x="355" y="677"/>
                  </a:lnTo>
                  <a:lnTo>
                    <a:pt x="356" y="667"/>
                  </a:lnTo>
                  <a:lnTo>
                    <a:pt x="356" y="658"/>
                  </a:lnTo>
                  <a:lnTo>
                    <a:pt x="357" y="649"/>
                  </a:lnTo>
                  <a:lnTo>
                    <a:pt x="358" y="641"/>
                  </a:lnTo>
                  <a:lnTo>
                    <a:pt x="359" y="632"/>
                  </a:lnTo>
                  <a:lnTo>
                    <a:pt x="359" y="623"/>
                  </a:lnTo>
                  <a:lnTo>
                    <a:pt x="359" y="614"/>
                  </a:lnTo>
                  <a:lnTo>
                    <a:pt x="360" y="606"/>
                  </a:lnTo>
                  <a:lnTo>
                    <a:pt x="361" y="597"/>
                  </a:lnTo>
                  <a:lnTo>
                    <a:pt x="361" y="589"/>
                  </a:lnTo>
                  <a:lnTo>
                    <a:pt x="362" y="580"/>
                  </a:lnTo>
                  <a:lnTo>
                    <a:pt x="363" y="572"/>
                  </a:lnTo>
                  <a:lnTo>
                    <a:pt x="364" y="564"/>
                  </a:lnTo>
                  <a:lnTo>
                    <a:pt x="373" y="562"/>
                  </a:lnTo>
                  <a:lnTo>
                    <a:pt x="382" y="561"/>
                  </a:lnTo>
                  <a:lnTo>
                    <a:pt x="391" y="559"/>
                  </a:lnTo>
                  <a:lnTo>
                    <a:pt x="401" y="558"/>
                  </a:lnTo>
                  <a:lnTo>
                    <a:pt x="408" y="557"/>
                  </a:lnTo>
                  <a:lnTo>
                    <a:pt x="415" y="556"/>
                  </a:lnTo>
                  <a:lnTo>
                    <a:pt x="423" y="555"/>
                  </a:lnTo>
                  <a:lnTo>
                    <a:pt x="431" y="555"/>
                  </a:lnTo>
                  <a:lnTo>
                    <a:pt x="438" y="554"/>
                  </a:lnTo>
                  <a:lnTo>
                    <a:pt x="445" y="553"/>
                  </a:lnTo>
                  <a:lnTo>
                    <a:pt x="451" y="552"/>
                  </a:lnTo>
                  <a:lnTo>
                    <a:pt x="459" y="552"/>
                  </a:lnTo>
                  <a:lnTo>
                    <a:pt x="465" y="551"/>
                  </a:lnTo>
                  <a:lnTo>
                    <a:pt x="472" y="549"/>
                  </a:lnTo>
                  <a:lnTo>
                    <a:pt x="478" y="549"/>
                  </a:lnTo>
                  <a:lnTo>
                    <a:pt x="485" y="549"/>
                  </a:lnTo>
                  <a:lnTo>
                    <a:pt x="496" y="549"/>
                  </a:lnTo>
                  <a:lnTo>
                    <a:pt x="508" y="549"/>
                  </a:lnTo>
                  <a:lnTo>
                    <a:pt x="508" y="543"/>
                  </a:lnTo>
                  <a:lnTo>
                    <a:pt x="508" y="538"/>
                  </a:lnTo>
                  <a:lnTo>
                    <a:pt x="508" y="531"/>
                  </a:lnTo>
                  <a:lnTo>
                    <a:pt x="508" y="526"/>
                  </a:lnTo>
                  <a:lnTo>
                    <a:pt x="509" y="514"/>
                  </a:lnTo>
                  <a:lnTo>
                    <a:pt x="510" y="504"/>
                  </a:lnTo>
                  <a:lnTo>
                    <a:pt x="510" y="492"/>
                  </a:lnTo>
                  <a:lnTo>
                    <a:pt x="511" y="482"/>
                  </a:lnTo>
                  <a:lnTo>
                    <a:pt x="511" y="470"/>
                  </a:lnTo>
                  <a:lnTo>
                    <a:pt x="511" y="459"/>
                  </a:lnTo>
                  <a:lnTo>
                    <a:pt x="511" y="450"/>
                  </a:lnTo>
                  <a:lnTo>
                    <a:pt x="512" y="440"/>
                  </a:lnTo>
                  <a:lnTo>
                    <a:pt x="511" y="448"/>
                  </a:lnTo>
                  <a:lnTo>
                    <a:pt x="511" y="455"/>
                  </a:lnTo>
                  <a:lnTo>
                    <a:pt x="511" y="463"/>
                  </a:lnTo>
                  <a:lnTo>
                    <a:pt x="511" y="471"/>
                  </a:lnTo>
                  <a:lnTo>
                    <a:pt x="511" y="478"/>
                  </a:lnTo>
                  <a:lnTo>
                    <a:pt x="511" y="487"/>
                  </a:lnTo>
                  <a:lnTo>
                    <a:pt x="511" y="494"/>
                  </a:lnTo>
                  <a:lnTo>
                    <a:pt x="511" y="503"/>
                  </a:lnTo>
                  <a:lnTo>
                    <a:pt x="510" y="510"/>
                  </a:lnTo>
                  <a:lnTo>
                    <a:pt x="510" y="519"/>
                  </a:lnTo>
                  <a:lnTo>
                    <a:pt x="510" y="526"/>
                  </a:lnTo>
                  <a:lnTo>
                    <a:pt x="510" y="535"/>
                  </a:lnTo>
                  <a:lnTo>
                    <a:pt x="509" y="542"/>
                  </a:lnTo>
                  <a:lnTo>
                    <a:pt x="509" y="551"/>
                  </a:lnTo>
                  <a:lnTo>
                    <a:pt x="509" y="558"/>
                  </a:lnTo>
                  <a:lnTo>
                    <a:pt x="509" y="566"/>
                  </a:lnTo>
                  <a:lnTo>
                    <a:pt x="508" y="573"/>
                  </a:lnTo>
                  <a:lnTo>
                    <a:pt x="508" y="581"/>
                  </a:lnTo>
                  <a:lnTo>
                    <a:pt x="506" y="588"/>
                  </a:lnTo>
                  <a:lnTo>
                    <a:pt x="506" y="596"/>
                  </a:lnTo>
                  <a:lnTo>
                    <a:pt x="505" y="604"/>
                  </a:lnTo>
                  <a:lnTo>
                    <a:pt x="505" y="611"/>
                  </a:lnTo>
                  <a:lnTo>
                    <a:pt x="505" y="618"/>
                  </a:lnTo>
                  <a:lnTo>
                    <a:pt x="505" y="627"/>
                  </a:lnTo>
                  <a:lnTo>
                    <a:pt x="504" y="633"/>
                  </a:lnTo>
                  <a:lnTo>
                    <a:pt x="504" y="642"/>
                  </a:lnTo>
                  <a:lnTo>
                    <a:pt x="504" y="648"/>
                  </a:lnTo>
                  <a:lnTo>
                    <a:pt x="504" y="656"/>
                  </a:lnTo>
                  <a:lnTo>
                    <a:pt x="503" y="663"/>
                  </a:lnTo>
                  <a:lnTo>
                    <a:pt x="503" y="671"/>
                  </a:lnTo>
                  <a:lnTo>
                    <a:pt x="503" y="678"/>
                  </a:lnTo>
                  <a:lnTo>
                    <a:pt x="503" y="686"/>
                  </a:lnTo>
                  <a:lnTo>
                    <a:pt x="502" y="693"/>
                  </a:lnTo>
                  <a:lnTo>
                    <a:pt x="501" y="699"/>
                  </a:lnTo>
                  <a:lnTo>
                    <a:pt x="500" y="705"/>
                  </a:lnTo>
                  <a:lnTo>
                    <a:pt x="500" y="713"/>
                  </a:lnTo>
                  <a:lnTo>
                    <a:pt x="499" y="719"/>
                  </a:lnTo>
                  <a:lnTo>
                    <a:pt x="499" y="725"/>
                  </a:lnTo>
                  <a:lnTo>
                    <a:pt x="499" y="732"/>
                  </a:lnTo>
                  <a:lnTo>
                    <a:pt x="499" y="739"/>
                  </a:lnTo>
                  <a:lnTo>
                    <a:pt x="498" y="744"/>
                  </a:lnTo>
                  <a:lnTo>
                    <a:pt x="497" y="751"/>
                  </a:lnTo>
                  <a:lnTo>
                    <a:pt x="496" y="757"/>
                  </a:lnTo>
                  <a:lnTo>
                    <a:pt x="496" y="764"/>
                  </a:lnTo>
                  <a:lnTo>
                    <a:pt x="495" y="769"/>
                  </a:lnTo>
                  <a:lnTo>
                    <a:pt x="495" y="775"/>
                  </a:lnTo>
                  <a:lnTo>
                    <a:pt x="495" y="782"/>
                  </a:lnTo>
                  <a:lnTo>
                    <a:pt x="495" y="788"/>
                  </a:lnTo>
                  <a:lnTo>
                    <a:pt x="494" y="798"/>
                  </a:lnTo>
                  <a:lnTo>
                    <a:pt x="493" y="809"/>
                  </a:lnTo>
                  <a:lnTo>
                    <a:pt x="492" y="820"/>
                  </a:lnTo>
                  <a:lnTo>
                    <a:pt x="492" y="830"/>
                  </a:lnTo>
                  <a:lnTo>
                    <a:pt x="491" y="839"/>
                  </a:lnTo>
                  <a:lnTo>
                    <a:pt x="490" y="848"/>
                  </a:lnTo>
                  <a:lnTo>
                    <a:pt x="490" y="857"/>
                  </a:lnTo>
                  <a:lnTo>
                    <a:pt x="490" y="865"/>
                  </a:lnTo>
                  <a:lnTo>
                    <a:pt x="488" y="871"/>
                  </a:lnTo>
                  <a:lnTo>
                    <a:pt x="488" y="877"/>
                  </a:lnTo>
                  <a:lnTo>
                    <a:pt x="487" y="883"/>
                  </a:lnTo>
                  <a:lnTo>
                    <a:pt x="485" y="892"/>
                  </a:lnTo>
                  <a:lnTo>
                    <a:pt x="493" y="892"/>
                  </a:lnTo>
                  <a:lnTo>
                    <a:pt x="500" y="892"/>
                  </a:lnTo>
                  <a:lnTo>
                    <a:pt x="505" y="892"/>
                  </a:lnTo>
                  <a:lnTo>
                    <a:pt x="512" y="892"/>
                  </a:lnTo>
                  <a:lnTo>
                    <a:pt x="522" y="891"/>
                  </a:lnTo>
                  <a:lnTo>
                    <a:pt x="534" y="890"/>
                  </a:lnTo>
                  <a:lnTo>
                    <a:pt x="545" y="889"/>
                  </a:lnTo>
                  <a:lnTo>
                    <a:pt x="556" y="889"/>
                  </a:lnTo>
                  <a:lnTo>
                    <a:pt x="562" y="887"/>
                  </a:lnTo>
                  <a:lnTo>
                    <a:pt x="568" y="887"/>
                  </a:lnTo>
                  <a:lnTo>
                    <a:pt x="573" y="887"/>
                  </a:lnTo>
                  <a:lnTo>
                    <a:pt x="580" y="887"/>
                  </a:lnTo>
                  <a:lnTo>
                    <a:pt x="585" y="887"/>
                  </a:lnTo>
                  <a:lnTo>
                    <a:pt x="591" y="887"/>
                  </a:lnTo>
                  <a:lnTo>
                    <a:pt x="598" y="887"/>
                  </a:lnTo>
                  <a:lnTo>
                    <a:pt x="604" y="887"/>
                  </a:lnTo>
                  <a:lnTo>
                    <a:pt x="615" y="887"/>
                  </a:lnTo>
                  <a:lnTo>
                    <a:pt x="626" y="887"/>
                  </a:lnTo>
                  <a:lnTo>
                    <a:pt x="632" y="887"/>
                  </a:lnTo>
                  <a:lnTo>
                    <a:pt x="638" y="887"/>
                  </a:lnTo>
                  <a:lnTo>
                    <a:pt x="643" y="887"/>
                  </a:lnTo>
                  <a:lnTo>
                    <a:pt x="650" y="887"/>
                  </a:lnTo>
                  <a:lnTo>
                    <a:pt x="655" y="887"/>
                  </a:lnTo>
                  <a:lnTo>
                    <a:pt x="660" y="887"/>
                  </a:lnTo>
                  <a:lnTo>
                    <a:pt x="666" y="887"/>
                  </a:lnTo>
                  <a:lnTo>
                    <a:pt x="673" y="887"/>
                  </a:lnTo>
                  <a:lnTo>
                    <a:pt x="678" y="887"/>
                  </a:lnTo>
                  <a:lnTo>
                    <a:pt x="683" y="887"/>
                  </a:lnTo>
                  <a:lnTo>
                    <a:pt x="690" y="887"/>
                  </a:lnTo>
                  <a:lnTo>
                    <a:pt x="696" y="887"/>
                  </a:lnTo>
                  <a:lnTo>
                    <a:pt x="707" y="887"/>
                  </a:lnTo>
                  <a:lnTo>
                    <a:pt x="718" y="887"/>
                  </a:lnTo>
                  <a:lnTo>
                    <a:pt x="718" y="876"/>
                  </a:lnTo>
                  <a:lnTo>
                    <a:pt x="718" y="865"/>
                  </a:lnTo>
                  <a:lnTo>
                    <a:pt x="718" y="856"/>
                  </a:lnTo>
                  <a:lnTo>
                    <a:pt x="718" y="848"/>
                  </a:lnTo>
                  <a:lnTo>
                    <a:pt x="718" y="840"/>
                  </a:lnTo>
                  <a:lnTo>
                    <a:pt x="718" y="833"/>
                  </a:lnTo>
                  <a:lnTo>
                    <a:pt x="718" y="826"/>
                  </a:lnTo>
                  <a:lnTo>
                    <a:pt x="718" y="820"/>
                  </a:lnTo>
                  <a:lnTo>
                    <a:pt x="718" y="813"/>
                  </a:lnTo>
                  <a:lnTo>
                    <a:pt x="718" y="807"/>
                  </a:lnTo>
                  <a:lnTo>
                    <a:pt x="718" y="801"/>
                  </a:lnTo>
                  <a:lnTo>
                    <a:pt x="718" y="794"/>
                  </a:lnTo>
                  <a:lnTo>
                    <a:pt x="718" y="788"/>
                  </a:lnTo>
                  <a:lnTo>
                    <a:pt x="719" y="783"/>
                  </a:lnTo>
                  <a:lnTo>
                    <a:pt x="719" y="771"/>
                  </a:lnTo>
                  <a:lnTo>
                    <a:pt x="721" y="761"/>
                  </a:lnTo>
                  <a:lnTo>
                    <a:pt x="721" y="751"/>
                  </a:lnTo>
                  <a:lnTo>
                    <a:pt x="721" y="741"/>
                  </a:lnTo>
                  <a:lnTo>
                    <a:pt x="721" y="732"/>
                  </a:lnTo>
                  <a:lnTo>
                    <a:pt x="722" y="723"/>
                  </a:lnTo>
                  <a:lnTo>
                    <a:pt x="722" y="715"/>
                  </a:lnTo>
                  <a:lnTo>
                    <a:pt x="722" y="707"/>
                  </a:lnTo>
                  <a:lnTo>
                    <a:pt x="722" y="699"/>
                  </a:lnTo>
                  <a:lnTo>
                    <a:pt x="723" y="693"/>
                  </a:lnTo>
                  <a:lnTo>
                    <a:pt x="729" y="691"/>
                  </a:lnTo>
                  <a:lnTo>
                    <a:pt x="735" y="691"/>
                  </a:lnTo>
                  <a:lnTo>
                    <a:pt x="742" y="691"/>
                  </a:lnTo>
                  <a:lnTo>
                    <a:pt x="748" y="691"/>
                  </a:lnTo>
                  <a:lnTo>
                    <a:pt x="754" y="690"/>
                  </a:lnTo>
                  <a:lnTo>
                    <a:pt x="761" y="690"/>
                  </a:lnTo>
                  <a:lnTo>
                    <a:pt x="767" y="689"/>
                  </a:lnTo>
                  <a:lnTo>
                    <a:pt x="774" y="689"/>
                  </a:lnTo>
                  <a:lnTo>
                    <a:pt x="780" y="688"/>
                  </a:lnTo>
                  <a:lnTo>
                    <a:pt x="786" y="687"/>
                  </a:lnTo>
                  <a:lnTo>
                    <a:pt x="793" y="687"/>
                  </a:lnTo>
                  <a:lnTo>
                    <a:pt x="799" y="687"/>
                  </a:lnTo>
                  <a:lnTo>
                    <a:pt x="805" y="686"/>
                  </a:lnTo>
                  <a:lnTo>
                    <a:pt x="813" y="685"/>
                  </a:lnTo>
                  <a:lnTo>
                    <a:pt x="820" y="685"/>
                  </a:lnTo>
                  <a:lnTo>
                    <a:pt x="828" y="685"/>
                  </a:lnTo>
                  <a:lnTo>
                    <a:pt x="826" y="696"/>
                  </a:lnTo>
                  <a:lnTo>
                    <a:pt x="825" y="707"/>
                  </a:lnTo>
                  <a:lnTo>
                    <a:pt x="824" y="718"/>
                  </a:lnTo>
                  <a:lnTo>
                    <a:pt x="824" y="730"/>
                  </a:lnTo>
                  <a:lnTo>
                    <a:pt x="823" y="740"/>
                  </a:lnTo>
                  <a:lnTo>
                    <a:pt x="822" y="752"/>
                  </a:lnTo>
                  <a:lnTo>
                    <a:pt x="822" y="762"/>
                  </a:lnTo>
                  <a:lnTo>
                    <a:pt x="822" y="774"/>
                  </a:lnTo>
                  <a:lnTo>
                    <a:pt x="821" y="785"/>
                  </a:lnTo>
                  <a:lnTo>
                    <a:pt x="820" y="795"/>
                  </a:lnTo>
                  <a:lnTo>
                    <a:pt x="819" y="806"/>
                  </a:lnTo>
                  <a:lnTo>
                    <a:pt x="819" y="818"/>
                  </a:lnTo>
                  <a:lnTo>
                    <a:pt x="818" y="828"/>
                  </a:lnTo>
                  <a:lnTo>
                    <a:pt x="817" y="839"/>
                  </a:lnTo>
                  <a:lnTo>
                    <a:pt x="817" y="849"/>
                  </a:lnTo>
                  <a:lnTo>
                    <a:pt x="817" y="861"/>
                  </a:lnTo>
                  <a:lnTo>
                    <a:pt x="816" y="867"/>
                  </a:lnTo>
                  <a:lnTo>
                    <a:pt x="815" y="874"/>
                  </a:lnTo>
                  <a:lnTo>
                    <a:pt x="813" y="880"/>
                  </a:lnTo>
                  <a:lnTo>
                    <a:pt x="813" y="887"/>
                  </a:lnTo>
                  <a:lnTo>
                    <a:pt x="818" y="887"/>
                  </a:lnTo>
                  <a:lnTo>
                    <a:pt x="824" y="887"/>
                  </a:lnTo>
                  <a:lnTo>
                    <a:pt x="831" y="887"/>
                  </a:lnTo>
                  <a:lnTo>
                    <a:pt x="839" y="887"/>
                  </a:lnTo>
                  <a:lnTo>
                    <a:pt x="849" y="887"/>
                  </a:lnTo>
                  <a:lnTo>
                    <a:pt x="858" y="887"/>
                  </a:lnTo>
                  <a:lnTo>
                    <a:pt x="868" y="887"/>
                  </a:lnTo>
                  <a:lnTo>
                    <a:pt x="878" y="887"/>
                  </a:lnTo>
                  <a:lnTo>
                    <a:pt x="888" y="887"/>
                  </a:lnTo>
                  <a:lnTo>
                    <a:pt x="899" y="887"/>
                  </a:lnTo>
                  <a:lnTo>
                    <a:pt x="909" y="887"/>
                  </a:lnTo>
                  <a:lnTo>
                    <a:pt x="920" y="887"/>
                  </a:lnTo>
                  <a:lnTo>
                    <a:pt x="929" y="887"/>
                  </a:lnTo>
                  <a:lnTo>
                    <a:pt x="940" y="887"/>
                  </a:lnTo>
                  <a:lnTo>
                    <a:pt x="950" y="887"/>
                  </a:lnTo>
                  <a:lnTo>
                    <a:pt x="962" y="887"/>
                  </a:lnTo>
                  <a:lnTo>
                    <a:pt x="972" y="887"/>
                  </a:lnTo>
                  <a:lnTo>
                    <a:pt x="982" y="887"/>
                  </a:lnTo>
                  <a:lnTo>
                    <a:pt x="993" y="887"/>
                  </a:lnTo>
                  <a:lnTo>
                    <a:pt x="1005" y="887"/>
                  </a:lnTo>
                  <a:lnTo>
                    <a:pt x="1015" y="887"/>
                  </a:lnTo>
                  <a:lnTo>
                    <a:pt x="1024" y="887"/>
                  </a:lnTo>
                  <a:lnTo>
                    <a:pt x="1034" y="887"/>
                  </a:lnTo>
                  <a:lnTo>
                    <a:pt x="1043" y="887"/>
                  </a:lnTo>
                  <a:lnTo>
                    <a:pt x="1044" y="887"/>
                  </a:lnTo>
                  <a:lnTo>
                    <a:pt x="1046" y="887"/>
                  </a:lnTo>
                  <a:lnTo>
                    <a:pt x="1054" y="887"/>
                  </a:lnTo>
                  <a:lnTo>
                    <a:pt x="1063" y="887"/>
                  </a:lnTo>
                  <a:lnTo>
                    <a:pt x="1071" y="887"/>
                  </a:lnTo>
                  <a:lnTo>
                    <a:pt x="1081" y="887"/>
                  </a:lnTo>
                  <a:lnTo>
                    <a:pt x="1089" y="887"/>
                  </a:lnTo>
                  <a:lnTo>
                    <a:pt x="1099" y="887"/>
                  </a:lnTo>
                  <a:lnTo>
                    <a:pt x="1107" y="887"/>
                  </a:lnTo>
                  <a:lnTo>
                    <a:pt x="1117" y="887"/>
                  </a:lnTo>
                  <a:lnTo>
                    <a:pt x="1124" y="887"/>
                  </a:lnTo>
                  <a:lnTo>
                    <a:pt x="1133" y="887"/>
                  </a:lnTo>
                  <a:lnTo>
                    <a:pt x="1141" y="887"/>
                  </a:lnTo>
                  <a:lnTo>
                    <a:pt x="1151" y="887"/>
                  </a:lnTo>
                  <a:lnTo>
                    <a:pt x="1158" y="887"/>
                  </a:lnTo>
                  <a:lnTo>
                    <a:pt x="1167" y="887"/>
                  </a:lnTo>
                  <a:lnTo>
                    <a:pt x="1175" y="887"/>
                  </a:lnTo>
                  <a:lnTo>
                    <a:pt x="1185" y="887"/>
                  </a:lnTo>
                  <a:lnTo>
                    <a:pt x="1175" y="887"/>
                  </a:lnTo>
                  <a:lnTo>
                    <a:pt x="1166" y="887"/>
                  </a:lnTo>
                  <a:lnTo>
                    <a:pt x="1156" y="887"/>
                  </a:lnTo>
                  <a:lnTo>
                    <a:pt x="1146" y="889"/>
                  </a:lnTo>
                  <a:lnTo>
                    <a:pt x="1135" y="889"/>
                  </a:lnTo>
                  <a:lnTo>
                    <a:pt x="1124" y="890"/>
                  </a:lnTo>
                  <a:lnTo>
                    <a:pt x="1113" y="891"/>
                  </a:lnTo>
                  <a:lnTo>
                    <a:pt x="1102" y="894"/>
                  </a:lnTo>
                  <a:lnTo>
                    <a:pt x="1096" y="894"/>
                  </a:lnTo>
                  <a:lnTo>
                    <a:pt x="1089" y="895"/>
                  </a:lnTo>
                  <a:lnTo>
                    <a:pt x="1083" y="896"/>
                  </a:lnTo>
                  <a:lnTo>
                    <a:pt x="1078" y="897"/>
                  </a:lnTo>
                  <a:lnTo>
                    <a:pt x="1071" y="898"/>
                  </a:lnTo>
                  <a:lnTo>
                    <a:pt x="1065" y="899"/>
                  </a:lnTo>
                  <a:lnTo>
                    <a:pt x="1059" y="900"/>
                  </a:lnTo>
                  <a:lnTo>
                    <a:pt x="1052" y="902"/>
                  </a:lnTo>
                  <a:lnTo>
                    <a:pt x="1045" y="903"/>
                  </a:lnTo>
                  <a:lnTo>
                    <a:pt x="1038" y="905"/>
                  </a:lnTo>
                  <a:lnTo>
                    <a:pt x="1032" y="907"/>
                  </a:lnTo>
                  <a:lnTo>
                    <a:pt x="1026" y="909"/>
                  </a:lnTo>
                  <a:lnTo>
                    <a:pt x="1019" y="911"/>
                  </a:lnTo>
                  <a:lnTo>
                    <a:pt x="1013" y="913"/>
                  </a:lnTo>
                  <a:lnTo>
                    <a:pt x="1007" y="915"/>
                  </a:lnTo>
                  <a:lnTo>
                    <a:pt x="1000" y="918"/>
                  </a:lnTo>
                  <a:lnTo>
                    <a:pt x="993" y="919"/>
                  </a:lnTo>
                  <a:lnTo>
                    <a:pt x="986" y="921"/>
                  </a:lnTo>
                  <a:lnTo>
                    <a:pt x="979" y="922"/>
                  </a:lnTo>
                  <a:lnTo>
                    <a:pt x="973" y="925"/>
                  </a:lnTo>
                  <a:lnTo>
                    <a:pt x="965" y="927"/>
                  </a:lnTo>
                  <a:lnTo>
                    <a:pt x="959" y="929"/>
                  </a:lnTo>
                  <a:lnTo>
                    <a:pt x="953" y="931"/>
                  </a:lnTo>
                  <a:lnTo>
                    <a:pt x="946" y="934"/>
                  </a:lnTo>
                  <a:lnTo>
                    <a:pt x="940" y="936"/>
                  </a:lnTo>
                  <a:lnTo>
                    <a:pt x="934" y="938"/>
                  </a:lnTo>
                  <a:lnTo>
                    <a:pt x="927" y="940"/>
                  </a:lnTo>
                  <a:lnTo>
                    <a:pt x="921" y="944"/>
                  </a:lnTo>
                  <a:lnTo>
                    <a:pt x="914" y="947"/>
                  </a:lnTo>
                  <a:lnTo>
                    <a:pt x="908" y="950"/>
                  </a:lnTo>
                  <a:lnTo>
                    <a:pt x="902" y="953"/>
                  </a:lnTo>
                  <a:lnTo>
                    <a:pt x="896" y="957"/>
                  </a:lnTo>
                  <a:lnTo>
                    <a:pt x="890" y="961"/>
                  </a:lnTo>
                  <a:lnTo>
                    <a:pt x="884" y="964"/>
                  </a:lnTo>
                  <a:lnTo>
                    <a:pt x="877" y="967"/>
                  </a:lnTo>
                  <a:lnTo>
                    <a:pt x="871" y="971"/>
                  </a:lnTo>
                  <a:lnTo>
                    <a:pt x="859" y="979"/>
                  </a:lnTo>
                  <a:lnTo>
                    <a:pt x="849" y="988"/>
                  </a:lnTo>
                  <a:lnTo>
                    <a:pt x="837" y="997"/>
                  </a:lnTo>
                  <a:lnTo>
                    <a:pt x="826" y="1006"/>
                  </a:lnTo>
                  <a:lnTo>
                    <a:pt x="817" y="1016"/>
                  </a:lnTo>
                  <a:lnTo>
                    <a:pt x="808" y="1027"/>
                  </a:lnTo>
                  <a:lnTo>
                    <a:pt x="800" y="1035"/>
                  </a:lnTo>
                  <a:lnTo>
                    <a:pt x="793" y="1043"/>
                  </a:lnTo>
                  <a:lnTo>
                    <a:pt x="786" y="1053"/>
                  </a:lnTo>
                  <a:lnTo>
                    <a:pt x="780" y="1062"/>
                  </a:lnTo>
                  <a:lnTo>
                    <a:pt x="774" y="1072"/>
                  </a:lnTo>
                  <a:lnTo>
                    <a:pt x="769" y="1081"/>
                  </a:lnTo>
                  <a:lnTo>
                    <a:pt x="764" y="1092"/>
                  </a:lnTo>
                  <a:lnTo>
                    <a:pt x="761" y="1103"/>
                  </a:lnTo>
                  <a:lnTo>
                    <a:pt x="757" y="1112"/>
                  </a:lnTo>
                  <a:lnTo>
                    <a:pt x="753" y="1124"/>
                  </a:lnTo>
                  <a:lnTo>
                    <a:pt x="751" y="1129"/>
                  </a:lnTo>
                  <a:lnTo>
                    <a:pt x="750" y="1134"/>
                  </a:lnTo>
                  <a:lnTo>
                    <a:pt x="748" y="1141"/>
                  </a:lnTo>
                  <a:lnTo>
                    <a:pt x="748" y="1147"/>
                  </a:lnTo>
                  <a:lnTo>
                    <a:pt x="747" y="1152"/>
                  </a:lnTo>
                  <a:lnTo>
                    <a:pt x="746" y="1158"/>
                  </a:lnTo>
                  <a:lnTo>
                    <a:pt x="745" y="1164"/>
                  </a:lnTo>
                  <a:lnTo>
                    <a:pt x="745" y="1170"/>
                  </a:lnTo>
                  <a:lnTo>
                    <a:pt x="745" y="1177"/>
                  </a:lnTo>
                  <a:lnTo>
                    <a:pt x="745" y="1183"/>
                  </a:lnTo>
                  <a:lnTo>
                    <a:pt x="745" y="1189"/>
                  </a:lnTo>
                  <a:lnTo>
                    <a:pt x="745" y="1196"/>
                  </a:lnTo>
                  <a:lnTo>
                    <a:pt x="745" y="1205"/>
                  </a:lnTo>
                  <a:lnTo>
                    <a:pt x="745" y="1216"/>
                  </a:lnTo>
                  <a:lnTo>
                    <a:pt x="746" y="1227"/>
                  </a:lnTo>
                  <a:lnTo>
                    <a:pt x="748" y="1237"/>
                  </a:lnTo>
                  <a:lnTo>
                    <a:pt x="749" y="1247"/>
                  </a:lnTo>
                  <a:lnTo>
                    <a:pt x="751" y="1257"/>
                  </a:lnTo>
                  <a:lnTo>
                    <a:pt x="754" y="1267"/>
                  </a:lnTo>
                  <a:lnTo>
                    <a:pt x="759" y="1277"/>
                  </a:lnTo>
                  <a:lnTo>
                    <a:pt x="762" y="1287"/>
                  </a:lnTo>
                  <a:lnTo>
                    <a:pt x="766" y="1297"/>
                  </a:lnTo>
                  <a:lnTo>
                    <a:pt x="770" y="1306"/>
                  </a:lnTo>
                  <a:lnTo>
                    <a:pt x="776" y="1316"/>
                  </a:lnTo>
                  <a:lnTo>
                    <a:pt x="781" y="1325"/>
                  </a:lnTo>
                  <a:lnTo>
                    <a:pt x="787" y="1335"/>
                  </a:lnTo>
                  <a:lnTo>
                    <a:pt x="794" y="1344"/>
                  </a:lnTo>
                  <a:lnTo>
                    <a:pt x="801" y="1355"/>
                  </a:lnTo>
                  <a:lnTo>
                    <a:pt x="807" y="1363"/>
                  </a:lnTo>
                  <a:lnTo>
                    <a:pt x="815" y="1372"/>
                  </a:lnTo>
                  <a:lnTo>
                    <a:pt x="822" y="1380"/>
                  </a:lnTo>
                  <a:lnTo>
                    <a:pt x="832" y="1390"/>
                  </a:lnTo>
                  <a:lnTo>
                    <a:pt x="840" y="1397"/>
                  </a:lnTo>
                  <a:lnTo>
                    <a:pt x="849" y="1406"/>
                  </a:lnTo>
                  <a:lnTo>
                    <a:pt x="858" y="1414"/>
                  </a:lnTo>
                  <a:lnTo>
                    <a:pt x="869" y="1423"/>
                  </a:lnTo>
                  <a:lnTo>
                    <a:pt x="878" y="1430"/>
                  </a:lnTo>
                  <a:lnTo>
                    <a:pt x="888" y="1437"/>
                  </a:lnTo>
                  <a:lnTo>
                    <a:pt x="899" y="1445"/>
                  </a:lnTo>
                  <a:lnTo>
                    <a:pt x="910" y="1452"/>
                  </a:lnTo>
                  <a:lnTo>
                    <a:pt x="915" y="1455"/>
                  </a:lnTo>
                  <a:lnTo>
                    <a:pt x="922" y="1460"/>
                  </a:lnTo>
                  <a:lnTo>
                    <a:pt x="927" y="1463"/>
                  </a:lnTo>
                  <a:lnTo>
                    <a:pt x="934" y="1467"/>
                  </a:lnTo>
                  <a:lnTo>
                    <a:pt x="940" y="1470"/>
                  </a:lnTo>
                  <a:lnTo>
                    <a:pt x="946" y="1475"/>
                  </a:lnTo>
                  <a:lnTo>
                    <a:pt x="953" y="1478"/>
                  </a:lnTo>
                  <a:lnTo>
                    <a:pt x="959" y="1482"/>
                  </a:lnTo>
                  <a:lnTo>
                    <a:pt x="964" y="1485"/>
                  </a:lnTo>
                  <a:lnTo>
                    <a:pt x="971" y="1488"/>
                  </a:lnTo>
                  <a:lnTo>
                    <a:pt x="977" y="1491"/>
                  </a:lnTo>
                  <a:lnTo>
                    <a:pt x="983" y="1495"/>
                  </a:lnTo>
                  <a:lnTo>
                    <a:pt x="990" y="1498"/>
                  </a:lnTo>
                  <a:lnTo>
                    <a:pt x="996" y="1501"/>
                  </a:lnTo>
                  <a:lnTo>
                    <a:pt x="1002" y="1504"/>
                  </a:lnTo>
                  <a:lnTo>
                    <a:pt x="1009" y="1508"/>
                  </a:lnTo>
                  <a:lnTo>
                    <a:pt x="1015" y="1511"/>
                  </a:lnTo>
                  <a:lnTo>
                    <a:pt x="1021" y="1514"/>
                  </a:lnTo>
                  <a:lnTo>
                    <a:pt x="1029" y="1517"/>
                  </a:lnTo>
                  <a:lnTo>
                    <a:pt x="1036" y="1520"/>
                  </a:lnTo>
                  <a:lnTo>
                    <a:pt x="1043" y="1522"/>
                  </a:lnTo>
                  <a:lnTo>
                    <a:pt x="1050" y="1525"/>
                  </a:lnTo>
                  <a:lnTo>
                    <a:pt x="1057" y="1529"/>
                  </a:lnTo>
                  <a:lnTo>
                    <a:pt x="1065" y="1532"/>
                  </a:lnTo>
                  <a:lnTo>
                    <a:pt x="1071" y="1534"/>
                  </a:lnTo>
                  <a:lnTo>
                    <a:pt x="1079" y="1536"/>
                  </a:lnTo>
                  <a:lnTo>
                    <a:pt x="1086" y="1538"/>
                  </a:lnTo>
                  <a:lnTo>
                    <a:pt x="1094" y="1541"/>
                  </a:lnTo>
                  <a:lnTo>
                    <a:pt x="1101" y="1543"/>
                  </a:lnTo>
                  <a:lnTo>
                    <a:pt x="1109" y="1547"/>
                  </a:lnTo>
                  <a:lnTo>
                    <a:pt x="1117" y="1549"/>
                  </a:lnTo>
                  <a:lnTo>
                    <a:pt x="1125" y="1552"/>
                  </a:lnTo>
                  <a:lnTo>
                    <a:pt x="1132" y="1553"/>
                  </a:lnTo>
                  <a:lnTo>
                    <a:pt x="1140" y="1556"/>
                  </a:lnTo>
                  <a:lnTo>
                    <a:pt x="1148" y="1557"/>
                  </a:lnTo>
                  <a:lnTo>
                    <a:pt x="1156" y="1560"/>
                  </a:lnTo>
                  <a:lnTo>
                    <a:pt x="1163" y="1561"/>
                  </a:lnTo>
                  <a:lnTo>
                    <a:pt x="1172" y="1565"/>
                  </a:lnTo>
                  <a:lnTo>
                    <a:pt x="1179" y="1566"/>
                  </a:lnTo>
                  <a:lnTo>
                    <a:pt x="1189" y="1569"/>
                  </a:lnTo>
                  <a:lnTo>
                    <a:pt x="1196" y="1570"/>
                  </a:lnTo>
                  <a:lnTo>
                    <a:pt x="1204" y="1571"/>
                  </a:lnTo>
                  <a:lnTo>
                    <a:pt x="1211" y="1572"/>
                  </a:lnTo>
                  <a:lnTo>
                    <a:pt x="1220" y="1574"/>
                  </a:lnTo>
                  <a:lnTo>
                    <a:pt x="1226" y="1575"/>
                  </a:lnTo>
                  <a:lnTo>
                    <a:pt x="1234" y="1576"/>
                  </a:lnTo>
                  <a:lnTo>
                    <a:pt x="1241" y="1577"/>
                  </a:lnTo>
                  <a:lnTo>
                    <a:pt x="1249" y="1579"/>
                  </a:lnTo>
                  <a:lnTo>
                    <a:pt x="1256" y="1579"/>
                  </a:lnTo>
                  <a:lnTo>
                    <a:pt x="1263" y="1580"/>
                  </a:lnTo>
                  <a:lnTo>
                    <a:pt x="1269" y="1582"/>
                  </a:lnTo>
                  <a:lnTo>
                    <a:pt x="1277" y="1583"/>
                  </a:lnTo>
                  <a:lnTo>
                    <a:pt x="1283" y="1583"/>
                  </a:lnTo>
                  <a:lnTo>
                    <a:pt x="1291" y="1584"/>
                  </a:lnTo>
                  <a:lnTo>
                    <a:pt x="1298" y="1584"/>
                  </a:lnTo>
                  <a:lnTo>
                    <a:pt x="1305" y="1585"/>
                  </a:lnTo>
                  <a:lnTo>
                    <a:pt x="1312" y="1585"/>
                  </a:lnTo>
                  <a:lnTo>
                    <a:pt x="1318" y="1585"/>
                  </a:lnTo>
                  <a:lnTo>
                    <a:pt x="1325" y="1585"/>
                  </a:lnTo>
                  <a:lnTo>
                    <a:pt x="1331" y="1585"/>
                  </a:lnTo>
                  <a:lnTo>
                    <a:pt x="1337" y="1585"/>
                  </a:lnTo>
                  <a:lnTo>
                    <a:pt x="1344" y="1585"/>
                  </a:lnTo>
                  <a:lnTo>
                    <a:pt x="1350" y="1585"/>
                  </a:lnTo>
                  <a:lnTo>
                    <a:pt x="1356" y="1585"/>
                  </a:lnTo>
                  <a:lnTo>
                    <a:pt x="1362" y="1584"/>
                  </a:lnTo>
                  <a:lnTo>
                    <a:pt x="1368" y="1584"/>
                  </a:lnTo>
                  <a:lnTo>
                    <a:pt x="1374" y="1583"/>
                  </a:lnTo>
                  <a:lnTo>
                    <a:pt x="1381" y="1583"/>
                  </a:lnTo>
                  <a:lnTo>
                    <a:pt x="1386" y="1582"/>
                  </a:lnTo>
                  <a:lnTo>
                    <a:pt x="1392" y="1582"/>
                  </a:lnTo>
                  <a:lnTo>
                    <a:pt x="1398" y="1580"/>
                  </a:lnTo>
                  <a:lnTo>
                    <a:pt x="1404" y="1580"/>
                  </a:lnTo>
                  <a:lnTo>
                    <a:pt x="1415" y="1577"/>
                  </a:lnTo>
                  <a:lnTo>
                    <a:pt x="1425" y="1575"/>
                  </a:lnTo>
                  <a:lnTo>
                    <a:pt x="1436" y="1572"/>
                  </a:lnTo>
                  <a:lnTo>
                    <a:pt x="1446" y="1570"/>
                  </a:lnTo>
                  <a:lnTo>
                    <a:pt x="1456" y="1566"/>
                  </a:lnTo>
                  <a:lnTo>
                    <a:pt x="1465" y="1562"/>
                  </a:lnTo>
                  <a:lnTo>
                    <a:pt x="1475" y="1559"/>
                  </a:lnTo>
                  <a:lnTo>
                    <a:pt x="1485" y="1556"/>
                  </a:lnTo>
                  <a:lnTo>
                    <a:pt x="1493" y="1551"/>
                  </a:lnTo>
                  <a:lnTo>
                    <a:pt x="1501" y="1547"/>
                  </a:lnTo>
                  <a:lnTo>
                    <a:pt x="1510" y="1541"/>
                  </a:lnTo>
                  <a:lnTo>
                    <a:pt x="1518" y="1537"/>
                  </a:lnTo>
                  <a:lnTo>
                    <a:pt x="1526" y="1532"/>
                  </a:lnTo>
                  <a:lnTo>
                    <a:pt x="1534" y="1526"/>
                  </a:lnTo>
                  <a:lnTo>
                    <a:pt x="1542" y="1521"/>
                  </a:lnTo>
                  <a:lnTo>
                    <a:pt x="1550" y="1516"/>
                  </a:lnTo>
                  <a:lnTo>
                    <a:pt x="1556" y="1509"/>
                  </a:lnTo>
                  <a:lnTo>
                    <a:pt x="1562" y="1503"/>
                  </a:lnTo>
                  <a:lnTo>
                    <a:pt x="1567" y="1497"/>
                  </a:lnTo>
                  <a:lnTo>
                    <a:pt x="1574" y="1490"/>
                  </a:lnTo>
                  <a:lnTo>
                    <a:pt x="1579" y="1483"/>
                  </a:lnTo>
                  <a:lnTo>
                    <a:pt x="1584" y="1476"/>
                  </a:lnTo>
                  <a:lnTo>
                    <a:pt x="1589" y="1468"/>
                  </a:lnTo>
                  <a:lnTo>
                    <a:pt x="1595" y="1462"/>
                  </a:lnTo>
                  <a:lnTo>
                    <a:pt x="1599" y="1453"/>
                  </a:lnTo>
                  <a:lnTo>
                    <a:pt x="1603" y="1446"/>
                  </a:lnTo>
                  <a:lnTo>
                    <a:pt x="1607" y="1438"/>
                  </a:lnTo>
                  <a:lnTo>
                    <a:pt x="1613" y="1431"/>
                  </a:lnTo>
                  <a:lnTo>
                    <a:pt x="1616" y="1423"/>
                  </a:lnTo>
                  <a:lnTo>
                    <a:pt x="1620" y="1415"/>
                  </a:lnTo>
                  <a:lnTo>
                    <a:pt x="1623" y="1408"/>
                  </a:lnTo>
                  <a:lnTo>
                    <a:pt x="1628" y="1400"/>
                  </a:lnTo>
                  <a:lnTo>
                    <a:pt x="1630" y="1392"/>
                  </a:lnTo>
                  <a:lnTo>
                    <a:pt x="1632" y="1383"/>
                  </a:lnTo>
                  <a:lnTo>
                    <a:pt x="1634" y="1375"/>
                  </a:lnTo>
                  <a:lnTo>
                    <a:pt x="1637" y="1366"/>
                  </a:lnTo>
                  <a:lnTo>
                    <a:pt x="1639" y="1358"/>
                  </a:lnTo>
                  <a:lnTo>
                    <a:pt x="1641" y="1349"/>
                  </a:lnTo>
                  <a:lnTo>
                    <a:pt x="1643" y="1341"/>
                  </a:lnTo>
                  <a:lnTo>
                    <a:pt x="1646" y="1334"/>
                  </a:lnTo>
                  <a:lnTo>
                    <a:pt x="1647" y="1324"/>
                  </a:lnTo>
                  <a:lnTo>
                    <a:pt x="1648" y="1316"/>
                  </a:lnTo>
                  <a:lnTo>
                    <a:pt x="1649" y="1307"/>
                  </a:lnTo>
                  <a:lnTo>
                    <a:pt x="1650" y="1299"/>
                  </a:lnTo>
                  <a:lnTo>
                    <a:pt x="1650" y="1289"/>
                  </a:lnTo>
                  <a:lnTo>
                    <a:pt x="1651" y="1281"/>
                  </a:lnTo>
                  <a:lnTo>
                    <a:pt x="1651" y="1272"/>
                  </a:lnTo>
                  <a:lnTo>
                    <a:pt x="1652" y="1264"/>
                  </a:lnTo>
                  <a:lnTo>
                    <a:pt x="1651" y="1255"/>
                  </a:lnTo>
                  <a:lnTo>
                    <a:pt x="1651" y="1248"/>
                  </a:lnTo>
                  <a:lnTo>
                    <a:pt x="1650" y="1240"/>
                  </a:lnTo>
                  <a:lnTo>
                    <a:pt x="1650" y="1234"/>
                  </a:lnTo>
                  <a:lnTo>
                    <a:pt x="1649" y="1227"/>
                  </a:lnTo>
                  <a:lnTo>
                    <a:pt x="1649" y="1219"/>
                  </a:lnTo>
                  <a:lnTo>
                    <a:pt x="1648" y="1212"/>
                  </a:lnTo>
                  <a:lnTo>
                    <a:pt x="1648" y="1205"/>
                  </a:lnTo>
                  <a:lnTo>
                    <a:pt x="1646" y="1198"/>
                  </a:lnTo>
                  <a:lnTo>
                    <a:pt x="1645" y="1191"/>
                  </a:lnTo>
                  <a:lnTo>
                    <a:pt x="1643" y="1183"/>
                  </a:lnTo>
                  <a:lnTo>
                    <a:pt x="1642" y="1177"/>
                  </a:lnTo>
                  <a:lnTo>
                    <a:pt x="1640" y="1170"/>
                  </a:lnTo>
                  <a:lnTo>
                    <a:pt x="1639" y="1164"/>
                  </a:lnTo>
                  <a:lnTo>
                    <a:pt x="1638" y="1158"/>
                  </a:lnTo>
                  <a:lnTo>
                    <a:pt x="1637" y="1151"/>
                  </a:lnTo>
                  <a:lnTo>
                    <a:pt x="1634" y="1144"/>
                  </a:lnTo>
                  <a:lnTo>
                    <a:pt x="1632" y="1138"/>
                  </a:lnTo>
                  <a:lnTo>
                    <a:pt x="1630" y="1131"/>
                  </a:lnTo>
                  <a:lnTo>
                    <a:pt x="1628" y="1125"/>
                  </a:lnTo>
                  <a:lnTo>
                    <a:pt x="1624" y="1118"/>
                  </a:lnTo>
                  <a:lnTo>
                    <a:pt x="1622" y="1112"/>
                  </a:lnTo>
                  <a:lnTo>
                    <a:pt x="1619" y="1106"/>
                  </a:lnTo>
                  <a:lnTo>
                    <a:pt x="1617" y="1100"/>
                  </a:lnTo>
                  <a:lnTo>
                    <a:pt x="1614" y="1094"/>
                  </a:lnTo>
                  <a:lnTo>
                    <a:pt x="1611" y="1088"/>
                  </a:lnTo>
                  <a:lnTo>
                    <a:pt x="1607" y="1081"/>
                  </a:lnTo>
                  <a:lnTo>
                    <a:pt x="1604" y="1076"/>
                  </a:lnTo>
                  <a:lnTo>
                    <a:pt x="1598" y="1064"/>
                  </a:lnTo>
                  <a:lnTo>
                    <a:pt x="1592" y="1054"/>
                  </a:lnTo>
                  <a:lnTo>
                    <a:pt x="1584" y="1044"/>
                  </a:lnTo>
                  <a:lnTo>
                    <a:pt x="1578" y="1035"/>
                  </a:lnTo>
                  <a:lnTo>
                    <a:pt x="1570" y="1025"/>
                  </a:lnTo>
                  <a:lnTo>
                    <a:pt x="1563" y="1017"/>
                  </a:lnTo>
                  <a:lnTo>
                    <a:pt x="1554" y="1007"/>
                  </a:lnTo>
                  <a:lnTo>
                    <a:pt x="1546" y="1000"/>
                  </a:lnTo>
                  <a:lnTo>
                    <a:pt x="1538" y="991"/>
                  </a:lnTo>
                  <a:lnTo>
                    <a:pt x="1530" y="985"/>
                  </a:lnTo>
                  <a:lnTo>
                    <a:pt x="1521" y="976"/>
                  </a:lnTo>
                  <a:lnTo>
                    <a:pt x="1511" y="969"/>
                  </a:lnTo>
                  <a:lnTo>
                    <a:pt x="1501" y="963"/>
                  </a:lnTo>
                  <a:lnTo>
                    <a:pt x="1492" y="956"/>
                  </a:lnTo>
                  <a:lnTo>
                    <a:pt x="1481" y="950"/>
                  </a:lnTo>
                  <a:lnTo>
                    <a:pt x="1471" y="944"/>
                  </a:lnTo>
                  <a:lnTo>
                    <a:pt x="1460" y="938"/>
                  </a:lnTo>
                  <a:lnTo>
                    <a:pt x="1451" y="934"/>
                  </a:lnTo>
                  <a:lnTo>
                    <a:pt x="1444" y="931"/>
                  </a:lnTo>
                  <a:lnTo>
                    <a:pt x="1439" y="928"/>
                  </a:lnTo>
                  <a:lnTo>
                    <a:pt x="1433" y="926"/>
                  </a:lnTo>
                  <a:lnTo>
                    <a:pt x="1427" y="924"/>
                  </a:lnTo>
                  <a:lnTo>
                    <a:pt x="1421" y="920"/>
                  </a:lnTo>
                  <a:lnTo>
                    <a:pt x="1416" y="918"/>
                  </a:lnTo>
                  <a:lnTo>
                    <a:pt x="1409" y="916"/>
                  </a:lnTo>
                  <a:lnTo>
                    <a:pt x="1404" y="914"/>
                  </a:lnTo>
                  <a:lnTo>
                    <a:pt x="1398" y="911"/>
                  </a:lnTo>
                  <a:lnTo>
                    <a:pt x="1391" y="910"/>
                  </a:lnTo>
                  <a:lnTo>
                    <a:pt x="1385" y="908"/>
                  </a:lnTo>
                  <a:lnTo>
                    <a:pt x="1379" y="907"/>
                  </a:lnTo>
                  <a:lnTo>
                    <a:pt x="1372" y="904"/>
                  </a:lnTo>
                  <a:lnTo>
                    <a:pt x="1366" y="903"/>
                  </a:lnTo>
                  <a:lnTo>
                    <a:pt x="1359" y="901"/>
                  </a:lnTo>
                  <a:lnTo>
                    <a:pt x="1354" y="900"/>
                  </a:lnTo>
                  <a:lnTo>
                    <a:pt x="1347" y="898"/>
                  </a:lnTo>
                  <a:lnTo>
                    <a:pt x="1340" y="897"/>
                  </a:lnTo>
                  <a:lnTo>
                    <a:pt x="1334" y="895"/>
                  </a:lnTo>
                  <a:lnTo>
                    <a:pt x="1328" y="894"/>
                  </a:lnTo>
                  <a:lnTo>
                    <a:pt x="1320" y="893"/>
                  </a:lnTo>
                  <a:lnTo>
                    <a:pt x="1314" y="892"/>
                  </a:lnTo>
                  <a:lnTo>
                    <a:pt x="1308" y="891"/>
                  </a:lnTo>
                  <a:lnTo>
                    <a:pt x="1301" y="891"/>
                  </a:lnTo>
                  <a:lnTo>
                    <a:pt x="1294" y="890"/>
                  </a:lnTo>
                  <a:lnTo>
                    <a:pt x="1286" y="889"/>
                  </a:lnTo>
                  <a:lnTo>
                    <a:pt x="1279" y="887"/>
                  </a:lnTo>
                  <a:lnTo>
                    <a:pt x="1273" y="887"/>
                  </a:lnTo>
                  <a:lnTo>
                    <a:pt x="1265" y="887"/>
                  </a:lnTo>
                  <a:lnTo>
                    <a:pt x="1259" y="887"/>
                  </a:lnTo>
                  <a:lnTo>
                    <a:pt x="1251" y="887"/>
                  </a:lnTo>
                  <a:lnTo>
                    <a:pt x="1245" y="887"/>
                  </a:lnTo>
                  <a:lnTo>
                    <a:pt x="1250" y="887"/>
                  </a:lnTo>
                  <a:lnTo>
                    <a:pt x="1252" y="887"/>
                  </a:lnTo>
                  <a:lnTo>
                    <a:pt x="1256" y="878"/>
                  </a:lnTo>
                  <a:lnTo>
                    <a:pt x="1260" y="869"/>
                  </a:lnTo>
                  <a:lnTo>
                    <a:pt x="1262" y="861"/>
                  </a:lnTo>
                  <a:lnTo>
                    <a:pt x="1264" y="854"/>
                  </a:lnTo>
                  <a:lnTo>
                    <a:pt x="1267" y="845"/>
                  </a:lnTo>
                  <a:lnTo>
                    <a:pt x="1270" y="838"/>
                  </a:lnTo>
                  <a:lnTo>
                    <a:pt x="1273" y="829"/>
                  </a:lnTo>
                  <a:lnTo>
                    <a:pt x="1275" y="822"/>
                  </a:lnTo>
                  <a:lnTo>
                    <a:pt x="1278" y="813"/>
                  </a:lnTo>
                  <a:lnTo>
                    <a:pt x="1281" y="807"/>
                  </a:lnTo>
                  <a:lnTo>
                    <a:pt x="1283" y="798"/>
                  </a:lnTo>
                  <a:lnTo>
                    <a:pt x="1285" y="791"/>
                  </a:lnTo>
                  <a:lnTo>
                    <a:pt x="1287" y="783"/>
                  </a:lnTo>
                  <a:lnTo>
                    <a:pt x="1291" y="775"/>
                  </a:lnTo>
                  <a:lnTo>
                    <a:pt x="1293" y="767"/>
                  </a:lnTo>
                  <a:lnTo>
                    <a:pt x="1296" y="759"/>
                  </a:lnTo>
                  <a:lnTo>
                    <a:pt x="1299" y="751"/>
                  </a:lnTo>
                  <a:lnTo>
                    <a:pt x="1302" y="744"/>
                  </a:lnTo>
                  <a:lnTo>
                    <a:pt x="1310" y="743"/>
                  </a:lnTo>
                  <a:lnTo>
                    <a:pt x="1318" y="742"/>
                  </a:lnTo>
                  <a:lnTo>
                    <a:pt x="1327" y="741"/>
                  </a:lnTo>
                  <a:lnTo>
                    <a:pt x="1335" y="741"/>
                  </a:lnTo>
                  <a:lnTo>
                    <a:pt x="1343" y="740"/>
                  </a:lnTo>
                  <a:lnTo>
                    <a:pt x="1352" y="739"/>
                  </a:lnTo>
                  <a:lnTo>
                    <a:pt x="1359" y="739"/>
                  </a:lnTo>
                  <a:lnTo>
                    <a:pt x="1369" y="739"/>
                  </a:lnTo>
                  <a:lnTo>
                    <a:pt x="1376" y="738"/>
                  </a:lnTo>
                  <a:lnTo>
                    <a:pt x="1385" y="738"/>
                  </a:lnTo>
                  <a:lnTo>
                    <a:pt x="1393" y="737"/>
                  </a:lnTo>
                  <a:lnTo>
                    <a:pt x="1403" y="737"/>
                  </a:lnTo>
                  <a:lnTo>
                    <a:pt x="1410" y="737"/>
                  </a:lnTo>
                  <a:lnTo>
                    <a:pt x="1419" y="737"/>
                  </a:lnTo>
                  <a:lnTo>
                    <a:pt x="1427" y="737"/>
                  </a:lnTo>
                  <a:lnTo>
                    <a:pt x="1437" y="737"/>
                  </a:lnTo>
                  <a:lnTo>
                    <a:pt x="1437" y="743"/>
                  </a:lnTo>
                  <a:lnTo>
                    <a:pt x="1439" y="752"/>
                  </a:lnTo>
                  <a:lnTo>
                    <a:pt x="1440" y="759"/>
                  </a:lnTo>
                  <a:lnTo>
                    <a:pt x="1442" y="768"/>
                  </a:lnTo>
                  <a:lnTo>
                    <a:pt x="1443" y="774"/>
                  </a:lnTo>
                  <a:lnTo>
                    <a:pt x="1445" y="783"/>
                  </a:lnTo>
                  <a:lnTo>
                    <a:pt x="1447" y="790"/>
                  </a:lnTo>
                  <a:lnTo>
                    <a:pt x="1450" y="798"/>
                  </a:lnTo>
                  <a:lnTo>
                    <a:pt x="1451" y="806"/>
                  </a:lnTo>
                  <a:lnTo>
                    <a:pt x="1453" y="813"/>
                  </a:lnTo>
                  <a:lnTo>
                    <a:pt x="1454" y="821"/>
                  </a:lnTo>
                  <a:lnTo>
                    <a:pt x="1456" y="829"/>
                  </a:lnTo>
                  <a:lnTo>
                    <a:pt x="1457" y="837"/>
                  </a:lnTo>
                  <a:lnTo>
                    <a:pt x="1459" y="845"/>
                  </a:lnTo>
                  <a:lnTo>
                    <a:pt x="1461" y="853"/>
                  </a:lnTo>
                  <a:lnTo>
                    <a:pt x="1463" y="861"/>
                  </a:lnTo>
                  <a:lnTo>
                    <a:pt x="1463" y="867"/>
                  </a:lnTo>
                  <a:lnTo>
                    <a:pt x="1465" y="874"/>
                  </a:lnTo>
                  <a:lnTo>
                    <a:pt x="1467" y="880"/>
                  </a:lnTo>
                  <a:lnTo>
                    <a:pt x="1468" y="887"/>
                  </a:lnTo>
                  <a:lnTo>
                    <a:pt x="1472" y="887"/>
                  </a:lnTo>
                  <a:lnTo>
                    <a:pt x="1476" y="887"/>
                  </a:lnTo>
                  <a:lnTo>
                    <a:pt x="1480" y="887"/>
                  </a:lnTo>
                  <a:lnTo>
                    <a:pt x="1487" y="887"/>
                  </a:lnTo>
                  <a:lnTo>
                    <a:pt x="1497" y="886"/>
                  </a:lnTo>
                  <a:lnTo>
                    <a:pt x="1509" y="886"/>
                  </a:lnTo>
                  <a:lnTo>
                    <a:pt x="1519" y="886"/>
                  </a:lnTo>
                  <a:lnTo>
                    <a:pt x="1531" y="886"/>
                  </a:lnTo>
                  <a:lnTo>
                    <a:pt x="1542" y="885"/>
                  </a:lnTo>
                  <a:lnTo>
                    <a:pt x="1553" y="885"/>
                  </a:lnTo>
                  <a:lnTo>
                    <a:pt x="1564" y="885"/>
                  </a:lnTo>
                  <a:lnTo>
                    <a:pt x="1576" y="885"/>
                  </a:lnTo>
                  <a:lnTo>
                    <a:pt x="1586" y="884"/>
                  </a:lnTo>
                  <a:lnTo>
                    <a:pt x="1598" y="884"/>
                  </a:lnTo>
                  <a:lnTo>
                    <a:pt x="1603" y="884"/>
                  </a:lnTo>
                  <a:lnTo>
                    <a:pt x="1608" y="884"/>
                  </a:lnTo>
                  <a:lnTo>
                    <a:pt x="1615" y="884"/>
                  </a:lnTo>
                  <a:lnTo>
                    <a:pt x="1621" y="884"/>
                  </a:lnTo>
                  <a:lnTo>
                    <a:pt x="1632" y="884"/>
                  </a:lnTo>
                  <a:lnTo>
                    <a:pt x="1643" y="884"/>
                  </a:lnTo>
                  <a:lnTo>
                    <a:pt x="1649" y="884"/>
                  </a:lnTo>
                  <a:lnTo>
                    <a:pt x="1654" y="884"/>
                  </a:lnTo>
                  <a:lnTo>
                    <a:pt x="1660" y="884"/>
                  </a:lnTo>
                  <a:lnTo>
                    <a:pt x="1667" y="884"/>
                  </a:lnTo>
                  <a:lnTo>
                    <a:pt x="1672" y="884"/>
                  </a:lnTo>
                  <a:lnTo>
                    <a:pt x="1674" y="884"/>
                  </a:lnTo>
                  <a:lnTo>
                    <a:pt x="1684" y="884"/>
                  </a:lnTo>
                  <a:lnTo>
                    <a:pt x="1693" y="884"/>
                  </a:lnTo>
                  <a:lnTo>
                    <a:pt x="1699" y="884"/>
                  </a:lnTo>
                  <a:lnTo>
                    <a:pt x="1708" y="884"/>
                  </a:lnTo>
                  <a:close/>
                  <a:moveTo>
                    <a:pt x="1336" y="1234"/>
                  </a:moveTo>
                  <a:lnTo>
                    <a:pt x="1335" y="1244"/>
                  </a:lnTo>
                  <a:lnTo>
                    <a:pt x="1334" y="1253"/>
                  </a:lnTo>
                  <a:lnTo>
                    <a:pt x="1331" y="1263"/>
                  </a:lnTo>
                  <a:lnTo>
                    <a:pt x="1329" y="1273"/>
                  </a:lnTo>
                  <a:lnTo>
                    <a:pt x="1325" y="1282"/>
                  </a:lnTo>
                  <a:lnTo>
                    <a:pt x="1320" y="1291"/>
                  </a:lnTo>
                  <a:lnTo>
                    <a:pt x="1315" y="1300"/>
                  </a:lnTo>
                  <a:lnTo>
                    <a:pt x="1310" y="1309"/>
                  </a:lnTo>
                  <a:lnTo>
                    <a:pt x="1303" y="1313"/>
                  </a:lnTo>
                  <a:lnTo>
                    <a:pt x="1298" y="1319"/>
                  </a:lnTo>
                  <a:lnTo>
                    <a:pt x="1292" y="1323"/>
                  </a:lnTo>
                  <a:lnTo>
                    <a:pt x="1286" y="1328"/>
                  </a:lnTo>
                  <a:lnTo>
                    <a:pt x="1279" y="1331"/>
                  </a:lnTo>
                  <a:lnTo>
                    <a:pt x="1273" y="1335"/>
                  </a:lnTo>
                  <a:lnTo>
                    <a:pt x="1266" y="1338"/>
                  </a:lnTo>
                  <a:lnTo>
                    <a:pt x="1260" y="1342"/>
                  </a:lnTo>
                  <a:lnTo>
                    <a:pt x="1251" y="1344"/>
                  </a:lnTo>
                  <a:lnTo>
                    <a:pt x="1244" y="1346"/>
                  </a:lnTo>
                  <a:lnTo>
                    <a:pt x="1237" y="1347"/>
                  </a:lnTo>
                  <a:lnTo>
                    <a:pt x="1229" y="1349"/>
                  </a:lnTo>
                  <a:lnTo>
                    <a:pt x="1221" y="1349"/>
                  </a:lnTo>
                  <a:lnTo>
                    <a:pt x="1212" y="1351"/>
                  </a:lnTo>
                  <a:lnTo>
                    <a:pt x="1204" y="1351"/>
                  </a:lnTo>
                  <a:lnTo>
                    <a:pt x="1196" y="1351"/>
                  </a:lnTo>
                  <a:lnTo>
                    <a:pt x="1187" y="1348"/>
                  </a:lnTo>
                  <a:lnTo>
                    <a:pt x="1177" y="1346"/>
                  </a:lnTo>
                  <a:lnTo>
                    <a:pt x="1169" y="1343"/>
                  </a:lnTo>
                  <a:lnTo>
                    <a:pt x="1160" y="1341"/>
                  </a:lnTo>
                  <a:lnTo>
                    <a:pt x="1152" y="1337"/>
                  </a:lnTo>
                  <a:lnTo>
                    <a:pt x="1144" y="1334"/>
                  </a:lnTo>
                  <a:lnTo>
                    <a:pt x="1136" y="1329"/>
                  </a:lnTo>
                  <a:lnTo>
                    <a:pt x="1130" y="1326"/>
                  </a:lnTo>
                  <a:lnTo>
                    <a:pt x="1121" y="1321"/>
                  </a:lnTo>
                  <a:lnTo>
                    <a:pt x="1114" y="1316"/>
                  </a:lnTo>
                  <a:lnTo>
                    <a:pt x="1107" y="1310"/>
                  </a:lnTo>
                  <a:lnTo>
                    <a:pt x="1101" y="1306"/>
                  </a:lnTo>
                  <a:lnTo>
                    <a:pt x="1095" y="1300"/>
                  </a:lnTo>
                  <a:lnTo>
                    <a:pt x="1089" y="1294"/>
                  </a:lnTo>
                  <a:lnTo>
                    <a:pt x="1084" y="1288"/>
                  </a:lnTo>
                  <a:lnTo>
                    <a:pt x="1080" y="1283"/>
                  </a:lnTo>
                  <a:lnTo>
                    <a:pt x="1074" y="1275"/>
                  </a:lnTo>
                  <a:lnTo>
                    <a:pt x="1071" y="1268"/>
                  </a:lnTo>
                  <a:lnTo>
                    <a:pt x="1068" y="1260"/>
                  </a:lnTo>
                  <a:lnTo>
                    <a:pt x="1065" y="1254"/>
                  </a:lnTo>
                  <a:lnTo>
                    <a:pt x="1062" y="1246"/>
                  </a:lnTo>
                  <a:lnTo>
                    <a:pt x="1061" y="1238"/>
                  </a:lnTo>
                  <a:lnTo>
                    <a:pt x="1061" y="1230"/>
                  </a:lnTo>
                  <a:lnTo>
                    <a:pt x="1061" y="1222"/>
                  </a:lnTo>
                  <a:lnTo>
                    <a:pt x="1061" y="1216"/>
                  </a:lnTo>
                  <a:lnTo>
                    <a:pt x="1061" y="1211"/>
                  </a:lnTo>
                  <a:lnTo>
                    <a:pt x="1061" y="1204"/>
                  </a:lnTo>
                  <a:lnTo>
                    <a:pt x="1063" y="1199"/>
                  </a:lnTo>
                  <a:lnTo>
                    <a:pt x="1065" y="1187"/>
                  </a:lnTo>
                  <a:lnTo>
                    <a:pt x="1069" y="1178"/>
                  </a:lnTo>
                  <a:lnTo>
                    <a:pt x="1073" y="1167"/>
                  </a:lnTo>
                  <a:lnTo>
                    <a:pt x="1081" y="1158"/>
                  </a:lnTo>
                  <a:lnTo>
                    <a:pt x="1088" y="1148"/>
                  </a:lnTo>
                  <a:lnTo>
                    <a:pt x="1098" y="1141"/>
                  </a:lnTo>
                  <a:lnTo>
                    <a:pt x="1106" y="1132"/>
                  </a:lnTo>
                  <a:lnTo>
                    <a:pt x="1117" y="1126"/>
                  </a:lnTo>
                  <a:lnTo>
                    <a:pt x="1122" y="1123"/>
                  </a:lnTo>
                  <a:lnTo>
                    <a:pt x="1128" y="1120"/>
                  </a:lnTo>
                  <a:lnTo>
                    <a:pt x="1135" y="1116"/>
                  </a:lnTo>
                  <a:lnTo>
                    <a:pt x="1142" y="1115"/>
                  </a:lnTo>
                  <a:lnTo>
                    <a:pt x="1149" y="1112"/>
                  </a:lnTo>
                  <a:lnTo>
                    <a:pt x="1155" y="1111"/>
                  </a:lnTo>
                  <a:lnTo>
                    <a:pt x="1162" y="1109"/>
                  </a:lnTo>
                  <a:lnTo>
                    <a:pt x="1171" y="1109"/>
                  </a:lnTo>
                  <a:lnTo>
                    <a:pt x="1177" y="1109"/>
                  </a:lnTo>
                  <a:lnTo>
                    <a:pt x="1186" y="1109"/>
                  </a:lnTo>
                  <a:lnTo>
                    <a:pt x="1194" y="1109"/>
                  </a:lnTo>
                  <a:lnTo>
                    <a:pt x="1204" y="1110"/>
                  </a:lnTo>
                  <a:lnTo>
                    <a:pt x="1212" y="1110"/>
                  </a:lnTo>
                  <a:lnTo>
                    <a:pt x="1221" y="1110"/>
                  </a:lnTo>
                  <a:lnTo>
                    <a:pt x="1229" y="1111"/>
                  </a:lnTo>
                  <a:lnTo>
                    <a:pt x="1238" y="1113"/>
                  </a:lnTo>
                  <a:lnTo>
                    <a:pt x="1245" y="1115"/>
                  </a:lnTo>
                  <a:lnTo>
                    <a:pt x="1252" y="1117"/>
                  </a:lnTo>
                  <a:lnTo>
                    <a:pt x="1260" y="1121"/>
                  </a:lnTo>
                  <a:lnTo>
                    <a:pt x="1268" y="1125"/>
                  </a:lnTo>
                  <a:lnTo>
                    <a:pt x="1275" y="1128"/>
                  </a:lnTo>
                  <a:lnTo>
                    <a:pt x="1281" y="1132"/>
                  </a:lnTo>
                  <a:lnTo>
                    <a:pt x="1287" y="1136"/>
                  </a:lnTo>
                  <a:lnTo>
                    <a:pt x="1294" y="1142"/>
                  </a:lnTo>
                  <a:lnTo>
                    <a:pt x="1299" y="1147"/>
                  </a:lnTo>
                  <a:lnTo>
                    <a:pt x="1305" y="1153"/>
                  </a:lnTo>
                  <a:lnTo>
                    <a:pt x="1311" y="1160"/>
                  </a:lnTo>
                  <a:lnTo>
                    <a:pt x="1317" y="1166"/>
                  </a:lnTo>
                  <a:lnTo>
                    <a:pt x="1321" y="1174"/>
                  </a:lnTo>
                  <a:lnTo>
                    <a:pt x="1326" y="1182"/>
                  </a:lnTo>
                  <a:lnTo>
                    <a:pt x="1329" y="1191"/>
                  </a:lnTo>
                  <a:lnTo>
                    <a:pt x="1332" y="1200"/>
                  </a:lnTo>
                  <a:lnTo>
                    <a:pt x="1333" y="1207"/>
                  </a:lnTo>
                  <a:lnTo>
                    <a:pt x="1335" y="1216"/>
                  </a:lnTo>
                  <a:lnTo>
                    <a:pt x="1335" y="1224"/>
                  </a:lnTo>
                  <a:lnTo>
                    <a:pt x="1336" y="1234"/>
                  </a:lnTo>
                  <a:close/>
                  <a:moveTo>
                    <a:pt x="1392" y="516"/>
                  </a:moveTo>
                  <a:lnTo>
                    <a:pt x="1386" y="516"/>
                  </a:lnTo>
                  <a:lnTo>
                    <a:pt x="1381" y="516"/>
                  </a:lnTo>
                  <a:lnTo>
                    <a:pt x="1374" y="516"/>
                  </a:lnTo>
                  <a:lnTo>
                    <a:pt x="1369" y="516"/>
                  </a:lnTo>
                  <a:lnTo>
                    <a:pt x="1373" y="506"/>
                  </a:lnTo>
                  <a:lnTo>
                    <a:pt x="1379" y="496"/>
                  </a:lnTo>
                  <a:lnTo>
                    <a:pt x="1382" y="486"/>
                  </a:lnTo>
                  <a:lnTo>
                    <a:pt x="1385" y="477"/>
                  </a:lnTo>
                  <a:lnTo>
                    <a:pt x="1386" y="486"/>
                  </a:lnTo>
                  <a:lnTo>
                    <a:pt x="1388" y="494"/>
                  </a:lnTo>
                  <a:lnTo>
                    <a:pt x="1389" y="504"/>
                  </a:lnTo>
                  <a:lnTo>
                    <a:pt x="1392" y="5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 name="Freeform 5"/>
            <p:cNvSpPr>
              <a:spLocks/>
            </p:cNvSpPr>
            <p:nvPr/>
          </p:nvSpPr>
          <p:spPr bwMode="auto">
            <a:xfrm>
              <a:off x="3879" y="823"/>
              <a:ext cx="625" cy="1019"/>
            </a:xfrm>
            <a:custGeom>
              <a:avLst/>
              <a:gdLst>
                <a:gd name="T0" fmla="*/ 466 w 625"/>
                <a:gd name="T1" fmla="*/ 450 h 1019"/>
                <a:gd name="T2" fmla="*/ 485 w 625"/>
                <a:gd name="T3" fmla="*/ 390 h 1019"/>
                <a:gd name="T4" fmla="*/ 506 w 625"/>
                <a:gd name="T5" fmla="*/ 331 h 1019"/>
                <a:gd name="T6" fmla="*/ 527 w 625"/>
                <a:gd name="T7" fmla="*/ 270 h 1019"/>
                <a:gd name="T8" fmla="*/ 550 w 625"/>
                <a:gd name="T9" fmla="*/ 210 h 1019"/>
                <a:gd name="T10" fmla="*/ 571 w 625"/>
                <a:gd name="T11" fmla="*/ 148 h 1019"/>
                <a:gd name="T12" fmla="*/ 592 w 625"/>
                <a:gd name="T13" fmla="*/ 88 h 1019"/>
                <a:gd name="T14" fmla="*/ 620 w 625"/>
                <a:gd name="T15" fmla="*/ 7 h 1019"/>
                <a:gd name="T16" fmla="*/ 567 w 625"/>
                <a:gd name="T17" fmla="*/ 9 h 1019"/>
                <a:gd name="T18" fmla="*/ 509 w 625"/>
                <a:gd name="T19" fmla="*/ 21 h 1019"/>
                <a:gd name="T20" fmla="*/ 452 w 625"/>
                <a:gd name="T21" fmla="*/ 35 h 1019"/>
                <a:gd name="T22" fmla="*/ 395 w 625"/>
                <a:gd name="T23" fmla="*/ 47 h 1019"/>
                <a:gd name="T24" fmla="*/ 357 w 625"/>
                <a:gd name="T25" fmla="*/ 75 h 1019"/>
                <a:gd name="T26" fmla="*/ 328 w 625"/>
                <a:gd name="T27" fmla="*/ 167 h 1019"/>
                <a:gd name="T28" fmla="*/ 298 w 625"/>
                <a:gd name="T29" fmla="*/ 257 h 1019"/>
                <a:gd name="T30" fmla="*/ 268 w 625"/>
                <a:gd name="T31" fmla="*/ 345 h 1019"/>
                <a:gd name="T32" fmla="*/ 249 w 625"/>
                <a:gd name="T33" fmla="*/ 394 h 1019"/>
                <a:gd name="T34" fmla="*/ 251 w 625"/>
                <a:gd name="T35" fmla="*/ 339 h 1019"/>
                <a:gd name="T36" fmla="*/ 253 w 625"/>
                <a:gd name="T37" fmla="*/ 274 h 1019"/>
                <a:gd name="T38" fmla="*/ 256 w 625"/>
                <a:gd name="T39" fmla="*/ 220 h 1019"/>
                <a:gd name="T40" fmla="*/ 258 w 625"/>
                <a:gd name="T41" fmla="*/ 167 h 1019"/>
                <a:gd name="T42" fmla="*/ 259 w 625"/>
                <a:gd name="T43" fmla="*/ 118 h 1019"/>
                <a:gd name="T44" fmla="*/ 250 w 625"/>
                <a:gd name="T45" fmla="*/ 78 h 1019"/>
                <a:gd name="T46" fmla="*/ 196 w 625"/>
                <a:gd name="T47" fmla="*/ 89 h 1019"/>
                <a:gd name="T48" fmla="*/ 132 w 625"/>
                <a:gd name="T49" fmla="*/ 103 h 1019"/>
                <a:gd name="T50" fmla="*/ 63 w 625"/>
                <a:gd name="T51" fmla="*/ 116 h 1019"/>
                <a:gd name="T52" fmla="*/ 29 w 625"/>
                <a:gd name="T53" fmla="*/ 192 h 1019"/>
                <a:gd name="T54" fmla="*/ 26 w 625"/>
                <a:gd name="T55" fmla="*/ 314 h 1019"/>
                <a:gd name="T56" fmla="*/ 24 w 625"/>
                <a:gd name="T57" fmla="*/ 433 h 1019"/>
                <a:gd name="T58" fmla="*/ 21 w 625"/>
                <a:gd name="T59" fmla="*/ 549 h 1019"/>
                <a:gd name="T60" fmla="*/ 17 w 625"/>
                <a:gd name="T61" fmla="*/ 660 h 1019"/>
                <a:gd name="T62" fmla="*/ 13 w 625"/>
                <a:gd name="T63" fmla="*/ 771 h 1019"/>
                <a:gd name="T64" fmla="*/ 8 w 625"/>
                <a:gd name="T65" fmla="*/ 879 h 1019"/>
                <a:gd name="T66" fmla="*/ 3 w 625"/>
                <a:gd name="T67" fmla="*/ 984 h 1019"/>
                <a:gd name="T68" fmla="*/ 26 w 625"/>
                <a:gd name="T69" fmla="*/ 1019 h 1019"/>
                <a:gd name="T70" fmla="*/ 99 w 625"/>
                <a:gd name="T71" fmla="*/ 1019 h 1019"/>
                <a:gd name="T72" fmla="*/ 164 w 625"/>
                <a:gd name="T73" fmla="*/ 1019 h 1019"/>
                <a:gd name="T74" fmla="*/ 221 w 625"/>
                <a:gd name="T75" fmla="*/ 1019 h 1019"/>
                <a:gd name="T76" fmla="*/ 233 w 625"/>
                <a:gd name="T77" fmla="*/ 935 h 1019"/>
                <a:gd name="T78" fmla="*/ 234 w 625"/>
                <a:gd name="T79" fmla="*/ 840 h 1019"/>
                <a:gd name="T80" fmla="*/ 236 w 625"/>
                <a:gd name="T81" fmla="*/ 746 h 1019"/>
                <a:gd name="T82" fmla="*/ 239 w 625"/>
                <a:gd name="T83" fmla="*/ 653 h 1019"/>
                <a:gd name="T84" fmla="*/ 265 w 625"/>
                <a:gd name="T85" fmla="*/ 728 h 1019"/>
                <a:gd name="T86" fmla="*/ 292 w 625"/>
                <a:gd name="T87" fmla="*/ 824 h 1019"/>
                <a:gd name="T88" fmla="*/ 318 w 625"/>
                <a:gd name="T89" fmla="*/ 925 h 1019"/>
                <a:gd name="T90" fmla="*/ 337 w 625"/>
                <a:gd name="T91" fmla="*/ 998 h 1019"/>
                <a:gd name="T92" fmla="*/ 383 w 625"/>
                <a:gd name="T93" fmla="*/ 1015 h 1019"/>
                <a:gd name="T94" fmla="*/ 442 w 625"/>
                <a:gd name="T95" fmla="*/ 1015 h 1019"/>
                <a:gd name="T96" fmla="*/ 500 w 625"/>
                <a:gd name="T97" fmla="*/ 1015 h 1019"/>
                <a:gd name="T98" fmla="*/ 560 w 625"/>
                <a:gd name="T99" fmla="*/ 1015 h 1019"/>
                <a:gd name="T100" fmla="*/ 597 w 625"/>
                <a:gd name="T101" fmla="*/ 981 h 1019"/>
                <a:gd name="T102" fmla="*/ 574 w 625"/>
                <a:gd name="T103" fmla="*/ 911 h 1019"/>
                <a:gd name="T104" fmla="*/ 555 w 625"/>
                <a:gd name="T105" fmla="*/ 848 h 1019"/>
                <a:gd name="T106" fmla="*/ 535 w 625"/>
                <a:gd name="T107" fmla="*/ 784 h 1019"/>
                <a:gd name="T108" fmla="*/ 517 w 625"/>
                <a:gd name="T109" fmla="*/ 722 h 1019"/>
                <a:gd name="T110" fmla="*/ 496 w 625"/>
                <a:gd name="T111" fmla="*/ 658 h 1019"/>
                <a:gd name="T112" fmla="*/ 476 w 625"/>
                <a:gd name="T113" fmla="*/ 597 h 1019"/>
                <a:gd name="T114" fmla="*/ 456 w 625"/>
                <a:gd name="T115" fmla="*/ 535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5" h="1019">
                  <a:moveTo>
                    <a:pt x="448" y="503"/>
                  </a:moveTo>
                  <a:lnTo>
                    <a:pt x="449" y="496"/>
                  </a:lnTo>
                  <a:lnTo>
                    <a:pt x="451" y="489"/>
                  </a:lnTo>
                  <a:lnTo>
                    <a:pt x="453" y="483"/>
                  </a:lnTo>
                  <a:lnTo>
                    <a:pt x="456" y="477"/>
                  </a:lnTo>
                  <a:lnTo>
                    <a:pt x="458" y="469"/>
                  </a:lnTo>
                  <a:lnTo>
                    <a:pt x="461" y="463"/>
                  </a:lnTo>
                  <a:lnTo>
                    <a:pt x="463" y="457"/>
                  </a:lnTo>
                  <a:lnTo>
                    <a:pt x="466" y="450"/>
                  </a:lnTo>
                  <a:lnTo>
                    <a:pt x="467" y="443"/>
                  </a:lnTo>
                  <a:lnTo>
                    <a:pt x="469" y="437"/>
                  </a:lnTo>
                  <a:lnTo>
                    <a:pt x="471" y="430"/>
                  </a:lnTo>
                  <a:lnTo>
                    <a:pt x="474" y="424"/>
                  </a:lnTo>
                  <a:lnTo>
                    <a:pt x="476" y="416"/>
                  </a:lnTo>
                  <a:lnTo>
                    <a:pt x="479" y="410"/>
                  </a:lnTo>
                  <a:lnTo>
                    <a:pt x="481" y="404"/>
                  </a:lnTo>
                  <a:lnTo>
                    <a:pt x="484" y="397"/>
                  </a:lnTo>
                  <a:lnTo>
                    <a:pt x="485" y="390"/>
                  </a:lnTo>
                  <a:lnTo>
                    <a:pt x="488" y="384"/>
                  </a:lnTo>
                  <a:lnTo>
                    <a:pt x="489" y="377"/>
                  </a:lnTo>
                  <a:lnTo>
                    <a:pt x="492" y="371"/>
                  </a:lnTo>
                  <a:lnTo>
                    <a:pt x="495" y="363"/>
                  </a:lnTo>
                  <a:lnTo>
                    <a:pt x="497" y="357"/>
                  </a:lnTo>
                  <a:lnTo>
                    <a:pt x="499" y="351"/>
                  </a:lnTo>
                  <a:lnTo>
                    <a:pt x="502" y="344"/>
                  </a:lnTo>
                  <a:lnTo>
                    <a:pt x="504" y="337"/>
                  </a:lnTo>
                  <a:lnTo>
                    <a:pt x="506" y="331"/>
                  </a:lnTo>
                  <a:lnTo>
                    <a:pt x="508" y="324"/>
                  </a:lnTo>
                  <a:lnTo>
                    <a:pt x="511" y="318"/>
                  </a:lnTo>
                  <a:lnTo>
                    <a:pt x="514" y="310"/>
                  </a:lnTo>
                  <a:lnTo>
                    <a:pt x="516" y="304"/>
                  </a:lnTo>
                  <a:lnTo>
                    <a:pt x="518" y="298"/>
                  </a:lnTo>
                  <a:lnTo>
                    <a:pt x="521" y="291"/>
                  </a:lnTo>
                  <a:lnTo>
                    <a:pt x="523" y="284"/>
                  </a:lnTo>
                  <a:lnTo>
                    <a:pt x="525" y="278"/>
                  </a:lnTo>
                  <a:lnTo>
                    <a:pt x="527" y="270"/>
                  </a:lnTo>
                  <a:lnTo>
                    <a:pt x="531" y="264"/>
                  </a:lnTo>
                  <a:lnTo>
                    <a:pt x="533" y="256"/>
                  </a:lnTo>
                  <a:lnTo>
                    <a:pt x="535" y="250"/>
                  </a:lnTo>
                  <a:lnTo>
                    <a:pt x="537" y="244"/>
                  </a:lnTo>
                  <a:lnTo>
                    <a:pt x="540" y="237"/>
                  </a:lnTo>
                  <a:lnTo>
                    <a:pt x="542" y="230"/>
                  </a:lnTo>
                  <a:lnTo>
                    <a:pt x="544" y="224"/>
                  </a:lnTo>
                  <a:lnTo>
                    <a:pt x="546" y="216"/>
                  </a:lnTo>
                  <a:lnTo>
                    <a:pt x="550" y="210"/>
                  </a:lnTo>
                  <a:lnTo>
                    <a:pt x="552" y="202"/>
                  </a:lnTo>
                  <a:lnTo>
                    <a:pt x="554" y="196"/>
                  </a:lnTo>
                  <a:lnTo>
                    <a:pt x="556" y="190"/>
                  </a:lnTo>
                  <a:lnTo>
                    <a:pt x="559" y="183"/>
                  </a:lnTo>
                  <a:lnTo>
                    <a:pt x="561" y="176"/>
                  </a:lnTo>
                  <a:lnTo>
                    <a:pt x="563" y="169"/>
                  </a:lnTo>
                  <a:lnTo>
                    <a:pt x="565" y="162"/>
                  </a:lnTo>
                  <a:lnTo>
                    <a:pt x="569" y="156"/>
                  </a:lnTo>
                  <a:lnTo>
                    <a:pt x="571" y="148"/>
                  </a:lnTo>
                  <a:lnTo>
                    <a:pt x="573" y="142"/>
                  </a:lnTo>
                  <a:lnTo>
                    <a:pt x="575" y="136"/>
                  </a:lnTo>
                  <a:lnTo>
                    <a:pt x="578" y="129"/>
                  </a:lnTo>
                  <a:lnTo>
                    <a:pt x="580" y="122"/>
                  </a:lnTo>
                  <a:lnTo>
                    <a:pt x="582" y="115"/>
                  </a:lnTo>
                  <a:lnTo>
                    <a:pt x="585" y="108"/>
                  </a:lnTo>
                  <a:lnTo>
                    <a:pt x="588" y="102"/>
                  </a:lnTo>
                  <a:lnTo>
                    <a:pt x="590" y="94"/>
                  </a:lnTo>
                  <a:lnTo>
                    <a:pt x="592" y="88"/>
                  </a:lnTo>
                  <a:lnTo>
                    <a:pt x="595" y="82"/>
                  </a:lnTo>
                  <a:lnTo>
                    <a:pt x="598" y="75"/>
                  </a:lnTo>
                  <a:lnTo>
                    <a:pt x="600" y="65"/>
                  </a:lnTo>
                  <a:lnTo>
                    <a:pt x="604" y="55"/>
                  </a:lnTo>
                  <a:lnTo>
                    <a:pt x="607" y="46"/>
                  </a:lnTo>
                  <a:lnTo>
                    <a:pt x="610" y="36"/>
                  </a:lnTo>
                  <a:lnTo>
                    <a:pt x="613" y="26"/>
                  </a:lnTo>
                  <a:lnTo>
                    <a:pt x="616" y="17"/>
                  </a:lnTo>
                  <a:lnTo>
                    <a:pt x="620" y="7"/>
                  </a:lnTo>
                  <a:lnTo>
                    <a:pt x="625" y="0"/>
                  </a:lnTo>
                  <a:lnTo>
                    <a:pt x="618" y="0"/>
                  </a:lnTo>
                  <a:lnTo>
                    <a:pt x="612" y="0"/>
                  </a:lnTo>
                  <a:lnTo>
                    <a:pt x="607" y="0"/>
                  </a:lnTo>
                  <a:lnTo>
                    <a:pt x="602" y="2"/>
                  </a:lnTo>
                  <a:lnTo>
                    <a:pt x="590" y="4"/>
                  </a:lnTo>
                  <a:lnTo>
                    <a:pt x="579" y="7"/>
                  </a:lnTo>
                  <a:lnTo>
                    <a:pt x="573" y="7"/>
                  </a:lnTo>
                  <a:lnTo>
                    <a:pt x="567" y="9"/>
                  </a:lnTo>
                  <a:lnTo>
                    <a:pt x="560" y="11"/>
                  </a:lnTo>
                  <a:lnTo>
                    <a:pt x="554" y="13"/>
                  </a:lnTo>
                  <a:lnTo>
                    <a:pt x="547" y="13"/>
                  </a:lnTo>
                  <a:lnTo>
                    <a:pt x="541" y="15"/>
                  </a:lnTo>
                  <a:lnTo>
                    <a:pt x="535" y="16"/>
                  </a:lnTo>
                  <a:lnTo>
                    <a:pt x="528" y="18"/>
                  </a:lnTo>
                  <a:lnTo>
                    <a:pt x="522" y="19"/>
                  </a:lnTo>
                  <a:lnTo>
                    <a:pt x="516" y="20"/>
                  </a:lnTo>
                  <a:lnTo>
                    <a:pt x="509" y="21"/>
                  </a:lnTo>
                  <a:lnTo>
                    <a:pt x="503" y="23"/>
                  </a:lnTo>
                  <a:lnTo>
                    <a:pt x="497" y="24"/>
                  </a:lnTo>
                  <a:lnTo>
                    <a:pt x="490" y="26"/>
                  </a:lnTo>
                  <a:lnTo>
                    <a:pt x="484" y="27"/>
                  </a:lnTo>
                  <a:lnTo>
                    <a:pt x="478" y="30"/>
                  </a:lnTo>
                  <a:lnTo>
                    <a:pt x="471" y="30"/>
                  </a:lnTo>
                  <a:lnTo>
                    <a:pt x="465" y="32"/>
                  </a:lnTo>
                  <a:lnTo>
                    <a:pt x="458" y="33"/>
                  </a:lnTo>
                  <a:lnTo>
                    <a:pt x="452" y="35"/>
                  </a:lnTo>
                  <a:lnTo>
                    <a:pt x="446" y="35"/>
                  </a:lnTo>
                  <a:lnTo>
                    <a:pt x="439" y="37"/>
                  </a:lnTo>
                  <a:lnTo>
                    <a:pt x="433" y="38"/>
                  </a:lnTo>
                  <a:lnTo>
                    <a:pt x="427" y="40"/>
                  </a:lnTo>
                  <a:lnTo>
                    <a:pt x="420" y="41"/>
                  </a:lnTo>
                  <a:lnTo>
                    <a:pt x="414" y="42"/>
                  </a:lnTo>
                  <a:lnTo>
                    <a:pt x="408" y="43"/>
                  </a:lnTo>
                  <a:lnTo>
                    <a:pt x="401" y="46"/>
                  </a:lnTo>
                  <a:lnTo>
                    <a:pt x="395" y="47"/>
                  </a:lnTo>
                  <a:lnTo>
                    <a:pt x="389" y="49"/>
                  </a:lnTo>
                  <a:lnTo>
                    <a:pt x="382" y="50"/>
                  </a:lnTo>
                  <a:lnTo>
                    <a:pt x="376" y="52"/>
                  </a:lnTo>
                  <a:lnTo>
                    <a:pt x="371" y="52"/>
                  </a:lnTo>
                  <a:lnTo>
                    <a:pt x="365" y="52"/>
                  </a:lnTo>
                  <a:lnTo>
                    <a:pt x="362" y="57"/>
                  </a:lnTo>
                  <a:lnTo>
                    <a:pt x="359" y="62"/>
                  </a:lnTo>
                  <a:lnTo>
                    <a:pt x="357" y="69"/>
                  </a:lnTo>
                  <a:lnTo>
                    <a:pt x="357" y="75"/>
                  </a:lnTo>
                  <a:lnTo>
                    <a:pt x="354" y="85"/>
                  </a:lnTo>
                  <a:lnTo>
                    <a:pt x="350" y="95"/>
                  </a:lnTo>
                  <a:lnTo>
                    <a:pt x="347" y="106"/>
                  </a:lnTo>
                  <a:lnTo>
                    <a:pt x="344" y="116"/>
                  </a:lnTo>
                  <a:lnTo>
                    <a:pt x="341" y="126"/>
                  </a:lnTo>
                  <a:lnTo>
                    <a:pt x="338" y="137"/>
                  </a:lnTo>
                  <a:lnTo>
                    <a:pt x="334" y="147"/>
                  </a:lnTo>
                  <a:lnTo>
                    <a:pt x="331" y="158"/>
                  </a:lnTo>
                  <a:lnTo>
                    <a:pt x="328" y="167"/>
                  </a:lnTo>
                  <a:lnTo>
                    <a:pt x="325" y="177"/>
                  </a:lnTo>
                  <a:lnTo>
                    <a:pt x="322" y="187"/>
                  </a:lnTo>
                  <a:lnTo>
                    <a:pt x="319" y="198"/>
                  </a:lnTo>
                  <a:lnTo>
                    <a:pt x="315" y="208"/>
                  </a:lnTo>
                  <a:lnTo>
                    <a:pt x="312" y="217"/>
                  </a:lnTo>
                  <a:lnTo>
                    <a:pt x="309" y="228"/>
                  </a:lnTo>
                  <a:lnTo>
                    <a:pt x="306" y="238"/>
                  </a:lnTo>
                  <a:lnTo>
                    <a:pt x="302" y="248"/>
                  </a:lnTo>
                  <a:lnTo>
                    <a:pt x="298" y="257"/>
                  </a:lnTo>
                  <a:lnTo>
                    <a:pt x="295" y="267"/>
                  </a:lnTo>
                  <a:lnTo>
                    <a:pt x="292" y="278"/>
                  </a:lnTo>
                  <a:lnTo>
                    <a:pt x="288" y="287"/>
                  </a:lnTo>
                  <a:lnTo>
                    <a:pt x="285" y="297"/>
                  </a:lnTo>
                  <a:lnTo>
                    <a:pt x="282" y="306"/>
                  </a:lnTo>
                  <a:lnTo>
                    <a:pt x="278" y="317"/>
                  </a:lnTo>
                  <a:lnTo>
                    <a:pt x="274" y="326"/>
                  </a:lnTo>
                  <a:lnTo>
                    <a:pt x="271" y="336"/>
                  </a:lnTo>
                  <a:lnTo>
                    <a:pt x="268" y="345"/>
                  </a:lnTo>
                  <a:lnTo>
                    <a:pt x="265" y="355"/>
                  </a:lnTo>
                  <a:lnTo>
                    <a:pt x="261" y="364"/>
                  </a:lnTo>
                  <a:lnTo>
                    <a:pt x="258" y="374"/>
                  </a:lnTo>
                  <a:lnTo>
                    <a:pt x="255" y="384"/>
                  </a:lnTo>
                  <a:lnTo>
                    <a:pt x="252" y="394"/>
                  </a:lnTo>
                  <a:lnTo>
                    <a:pt x="251" y="399"/>
                  </a:lnTo>
                  <a:lnTo>
                    <a:pt x="248" y="406"/>
                  </a:lnTo>
                  <a:lnTo>
                    <a:pt x="248" y="399"/>
                  </a:lnTo>
                  <a:lnTo>
                    <a:pt x="249" y="394"/>
                  </a:lnTo>
                  <a:lnTo>
                    <a:pt x="249" y="388"/>
                  </a:lnTo>
                  <a:lnTo>
                    <a:pt x="250" y="382"/>
                  </a:lnTo>
                  <a:lnTo>
                    <a:pt x="250" y="376"/>
                  </a:lnTo>
                  <a:lnTo>
                    <a:pt x="250" y="370"/>
                  </a:lnTo>
                  <a:lnTo>
                    <a:pt x="250" y="363"/>
                  </a:lnTo>
                  <a:lnTo>
                    <a:pt x="251" y="358"/>
                  </a:lnTo>
                  <a:lnTo>
                    <a:pt x="251" y="352"/>
                  </a:lnTo>
                  <a:lnTo>
                    <a:pt x="251" y="345"/>
                  </a:lnTo>
                  <a:lnTo>
                    <a:pt x="251" y="339"/>
                  </a:lnTo>
                  <a:lnTo>
                    <a:pt x="251" y="334"/>
                  </a:lnTo>
                  <a:lnTo>
                    <a:pt x="251" y="322"/>
                  </a:lnTo>
                  <a:lnTo>
                    <a:pt x="252" y="311"/>
                  </a:lnTo>
                  <a:lnTo>
                    <a:pt x="252" y="305"/>
                  </a:lnTo>
                  <a:lnTo>
                    <a:pt x="252" y="299"/>
                  </a:lnTo>
                  <a:lnTo>
                    <a:pt x="252" y="292"/>
                  </a:lnTo>
                  <a:lnTo>
                    <a:pt x="253" y="287"/>
                  </a:lnTo>
                  <a:lnTo>
                    <a:pt x="253" y="281"/>
                  </a:lnTo>
                  <a:lnTo>
                    <a:pt x="253" y="274"/>
                  </a:lnTo>
                  <a:lnTo>
                    <a:pt x="253" y="268"/>
                  </a:lnTo>
                  <a:lnTo>
                    <a:pt x="254" y="263"/>
                  </a:lnTo>
                  <a:lnTo>
                    <a:pt x="254" y="256"/>
                  </a:lnTo>
                  <a:lnTo>
                    <a:pt x="254" y="250"/>
                  </a:lnTo>
                  <a:lnTo>
                    <a:pt x="254" y="244"/>
                  </a:lnTo>
                  <a:lnTo>
                    <a:pt x="255" y="238"/>
                  </a:lnTo>
                  <a:lnTo>
                    <a:pt x="255" y="232"/>
                  </a:lnTo>
                  <a:lnTo>
                    <a:pt x="256" y="227"/>
                  </a:lnTo>
                  <a:lnTo>
                    <a:pt x="256" y="220"/>
                  </a:lnTo>
                  <a:lnTo>
                    <a:pt x="257" y="215"/>
                  </a:lnTo>
                  <a:lnTo>
                    <a:pt x="257" y="209"/>
                  </a:lnTo>
                  <a:lnTo>
                    <a:pt x="257" y="202"/>
                  </a:lnTo>
                  <a:lnTo>
                    <a:pt x="257" y="196"/>
                  </a:lnTo>
                  <a:lnTo>
                    <a:pt x="257" y="191"/>
                  </a:lnTo>
                  <a:lnTo>
                    <a:pt x="257" y="184"/>
                  </a:lnTo>
                  <a:lnTo>
                    <a:pt x="257" y="179"/>
                  </a:lnTo>
                  <a:lnTo>
                    <a:pt x="257" y="173"/>
                  </a:lnTo>
                  <a:lnTo>
                    <a:pt x="258" y="167"/>
                  </a:lnTo>
                  <a:lnTo>
                    <a:pt x="258" y="161"/>
                  </a:lnTo>
                  <a:lnTo>
                    <a:pt x="258" y="155"/>
                  </a:lnTo>
                  <a:lnTo>
                    <a:pt x="258" y="148"/>
                  </a:lnTo>
                  <a:lnTo>
                    <a:pt x="258" y="143"/>
                  </a:lnTo>
                  <a:lnTo>
                    <a:pt x="258" y="137"/>
                  </a:lnTo>
                  <a:lnTo>
                    <a:pt x="258" y="131"/>
                  </a:lnTo>
                  <a:lnTo>
                    <a:pt x="258" y="125"/>
                  </a:lnTo>
                  <a:lnTo>
                    <a:pt x="259" y="120"/>
                  </a:lnTo>
                  <a:lnTo>
                    <a:pt x="259" y="118"/>
                  </a:lnTo>
                  <a:lnTo>
                    <a:pt x="259" y="112"/>
                  </a:lnTo>
                  <a:lnTo>
                    <a:pt x="260" y="105"/>
                  </a:lnTo>
                  <a:lnTo>
                    <a:pt x="261" y="97"/>
                  </a:lnTo>
                  <a:lnTo>
                    <a:pt x="261" y="88"/>
                  </a:lnTo>
                  <a:lnTo>
                    <a:pt x="262" y="82"/>
                  </a:lnTo>
                  <a:lnTo>
                    <a:pt x="262" y="76"/>
                  </a:lnTo>
                  <a:lnTo>
                    <a:pt x="264" y="75"/>
                  </a:lnTo>
                  <a:lnTo>
                    <a:pt x="256" y="76"/>
                  </a:lnTo>
                  <a:lnTo>
                    <a:pt x="250" y="78"/>
                  </a:lnTo>
                  <a:lnTo>
                    <a:pt x="242" y="79"/>
                  </a:lnTo>
                  <a:lnTo>
                    <a:pt x="237" y="83"/>
                  </a:lnTo>
                  <a:lnTo>
                    <a:pt x="231" y="83"/>
                  </a:lnTo>
                  <a:lnTo>
                    <a:pt x="224" y="84"/>
                  </a:lnTo>
                  <a:lnTo>
                    <a:pt x="219" y="85"/>
                  </a:lnTo>
                  <a:lnTo>
                    <a:pt x="214" y="86"/>
                  </a:lnTo>
                  <a:lnTo>
                    <a:pt x="207" y="87"/>
                  </a:lnTo>
                  <a:lnTo>
                    <a:pt x="201" y="88"/>
                  </a:lnTo>
                  <a:lnTo>
                    <a:pt x="196" y="89"/>
                  </a:lnTo>
                  <a:lnTo>
                    <a:pt x="190" y="91"/>
                  </a:lnTo>
                  <a:lnTo>
                    <a:pt x="184" y="91"/>
                  </a:lnTo>
                  <a:lnTo>
                    <a:pt x="179" y="93"/>
                  </a:lnTo>
                  <a:lnTo>
                    <a:pt x="172" y="93"/>
                  </a:lnTo>
                  <a:lnTo>
                    <a:pt x="167" y="95"/>
                  </a:lnTo>
                  <a:lnTo>
                    <a:pt x="155" y="97"/>
                  </a:lnTo>
                  <a:lnTo>
                    <a:pt x="145" y="101"/>
                  </a:lnTo>
                  <a:lnTo>
                    <a:pt x="138" y="101"/>
                  </a:lnTo>
                  <a:lnTo>
                    <a:pt x="132" y="103"/>
                  </a:lnTo>
                  <a:lnTo>
                    <a:pt x="126" y="103"/>
                  </a:lnTo>
                  <a:lnTo>
                    <a:pt x="120" y="105"/>
                  </a:lnTo>
                  <a:lnTo>
                    <a:pt x="114" y="106"/>
                  </a:lnTo>
                  <a:lnTo>
                    <a:pt x="109" y="107"/>
                  </a:lnTo>
                  <a:lnTo>
                    <a:pt x="102" y="108"/>
                  </a:lnTo>
                  <a:lnTo>
                    <a:pt x="97" y="110"/>
                  </a:lnTo>
                  <a:lnTo>
                    <a:pt x="85" y="112"/>
                  </a:lnTo>
                  <a:lnTo>
                    <a:pt x="75" y="114"/>
                  </a:lnTo>
                  <a:lnTo>
                    <a:pt x="63" y="116"/>
                  </a:lnTo>
                  <a:lnTo>
                    <a:pt x="53" y="120"/>
                  </a:lnTo>
                  <a:lnTo>
                    <a:pt x="41" y="123"/>
                  </a:lnTo>
                  <a:lnTo>
                    <a:pt x="30" y="124"/>
                  </a:lnTo>
                  <a:lnTo>
                    <a:pt x="30" y="133"/>
                  </a:lnTo>
                  <a:lnTo>
                    <a:pt x="30" y="144"/>
                  </a:lnTo>
                  <a:lnTo>
                    <a:pt x="30" y="154"/>
                  </a:lnTo>
                  <a:lnTo>
                    <a:pt x="30" y="165"/>
                  </a:lnTo>
                  <a:lnTo>
                    <a:pt x="29" y="178"/>
                  </a:lnTo>
                  <a:lnTo>
                    <a:pt x="29" y="192"/>
                  </a:lnTo>
                  <a:lnTo>
                    <a:pt x="28" y="206"/>
                  </a:lnTo>
                  <a:lnTo>
                    <a:pt x="28" y="219"/>
                  </a:lnTo>
                  <a:lnTo>
                    <a:pt x="28" y="233"/>
                  </a:lnTo>
                  <a:lnTo>
                    <a:pt x="28" y="247"/>
                  </a:lnTo>
                  <a:lnTo>
                    <a:pt x="28" y="261"/>
                  </a:lnTo>
                  <a:lnTo>
                    <a:pt x="28" y="274"/>
                  </a:lnTo>
                  <a:lnTo>
                    <a:pt x="27" y="287"/>
                  </a:lnTo>
                  <a:lnTo>
                    <a:pt x="27" y="301"/>
                  </a:lnTo>
                  <a:lnTo>
                    <a:pt x="26" y="314"/>
                  </a:lnTo>
                  <a:lnTo>
                    <a:pt x="26" y="327"/>
                  </a:lnTo>
                  <a:lnTo>
                    <a:pt x="26" y="340"/>
                  </a:lnTo>
                  <a:lnTo>
                    <a:pt x="26" y="354"/>
                  </a:lnTo>
                  <a:lnTo>
                    <a:pt x="26" y="368"/>
                  </a:lnTo>
                  <a:lnTo>
                    <a:pt x="26" y="381"/>
                  </a:lnTo>
                  <a:lnTo>
                    <a:pt x="25" y="394"/>
                  </a:lnTo>
                  <a:lnTo>
                    <a:pt x="25" y="407"/>
                  </a:lnTo>
                  <a:lnTo>
                    <a:pt x="24" y="420"/>
                  </a:lnTo>
                  <a:lnTo>
                    <a:pt x="24" y="433"/>
                  </a:lnTo>
                  <a:lnTo>
                    <a:pt x="23" y="446"/>
                  </a:lnTo>
                  <a:lnTo>
                    <a:pt x="23" y="459"/>
                  </a:lnTo>
                  <a:lnTo>
                    <a:pt x="23" y="471"/>
                  </a:lnTo>
                  <a:lnTo>
                    <a:pt x="23" y="485"/>
                  </a:lnTo>
                  <a:lnTo>
                    <a:pt x="22" y="498"/>
                  </a:lnTo>
                  <a:lnTo>
                    <a:pt x="22" y="511"/>
                  </a:lnTo>
                  <a:lnTo>
                    <a:pt x="22" y="523"/>
                  </a:lnTo>
                  <a:lnTo>
                    <a:pt x="22" y="536"/>
                  </a:lnTo>
                  <a:lnTo>
                    <a:pt x="21" y="549"/>
                  </a:lnTo>
                  <a:lnTo>
                    <a:pt x="21" y="562"/>
                  </a:lnTo>
                  <a:lnTo>
                    <a:pt x="21" y="574"/>
                  </a:lnTo>
                  <a:lnTo>
                    <a:pt x="21" y="587"/>
                  </a:lnTo>
                  <a:lnTo>
                    <a:pt x="20" y="599"/>
                  </a:lnTo>
                  <a:lnTo>
                    <a:pt x="19" y="611"/>
                  </a:lnTo>
                  <a:lnTo>
                    <a:pt x="19" y="623"/>
                  </a:lnTo>
                  <a:lnTo>
                    <a:pt x="19" y="636"/>
                  </a:lnTo>
                  <a:lnTo>
                    <a:pt x="18" y="647"/>
                  </a:lnTo>
                  <a:lnTo>
                    <a:pt x="17" y="660"/>
                  </a:lnTo>
                  <a:lnTo>
                    <a:pt x="17" y="673"/>
                  </a:lnTo>
                  <a:lnTo>
                    <a:pt x="17" y="686"/>
                  </a:lnTo>
                  <a:lnTo>
                    <a:pt x="16" y="697"/>
                  </a:lnTo>
                  <a:lnTo>
                    <a:pt x="16" y="710"/>
                  </a:lnTo>
                  <a:lnTo>
                    <a:pt x="14" y="722"/>
                  </a:lnTo>
                  <a:lnTo>
                    <a:pt x="14" y="734"/>
                  </a:lnTo>
                  <a:lnTo>
                    <a:pt x="13" y="746"/>
                  </a:lnTo>
                  <a:lnTo>
                    <a:pt x="13" y="759"/>
                  </a:lnTo>
                  <a:lnTo>
                    <a:pt x="13" y="771"/>
                  </a:lnTo>
                  <a:lnTo>
                    <a:pt x="13" y="784"/>
                  </a:lnTo>
                  <a:lnTo>
                    <a:pt x="12" y="796"/>
                  </a:lnTo>
                  <a:lnTo>
                    <a:pt x="11" y="807"/>
                  </a:lnTo>
                  <a:lnTo>
                    <a:pt x="10" y="819"/>
                  </a:lnTo>
                  <a:lnTo>
                    <a:pt x="10" y="832"/>
                  </a:lnTo>
                  <a:lnTo>
                    <a:pt x="9" y="843"/>
                  </a:lnTo>
                  <a:lnTo>
                    <a:pt x="9" y="855"/>
                  </a:lnTo>
                  <a:lnTo>
                    <a:pt x="8" y="867"/>
                  </a:lnTo>
                  <a:lnTo>
                    <a:pt x="8" y="879"/>
                  </a:lnTo>
                  <a:lnTo>
                    <a:pt x="7" y="890"/>
                  </a:lnTo>
                  <a:lnTo>
                    <a:pt x="6" y="903"/>
                  </a:lnTo>
                  <a:lnTo>
                    <a:pt x="6" y="913"/>
                  </a:lnTo>
                  <a:lnTo>
                    <a:pt x="6" y="926"/>
                  </a:lnTo>
                  <a:lnTo>
                    <a:pt x="5" y="938"/>
                  </a:lnTo>
                  <a:lnTo>
                    <a:pt x="4" y="949"/>
                  </a:lnTo>
                  <a:lnTo>
                    <a:pt x="4" y="961"/>
                  </a:lnTo>
                  <a:lnTo>
                    <a:pt x="4" y="974"/>
                  </a:lnTo>
                  <a:lnTo>
                    <a:pt x="3" y="984"/>
                  </a:lnTo>
                  <a:lnTo>
                    <a:pt x="3" y="996"/>
                  </a:lnTo>
                  <a:lnTo>
                    <a:pt x="2" y="1001"/>
                  </a:lnTo>
                  <a:lnTo>
                    <a:pt x="2" y="1008"/>
                  </a:lnTo>
                  <a:lnTo>
                    <a:pt x="1" y="1013"/>
                  </a:lnTo>
                  <a:lnTo>
                    <a:pt x="0" y="1019"/>
                  </a:lnTo>
                  <a:lnTo>
                    <a:pt x="7" y="1019"/>
                  </a:lnTo>
                  <a:lnTo>
                    <a:pt x="14" y="1019"/>
                  </a:lnTo>
                  <a:lnTo>
                    <a:pt x="20" y="1019"/>
                  </a:lnTo>
                  <a:lnTo>
                    <a:pt x="26" y="1019"/>
                  </a:lnTo>
                  <a:lnTo>
                    <a:pt x="37" y="1019"/>
                  </a:lnTo>
                  <a:lnTo>
                    <a:pt x="48" y="1019"/>
                  </a:lnTo>
                  <a:lnTo>
                    <a:pt x="59" y="1019"/>
                  </a:lnTo>
                  <a:lnTo>
                    <a:pt x="71" y="1019"/>
                  </a:lnTo>
                  <a:lnTo>
                    <a:pt x="76" y="1019"/>
                  </a:lnTo>
                  <a:lnTo>
                    <a:pt x="82" y="1019"/>
                  </a:lnTo>
                  <a:lnTo>
                    <a:pt x="88" y="1019"/>
                  </a:lnTo>
                  <a:lnTo>
                    <a:pt x="94" y="1019"/>
                  </a:lnTo>
                  <a:lnTo>
                    <a:pt x="99" y="1019"/>
                  </a:lnTo>
                  <a:lnTo>
                    <a:pt x="106" y="1019"/>
                  </a:lnTo>
                  <a:lnTo>
                    <a:pt x="112" y="1019"/>
                  </a:lnTo>
                  <a:lnTo>
                    <a:pt x="118" y="1019"/>
                  </a:lnTo>
                  <a:lnTo>
                    <a:pt x="129" y="1019"/>
                  </a:lnTo>
                  <a:lnTo>
                    <a:pt x="141" y="1019"/>
                  </a:lnTo>
                  <a:lnTo>
                    <a:pt x="146" y="1019"/>
                  </a:lnTo>
                  <a:lnTo>
                    <a:pt x="152" y="1019"/>
                  </a:lnTo>
                  <a:lnTo>
                    <a:pt x="158" y="1019"/>
                  </a:lnTo>
                  <a:lnTo>
                    <a:pt x="164" y="1019"/>
                  </a:lnTo>
                  <a:lnTo>
                    <a:pt x="169" y="1019"/>
                  </a:lnTo>
                  <a:lnTo>
                    <a:pt x="174" y="1019"/>
                  </a:lnTo>
                  <a:lnTo>
                    <a:pt x="181" y="1019"/>
                  </a:lnTo>
                  <a:lnTo>
                    <a:pt x="187" y="1019"/>
                  </a:lnTo>
                  <a:lnTo>
                    <a:pt x="193" y="1019"/>
                  </a:lnTo>
                  <a:lnTo>
                    <a:pt x="198" y="1019"/>
                  </a:lnTo>
                  <a:lnTo>
                    <a:pt x="204" y="1019"/>
                  </a:lnTo>
                  <a:lnTo>
                    <a:pt x="211" y="1019"/>
                  </a:lnTo>
                  <a:lnTo>
                    <a:pt x="221" y="1019"/>
                  </a:lnTo>
                  <a:lnTo>
                    <a:pt x="233" y="1019"/>
                  </a:lnTo>
                  <a:lnTo>
                    <a:pt x="233" y="1008"/>
                  </a:lnTo>
                  <a:lnTo>
                    <a:pt x="233" y="998"/>
                  </a:lnTo>
                  <a:lnTo>
                    <a:pt x="233" y="988"/>
                  </a:lnTo>
                  <a:lnTo>
                    <a:pt x="233" y="978"/>
                  </a:lnTo>
                  <a:lnTo>
                    <a:pt x="233" y="966"/>
                  </a:lnTo>
                  <a:lnTo>
                    <a:pt x="233" y="956"/>
                  </a:lnTo>
                  <a:lnTo>
                    <a:pt x="233" y="945"/>
                  </a:lnTo>
                  <a:lnTo>
                    <a:pt x="233" y="935"/>
                  </a:lnTo>
                  <a:lnTo>
                    <a:pt x="233" y="924"/>
                  </a:lnTo>
                  <a:lnTo>
                    <a:pt x="233" y="913"/>
                  </a:lnTo>
                  <a:lnTo>
                    <a:pt x="233" y="903"/>
                  </a:lnTo>
                  <a:lnTo>
                    <a:pt x="233" y="893"/>
                  </a:lnTo>
                  <a:lnTo>
                    <a:pt x="233" y="882"/>
                  </a:lnTo>
                  <a:lnTo>
                    <a:pt x="233" y="871"/>
                  </a:lnTo>
                  <a:lnTo>
                    <a:pt x="233" y="860"/>
                  </a:lnTo>
                  <a:lnTo>
                    <a:pt x="234" y="851"/>
                  </a:lnTo>
                  <a:lnTo>
                    <a:pt x="234" y="840"/>
                  </a:lnTo>
                  <a:lnTo>
                    <a:pt x="234" y="830"/>
                  </a:lnTo>
                  <a:lnTo>
                    <a:pt x="234" y="819"/>
                  </a:lnTo>
                  <a:lnTo>
                    <a:pt x="235" y="809"/>
                  </a:lnTo>
                  <a:lnTo>
                    <a:pt x="235" y="799"/>
                  </a:lnTo>
                  <a:lnTo>
                    <a:pt x="235" y="788"/>
                  </a:lnTo>
                  <a:lnTo>
                    <a:pt x="235" y="778"/>
                  </a:lnTo>
                  <a:lnTo>
                    <a:pt x="235" y="767"/>
                  </a:lnTo>
                  <a:lnTo>
                    <a:pt x="235" y="757"/>
                  </a:lnTo>
                  <a:lnTo>
                    <a:pt x="236" y="746"/>
                  </a:lnTo>
                  <a:lnTo>
                    <a:pt x="236" y="735"/>
                  </a:lnTo>
                  <a:lnTo>
                    <a:pt x="237" y="726"/>
                  </a:lnTo>
                  <a:lnTo>
                    <a:pt x="237" y="715"/>
                  </a:lnTo>
                  <a:lnTo>
                    <a:pt x="237" y="705"/>
                  </a:lnTo>
                  <a:lnTo>
                    <a:pt x="237" y="694"/>
                  </a:lnTo>
                  <a:lnTo>
                    <a:pt x="238" y="684"/>
                  </a:lnTo>
                  <a:lnTo>
                    <a:pt x="238" y="674"/>
                  </a:lnTo>
                  <a:lnTo>
                    <a:pt x="239" y="663"/>
                  </a:lnTo>
                  <a:lnTo>
                    <a:pt x="239" y="653"/>
                  </a:lnTo>
                  <a:lnTo>
                    <a:pt x="240" y="643"/>
                  </a:lnTo>
                  <a:lnTo>
                    <a:pt x="242" y="653"/>
                  </a:lnTo>
                  <a:lnTo>
                    <a:pt x="245" y="663"/>
                  </a:lnTo>
                  <a:lnTo>
                    <a:pt x="249" y="674"/>
                  </a:lnTo>
                  <a:lnTo>
                    <a:pt x="252" y="684"/>
                  </a:lnTo>
                  <a:lnTo>
                    <a:pt x="255" y="695"/>
                  </a:lnTo>
                  <a:lnTo>
                    <a:pt x="258" y="706"/>
                  </a:lnTo>
                  <a:lnTo>
                    <a:pt x="261" y="716"/>
                  </a:lnTo>
                  <a:lnTo>
                    <a:pt x="265" y="728"/>
                  </a:lnTo>
                  <a:lnTo>
                    <a:pt x="268" y="737"/>
                  </a:lnTo>
                  <a:lnTo>
                    <a:pt x="271" y="749"/>
                  </a:lnTo>
                  <a:lnTo>
                    <a:pt x="274" y="759"/>
                  </a:lnTo>
                  <a:lnTo>
                    <a:pt x="277" y="770"/>
                  </a:lnTo>
                  <a:lnTo>
                    <a:pt x="280" y="781"/>
                  </a:lnTo>
                  <a:lnTo>
                    <a:pt x="284" y="793"/>
                  </a:lnTo>
                  <a:lnTo>
                    <a:pt x="287" y="803"/>
                  </a:lnTo>
                  <a:lnTo>
                    <a:pt x="290" y="815"/>
                  </a:lnTo>
                  <a:lnTo>
                    <a:pt x="292" y="824"/>
                  </a:lnTo>
                  <a:lnTo>
                    <a:pt x="295" y="836"/>
                  </a:lnTo>
                  <a:lnTo>
                    <a:pt x="297" y="847"/>
                  </a:lnTo>
                  <a:lnTo>
                    <a:pt x="301" y="858"/>
                  </a:lnTo>
                  <a:lnTo>
                    <a:pt x="303" y="869"/>
                  </a:lnTo>
                  <a:lnTo>
                    <a:pt x="306" y="880"/>
                  </a:lnTo>
                  <a:lnTo>
                    <a:pt x="309" y="891"/>
                  </a:lnTo>
                  <a:lnTo>
                    <a:pt x="312" y="903"/>
                  </a:lnTo>
                  <a:lnTo>
                    <a:pt x="314" y="913"/>
                  </a:lnTo>
                  <a:lnTo>
                    <a:pt x="318" y="925"/>
                  </a:lnTo>
                  <a:lnTo>
                    <a:pt x="320" y="936"/>
                  </a:lnTo>
                  <a:lnTo>
                    <a:pt x="323" y="947"/>
                  </a:lnTo>
                  <a:lnTo>
                    <a:pt x="325" y="958"/>
                  </a:lnTo>
                  <a:lnTo>
                    <a:pt x="328" y="970"/>
                  </a:lnTo>
                  <a:lnTo>
                    <a:pt x="329" y="975"/>
                  </a:lnTo>
                  <a:lnTo>
                    <a:pt x="331" y="980"/>
                  </a:lnTo>
                  <a:lnTo>
                    <a:pt x="332" y="986"/>
                  </a:lnTo>
                  <a:lnTo>
                    <a:pt x="334" y="993"/>
                  </a:lnTo>
                  <a:lnTo>
                    <a:pt x="337" y="998"/>
                  </a:lnTo>
                  <a:lnTo>
                    <a:pt x="338" y="1004"/>
                  </a:lnTo>
                  <a:lnTo>
                    <a:pt x="339" y="1011"/>
                  </a:lnTo>
                  <a:lnTo>
                    <a:pt x="342" y="1019"/>
                  </a:lnTo>
                  <a:lnTo>
                    <a:pt x="347" y="1017"/>
                  </a:lnTo>
                  <a:lnTo>
                    <a:pt x="357" y="1015"/>
                  </a:lnTo>
                  <a:lnTo>
                    <a:pt x="363" y="1015"/>
                  </a:lnTo>
                  <a:lnTo>
                    <a:pt x="369" y="1015"/>
                  </a:lnTo>
                  <a:lnTo>
                    <a:pt x="376" y="1015"/>
                  </a:lnTo>
                  <a:lnTo>
                    <a:pt x="383" y="1015"/>
                  </a:lnTo>
                  <a:lnTo>
                    <a:pt x="390" y="1015"/>
                  </a:lnTo>
                  <a:lnTo>
                    <a:pt x="396" y="1015"/>
                  </a:lnTo>
                  <a:lnTo>
                    <a:pt x="402" y="1015"/>
                  </a:lnTo>
                  <a:lnTo>
                    <a:pt x="410" y="1015"/>
                  </a:lnTo>
                  <a:lnTo>
                    <a:pt x="416" y="1015"/>
                  </a:lnTo>
                  <a:lnTo>
                    <a:pt x="422" y="1015"/>
                  </a:lnTo>
                  <a:lnTo>
                    <a:pt x="429" y="1015"/>
                  </a:lnTo>
                  <a:lnTo>
                    <a:pt x="435" y="1015"/>
                  </a:lnTo>
                  <a:lnTo>
                    <a:pt x="442" y="1015"/>
                  </a:lnTo>
                  <a:lnTo>
                    <a:pt x="448" y="1015"/>
                  </a:lnTo>
                  <a:lnTo>
                    <a:pt x="454" y="1015"/>
                  </a:lnTo>
                  <a:lnTo>
                    <a:pt x="462" y="1015"/>
                  </a:lnTo>
                  <a:lnTo>
                    <a:pt x="468" y="1015"/>
                  </a:lnTo>
                  <a:lnTo>
                    <a:pt x="474" y="1015"/>
                  </a:lnTo>
                  <a:lnTo>
                    <a:pt x="481" y="1015"/>
                  </a:lnTo>
                  <a:lnTo>
                    <a:pt x="487" y="1015"/>
                  </a:lnTo>
                  <a:lnTo>
                    <a:pt x="493" y="1015"/>
                  </a:lnTo>
                  <a:lnTo>
                    <a:pt x="500" y="1015"/>
                  </a:lnTo>
                  <a:lnTo>
                    <a:pt x="506" y="1015"/>
                  </a:lnTo>
                  <a:lnTo>
                    <a:pt x="514" y="1015"/>
                  </a:lnTo>
                  <a:lnTo>
                    <a:pt x="520" y="1015"/>
                  </a:lnTo>
                  <a:lnTo>
                    <a:pt x="526" y="1015"/>
                  </a:lnTo>
                  <a:lnTo>
                    <a:pt x="533" y="1015"/>
                  </a:lnTo>
                  <a:lnTo>
                    <a:pt x="540" y="1015"/>
                  </a:lnTo>
                  <a:lnTo>
                    <a:pt x="546" y="1015"/>
                  </a:lnTo>
                  <a:lnTo>
                    <a:pt x="554" y="1015"/>
                  </a:lnTo>
                  <a:lnTo>
                    <a:pt x="560" y="1015"/>
                  </a:lnTo>
                  <a:lnTo>
                    <a:pt x="568" y="1015"/>
                  </a:lnTo>
                  <a:lnTo>
                    <a:pt x="577" y="1015"/>
                  </a:lnTo>
                  <a:lnTo>
                    <a:pt x="588" y="1015"/>
                  </a:lnTo>
                  <a:lnTo>
                    <a:pt x="597" y="1015"/>
                  </a:lnTo>
                  <a:lnTo>
                    <a:pt x="609" y="1015"/>
                  </a:lnTo>
                  <a:lnTo>
                    <a:pt x="606" y="1006"/>
                  </a:lnTo>
                  <a:lnTo>
                    <a:pt x="603" y="998"/>
                  </a:lnTo>
                  <a:lnTo>
                    <a:pt x="599" y="989"/>
                  </a:lnTo>
                  <a:lnTo>
                    <a:pt x="597" y="981"/>
                  </a:lnTo>
                  <a:lnTo>
                    <a:pt x="594" y="972"/>
                  </a:lnTo>
                  <a:lnTo>
                    <a:pt x="592" y="964"/>
                  </a:lnTo>
                  <a:lnTo>
                    <a:pt x="589" y="955"/>
                  </a:lnTo>
                  <a:lnTo>
                    <a:pt x="587" y="947"/>
                  </a:lnTo>
                  <a:lnTo>
                    <a:pt x="584" y="940"/>
                  </a:lnTo>
                  <a:lnTo>
                    <a:pt x="581" y="932"/>
                  </a:lnTo>
                  <a:lnTo>
                    <a:pt x="579" y="925"/>
                  </a:lnTo>
                  <a:lnTo>
                    <a:pt x="577" y="919"/>
                  </a:lnTo>
                  <a:lnTo>
                    <a:pt x="574" y="911"/>
                  </a:lnTo>
                  <a:lnTo>
                    <a:pt x="573" y="904"/>
                  </a:lnTo>
                  <a:lnTo>
                    <a:pt x="570" y="896"/>
                  </a:lnTo>
                  <a:lnTo>
                    <a:pt x="569" y="890"/>
                  </a:lnTo>
                  <a:lnTo>
                    <a:pt x="565" y="883"/>
                  </a:lnTo>
                  <a:lnTo>
                    <a:pt x="563" y="875"/>
                  </a:lnTo>
                  <a:lnTo>
                    <a:pt x="561" y="868"/>
                  </a:lnTo>
                  <a:lnTo>
                    <a:pt x="560" y="861"/>
                  </a:lnTo>
                  <a:lnTo>
                    <a:pt x="557" y="854"/>
                  </a:lnTo>
                  <a:lnTo>
                    <a:pt x="555" y="848"/>
                  </a:lnTo>
                  <a:lnTo>
                    <a:pt x="553" y="840"/>
                  </a:lnTo>
                  <a:lnTo>
                    <a:pt x="552" y="834"/>
                  </a:lnTo>
                  <a:lnTo>
                    <a:pt x="549" y="826"/>
                  </a:lnTo>
                  <a:lnTo>
                    <a:pt x="546" y="819"/>
                  </a:lnTo>
                  <a:lnTo>
                    <a:pt x="544" y="812"/>
                  </a:lnTo>
                  <a:lnTo>
                    <a:pt x="542" y="805"/>
                  </a:lnTo>
                  <a:lnTo>
                    <a:pt x="539" y="798"/>
                  </a:lnTo>
                  <a:lnTo>
                    <a:pt x="538" y="790"/>
                  </a:lnTo>
                  <a:lnTo>
                    <a:pt x="535" y="784"/>
                  </a:lnTo>
                  <a:lnTo>
                    <a:pt x="534" y="778"/>
                  </a:lnTo>
                  <a:lnTo>
                    <a:pt x="531" y="770"/>
                  </a:lnTo>
                  <a:lnTo>
                    <a:pt x="528" y="763"/>
                  </a:lnTo>
                  <a:lnTo>
                    <a:pt x="526" y="755"/>
                  </a:lnTo>
                  <a:lnTo>
                    <a:pt x="525" y="749"/>
                  </a:lnTo>
                  <a:lnTo>
                    <a:pt x="522" y="742"/>
                  </a:lnTo>
                  <a:lnTo>
                    <a:pt x="520" y="734"/>
                  </a:lnTo>
                  <a:lnTo>
                    <a:pt x="518" y="728"/>
                  </a:lnTo>
                  <a:lnTo>
                    <a:pt x="517" y="722"/>
                  </a:lnTo>
                  <a:lnTo>
                    <a:pt x="514" y="714"/>
                  </a:lnTo>
                  <a:lnTo>
                    <a:pt x="511" y="707"/>
                  </a:lnTo>
                  <a:lnTo>
                    <a:pt x="509" y="699"/>
                  </a:lnTo>
                  <a:lnTo>
                    <a:pt x="507" y="693"/>
                  </a:lnTo>
                  <a:lnTo>
                    <a:pt x="504" y="686"/>
                  </a:lnTo>
                  <a:lnTo>
                    <a:pt x="503" y="679"/>
                  </a:lnTo>
                  <a:lnTo>
                    <a:pt x="500" y="672"/>
                  </a:lnTo>
                  <a:lnTo>
                    <a:pt x="499" y="665"/>
                  </a:lnTo>
                  <a:lnTo>
                    <a:pt x="496" y="658"/>
                  </a:lnTo>
                  <a:lnTo>
                    <a:pt x="493" y="651"/>
                  </a:lnTo>
                  <a:lnTo>
                    <a:pt x="491" y="644"/>
                  </a:lnTo>
                  <a:lnTo>
                    <a:pt x="490" y="638"/>
                  </a:lnTo>
                  <a:lnTo>
                    <a:pt x="487" y="630"/>
                  </a:lnTo>
                  <a:lnTo>
                    <a:pt x="485" y="623"/>
                  </a:lnTo>
                  <a:lnTo>
                    <a:pt x="483" y="617"/>
                  </a:lnTo>
                  <a:lnTo>
                    <a:pt x="482" y="610"/>
                  </a:lnTo>
                  <a:lnTo>
                    <a:pt x="479" y="603"/>
                  </a:lnTo>
                  <a:lnTo>
                    <a:pt x="476" y="597"/>
                  </a:lnTo>
                  <a:lnTo>
                    <a:pt x="474" y="589"/>
                  </a:lnTo>
                  <a:lnTo>
                    <a:pt x="472" y="583"/>
                  </a:lnTo>
                  <a:lnTo>
                    <a:pt x="469" y="575"/>
                  </a:lnTo>
                  <a:lnTo>
                    <a:pt x="468" y="569"/>
                  </a:lnTo>
                  <a:lnTo>
                    <a:pt x="465" y="563"/>
                  </a:lnTo>
                  <a:lnTo>
                    <a:pt x="464" y="556"/>
                  </a:lnTo>
                  <a:lnTo>
                    <a:pt x="461" y="549"/>
                  </a:lnTo>
                  <a:lnTo>
                    <a:pt x="460" y="542"/>
                  </a:lnTo>
                  <a:lnTo>
                    <a:pt x="456" y="535"/>
                  </a:lnTo>
                  <a:lnTo>
                    <a:pt x="455" y="529"/>
                  </a:lnTo>
                  <a:lnTo>
                    <a:pt x="453" y="522"/>
                  </a:lnTo>
                  <a:lnTo>
                    <a:pt x="451" y="516"/>
                  </a:lnTo>
                  <a:lnTo>
                    <a:pt x="449" y="510"/>
                  </a:lnTo>
                  <a:lnTo>
                    <a:pt x="448" y="5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 name="Freeform 6"/>
            <p:cNvSpPr>
              <a:spLocks/>
            </p:cNvSpPr>
            <p:nvPr/>
          </p:nvSpPr>
          <p:spPr bwMode="auto">
            <a:xfrm>
              <a:off x="1557" y="1857"/>
              <a:ext cx="895" cy="512"/>
            </a:xfrm>
            <a:custGeom>
              <a:avLst/>
              <a:gdLst>
                <a:gd name="T0" fmla="*/ 867 w 895"/>
                <a:gd name="T1" fmla="*/ 0 h 512"/>
                <a:gd name="T2" fmla="*/ 830 w 895"/>
                <a:gd name="T3" fmla="*/ 0 h 512"/>
                <a:gd name="T4" fmla="*/ 784 w 895"/>
                <a:gd name="T5" fmla="*/ 0 h 512"/>
                <a:gd name="T6" fmla="*/ 740 w 895"/>
                <a:gd name="T7" fmla="*/ 0 h 512"/>
                <a:gd name="T8" fmla="*/ 695 w 895"/>
                <a:gd name="T9" fmla="*/ 0 h 512"/>
                <a:gd name="T10" fmla="*/ 648 w 895"/>
                <a:gd name="T11" fmla="*/ 0 h 512"/>
                <a:gd name="T12" fmla="*/ 604 w 895"/>
                <a:gd name="T13" fmla="*/ 0 h 512"/>
                <a:gd name="T14" fmla="*/ 558 w 895"/>
                <a:gd name="T15" fmla="*/ 0 h 512"/>
                <a:gd name="T16" fmla="*/ 534 w 895"/>
                <a:gd name="T17" fmla="*/ 8 h 512"/>
                <a:gd name="T18" fmla="*/ 502 w 895"/>
                <a:gd name="T19" fmla="*/ 44 h 512"/>
                <a:gd name="T20" fmla="*/ 470 w 895"/>
                <a:gd name="T21" fmla="*/ 81 h 512"/>
                <a:gd name="T22" fmla="*/ 439 w 895"/>
                <a:gd name="T23" fmla="*/ 117 h 512"/>
                <a:gd name="T24" fmla="*/ 414 w 895"/>
                <a:gd name="T25" fmla="*/ 94 h 512"/>
                <a:gd name="T26" fmla="*/ 391 w 895"/>
                <a:gd name="T27" fmla="*/ 58 h 512"/>
                <a:gd name="T28" fmla="*/ 369 w 895"/>
                <a:gd name="T29" fmla="*/ 25 h 512"/>
                <a:gd name="T30" fmla="*/ 348 w 895"/>
                <a:gd name="T31" fmla="*/ 0 h 512"/>
                <a:gd name="T32" fmla="*/ 305 w 895"/>
                <a:gd name="T33" fmla="*/ 0 h 512"/>
                <a:gd name="T34" fmla="*/ 259 w 895"/>
                <a:gd name="T35" fmla="*/ 0 h 512"/>
                <a:gd name="T36" fmla="*/ 213 w 895"/>
                <a:gd name="T37" fmla="*/ 0 h 512"/>
                <a:gd name="T38" fmla="*/ 166 w 895"/>
                <a:gd name="T39" fmla="*/ 0 h 512"/>
                <a:gd name="T40" fmla="*/ 122 w 895"/>
                <a:gd name="T41" fmla="*/ 0 h 512"/>
                <a:gd name="T42" fmla="*/ 75 w 895"/>
                <a:gd name="T43" fmla="*/ 0 h 512"/>
                <a:gd name="T44" fmla="*/ 35 w 895"/>
                <a:gd name="T45" fmla="*/ 0 h 512"/>
                <a:gd name="T46" fmla="*/ 7 w 895"/>
                <a:gd name="T47" fmla="*/ 5 h 512"/>
                <a:gd name="T48" fmla="*/ 43 w 895"/>
                <a:gd name="T49" fmla="*/ 43 h 512"/>
                <a:gd name="T50" fmla="*/ 79 w 895"/>
                <a:gd name="T51" fmla="*/ 79 h 512"/>
                <a:gd name="T52" fmla="*/ 115 w 895"/>
                <a:gd name="T53" fmla="*/ 117 h 512"/>
                <a:gd name="T54" fmla="*/ 152 w 895"/>
                <a:gd name="T55" fmla="*/ 155 h 512"/>
                <a:gd name="T56" fmla="*/ 188 w 895"/>
                <a:gd name="T57" fmla="*/ 195 h 512"/>
                <a:gd name="T58" fmla="*/ 224 w 895"/>
                <a:gd name="T59" fmla="*/ 235 h 512"/>
                <a:gd name="T60" fmla="*/ 260 w 895"/>
                <a:gd name="T61" fmla="*/ 279 h 512"/>
                <a:gd name="T62" fmla="*/ 254 w 895"/>
                <a:gd name="T63" fmla="*/ 331 h 512"/>
                <a:gd name="T64" fmla="*/ 251 w 895"/>
                <a:gd name="T65" fmla="*/ 366 h 512"/>
                <a:gd name="T66" fmla="*/ 243 w 895"/>
                <a:gd name="T67" fmla="*/ 408 h 512"/>
                <a:gd name="T68" fmla="*/ 237 w 895"/>
                <a:gd name="T69" fmla="*/ 444 h 512"/>
                <a:gd name="T70" fmla="*/ 271 w 895"/>
                <a:gd name="T71" fmla="*/ 453 h 512"/>
                <a:gd name="T72" fmla="*/ 314 w 895"/>
                <a:gd name="T73" fmla="*/ 461 h 512"/>
                <a:gd name="T74" fmla="*/ 355 w 895"/>
                <a:gd name="T75" fmla="*/ 470 h 512"/>
                <a:gd name="T76" fmla="*/ 398 w 895"/>
                <a:gd name="T77" fmla="*/ 479 h 512"/>
                <a:gd name="T78" fmla="*/ 440 w 895"/>
                <a:gd name="T79" fmla="*/ 487 h 512"/>
                <a:gd name="T80" fmla="*/ 482 w 895"/>
                <a:gd name="T81" fmla="*/ 496 h 512"/>
                <a:gd name="T82" fmla="*/ 525 w 895"/>
                <a:gd name="T83" fmla="*/ 505 h 512"/>
                <a:gd name="T84" fmla="*/ 557 w 895"/>
                <a:gd name="T85" fmla="*/ 512 h 512"/>
                <a:gd name="T86" fmla="*/ 557 w 895"/>
                <a:gd name="T87" fmla="*/ 462 h 512"/>
                <a:gd name="T88" fmla="*/ 561 w 895"/>
                <a:gd name="T89" fmla="*/ 413 h 512"/>
                <a:gd name="T90" fmla="*/ 562 w 895"/>
                <a:gd name="T91" fmla="*/ 364 h 512"/>
                <a:gd name="T92" fmla="*/ 576 w 895"/>
                <a:gd name="T93" fmla="*/ 322 h 512"/>
                <a:gd name="T94" fmla="*/ 607 w 895"/>
                <a:gd name="T95" fmla="*/ 292 h 512"/>
                <a:gd name="T96" fmla="*/ 639 w 895"/>
                <a:gd name="T97" fmla="*/ 262 h 512"/>
                <a:gd name="T98" fmla="*/ 670 w 895"/>
                <a:gd name="T99" fmla="*/ 232 h 512"/>
                <a:gd name="T100" fmla="*/ 701 w 895"/>
                <a:gd name="T101" fmla="*/ 200 h 512"/>
                <a:gd name="T102" fmla="*/ 732 w 895"/>
                <a:gd name="T103" fmla="*/ 170 h 512"/>
                <a:gd name="T104" fmla="*/ 764 w 895"/>
                <a:gd name="T105" fmla="*/ 139 h 512"/>
                <a:gd name="T106" fmla="*/ 792 w 895"/>
                <a:gd name="T107" fmla="*/ 109 h 512"/>
                <a:gd name="T108" fmla="*/ 822 w 895"/>
                <a:gd name="T109" fmla="*/ 79 h 512"/>
                <a:gd name="T110" fmla="*/ 852 w 895"/>
                <a:gd name="T111" fmla="*/ 47 h 512"/>
                <a:gd name="T112" fmla="*/ 876 w 895"/>
                <a:gd name="T113" fmla="*/ 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5" h="512">
                  <a:moveTo>
                    <a:pt x="895" y="0"/>
                  </a:moveTo>
                  <a:lnTo>
                    <a:pt x="888" y="0"/>
                  </a:lnTo>
                  <a:lnTo>
                    <a:pt x="881" y="0"/>
                  </a:lnTo>
                  <a:lnTo>
                    <a:pt x="873" y="0"/>
                  </a:lnTo>
                  <a:lnTo>
                    <a:pt x="867" y="0"/>
                  </a:lnTo>
                  <a:lnTo>
                    <a:pt x="859" y="0"/>
                  </a:lnTo>
                  <a:lnTo>
                    <a:pt x="853" y="0"/>
                  </a:lnTo>
                  <a:lnTo>
                    <a:pt x="846" y="0"/>
                  </a:lnTo>
                  <a:lnTo>
                    <a:pt x="839" y="0"/>
                  </a:lnTo>
                  <a:lnTo>
                    <a:pt x="830" y="0"/>
                  </a:lnTo>
                  <a:lnTo>
                    <a:pt x="820" y="0"/>
                  </a:lnTo>
                  <a:lnTo>
                    <a:pt x="812" y="0"/>
                  </a:lnTo>
                  <a:lnTo>
                    <a:pt x="803" y="0"/>
                  </a:lnTo>
                  <a:lnTo>
                    <a:pt x="794" y="0"/>
                  </a:lnTo>
                  <a:lnTo>
                    <a:pt x="784" y="0"/>
                  </a:lnTo>
                  <a:lnTo>
                    <a:pt x="776" y="0"/>
                  </a:lnTo>
                  <a:lnTo>
                    <a:pt x="767" y="0"/>
                  </a:lnTo>
                  <a:lnTo>
                    <a:pt x="758" y="0"/>
                  </a:lnTo>
                  <a:lnTo>
                    <a:pt x="748" y="0"/>
                  </a:lnTo>
                  <a:lnTo>
                    <a:pt x="740" y="0"/>
                  </a:lnTo>
                  <a:lnTo>
                    <a:pt x="731" y="0"/>
                  </a:lnTo>
                  <a:lnTo>
                    <a:pt x="722" y="0"/>
                  </a:lnTo>
                  <a:lnTo>
                    <a:pt x="712" y="0"/>
                  </a:lnTo>
                  <a:lnTo>
                    <a:pt x="704" y="0"/>
                  </a:lnTo>
                  <a:lnTo>
                    <a:pt x="695" y="0"/>
                  </a:lnTo>
                  <a:lnTo>
                    <a:pt x="686" y="0"/>
                  </a:lnTo>
                  <a:lnTo>
                    <a:pt x="676" y="0"/>
                  </a:lnTo>
                  <a:lnTo>
                    <a:pt x="666" y="0"/>
                  </a:lnTo>
                  <a:lnTo>
                    <a:pt x="658" y="0"/>
                  </a:lnTo>
                  <a:lnTo>
                    <a:pt x="648" y="0"/>
                  </a:lnTo>
                  <a:lnTo>
                    <a:pt x="640" y="0"/>
                  </a:lnTo>
                  <a:lnTo>
                    <a:pt x="630" y="0"/>
                  </a:lnTo>
                  <a:lnTo>
                    <a:pt x="622" y="0"/>
                  </a:lnTo>
                  <a:lnTo>
                    <a:pt x="612" y="0"/>
                  </a:lnTo>
                  <a:lnTo>
                    <a:pt x="604" y="0"/>
                  </a:lnTo>
                  <a:lnTo>
                    <a:pt x="594" y="0"/>
                  </a:lnTo>
                  <a:lnTo>
                    <a:pt x="586" y="0"/>
                  </a:lnTo>
                  <a:lnTo>
                    <a:pt x="576" y="0"/>
                  </a:lnTo>
                  <a:lnTo>
                    <a:pt x="568" y="0"/>
                  </a:lnTo>
                  <a:lnTo>
                    <a:pt x="558" y="0"/>
                  </a:lnTo>
                  <a:lnTo>
                    <a:pt x="550" y="0"/>
                  </a:lnTo>
                  <a:lnTo>
                    <a:pt x="544" y="0"/>
                  </a:lnTo>
                  <a:lnTo>
                    <a:pt x="538" y="0"/>
                  </a:lnTo>
                  <a:lnTo>
                    <a:pt x="536" y="3"/>
                  </a:lnTo>
                  <a:lnTo>
                    <a:pt x="534" y="8"/>
                  </a:lnTo>
                  <a:lnTo>
                    <a:pt x="528" y="14"/>
                  </a:lnTo>
                  <a:lnTo>
                    <a:pt x="521" y="22"/>
                  </a:lnTo>
                  <a:lnTo>
                    <a:pt x="515" y="29"/>
                  </a:lnTo>
                  <a:lnTo>
                    <a:pt x="509" y="37"/>
                  </a:lnTo>
                  <a:lnTo>
                    <a:pt x="502" y="44"/>
                  </a:lnTo>
                  <a:lnTo>
                    <a:pt x="496" y="52"/>
                  </a:lnTo>
                  <a:lnTo>
                    <a:pt x="490" y="58"/>
                  </a:lnTo>
                  <a:lnTo>
                    <a:pt x="483" y="67"/>
                  </a:lnTo>
                  <a:lnTo>
                    <a:pt x="477" y="73"/>
                  </a:lnTo>
                  <a:lnTo>
                    <a:pt x="470" y="81"/>
                  </a:lnTo>
                  <a:lnTo>
                    <a:pt x="464" y="88"/>
                  </a:lnTo>
                  <a:lnTo>
                    <a:pt x="458" y="96"/>
                  </a:lnTo>
                  <a:lnTo>
                    <a:pt x="451" y="102"/>
                  </a:lnTo>
                  <a:lnTo>
                    <a:pt x="445" y="109"/>
                  </a:lnTo>
                  <a:lnTo>
                    <a:pt x="439" y="117"/>
                  </a:lnTo>
                  <a:lnTo>
                    <a:pt x="433" y="124"/>
                  </a:lnTo>
                  <a:lnTo>
                    <a:pt x="428" y="117"/>
                  </a:lnTo>
                  <a:lnTo>
                    <a:pt x="424" y="109"/>
                  </a:lnTo>
                  <a:lnTo>
                    <a:pt x="419" y="102"/>
                  </a:lnTo>
                  <a:lnTo>
                    <a:pt x="414" y="94"/>
                  </a:lnTo>
                  <a:lnTo>
                    <a:pt x="409" y="87"/>
                  </a:lnTo>
                  <a:lnTo>
                    <a:pt x="405" y="80"/>
                  </a:lnTo>
                  <a:lnTo>
                    <a:pt x="401" y="72"/>
                  </a:lnTo>
                  <a:lnTo>
                    <a:pt x="396" y="66"/>
                  </a:lnTo>
                  <a:lnTo>
                    <a:pt x="391" y="58"/>
                  </a:lnTo>
                  <a:lnTo>
                    <a:pt x="387" y="51"/>
                  </a:lnTo>
                  <a:lnTo>
                    <a:pt x="381" y="44"/>
                  </a:lnTo>
                  <a:lnTo>
                    <a:pt x="378" y="37"/>
                  </a:lnTo>
                  <a:lnTo>
                    <a:pt x="373" y="31"/>
                  </a:lnTo>
                  <a:lnTo>
                    <a:pt x="369" y="25"/>
                  </a:lnTo>
                  <a:lnTo>
                    <a:pt x="365" y="18"/>
                  </a:lnTo>
                  <a:lnTo>
                    <a:pt x="361" y="12"/>
                  </a:lnTo>
                  <a:lnTo>
                    <a:pt x="357" y="5"/>
                  </a:lnTo>
                  <a:lnTo>
                    <a:pt x="354" y="0"/>
                  </a:lnTo>
                  <a:lnTo>
                    <a:pt x="348" y="0"/>
                  </a:lnTo>
                  <a:lnTo>
                    <a:pt x="342" y="0"/>
                  </a:lnTo>
                  <a:lnTo>
                    <a:pt x="333" y="0"/>
                  </a:lnTo>
                  <a:lnTo>
                    <a:pt x="323" y="0"/>
                  </a:lnTo>
                  <a:lnTo>
                    <a:pt x="314" y="0"/>
                  </a:lnTo>
                  <a:lnTo>
                    <a:pt x="305" y="0"/>
                  </a:lnTo>
                  <a:lnTo>
                    <a:pt x="296" y="0"/>
                  </a:lnTo>
                  <a:lnTo>
                    <a:pt x="286" y="0"/>
                  </a:lnTo>
                  <a:lnTo>
                    <a:pt x="277" y="0"/>
                  </a:lnTo>
                  <a:lnTo>
                    <a:pt x="268" y="0"/>
                  </a:lnTo>
                  <a:lnTo>
                    <a:pt x="259" y="0"/>
                  </a:lnTo>
                  <a:lnTo>
                    <a:pt x="249" y="0"/>
                  </a:lnTo>
                  <a:lnTo>
                    <a:pt x="239" y="0"/>
                  </a:lnTo>
                  <a:lnTo>
                    <a:pt x="231" y="0"/>
                  </a:lnTo>
                  <a:lnTo>
                    <a:pt x="221" y="0"/>
                  </a:lnTo>
                  <a:lnTo>
                    <a:pt x="213" y="0"/>
                  </a:lnTo>
                  <a:lnTo>
                    <a:pt x="203" y="0"/>
                  </a:lnTo>
                  <a:lnTo>
                    <a:pt x="195" y="0"/>
                  </a:lnTo>
                  <a:lnTo>
                    <a:pt x="185" y="0"/>
                  </a:lnTo>
                  <a:lnTo>
                    <a:pt x="176" y="0"/>
                  </a:lnTo>
                  <a:lnTo>
                    <a:pt x="166" y="0"/>
                  </a:lnTo>
                  <a:lnTo>
                    <a:pt x="158" y="0"/>
                  </a:lnTo>
                  <a:lnTo>
                    <a:pt x="148" y="0"/>
                  </a:lnTo>
                  <a:lnTo>
                    <a:pt x="140" y="0"/>
                  </a:lnTo>
                  <a:lnTo>
                    <a:pt x="130" y="0"/>
                  </a:lnTo>
                  <a:lnTo>
                    <a:pt x="122" y="0"/>
                  </a:lnTo>
                  <a:lnTo>
                    <a:pt x="112" y="0"/>
                  </a:lnTo>
                  <a:lnTo>
                    <a:pt x="103" y="0"/>
                  </a:lnTo>
                  <a:lnTo>
                    <a:pt x="93" y="0"/>
                  </a:lnTo>
                  <a:lnTo>
                    <a:pt x="85" y="0"/>
                  </a:lnTo>
                  <a:lnTo>
                    <a:pt x="75" y="0"/>
                  </a:lnTo>
                  <a:lnTo>
                    <a:pt x="67" y="0"/>
                  </a:lnTo>
                  <a:lnTo>
                    <a:pt x="57" y="0"/>
                  </a:lnTo>
                  <a:lnTo>
                    <a:pt x="49" y="0"/>
                  </a:lnTo>
                  <a:lnTo>
                    <a:pt x="41" y="0"/>
                  </a:lnTo>
                  <a:lnTo>
                    <a:pt x="35" y="0"/>
                  </a:lnTo>
                  <a:lnTo>
                    <a:pt x="29" y="0"/>
                  </a:lnTo>
                  <a:lnTo>
                    <a:pt x="22" y="0"/>
                  </a:lnTo>
                  <a:lnTo>
                    <a:pt x="11" y="0"/>
                  </a:lnTo>
                  <a:lnTo>
                    <a:pt x="0" y="0"/>
                  </a:lnTo>
                  <a:lnTo>
                    <a:pt x="7" y="5"/>
                  </a:lnTo>
                  <a:lnTo>
                    <a:pt x="15" y="13"/>
                  </a:lnTo>
                  <a:lnTo>
                    <a:pt x="22" y="21"/>
                  </a:lnTo>
                  <a:lnTo>
                    <a:pt x="31" y="30"/>
                  </a:lnTo>
                  <a:lnTo>
                    <a:pt x="37" y="36"/>
                  </a:lnTo>
                  <a:lnTo>
                    <a:pt x="43" y="43"/>
                  </a:lnTo>
                  <a:lnTo>
                    <a:pt x="51" y="50"/>
                  </a:lnTo>
                  <a:lnTo>
                    <a:pt x="58" y="57"/>
                  </a:lnTo>
                  <a:lnTo>
                    <a:pt x="65" y="64"/>
                  </a:lnTo>
                  <a:lnTo>
                    <a:pt x="72" y="71"/>
                  </a:lnTo>
                  <a:lnTo>
                    <a:pt x="79" y="79"/>
                  </a:lnTo>
                  <a:lnTo>
                    <a:pt x="87" y="87"/>
                  </a:lnTo>
                  <a:lnTo>
                    <a:pt x="93" y="93"/>
                  </a:lnTo>
                  <a:lnTo>
                    <a:pt x="101" y="102"/>
                  </a:lnTo>
                  <a:lnTo>
                    <a:pt x="108" y="108"/>
                  </a:lnTo>
                  <a:lnTo>
                    <a:pt x="115" y="117"/>
                  </a:lnTo>
                  <a:lnTo>
                    <a:pt x="122" y="124"/>
                  </a:lnTo>
                  <a:lnTo>
                    <a:pt x="129" y="133"/>
                  </a:lnTo>
                  <a:lnTo>
                    <a:pt x="137" y="140"/>
                  </a:lnTo>
                  <a:lnTo>
                    <a:pt x="145" y="148"/>
                  </a:lnTo>
                  <a:lnTo>
                    <a:pt x="152" y="155"/>
                  </a:lnTo>
                  <a:lnTo>
                    <a:pt x="159" y="163"/>
                  </a:lnTo>
                  <a:lnTo>
                    <a:pt x="166" y="171"/>
                  </a:lnTo>
                  <a:lnTo>
                    <a:pt x="174" y="179"/>
                  </a:lnTo>
                  <a:lnTo>
                    <a:pt x="180" y="187"/>
                  </a:lnTo>
                  <a:lnTo>
                    <a:pt x="188" y="195"/>
                  </a:lnTo>
                  <a:lnTo>
                    <a:pt x="195" y="203"/>
                  </a:lnTo>
                  <a:lnTo>
                    <a:pt x="202" y="212"/>
                  </a:lnTo>
                  <a:lnTo>
                    <a:pt x="209" y="219"/>
                  </a:lnTo>
                  <a:lnTo>
                    <a:pt x="216" y="228"/>
                  </a:lnTo>
                  <a:lnTo>
                    <a:pt x="224" y="235"/>
                  </a:lnTo>
                  <a:lnTo>
                    <a:pt x="231" y="244"/>
                  </a:lnTo>
                  <a:lnTo>
                    <a:pt x="237" y="252"/>
                  </a:lnTo>
                  <a:lnTo>
                    <a:pt x="245" y="261"/>
                  </a:lnTo>
                  <a:lnTo>
                    <a:pt x="252" y="269"/>
                  </a:lnTo>
                  <a:lnTo>
                    <a:pt x="260" y="279"/>
                  </a:lnTo>
                  <a:lnTo>
                    <a:pt x="259" y="287"/>
                  </a:lnTo>
                  <a:lnTo>
                    <a:pt x="259" y="298"/>
                  </a:lnTo>
                  <a:lnTo>
                    <a:pt x="257" y="308"/>
                  </a:lnTo>
                  <a:lnTo>
                    <a:pt x="256" y="320"/>
                  </a:lnTo>
                  <a:lnTo>
                    <a:pt x="254" y="331"/>
                  </a:lnTo>
                  <a:lnTo>
                    <a:pt x="253" y="342"/>
                  </a:lnTo>
                  <a:lnTo>
                    <a:pt x="252" y="348"/>
                  </a:lnTo>
                  <a:lnTo>
                    <a:pt x="252" y="354"/>
                  </a:lnTo>
                  <a:lnTo>
                    <a:pt x="251" y="359"/>
                  </a:lnTo>
                  <a:lnTo>
                    <a:pt x="251" y="366"/>
                  </a:lnTo>
                  <a:lnTo>
                    <a:pt x="249" y="375"/>
                  </a:lnTo>
                  <a:lnTo>
                    <a:pt x="248" y="385"/>
                  </a:lnTo>
                  <a:lnTo>
                    <a:pt x="246" y="393"/>
                  </a:lnTo>
                  <a:lnTo>
                    <a:pt x="245" y="403"/>
                  </a:lnTo>
                  <a:lnTo>
                    <a:pt x="243" y="408"/>
                  </a:lnTo>
                  <a:lnTo>
                    <a:pt x="242" y="414"/>
                  </a:lnTo>
                  <a:lnTo>
                    <a:pt x="242" y="419"/>
                  </a:lnTo>
                  <a:lnTo>
                    <a:pt x="242" y="422"/>
                  </a:lnTo>
                  <a:lnTo>
                    <a:pt x="239" y="432"/>
                  </a:lnTo>
                  <a:lnTo>
                    <a:pt x="237" y="444"/>
                  </a:lnTo>
                  <a:lnTo>
                    <a:pt x="243" y="446"/>
                  </a:lnTo>
                  <a:lnTo>
                    <a:pt x="249" y="447"/>
                  </a:lnTo>
                  <a:lnTo>
                    <a:pt x="255" y="448"/>
                  </a:lnTo>
                  <a:lnTo>
                    <a:pt x="264" y="452"/>
                  </a:lnTo>
                  <a:lnTo>
                    <a:pt x="271" y="453"/>
                  </a:lnTo>
                  <a:lnTo>
                    <a:pt x="280" y="455"/>
                  </a:lnTo>
                  <a:lnTo>
                    <a:pt x="288" y="456"/>
                  </a:lnTo>
                  <a:lnTo>
                    <a:pt x="297" y="458"/>
                  </a:lnTo>
                  <a:lnTo>
                    <a:pt x="304" y="459"/>
                  </a:lnTo>
                  <a:lnTo>
                    <a:pt x="314" y="461"/>
                  </a:lnTo>
                  <a:lnTo>
                    <a:pt x="321" y="463"/>
                  </a:lnTo>
                  <a:lnTo>
                    <a:pt x="331" y="465"/>
                  </a:lnTo>
                  <a:lnTo>
                    <a:pt x="338" y="466"/>
                  </a:lnTo>
                  <a:lnTo>
                    <a:pt x="346" y="468"/>
                  </a:lnTo>
                  <a:lnTo>
                    <a:pt x="355" y="470"/>
                  </a:lnTo>
                  <a:lnTo>
                    <a:pt x="365" y="472"/>
                  </a:lnTo>
                  <a:lnTo>
                    <a:pt x="372" y="473"/>
                  </a:lnTo>
                  <a:lnTo>
                    <a:pt x="380" y="475"/>
                  </a:lnTo>
                  <a:lnTo>
                    <a:pt x="389" y="477"/>
                  </a:lnTo>
                  <a:lnTo>
                    <a:pt x="398" y="479"/>
                  </a:lnTo>
                  <a:lnTo>
                    <a:pt x="406" y="480"/>
                  </a:lnTo>
                  <a:lnTo>
                    <a:pt x="414" y="482"/>
                  </a:lnTo>
                  <a:lnTo>
                    <a:pt x="423" y="483"/>
                  </a:lnTo>
                  <a:lnTo>
                    <a:pt x="431" y="485"/>
                  </a:lnTo>
                  <a:lnTo>
                    <a:pt x="440" y="487"/>
                  </a:lnTo>
                  <a:lnTo>
                    <a:pt x="448" y="489"/>
                  </a:lnTo>
                  <a:lnTo>
                    <a:pt x="457" y="491"/>
                  </a:lnTo>
                  <a:lnTo>
                    <a:pt x="466" y="493"/>
                  </a:lnTo>
                  <a:lnTo>
                    <a:pt x="474" y="494"/>
                  </a:lnTo>
                  <a:lnTo>
                    <a:pt x="482" y="496"/>
                  </a:lnTo>
                  <a:lnTo>
                    <a:pt x="491" y="497"/>
                  </a:lnTo>
                  <a:lnTo>
                    <a:pt x="499" y="500"/>
                  </a:lnTo>
                  <a:lnTo>
                    <a:pt x="508" y="501"/>
                  </a:lnTo>
                  <a:lnTo>
                    <a:pt x="516" y="503"/>
                  </a:lnTo>
                  <a:lnTo>
                    <a:pt x="525" y="505"/>
                  </a:lnTo>
                  <a:lnTo>
                    <a:pt x="534" y="508"/>
                  </a:lnTo>
                  <a:lnTo>
                    <a:pt x="539" y="508"/>
                  </a:lnTo>
                  <a:lnTo>
                    <a:pt x="546" y="510"/>
                  </a:lnTo>
                  <a:lnTo>
                    <a:pt x="551" y="511"/>
                  </a:lnTo>
                  <a:lnTo>
                    <a:pt x="557" y="512"/>
                  </a:lnTo>
                  <a:lnTo>
                    <a:pt x="557" y="502"/>
                  </a:lnTo>
                  <a:lnTo>
                    <a:pt x="557" y="493"/>
                  </a:lnTo>
                  <a:lnTo>
                    <a:pt x="557" y="482"/>
                  </a:lnTo>
                  <a:lnTo>
                    <a:pt x="557" y="473"/>
                  </a:lnTo>
                  <a:lnTo>
                    <a:pt x="557" y="462"/>
                  </a:lnTo>
                  <a:lnTo>
                    <a:pt x="558" y="453"/>
                  </a:lnTo>
                  <a:lnTo>
                    <a:pt x="558" y="442"/>
                  </a:lnTo>
                  <a:lnTo>
                    <a:pt x="559" y="432"/>
                  </a:lnTo>
                  <a:lnTo>
                    <a:pt x="559" y="423"/>
                  </a:lnTo>
                  <a:lnTo>
                    <a:pt x="561" y="413"/>
                  </a:lnTo>
                  <a:lnTo>
                    <a:pt x="561" y="403"/>
                  </a:lnTo>
                  <a:lnTo>
                    <a:pt x="561" y="393"/>
                  </a:lnTo>
                  <a:lnTo>
                    <a:pt x="561" y="384"/>
                  </a:lnTo>
                  <a:lnTo>
                    <a:pt x="562" y="374"/>
                  </a:lnTo>
                  <a:lnTo>
                    <a:pt x="562" y="364"/>
                  </a:lnTo>
                  <a:lnTo>
                    <a:pt x="563" y="354"/>
                  </a:lnTo>
                  <a:lnTo>
                    <a:pt x="564" y="345"/>
                  </a:lnTo>
                  <a:lnTo>
                    <a:pt x="565" y="335"/>
                  </a:lnTo>
                  <a:lnTo>
                    <a:pt x="570" y="329"/>
                  </a:lnTo>
                  <a:lnTo>
                    <a:pt x="576" y="322"/>
                  </a:lnTo>
                  <a:lnTo>
                    <a:pt x="582" y="316"/>
                  </a:lnTo>
                  <a:lnTo>
                    <a:pt x="588" y="311"/>
                  </a:lnTo>
                  <a:lnTo>
                    <a:pt x="594" y="304"/>
                  </a:lnTo>
                  <a:lnTo>
                    <a:pt x="601" y="298"/>
                  </a:lnTo>
                  <a:lnTo>
                    <a:pt x="607" y="292"/>
                  </a:lnTo>
                  <a:lnTo>
                    <a:pt x="614" y="286"/>
                  </a:lnTo>
                  <a:lnTo>
                    <a:pt x="620" y="280"/>
                  </a:lnTo>
                  <a:lnTo>
                    <a:pt x="626" y="274"/>
                  </a:lnTo>
                  <a:lnTo>
                    <a:pt x="633" y="267"/>
                  </a:lnTo>
                  <a:lnTo>
                    <a:pt x="639" y="262"/>
                  </a:lnTo>
                  <a:lnTo>
                    <a:pt x="645" y="256"/>
                  </a:lnTo>
                  <a:lnTo>
                    <a:pt x="652" y="250"/>
                  </a:lnTo>
                  <a:lnTo>
                    <a:pt x="658" y="244"/>
                  </a:lnTo>
                  <a:lnTo>
                    <a:pt x="664" y="239"/>
                  </a:lnTo>
                  <a:lnTo>
                    <a:pt x="670" y="232"/>
                  </a:lnTo>
                  <a:lnTo>
                    <a:pt x="676" y="226"/>
                  </a:lnTo>
                  <a:lnTo>
                    <a:pt x="682" y="219"/>
                  </a:lnTo>
                  <a:lnTo>
                    <a:pt x="689" y="213"/>
                  </a:lnTo>
                  <a:lnTo>
                    <a:pt x="695" y="207"/>
                  </a:lnTo>
                  <a:lnTo>
                    <a:pt x="701" y="200"/>
                  </a:lnTo>
                  <a:lnTo>
                    <a:pt x="708" y="194"/>
                  </a:lnTo>
                  <a:lnTo>
                    <a:pt x="714" y="189"/>
                  </a:lnTo>
                  <a:lnTo>
                    <a:pt x="719" y="182"/>
                  </a:lnTo>
                  <a:lnTo>
                    <a:pt x="726" y="176"/>
                  </a:lnTo>
                  <a:lnTo>
                    <a:pt x="732" y="170"/>
                  </a:lnTo>
                  <a:lnTo>
                    <a:pt x="739" y="163"/>
                  </a:lnTo>
                  <a:lnTo>
                    <a:pt x="745" y="157"/>
                  </a:lnTo>
                  <a:lnTo>
                    <a:pt x="751" y="151"/>
                  </a:lnTo>
                  <a:lnTo>
                    <a:pt x="758" y="144"/>
                  </a:lnTo>
                  <a:lnTo>
                    <a:pt x="764" y="139"/>
                  </a:lnTo>
                  <a:lnTo>
                    <a:pt x="769" y="133"/>
                  </a:lnTo>
                  <a:lnTo>
                    <a:pt x="775" y="127"/>
                  </a:lnTo>
                  <a:lnTo>
                    <a:pt x="780" y="121"/>
                  </a:lnTo>
                  <a:lnTo>
                    <a:pt x="786" y="116"/>
                  </a:lnTo>
                  <a:lnTo>
                    <a:pt x="792" y="109"/>
                  </a:lnTo>
                  <a:lnTo>
                    <a:pt x="798" y="103"/>
                  </a:lnTo>
                  <a:lnTo>
                    <a:pt x="804" y="97"/>
                  </a:lnTo>
                  <a:lnTo>
                    <a:pt x="811" y="91"/>
                  </a:lnTo>
                  <a:lnTo>
                    <a:pt x="816" y="85"/>
                  </a:lnTo>
                  <a:lnTo>
                    <a:pt x="822" y="79"/>
                  </a:lnTo>
                  <a:lnTo>
                    <a:pt x="828" y="72"/>
                  </a:lnTo>
                  <a:lnTo>
                    <a:pt x="834" y="66"/>
                  </a:lnTo>
                  <a:lnTo>
                    <a:pt x="839" y="59"/>
                  </a:lnTo>
                  <a:lnTo>
                    <a:pt x="846" y="53"/>
                  </a:lnTo>
                  <a:lnTo>
                    <a:pt x="852" y="47"/>
                  </a:lnTo>
                  <a:lnTo>
                    <a:pt x="858" y="41"/>
                  </a:lnTo>
                  <a:lnTo>
                    <a:pt x="859" y="39"/>
                  </a:lnTo>
                  <a:lnTo>
                    <a:pt x="864" y="34"/>
                  </a:lnTo>
                  <a:lnTo>
                    <a:pt x="869" y="28"/>
                  </a:lnTo>
                  <a:lnTo>
                    <a:pt x="876" y="20"/>
                  </a:lnTo>
                  <a:lnTo>
                    <a:pt x="883" y="12"/>
                  </a:lnTo>
                  <a:lnTo>
                    <a:pt x="889" y="5"/>
                  </a:lnTo>
                  <a:lnTo>
                    <a:pt x="893" y="1"/>
                  </a:lnTo>
                  <a:lnTo>
                    <a:pt x="8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 name="Freeform 7"/>
            <p:cNvSpPr>
              <a:spLocks/>
            </p:cNvSpPr>
            <p:nvPr/>
          </p:nvSpPr>
          <p:spPr bwMode="auto">
            <a:xfrm>
              <a:off x="3296" y="1857"/>
              <a:ext cx="801" cy="871"/>
            </a:xfrm>
            <a:custGeom>
              <a:avLst/>
              <a:gdLst>
                <a:gd name="T0" fmla="*/ 481 w 801"/>
                <a:gd name="T1" fmla="*/ 25 h 871"/>
                <a:gd name="T2" fmla="*/ 478 w 801"/>
                <a:gd name="T3" fmla="*/ 88 h 871"/>
                <a:gd name="T4" fmla="*/ 476 w 801"/>
                <a:gd name="T5" fmla="*/ 139 h 871"/>
                <a:gd name="T6" fmla="*/ 474 w 801"/>
                <a:gd name="T7" fmla="*/ 197 h 871"/>
                <a:gd name="T8" fmla="*/ 472 w 801"/>
                <a:gd name="T9" fmla="*/ 262 h 871"/>
                <a:gd name="T10" fmla="*/ 468 w 801"/>
                <a:gd name="T11" fmla="*/ 328 h 871"/>
                <a:gd name="T12" fmla="*/ 464 w 801"/>
                <a:gd name="T13" fmla="*/ 393 h 871"/>
                <a:gd name="T14" fmla="*/ 459 w 801"/>
                <a:gd name="T15" fmla="*/ 454 h 871"/>
                <a:gd name="T16" fmla="*/ 452 w 801"/>
                <a:gd name="T17" fmla="*/ 512 h 871"/>
                <a:gd name="T18" fmla="*/ 430 w 801"/>
                <a:gd name="T19" fmla="*/ 556 h 871"/>
                <a:gd name="T20" fmla="*/ 366 w 801"/>
                <a:gd name="T21" fmla="*/ 562 h 871"/>
                <a:gd name="T22" fmla="*/ 319 w 801"/>
                <a:gd name="T23" fmla="*/ 513 h 871"/>
                <a:gd name="T24" fmla="*/ 316 w 801"/>
                <a:gd name="T25" fmla="*/ 444 h 871"/>
                <a:gd name="T26" fmla="*/ 316 w 801"/>
                <a:gd name="T27" fmla="*/ 386 h 871"/>
                <a:gd name="T28" fmla="*/ 320 w 801"/>
                <a:gd name="T29" fmla="*/ 322 h 871"/>
                <a:gd name="T30" fmla="*/ 324 w 801"/>
                <a:gd name="T31" fmla="*/ 254 h 871"/>
                <a:gd name="T32" fmla="*/ 328 w 801"/>
                <a:gd name="T33" fmla="*/ 178 h 871"/>
                <a:gd name="T34" fmla="*/ 335 w 801"/>
                <a:gd name="T35" fmla="*/ 90 h 871"/>
                <a:gd name="T36" fmla="*/ 341 w 801"/>
                <a:gd name="T37" fmla="*/ 9 h 871"/>
                <a:gd name="T38" fmla="*/ 275 w 801"/>
                <a:gd name="T39" fmla="*/ 0 h 871"/>
                <a:gd name="T40" fmla="*/ 208 w 801"/>
                <a:gd name="T41" fmla="*/ 0 h 871"/>
                <a:gd name="T42" fmla="*/ 140 w 801"/>
                <a:gd name="T43" fmla="*/ 0 h 871"/>
                <a:gd name="T44" fmla="*/ 73 w 801"/>
                <a:gd name="T45" fmla="*/ 0 h 871"/>
                <a:gd name="T46" fmla="*/ 26 w 801"/>
                <a:gd name="T47" fmla="*/ 22 h 871"/>
                <a:gd name="T48" fmla="*/ 24 w 801"/>
                <a:gd name="T49" fmla="*/ 86 h 871"/>
                <a:gd name="T50" fmla="*/ 21 w 801"/>
                <a:gd name="T51" fmla="*/ 172 h 871"/>
                <a:gd name="T52" fmla="*/ 17 w 801"/>
                <a:gd name="T53" fmla="*/ 251 h 871"/>
                <a:gd name="T54" fmla="*/ 12 w 801"/>
                <a:gd name="T55" fmla="*/ 323 h 871"/>
                <a:gd name="T56" fmla="*/ 6 w 801"/>
                <a:gd name="T57" fmla="*/ 383 h 871"/>
                <a:gd name="T58" fmla="*/ 2 w 801"/>
                <a:gd name="T59" fmla="*/ 435 h 871"/>
                <a:gd name="T60" fmla="*/ 0 w 801"/>
                <a:gd name="T61" fmla="*/ 508 h 871"/>
                <a:gd name="T62" fmla="*/ 1 w 801"/>
                <a:gd name="T63" fmla="*/ 576 h 871"/>
                <a:gd name="T64" fmla="*/ 21 w 801"/>
                <a:gd name="T65" fmla="*/ 636 h 871"/>
                <a:gd name="T66" fmla="*/ 61 w 801"/>
                <a:gd name="T67" fmla="*/ 698 h 871"/>
                <a:gd name="T68" fmla="*/ 127 w 801"/>
                <a:gd name="T69" fmla="*/ 758 h 871"/>
                <a:gd name="T70" fmla="*/ 198 w 801"/>
                <a:gd name="T71" fmla="*/ 799 h 871"/>
                <a:gd name="T72" fmla="*/ 249 w 801"/>
                <a:gd name="T73" fmla="*/ 820 h 871"/>
                <a:gd name="T74" fmla="*/ 305 w 801"/>
                <a:gd name="T75" fmla="*/ 839 h 871"/>
                <a:gd name="T76" fmla="*/ 366 w 801"/>
                <a:gd name="T77" fmla="*/ 855 h 871"/>
                <a:gd name="T78" fmla="*/ 428 w 801"/>
                <a:gd name="T79" fmla="*/ 866 h 871"/>
                <a:gd name="T80" fmla="*/ 482 w 801"/>
                <a:gd name="T81" fmla="*/ 870 h 871"/>
                <a:gd name="T82" fmla="*/ 531 w 801"/>
                <a:gd name="T83" fmla="*/ 870 h 871"/>
                <a:gd name="T84" fmla="*/ 606 w 801"/>
                <a:gd name="T85" fmla="*/ 857 h 871"/>
                <a:gd name="T86" fmla="*/ 667 w 801"/>
                <a:gd name="T87" fmla="*/ 830 h 871"/>
                <a:gd name="T88" fmla="*/ 725 w 801"/>
                <a:gd name="T89" fmla="*/ 776 h 871"/>
                <a:gd name="T90" fmla="*/ 752 w 801"/>
                <a:gd name="T91" fmla="*/ 724 h 871"/>
                <a:gd name="T92" fmla="*/ 768 w 801"/>
                <a:gd name="T93" fmla="*/ 661 h 871"/>
                <a:gd name="T94" fmla="*/ 771 w 801"/>
                <a:gd name="T95" fmla="*/ 585 h 871"/>
                <a:gd name="T96" fmla="*/ 773 w 801"/>
                <a:gd name="T97" fmla="*/ 505 h 871"/>
                <a:gd name="T98" fmla="*/ 777 w 801"/>
                <a:gd name="T99" fmla="*/ 419 h 871"/>
                <a:gd name="T100" fmla="*/ 781 w 801"/>
                <a:gd name="T101" fmla="*/ 334 h 871"/>
                <a:gd name="T102" fmla="*/ 785 w 801"/>
                <a:gd name="T103" fmla="*/ 250 h 871"/>
                <a:gd name="T104" fmla="*/ 789 w 801"/>
                <a:gd name="T105" fmla="*/ 175 h 871"/>
                <a:gd name="T106" fmla="*/ 792 w 801"/>
                <a:gd name="T107" fmla="*/ 110 h 871"/>
                <a:gd name="T108" fmla="*/ 797 w 801"/>
                <a:gd name="T109" fmla="*/ 57 h 871"/>
                <a:gd name="T110" fmla="*/ 799 w 801"/>
                <a:gd name="T111" fmla="*/ 13 h 871"/>
                <a:gd name="T112" fmla="*/ 751 w 801"/>
                <a:gd name="T113" fmla="*/ 0 h 871"/>
                <a:gd name="T114" fmla="*/ 681 w 801"/>
                <a:gd name="T115" fmla="*/ 0 h 871"/>
                <a:gd name="T116" fmla="*/ 613 w 801"/>
                <a:gd name="T117" fmla="*/ 0 h 871"/>
                <a:gd name="T118" fmla="*/ 545 w 801"/>
                <a:gd name="T1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1" h="871">
                  <a:moveTo>
                    <a:pt x="504" y="0"/>
                  </a:moveTo>
                  <a:lnTo>
                    <a:pt x="500" y="0"/>
                  </a:lnTo>
                  <a:lnTo>
                    <a:pt x="493" y="0"/>
                  </a:lnTo>
                  <a:lnTo>
                    <a:pt x="484" y="0"/>
                  </a:lnTo>
                  <a:lnTo>
                    <a:pt x="481" y="0"/>
                  </a:lnTo>
                  <a:lnTo>
                    <a:pt x="481" y="8"/>
                  </a:lnTo>
                  <a:lnTo>
                    <a:pt x="481" y="17"/>
                  </a:lnTo>
                  <a:lnTo>
                    <a:pt x="481" y="25"/>
                  </a:lnTo>
                  <a:lnTo>
                    <a:pt x="481" y="34"/>
                  </a:lnTo>
                  <a:lnTo>
                    <a:pt x="481" y="39"/>
                  </a:lnTo>
                  <a:lnTo>
                    <a:pt x="481" y="46"/>
                  </a:lnTo>
                  <a:lnTo>
                    <a:pt x="480" y="53"/>
                  </a:lnTo>
                  <a:lnTo>
                    <a:pt x="480" y="63"/>
                  </a:lnTo>
                  <a:lnTo>
                    <a:pt x="479" y="72"/>
                  </a:lnTo>
                  <a:lnTo>
                    <a:pt x="479" y="83"/>
                  </a:lnTo>
                  <a:lnTo>
                    <a:pt x="478" y="88"/>
                  </a:lnTo>
                  <a:lnTo>
                    <a:pt x="478" y="93"/>
                  </a:lnTo>
                  <a:lnTo>
                    <a:pt x="478" y="100"/>
                  </a:lnTo>
                  <a:lnTo>
                    <a:pt x="478" y="106"/>
                  </a:lnTo>
                  <a:lnTo>
                    <a:pt x="477" y="112"/>
                  </a:lnTo>
                  <a:lnTo>
                    <a:pt x="477" y="119"/>
                  </a:lnTo>
                  <a:lnTo>
                    <a:pt x="477" y="125"/>
                  </a:lnTo>
                  <a:lnTo>
                    <a:pt x="477" y="133"/>
                  </a:lnTo>
                  <a:lnTo>
                    <a:pt x="476" y="139"/>
                  </a:lnTo>
                  <a:lnTo>
                    <a:pt x="476" y="145"/>
                  </a:lnTo>
                  <a:lnTo>
                    <a:pt x="476" y="153"/>
                  </a:lnTo>
                  <a:lnTo>
                    <a:pt x="476" y="160"/>
                  </a:lnTo>
                  <a:lnTo>
                    <a:pt x="475" y="167"/>
                  </a:lnTo>
                  <a:lnTo>
                    <a:pt x="475" y="174"/>
                  </a:lnTo>
                  <a:lnTo>
                    <a:pt x="475" y="181"/>
                  </a:lnTo>
                  <a:lnTo>
                    <a:pt x="475" y="190"/>
                  </a:lnTo>
                  <a:lnTo>
                    <a:pt x="474" y="197"/>
                  </a:lnTo>
                  <a:lnTo>
                    <a:pt x="474" y="206"/>
                  </a:lnTo>
                  <a:lnTo>
                    <a:pt x="474" y="213"/>
                  </a:lnTo>
                  <a:lnTo>
                    <a:pt x="474" y="222"/>
                  </a:lnTo>
                  <a:lnTo>
                    <a:pt x="474" y="229"/>
                  </a:lnTo>
                  <a:lnTo>
                    <a:pt x="474" y="237"/>
                  </a:lnTo>
                  <a:lnTo>
                    <a:pt x="474" y="245"/>
                  </a:lnTo>
                  <a:lnTo>
                    <a:pt x="474" y="254"/>
                  </a:lnTo>
                  <a:lnTo>
                    <a:pt x="472" y="262"/>
                  </a:lnTo>
                  <a:lnTo>
                    <a:pt x="471" y="270"/>
                  </a:lnTo>
                  <a:lnTo>
                    <a:pt x="471" y="278"/>
                  </a:lnTo>
                  <a:lnTo>
                    <a:pt x="471" y="286"/>
                  </a:lnTo>
                  <a:lnTo>
                    <a:pt x="470" y="294"/>
                  </a:lnTo>
                  <a:lnTo>
                    <a:pt x="469" y="303"/>
                  </a:lnTo>
                  <a:lnTo>
                    <a:pt x="469" y="311"/>
                  </a:lnTo>
                  <a:lnTo>
                    <a:pt x="469" y="320"/>
                  </a:lnTo>
                  <a:lnTo>
                    <a:pt x="468" y="328"/>
                  </a:lnTo>
                  <a:lnTo>
                    <a:pt x="467" y="336"/>
                  </a:lnTo>
                  <a:lnTo>
                    <a:pt x="467" y="343"/>
                  </a:lnTo>
                  <a:lnTo>
                    <a:pt x="467" y="352"/>
                  </a:lnTo>
                  <a:lnTo>
                    <a:pt x="466" y="359"/>
                  </a:lnTo>
                  <a:lnTo>
                    <a:pt x="465" y="369"/>
                  </a:lnTo>
                  <a:lnTo>
                    <a:pt x="465" y="376"/>
                  </a:lnTo>
                  <a:lnTo>
                    <a:pt x="465" y="386"/>
                  </a:lnTo>
                  <a:lnTo>
                    <a:pt x="464" y="393"/>
                  </a:lnTo>
                  <a:lnTo>
                    <a:pt x="463" y="401"/>
                  </a:lnTo>
                  <a:lnTo>
                    <a:pt x="462" y="408"/>
                  </a:lnTo>
                  <a:lnTo>
                    <a:pt x="462" y="417"/>
                  </a:lnTo>
                  <a:lnTo>
                    <a:pt x="461" y="424"/>
                  </a:lnTo>
                  <a:lnTo>
                    <a:pt x="461" y="431"/>
                  </a:lnTo>
                  <a:lnTo>
                    <a:pt x="460" y="439"/>
                  </a:lnTo>
                  <a:lnTo>
                    <a:pt x="460" y="447"/>
                  </a:lnTo>
                  <a:lnTo>
                    <a:pt x="459" y="454"/>
                  </a:lnTo>
                  <a:lnTo>
                    <a:pt x="458" y="461"/>
                  </a:lnTo>
                  <a:lnTo>
                    <a:pt x="457" y="468"/>
                  </a:lnTo>
                  <a:lnTo>
                    <a:pt x="457" y="476"/>
                  </a:lnTo>
                  <a:lnTo>
                    <a:pt x="455" y="482"/>
                  </a:lnTo>
                  <a:lnTo>
                    <a:pt x="455" y="490"/>
                  </a:lnTo>
                  <a:lnTo>
                    <a:pt x="454" y="497"/>
                  </a:lnTo>
                  <a:lnTo>
                    <a:pt x="454" y="505"/>
                  </a:lnTo>
                  <a:lnTo>
                    <a:pt x="452" y="512"/>
                  </a:lnTo>
                  <a:lnTo>
                    <a:pt x="450" y="519"/>
                  </a:lnTo>
                  <a:lnTo>
                    <a:pt x="448" y="526"/>
                  </a:lnTo>
                  <a:lnTo>
                    <a:pt x="447" y="533"/>
                  </a:lnTo>
                  <a:lnTo>
                    <a:pt x="444" y="538"/>
                  </a:lnTo>
                  <a:lnTo>
                    <a:pt x="442" y="544"/>
                  </a:lnTo>
                  <a:lnTo>
                    <a:pt x="439" y="548"/>
                  </a:lnTo>
                  <a:lnTo>
                    <a:pt x="435" y="553"/>
                  </a:lnTo>
                  <a:lnTo>
                    <a:pt x="430" y="556"/>
                  </a:lnTo>
                  <a:lnTo>
                    <a:pt x="426" y="560"/>
                  </a:lnTo>
                  <a:lnTo>
                    <a:pt x="419" y="562"/>
                  </a:lnTo>
                  <a:lnTo>
                    <a:pt x="413" y="564"/>
                  </a:lnTo>
                  <a:lnTo>
                    <a:pt x="405" y="564"/>
                  </a:lnTo>
                  <a:lnTo>
                    <a:pt x="396" y="565"/>
                  </a:lnTo>
                  <a:lnTo>
                    <a:pt x="387" y="565"/>
                  </a:lnTo>
                  <a:lnTo>
                    <a:pt x="376" y="565"/>
                  </a:lnTo>
                  <a:lnTo>
                    <a:pt x="366" y="562"/>
                  </a:lnTo>
                  <a:lnTo>
                    <a:pt x="359" y="560"/>
                  </a:lnTo>
                  <a:lnTo>
                    <a:pt x="353" y="556"/>
                  </a:lnTo>
                  <a:lnTo>
                    <a:pt x="346" y="553"/>
                  </a:lnTo>
                  <a:lnTo>
                    <a:pt x="336" y="544"/>
                  </a:lnTo>
                  <a:lnTo>
                    <a:pt x="327" y="534"/>
                  </a:lnTo>
                  <a:lnTo>
                    <a:pt x="324" y="528"/>
                  </a:lnTo>
                  <a:lnTo>
                    <a:pt x="321" y="521"/>
                  </a:lnTo>
                  <a:lnTo>
                    <a:pt x="319" y="513"/>
                  </a:lnTo>
                  <a:lnTo>
                    <a:pt x="318" y="506"/>
                  </a:lnTo>
                  <a:lnTo>
                    <a:pt x="317" y="496"/>
                  </a:lnTo>
                  <a:lnTo>
                    <a:pt x="316" y="488"/>
                  </a:lnTo>
                  <a:lnTo>
                    <a:pt x="316" y="477"/>
                  </a:lnTo>
                  <a:lnTo>
                    <a:pt x="316" y="466"/>
                  </a:lnTo>
                  <a:lnTo>
                    <a:pt x="316" y="459"/>
                  </a:lnTo>
                  <a:lnTo>
                    <a:pt x="316" y="452"/>
                  </a:lnTo>
                  <a:lnTo>
                    <a:pt x="316" y="444"/>
                  </a:lnTo>
                  <a:lnTo>
                    <a:pt x="316" y="438"/>
                  </a:lnTo>
                  <a:lnTo>
                    <a:pt x="316" y="430"/>
                  </a:lnTo>
                  <a:lnTo>
                    <a:pt x="316" y="423"/>
                  </a:lnTo>
                  <a:lnTo>
                    <a:pt x="316" y="416"/>
                  </a:lnTo>
                  <a:lnTo>
                    <a:pt x="316" y="409"/>
                  </a:lnTo>
                  <a:lnTo>
                    <a:pt x="316" y="401"/>
                  </a:lnTo>
                  <a:lnTo>
                    <a:pt x="316" y="393"/>
                  </a:lnTo>
                  <a:lnTo>
                    <a:pt x="316" y="386"/>
                  </a:lnTo>
                  <a:lnTo>
                    <a:pt x="317" y="378"/>
                  </a:lnTo>
                  <a:lnTo>
                    <a:pt x="317" y="370"/>
                  </a:lnTo>
                  <a:lnTo>
                    <a:pt x="318" y="363"/>
                  </a:lnTo>
                  <a:lnTo>
                    <a:pt x="319" y="355"/>
                  </a:lnTo>
                  <a:lnTo>
                    <a:pt x="320" y="348"/>
                  </a:lnTo>
                  <a:lnTo>
                    <a:pt x="320" y="339"/>
                  </a:lnTo>
                  <a:lnTo>
                    <a:pt x="320" y="331"/>
                  </a:lnTo>
                  <a:lnTo>
                    <a:pt x="320" y="322"/>
                  </a:lnTo>
                  <a:lnTo>
                    <a:pt x="321" y="315"/>
                  </a:lnTo>
                  <a:lnTo>
                    <a:pt x="321" y="305"/>
                  </a:lnTo>
                  <a:lnTo>
                    <a:pt x="322" y="298"/>
                  </a:lnTo>
                  <a:lnTo>
                    <a:pt x="322" y="288"/>
                  </a:lnTo>
                  <a:lnTo>
                    <a:pt x="323" y="281"/>
                  </a:lnTo>
                  <a:lnTo>
                    <a:pt x="323" y="271"/>
                  </a:lnTo>
                  <a:lnTo>
                    <a:pt x="323" y="263"/>
                  </a:lnTo>
                  <a:lnTo>
                    <a:pt x="324" y="254"/>
                  </a:lnTo>
                  <a:lnTo>
                    <a:pt x="325" y="246"/>
                  </a:lnTo>
                  <a:lnTo>
                    <a:pt x="325" y="236"/>
                  </a:lnTo>
                  <a:lnTo>
                    <a:pt x="325" y="228"/>
                  </a:lnTo>
                  <a:lnTo>
                    <a:pt x="326" y="219"/>
                  </a:lnTo>
                  <a:lnTo>
                    <a:pt x="327" y="211"/>
                  </a:lnTo>
                  <a:lnTo>
                    <a:pt x="327" y="199"/>
                  </a:lnTo>
                  <a:lnTo>
                    <a:pt x="327" y="189"/>
                  </a:lnTo>
                  <a:lnTo>
                    <a:pt x="328" y="178"/>
                  </a:lnTo>
                  <a:lnTo>
                    <a:pt x="329" y="168"/>
                  </a:lnTo>
                  <a:lnTo>
                    <a:pt x="329" y="156"/>
                  </a:lnTo>
                  <a:lnTo>
                    <a:pt x="332" y="145"/>
                  </a:lnTo>
                  <a:lnTo>
                    <a:pt x="332" y="135"/>
                  </a:lnTo>
                  <a:lnTo>
                    <a:pt x="334" y="124"/>
                  </a:lnTo>
                  <a:lnTo>
                    <a:pt x="334" y="112"/>
                  </a:lnTo>
                  <a:lnTo>
                    <a:pt x="335" y="102"/>
                  </a:lnTo>
                  <a:lnTo>
                    <a:pt x="335" y="90"/>
                  </a:lnTo>
                  <a:lnTo>
                    <a:pt x="336" y="80"/>
                  </a:lnTo>
                  <a:lnTo>
                    <a:pt x="336" y="68"/>
                  </a:lnTo>
                  <a:lnTo>
                    <a:pt x="337" y="58"/>
                  </a:lnTo>
                  <a:lnTo>
                    <a:pt x="337" y="47"/>
                  </a:lnTo>
                  <a:lnTo>
                    <a:pt x="338" y="37"/>
                  </a:lnTo>
                  <a:lnTo>
                    <a:pt x="340" y="28"/>
                  </a:lnTo>
                  <a:lnTo>
                    <a:pt x="341" y="18"/>
                  </a:lnTo>
                  <a:lnTo>
                    <a:pt x="341" y="9"/>
                  </a:lnTo>
                  <a:lnTo>
                    <a:pt x="342" y="0"/>
                  </a:lnTo>
                  <a:lnTo>
                    <a:pt x="330" y="0"/>
                  </a:lnTo>
                  <a:lnTo>
                    <a:pt x="320" y="0"/>
                  </a:lnTo>
                  <a:lnTo>
                    <a:pt x="310" y="0"/>
                  </a:lnTo>
                  <a:lnTo>
                    <a:pt x="302" y="0"/>
                  </a:lnTo>
                  <a:lnTo>
                    <a:pt x="293" y="0"/>
                  </a:lnTo>
                  <a:lnTo>
                    <a:pt x="285" y="0"/>
                  </a:lnTo>
                  <a:lnTo>
                    <a:pt x="275" y="0"/>
                  </a:lnTo>
                  <a:lnTo>
                    <a:pt x="268" y="0"/>
                  </a:lnTo>
                  <a:lnTo>
                    <a:pt x="258" y="0"/>
                  </a:lnTo>
                  <a:lnTo>
                    <a:pt x="251" y="0"/>
                  </a:lnTo>
                  <a:lnTo>
                    <a:pt x="241" y="0"/>
                  </a:lnTo>
                  <a:lnTo>
                    <a:pt x="233" y="0"/>
                  </a:lnTo>
                  <a:lnTo>
                    <a:pt x="224" y="0"/>
                  </a:lnTo>
                  <a:lnTo>
                    <a:pt x="217" y="0"/>
                  </a:lnTo>
                  <a:lnTo>
                    <a:pt x="208" y="0"/>
                  </a:lnTo>
                  <a:lnTo>
                    <a:pt x="199" y="0"/>
                  </a:lnTo>
                  <a:lnTo>
                    <a:pt x="191" y="0"/>
                  </a:lnTo>
                  <a:lnTo>
                    <a:pt x="183" y="0"/>
                  </a:lnTo>
                  <a:lnTo>
                    <a:pt x="174" y="0"/>
                  </a:lnTo>
                  <a:lnTo>
                    <a:pt x="165" y="0"/>
                  </a:lnTo>
                  <a:lnTo>
                    <a:pt x="157" y="0"/>
                  </a:lnTo>
                  <a:lnTo>
                    <a:pt x="149" y="0"/>
                  </a:lnTo>
                  <a:lnTo>
                    <a:pt x="140" y="0"/>
                  </a:lnTo>
                  <a:lnTo>
                    <a:pt x="131" y="0"/>
                  </a:lnTo>
                  <a:lnTo>
                    <a:pt x="123" y="0"/>
                  </a:lnTo>
                  <a:lnTo>
                    <a:pt x="115" y="0"/>
                  </a:lnTo>
                  <a:lnTo>
                    <a:pt x="106" y="0"/>
                  </a:lnTo>
                  <a:lnTo>
                    <a:pt x="98" y="0"/>
                  </a:lnTo>
                  <a:lnTo>
                    <a:pt x="89" y="0"/>
                  </a:lnTo>
                  <a:lnTo>
                    <a:pt x="81" y="0"/>
                  </a:lnTo>
                  <a:lnTo>
                    <a:pt x="73" y="0"/>
                  </a:lnTo>
                  <a:lnTo>
                    <a:pt x="64" y="0"/>
                  </a:lnTo>
                  <a:lnTo>
                    <a:pt x="56" y="0"/>
                  </a:lnTo>
                  <a:lnTo>
                    <a:pt x="49" y="0"/>
                  </a:lnTo>
                  <a:lnTo>
                    <a:pt x="37" y="0"/>
                  </a:lnTo>
                  <a:lnTo>
                    <a:pt x="30" y="0"/>
                  </a:lnTo>
                  <a:lnTo>
                    <a:pt x="26" y="8"/>
                  </a:lnTo>
                  <a:lnTo>
                    <a:pt x="26" y="16"/>
                  </a:lnTo>
                  <a:lnTo>
                    <a:pt x="26" y="22"/>
                  </a:lnTo>
                  <a:lnTo>
                    <a:pt x="26" y="30"/>
                  </a:lnTo>
                  <a:lnTo>
                    <a:pt x="25" y="40"/>
                  </a:lnTo>
                  <a:lnTo>
                    <a:pt x="25" y="52"/>
                  </a:lnTo>
                  <a:lnTo>
                    <a:pt x="25" y="57"/>
                  </a:lnTo>
                  <a:lnTo>
                    <a:pt x="25" y="64"/>
                  </a:lnTo>
                  <a:lnTo>
                    <a:pt x="25" y="69"/>
                  </a:lnTo>
                  <a:lnTo>
                    <a:pt x="25" y="75"/>
                  </a:lnTo>
                  <a:lnTo>
                    <a:pt x="24" y="86"/>
                  </a:lnTo>
                  <a:lnTo>
                    <a:pt x="24" y="98"/>
                  </a:lnTo>
                  <a:lnTo>
                    <a:pt x="24" y="108"/>
                  </a:lnTo>
                  <a:lnTo>
                    <a:pt x="24" y="120"/>
                  </a:lnTo>
                  <a:lnTo>
                    <a:pt x="23" y="129"/>
                  </a:lnTo>
                  <a:lnTo>
                    <a:pt x="23" y="141"/>
                  </a:lnTo>
                  <a:lnTo>
                    <a:pt x="22" y="151"/>
                  </a:lnTo>
                  <a:lnTo>
                    <a:pt x="22" y="162"/>
                  </a:lnTo>
                  <a:lnTo>
                    <a:pt x="21" y="172"/>
                  </a:lnTo>
                  <a:lnTo>
                    <a:pt x="21" y="182"/>
                  </a:lnTo>
                  <a:lnTo>
                    <a:pt x="21" y="193"/>
                  </a:lnTo>
                  <a:lnTo>
                    <a:pt x="21" y="204"/>
                  </a:lnTo>
                  <a:lnTo>
                    <a:pt x="20" y="213"/>
                  </a:lnTo>
                  <a:lnTo>
                    <a:pt x="19" y="223"/>
                  </a:lnTo>
                  <a:lnTo>
                    <a:pt x="18" y="232"/>
                  </a:lnTo>
                  <a:lnTo>
                    <a:pt x="18" y="242"/>
                  </a:lnTo>
                  <a:lnTo>
                    <a:pt x="17" y="251"/>
                  </a:lnTo>
                  <a:lnTo>
                    <a:pt x="16" y="261"/>
                  </a:lnTo>
                  <a:lnTo>
                    <a:pt x="16" y="270"/>
                  </a:lnTo>
                  <a:lnTo>
                    <a:pt x="16" y="280"/>
                  </a:lnTo>
                  <a:lnTo>
                    <a:pt x="15" y="288"/>
                  </a:lnTo>
                  <a:lnTo>
                    <a:pt x="14" y="297"/>
                  </a:lnTo>
                  <a:lnTo>
                    <a:pt x="13" y="305"/>
                  </a:lnTo>
                  <a:lnTo>
                    <a:pt x="13" y="315"/>
                  </a:lnTo>
                  <a:lnTo>
                    <a:pt x="12" y="323"/>
                  </a:lnTo>
                  <a:lnTo>
                    <a:pt x="10" y="332"/>
                  </a:lnTo>
                  <a:lnTo>
                    <a:pt x="10" y="340"/>
                  </a:lnTo>
                  <a:lnTo>
                    <a:pt x="10" y="350"/>
                  </a:lnTo>
                  <a:lnTo>
                    <a:pt x="9" y="356"/>
                  </a:lnTo>
                  <a:lnTo>
                    <a:pt x="8" y="363"/>
                  </a:lnTo>
                  <a:lnTo>
                    <a:pt x="7" y="369"/>
                  </a:lnTo>
                  <a:lnTo>
                    <a:pt x="7" y="376"/>
                  </a:lnTo>
                  <a:lnTo>
                    <a:pt x="6" y="383"/>
                  </a:lnTo>
                  <a:lnTo>
                    <a:pt x="5" y="389"/>
                  </a:lnTo>
                  <a:lnTo>
                    <a:pt x="5" y="395"/>
                  </a:lnTo>
                  <a:lnTo>
                    <a:pt x="5" y="403"/>
                  </a:lnTo>
                  <a:lnTo>
                    <a:pt x="4" y="409"/>
                  </a:lnTo>
                  <a:lnTo>
                    <a:pt x="4" y="416"/>
                  </a:lnTo>
                  <a:lnTo>
                    <a:pt x="3" y="422"/>
                  </a:lnTo>
                  <a:lnTo>
                    <a:pt x="3" y="428"/>
                  </a:lnTo>
                  <a:lnTo>
                    <a:pt x="2" y="435"/>
                  </a:lnTo>
                  <a:lnTo>
                    <a:pt x="2" y="441"/>
                  </a:lnTo>
                  <a:lnTo>
                    <a:pt x="2" y="447"/>
                  </a:lnTo>
                  <a:lnTo>
                    <a:pt x="2" y="454"/>
                  </a:lnTo>
                  <a:lnTo>
                    <a:pt x="1" y="464"/>
                  </a:lnTo>
                  <a:lnTo>
                    <a:pt x="0" y="476"/>
                  </a:lnTo>
                  <a:lnTo>
                    <a:pt x="0" y="487"/>
                  </a:lnTo>
                  <a:lnTo>
                    <a:pt x="0" y="498"/>
                  </a:lnTo>
                  <a:lnTo>
                    <a:pt x="0" y="508"/>
                  </a:lnTo>
                  <a:lnTo>
                    <a:pt x="0" y="518"/>
                  </a:lnTo>
                  <a:lnTo>
                    <a:pt x="0" y="528"/>
                  </a:lnTo>
                  <a:lnTo>
                    <a:pt x="0" y="538"/>
                  </a:lnTo>
                  <a:lnTo>
                    <a:pt x="0" y="545"/>
                  </a:lnTo>
                  <a:lnTo>
                    <a:pt x="0" y="553"/>
                  </a:lnTo>
                  <a:lnTo>
                    <a:pt x="0" y="561"/>
                  </a:lnTo>
                  <a:lnTo>
                    <a:pt x="1" y="569"/>
                  </a:lnTo>
                  <a:lnTo>
                    <a:pt x="1" y="576"/>
                  </a:lnTo>
                  <a:lnTo>
                    <a:pt x="3" y="584"/>
                  </a:lnTo>
                  <a:lnTo>
                    <a:pt x="4" y="591"/>
                  </a:lnTo>
                  <a:lnTo>
                    <a:pt x="7" y="600"/>
                  </a:lnTo>
                  <a:lnTo>
                    <a:pt x="9" y="606"/>
                  </a:lnTo>
                  <a:lnTo>
                    <a:pt x="12" y="614"/>
                  </a:lnTo>
                  <a:lnTo>
                    <a:pt x="15" y="621"/>
                  </a:lnTo>
                  <a:lnTo>
                    <a:pt x="18" y="629"/>
                  </a:lnTo>
                  <a:lnTo>
                    <a:pt x="21" y="636"/>
                  </a:lnTo>
                  <a:lnTo>
                    <a:pt x="24" y="643"/>
                  </a:lnTo>
                  <a:lnTo>
                    <a:pt x="28" y="651"/>
                  </a:lnTo>
                  <a:lnTo>
                    <a:pt x="34" y="658"/>
                  </a:lnTo>
                  <a:lnTo>
                    <a:pt x="38" y="666"/>
                  </a:lnTo>
                  <a:lnTo>
                    <a:pt x="43" y="674"/>
                  </a:lnTo>
                  <a:lnTo>
                    <a:pt x="49" y="683"/>
                  </a:lnTo>
                  <a:lnTo>
                    <a:pt x="55" y="691"/>
                  </a:lnTo>
                  <a:lnTo>
                    <a:pt x="61" y="698"/>
                  </a:lnTo>
                  <a:lnTo>
                    <a:pt x="68" y="707"/>
                  </a:lnTo>
                  <a:lnTo>
                    <a:pt x="75" y="714"/>
                  </a:lnTo>
                  <a:lnTo>
                    <a:pt x="84" y="723"/>
                  </a:lnTo>
                  <a:lnTo>
                    <a:pt x="91" y="729"/>
                  </a:lnTo>
                  <a:lnTo>
                    <a:pt x="99" y="737"/>
                  </a:lnTo>
                  <a:lnTo>
                    <a:pt x="108" y="744"/>
                  </a:lnTo>
                  <a:lnTo>
                    <a:pt x="117" y="751"/>
                  </a:lnTo>
                  <a:lnTo>
                    <a:pt x="127" y="758"/>
                  </a:lnTo>
                  <a:lnTo>
                    <a:pt x="137" y="765"/>
                  </a:lnTo>
                  <a:lnTo>
                    <a:pt x="147" y="772"/>
                  </a:lnTo>
                  <a:lnTo>
                    <a:pt x="159" y="779"/>
                  </a:lnTo>
                  <a:lnTo>
                    <a:pt x="168" y="784"/>
                  </a:lnTo>
                  <a:lnTo>
                    <a:pt x="180" y="791"/>
                  </a:lnTo>
                  <a:lnTo>
                    <a:pt x="185" y="793"/>
                  </a:lnTo>
                  <a:lnTo>
                    <a:pt x="192" y="796"/>
                  </a:lnTo>
                  <a:lnTo>
                    <a:pt x="198" y="799"/>
                  </a:lnTo>
                  <a:lnTo>
                    <a:pt x="204" y="802"/>
                  </a:lnTo>
                  <a:lnTo>
                    <a:pt x="210" y="804"/>
                  </a:lnTo>
                  <a:lnTo>
                    <a:pt x="216" y="808"/>
                  </a:lnTo>
                  <a:lnTo>
                    <a:pt x="222" y="810"/>
                  </a:lnTo>
                  <a:lnTo>
                    <a:pt x="229" y="813"/>
                  </a:lnTo>
                  <a:lnTo>
                    <a:pt x="235" y="815"/>
                  </a:lnTo>
                  <a:lnTo>
                    <a:pt x="241" y="818"/>
                  </a:lnTo>
                  <a:lnTo>
                    <a:pt x="249" y="820"/>
                  </a:lnTo>
                  <a:lnTo>
                    <a:pt x="256" y="823"/>
                  </a:lnTo>
                  <a:lnTo>
                    <a:pt x="263" y="826"/>
                  </a:lnTo>
                  <a:lnTo>
                    <a:pt x="269" y="828"/>
                  </a:lnTo>
                  <a:lnTo>
                    <a:pt x="276" y="830"/>
                  </a:lnTo>
                  <a:lnTo>
                    <a:pt x="284" y="833"/>
                  </a:lnTo>
                  <a:lnTo>
                    <a:pt x="290" y="835"/>
                  </a:lnTo>
                  <a:lnTo>
                    <a:pt x="298" y="837"/>
                  </a:lnTo>
                  <a:lnTo>
                    <a:pt x="305" y="839"/>
                  </a:lnTo>
                  <a:lnTo>
                    <a:pt x="312" y="843"/>
                  </a:lnTo>
                  <a:lnTo>
                    <a:pt x="319" y="844"/>
                  </a:lnTo>
                  <a:lnTo>
                    <a:pt x="327" y="846"/>
                  </a:lnTo>
                  <a:lnTo>
                    <a:pt x="335" y="848"/>
                  </a:lnTo>
                  <a:lnTo>
                    <a:pt x="343" y="850"/>
                  </a:lnTo>
                  <a:lnTo>
                    <a:pt x="351" y="851"/>
                  </a:lnTo>
                  <a:lnTo>
                    <a:pt x="359" y="854"/>
                  </a:lnTo>
                  <a:lnTo>
                    <a:pt x="366" y="855"/>
                  </a:lnTo>
                  <a:lnTo>
                    <a:pt x="376" y="858"/>
                  </a:lnTo>
                  <a:lnTo>
                    <a:pt x="383" y="860"/>
                  </a:lnTo>
                  <a:lnTo>
                    <a:pt x="391" y="861"/>
                  </a:lnTo>
                  <a:lnTo>
                    <a:pt x="398" y="862"/>
                  </a:lnTo>
                  <a:lnTo>
                    <a:pt x="406" y="864"/>
                  </a:lnTo>
                  <a:lnTo>
                    <a:pt x="413" y="864"/>
                  </a:lnTo>
                  <a:lnTo>
                    <a:pt x="421" y="866"/>
                  </a:lnTo>
                  <a:lnTo>
                    <a:pt x="428" y="866"/>
                  </a:lnTo>
                  <a:lnTo>
                    <a:pt x="435" y="868"/>
                  </a:lnTo>
                  <a:lnTo>
                    <a:pt x="442" y="868"/>
                  </a:lnTo>
                  <a:lnTo>
                    <a:pt x="449" y="869"/>
                  </a:lnTo>
                  <a:lnTo>
                    <a:pt x="455" y="869"/>
                  </a:lnTo>
                  <a:lnTo>
                    <a:pt x="463" y="870"/>
                  </a:lnTo>
                  <a:lnTo>
                    <a:pt x="469" y="870"/>
                  </a:lnTo>
                  <a:lnTo>
                    <a:pt x="476" y="870"/>
                  </a:lnTo>
                  <a:lnTo>
                    <a:pt x="482" y="870"/>
                  </a:lnTo>
                  <a:lnTo>
                    <a:pt x="489" y="871"/>
                  </a:lnTo>
                  <a:lnTo>
                    <a:pt x="495" y="870"/>
                  </a:lnTo>
                  <a:lnTo>
                    <a:pt x="501" y="870"/>
                  </a:lnTo>
                  <a:lnTo>
                    <a:pt x="507" y="870"/>
                  </a:lnTo>
                  <a:lnTo>
                    <a:pt x="514" y="870"/>
                  </a:lnTo>
                  <a:lnTo>
                    <a:pt x="519" y="870"/>
                  </a:lnTo>
                  <a:lnTo>
                    <a:pt x="525" y="870"/>
                  </a:lnTo>
                  <a:lnTo>
                    <a:pt x="531" y="870"/>
                  </a:lnTo>
                  <a:lnTo>
                    <a:pt x="537" y="870"/>
                  </a:lnTo>
                  <a:lnTo>
                    <a:pt x="548" y="869"/>
                  </a:lnTo>
                  <a:lnTo>
                    <a:pt x="558" y="868"/>
                  </a:lnTo>
                  <a:lnTo>
                    <a:pt x="569" y="867"/>
                  </a:lnTo>
                  <a:lnTo>
                    <a:pt x="579" y="866"/>
                  </a:lnTo>
                  <a:lnTo>
                    <a:pt x="588" y="863"/>
                  </a:lnTo>
                  <a:lnTo>
                    <a:pt x="597" y="861"/>
                  </a:lnTo>
                  <a:lnTo>
                    <a:pt x="606" y="857"/>
                  </a:lnTo>
                  <a:lnTo>
                    <a:pt x="616" y="855"/>
                  </a:lnTo>
                  <a:lnTo>
                    <a:pt x="623" y="852"/>
                  </a:lnTo>
                  <a:lnTo>
                    <a:pt x="631" y="849"/>
                  </a:lnTo>
                  <a:lnTo>
                    <a:pt x="640" y="846"/>
                  </a:lnTo>
                  <a:lnTo>
                    <a:pt x="648" y="843"/>
                  </a:lnTo>
                  <a:lnTo>
                    <a:pt x="655" y="838"/>
                  </a:lnTo>
                  <a:lnTo>
                    <a:pt x="661" y="834"/>
                  </a:lnTo>
                  <a:lnTo>
                    <a:pt x="667" y="830"/>
                  </a:lnTo>
                  <a:lnTo>
                    <a:pt x="675" y="827"/>
                  </a:lnTo>
                  <a:lnTo>
                    <a:pt x="680" y="821"/>
                  </a:lnTo>
                  <a:lnTo>
                    <a:pt x="686" y="817"/>
                  </a:lnTo>
                  <a:lnTo>
                    <a:pt x="693" y="813"/>
                  </a:lnTo>
                  <a:lnTo>
                    <a:pt x="699" y="809"/>
                  </a:lnTo>
                  <a:lnTo>
                    <a:pt x="708" y="797"/>
                  </a:lnTo>
                  <a:lnTo>
                    <a:pt x="717" y="786"/>
                  </a:lnTo>
                  <a:lnTo>
                    <a:pt x="725" y="776"/>
                  </a:lnTo>
                  <a:lnTo>
                    <a:pt x="733" y="765"/>
                  </a:lnTo>
                  <a:lnTo>
                    <a:pt x="736" y="759"/>
                  </a:lnTo>
                  <a:lnTo>
                    <a:pt x="739" y="754"/>
                  </a:lnTo>
                  <a:lnTo>
                    <a:pt x="743" y="747"/>
                  </a:lnTo>
                  <a:lnTo>
                    <a:pt x="746" y="742"/>
                  </a:lnTo>
                  <a:lnTo>
                    <a:pt x="748" y="736"/>
                  </a:lnTo>
                  <a:lnTo>
                    <a:pt x="750" y="730"/>
                  </a:lnTo>
                  <a:lnTo>
                    <a:pt x="752" y="724"/>
                  </a:lnTo>
                  <a:lnTo>
                    <a:pt x="755" y="719"/>
                  </a:lnTo>
                  <a:lnTo>
                    <a:pt x="756" y="712"/>
                  </a:lnTo>
                  <a:lnTo>
                    <a:pt x="759" y="706"/>
                  </a:lnTo>
                  <a:lnTo>
                    <a:pt x="760" y="701"/>
                  </a:lnTo>
                  <a:lnTo>
                    <a:pt x="762" y="695"/>
                  </a:lnTo>
                  <a:lnTo>
                    <a:pt x="764" y="684"/>
                  </a:lnTo>
                  <a:lnTo>
                    <a:pt x="767" y="673"/>
                  </a:lnTo>
                  <a:lnTo>
                    <a:pt x="768" y="661"/>
                  </a:lnTo>
                  <a:lnTo>
                    <a:pt x="770" y="651"/>
                  </a:lnTo>
                  <a:lnTo>
                    <a:pt x="770" y="641"/>
                  </a:lnTo>
                  <a:lnTo>
                    <a:pt x="771" y="633"/>
                  </a:lnTo>
                  <a:lnTo>
                    <a:pt x="771" y="623"/>
                  </a:lnTo>
                  <a:lnTo>
                    <a:pt x="771" y="614"/>
                  </a:lnTo>
                  <a:lnTo>
                    <a:pt x="771" y="604"/>
                  </a:lnTo>
                  <a:lnTo>
                    <a:pt x="771" y="595"/>
                  </a:lnTo>
                  <a:lnTo>
                    <a:pt x="771" y="585"/>
                  </a:lnTo>
                  <a:lnTo>
                    <a:pt x="771" y="576"/>
                  </a:lnTo>
                  <a:lnTo>
                    <a:pt x="771" y="566"/>
                  </a:lnTo>
                  <a:lnTo>
                    <a:pt x="772" y="556"/>
                  </a:lnTo>
                  <a:lnTo>
                    <a:pt x="772" y="546"/>
                  </a:lnTo>
                  <a:lnTo>
                    <a:pt x="772" y="535"/>
                  </a:lnTo>
                  <a:lnTo>
                    <a:pt x="772" y="525"/>
                  </a:lnTo>
                  <a:lnTo>
                    <a:pt x="773" y="515"/>
                  </a:lnTo>
                  <a:lnTo>
                    <a:pt x="773" y="505"/>
                  </a:lnTo>
                  <a:lnTo>
                    <a:pt x="774" y="494"/>
                  </a:lnTo>
                  <a:lnTo>
                    <a:pt x="774" y="483"/>
                  </a:lnTo>
                  <a:lnTo>
                    <a:pt x="776" y="474"/>
                  </a:lnTo>
                  <a:lnTo>
                    <a:pt x="776" y="462"/>
                  </a:lnTo>
                  <a:lnTo>
                    <a:pt x="776" y="452"/>
                  </a:lnTo>
                  <a:lnTo>
                    <a:pt x="776" y="441"/>
                  </a:lnTo>
                  <a:lnTo>
                    <a:pt x="777" y="430"/>
                  </a:lnTo>
                  <a:lnTo>
                    <a:pt x="777" y="419"/>
                  </a:lnTo>
                  <a:lnTo>
                    <a:pt x="778" y="409"/>
                  </a:lnTo>
                  <a:lnTo>
                    <a:pt x="778" y="398"/>
                  </a:lnTo>
                  <a:lnTo>
                    <a:pt x="779" y="388"/>
                  </a:lnTo>
                  <a:lnTo>
                    <a:pt x="779" y="376"/>
                  </a:lnTo>
                  <a:lnTo>
                    <a:pt x="780" y="366"/>
                  </a:lnTo>
                  <a:lnTo>
                    <a:pt x="780" y="355"/>
                  </a:lnTo>
                  <a:lnTo>
                    <a:pt x="781" y="345"/>
                  </a:lnTo>
                  <a:lnTo>
                    <a:pt x="781" y="334"/>
                  </a:lnTo>
                  <a:lnTo>
                    <a:pt x="782" y="323"/>
                  </a:lnTo>
                  <a:lnTo>
                    <a:pt x="783" y="313"/>
                  </a:lnTo>
                  <a:lnTo>
                    <a:pt x="784" y="303"/>
                  </a:lnTo>
                  <a:lnTo>
                    <a:pt x="784" y="292"/>
                  </a:lnTo>
                  <a:lnTo>
                    <a:pt x="784" y="281"/>
                  </a:lnTo>
                  <a:lnTo>
                    <a:pt x="784" y="270"/>
                  </a:lnTo>
                  <a:lnTo>
                    <a:pt x="785" y="261"/>
                  </a:lnTo>
                  <a:lnTo>
                    <a:pt x="785" y="250"/>
                  </a:lnTo>
                  <a:lnTo>
                    <a:pt x="786" y="241"/>
                  </a:lnTo>
                  <a:lnTo>
                    <a:pt x="786" y="231"/>
                  </a:lnTo>
                  <a:lnTo>
                    <a:pt x="787" y="222"/>
                  </a:lnTo>
                  <a:lnTo>
                    <a:pt x="787" y="212"/>
                  </a:lnTo>
                  <a:lnTo>
                    <a:pt x="787" y="203"/>
                  </a:lnTo>
                  <a:lnTo>
                    <a:pt x="788" y="193"/>
                  </a:lnTo>
                  <a:lnTo>
                    <a:pt x="789" y="185"/>
                  </a:lnTo>
                  <a:lnTo>
                    <a:pt x="789" y="175"/>
                  </a:lnTo>
                  <a:lnTo>
                    <a:pt x="789" y="167"/>
                  </a:lnTo>
                  <a:lnTo>
                    <a:pt x="790" y="158"/>
                  </a:lnTo>
                  <a:lnTo>
                    <a:pt x="791" y="151"/>
                  </a:lnTo>
                  <a:lnTo>
                    <a:pt x="791" y="141"/>
                  </a:lnTo>
                  <a:lnTo>
                    <a:pt x="791" y="134"/>
                  </a:lnTo>
                  <a:lnTo>
                    <a:pt x="791" y="125"/>
                  </a:lnTo>
                  <a:lnTo>
                    <a:pt x="792" y="119"/>
                  </a:lnTo>
                  <a:lnTo>
                    <a:pt x="792" y="110"/>
                  </a:lnTo>
                  <a:lnTo>
                    <a:pt x="794" y="104"/>
                  </a:lnTo>
                  <a:lnTo>
                    <a:pt x="794" y="98"/>
                  </a:lnTo>
                  <a:lnTo>
                    <a:pt x="795" y="91"/>
                  </a:lnTo>
                  <a:lnTo>
                    <a:pt x="795" y="85"/>
                  </a:lnTo>
                  <a:lnTo>
                    <a:pt x="795" y="79"/>
                  </a:lnTo>
                  <a:lnTo>
                    <a:pt x="795" y="72"/>
                  </a:lnTo>
                  <a:lnTo>
                    <a:pt x="796" y="67"/>
                  </a:lnTo>
                  <a:lnTo>
                    <a:pt x="797" y="57"/>
                  </a:lnTo>
                  <a:lnTo>
                    <a:pt x="798" y="49"/>
                  </a:lnTo>
                  <a:lnTo>
                    <a:pt x="798" y="47"/>
                  </a:lnTo>
                  <a:lnTo>
                    <a:pt x="798" y="46"/>
                  </a:lnTo>
                  <a:lnTo>
                    <a:pt x="798" y="44"/>
                  </a:lnTo>
                  <a:lnTo>
                    <a:pt x="798" y="38"/>
                  </a:lnTo>
                  <a:lnTo>
                    <a:pt x="798" y="30"/>
                  </a:lnTo>
                  <a:lnTo>
                    <a:pt x="799" y="22"/>
                  </a:lnTo>
                  <a:lnTo>
                    <a:pt x="799" y="13"/>
                  </a:lnTo>
                  <a:lnTo>
                    <a:pt x="800" y="6"/>
                  </a:lnTo>
                  <a:lnTo>
                    <a:pt x="800" y="1"/>
                  </a:lnTo>
                  <a:lnTo>
                    <a:pt x="801" y="0"/>
                  </a:lnTo>
                  <a:lnTo>
                    <a:pt x="789" y="0"/>
                  </a:lnTo>
                  <a:lnTo>
                    <a:pt x="779" y="0"/>
                  </a:lnTo>
                  <a:lnTo>
                    <a:pt x="769" y="0"/>
                  </a:lnTo>
                  <a:lnTo>
                    <a:pt x="760" y="0"/>
                  </a:lnTo>
                  <a:lnTo>
                    <a:pt x="751" y="0"/>
                  </a:lnTo>
                  <a:lnTo>
                    <a:pt x="743" y="0"/>
                  </a:lnTo>
                  <a:lnTo>
                    <a:pt x="733" y="0"/>
                  </a:lnTo>
                  <a:lnTo>
                    <a:pt x="725" y="0"/>
                  </a:lnTo>
                  <a:lnTo>
                    <a:pt x="716" y="0"/>
                  </a:lnTo>
                  <a:lnTo>
                    <a:pt x="708" y="0"/>
                  </a:lnTo>
                  <a:lnTo>
                    <a:pt x="698" y="0"/>
                  </a:lnTo>
                  <a:lnTo>
                    <a:pt x="690" y="0"/>
                  </a:lnTo>
                  <a:lnTo>
                    <a:pt x="681" y="0"/>
                  </a:lnTo>
                  <a:lnTo>
                    <a:pt x="674" y="0"/>
                  </a:lnTo>
                  <a:lnTo>
                    <a:pt x="664" y="0"/>
                  </a:lnTo>
                  <a:lnTo>
                    <a:pt x="656" y="0"/>
                  </a:lnTo>
                  <a:lnTo>
                    <a:pt x="647" y="0"/>
                  </a:lnTo>
                  <a:lnTo>
                    <a:pt x="640" y="0"/>
                  </a:lnTo>
                  <a:lnTo>
                    <a:pt x="630" y="0"/>
                  </a:lnTo>
                  <a:lnTo>
                    <a:pt x="622" y="0"/>
                  </a:lnTo>
                  <a:lnTo>
                    <a:pt x="613" y="0"/>
                  </a:lnTo>
                  <a:lnTo>
                    <a:pt x="605" y="0"/>
                  </a:lnTo>
                  <a:lnTo>
                    <a:pt x="595" y="0"/>
                  </a:lnTo>
                  <a:lnTo>
                    <a:pt x="588" y="0"/>
                  </a:lnTo>
                  <a:lnTo>
                    <a:pt x="578" y="0"/>
                  </a:lnTo>
                  <a:lnTo>
                    <a:pt x="571" y="0"/>
                  </a:lnTo>
                  <a:lnTo>
                    <a:pt x="561" y="0"/>
                  </a:lnTo>
                  <a:lnTo>
                    <a:pt x="554" y="0"/>
                  </a:lnTo>
                  <a:lnTo>
                    <a:pt x="545" y="0"/>
                  </a:lnTo>
                  <a:lnTo>
                    <a:pt x="537" y="0"/>
                  </a:lnTo>
                  <a:lnTo>
                    <a:pt x="529" y="0"/>
                  </a:lnTo>
                  <a:lnTo>
                    <a:pt x="520" y="0"/>
                  </a:lnTo>
                  <a:lnTo>
                    <a:pt x="512" y="0"/>
                  </a:lnTo>
                  <a:lnTo>
                    <a:pt x="5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 name="Freeform 8"/>
            <p:cNvSpPr>
              <a:spLocks/>
            </p:cNvSpPr>
            <p:nvPr/>
          </p:nvSpPr>
          <p:spPr bwMode="auto">
            <a:xfrm>
              <a:off x="4143" y="2456"/>
              <a:ext cx="315" cy="406"/>
            </a:xfrm>
            <a:custGeom>
              <a:avLst/>
              <a:gdLst>
                <a:gd name="T0" fmla="*/ 14 w 315"/>
                <a:gd name="T1" fmla="*/ 0 h 406"/>
                <a:gd name="T2" fmla="*/ 14 w 315"/>
                <a:gd name="T3" fmla="*/ 27 h 406"/>
                <a:gd name="T4" fmla="*/ 13 w 315"/>
                <a:gd name="T5" fmla="*/ 53 h 406"/>
                <a:gd name="T6" fmla="*/ 11 w 315"/>
                <a:gd name="T7" fmla="*/ 76 h 406"/>
                <a:gd name="T8" fmla="*/ 11 w 315"/>
                <a:gd name="T9" fmla="*/ 102 h 406"/>
                <a:gd name="T10" fmla="*/ 9 w 315"/>
                <a:gd name="T11" fmla="*/ 126 h 406"/>
                <a:gd name="T12" fmla="*/ 8 w 315"/>
                <a:gd name="T13" fmla="*/ 151 h 406"/>
                <a:gd name="T14" fmla="*/ 7 w 315"/>
                <a:gd name="T15" fmla="*/ 176 h 406"/>
                <a:gd name="T16" fmla="*/ 6 w 315"/>
                <a:gd name="T17" fmla="*/ 201 h 406"/>
                <a:gd name="T18" fmla="*/ 5 w 315"/>
                <a:gd name="T19" fmla="*/ 226 h 406"/>
                <a:gd name="T20" fmla="*/ 4 w 315"/>
                <a:gd name="T21" fmla="*/ 250 h 406"/>
                <a:gd name="T22" fmla="*/ 3 w 315"/>
                <a:gd name="T23" fmla="*/ 274 h 406"/>
                <a:gd name="T24" fmla="*/ 3 w 315"/>
                <a:gd name="T25" fmla="*/ 301 h 406"/>
                <a:gd name="T26" fmla="*/ 1 w 315"/>
                <a:gd name="T27" fmla="*/ 324 h 406"/>
                <a:gd name="T28" fmla="*/ 0 w 315"/>
                <a:gd name="T29" fmla="*/ 342 h 406"/>
                <a:gd name="T30" fmla="*/ 20 w 315"/>
                <a:gd name="T31" fmla="*/ 346 h 406"/>
                <a:gd name="T32" fmla="*/ 41 w 315"/>
                <a:gd name="T33" fmla="*/ 352 h 406"/>
                <a:gd name="T34" fmla="*/ 63 w 315"/>
                <a:gd name="T35" fmla="*/ 356 h 406"/>
                <a:gd name="T36" fmla="*/ 87 w 315"/>
                <a:gd name="T37" fmla="*/ 361 h 406"/>
                <a:gd name="T38" fmla="*/ 111 w 315"/>
                <a:gd name="T39" fmla="*/ 365 h 406"/>
                <a:gd name="T40" fmla="*/ 135 w 315"/>
                <a:gd name="T41" fmla="*/ 371 h 406"/>
                <a:gd name="T42" fmla="*/ 158 w 315"/>
                <a:gd name="T43" fmla="*/ 375 h 406"/>
                <a:gd name="T44" fmla="*/ 182 w 315"/>
                <a:gd name="T45" fmla="*/ 380 h 406"/>
                <a:gd name="T46" fmla="*/ 205 w 315"/>
                <a:gd name="T47" fmla="*/ 384 h 406"/>
                <a:gd name="T48" fmla="*/ 229 w 315"/>
                <a:gd name="T49" fmla="*/ 390 h 406"/>
                <a:gd name="T50" fmla="*/ 253 w 315"/>
                <a:gd name="T51" fmla="*/ 395 h 406"/>
                <a:gd name="T52" fmla="*/ 277 w 315"/>
                <a:gd name="T53" fmla="*/ 401 h 406"/>
                <a:gd name="T54" fmla="*/ 294 w 315"/>
                <a:gd name="T55" fmla="*/ 405 h 406"/>
                <a:gd name="T56" fmla="*/ 300 w 315"/>
                <a:gd name="T57" fmla="*/ 384 h 406"/>
                <a:gd name="T58" fmla="*/ 300 w 315"/>
                <a:gd name="T59" fmla="*/ 355 h 406"/>
                <a:gd name="T60" fmla="*/ 300 w 315"/>
                <a:gd name="T61" fmla="*/ 329 h 406"/>
                <a:gd name="T62" fmla="*/ 301 w 315"/>
                <a:gd name="T63" fmla="*/ 303 h 406"/>
                <a:gd name="T64" fmla="*/ 303 w 315"/>
                <a:gd name="T65" fmla="*/ 277 h 406"/>
                <a:gd name="T66" fmla="*/ 304 w 315"/>
                <a:gd name="T67" fmla="*/ 251 h 406"/>
                <a:gd name="T68" fmla="*/ 306 w 315"/>
                <a:gd name="T69" fmla="*/ 227 h 406"/>
                <a:gd name="T70" fmla="*/ 306 w 315"/>
                <a:gd name="T71" fmla="*/ 200 h 406"/>
                <a:gd name="T72" fmla="*/ 307 w 315"/>
                <a:gd name="T73" fmla="*/ 174 h 406"/>
                <a:gd name="T74" fmla="*/ 308 w 315"/>
                <a:gd name="T75" fmla="*/ 148 h 406"/>
                <a:gd name="T76" fmla="*/ 309 w 315"/>
                <a:gd name="T77" fmla="*/ 123 h 406"/>
                <a:gd name="T78" fmla="*/ 310 w 315"/>
                <a:gd name="T79" fmla="*/ 97 h 406"/>
                <a:gd name="T80" fmla="*/ 311 w 315"/>
                <a:gd name="T81" fmla="*/ 76 h 406"/>
                <a:gd name="T82" fmla="*/ 312 w 315"/>
                <a:gd name="T83" fmla="*/ 52 h 406"/>
                <a:gd name="T84" fmla="*/ 301 w 315"/>
                <a:gd name="T85" fmla="*/ 39 h 406"/>
                <a:gd name="T86" fmla="*/ 280 w 315"/>
                <a:gd name="T87" fmla="*/ 35 h 406"/>
                <a:gd name="T88" fmla="*/ 257 w 315"/>
                <a:gd name="T89" fmla="*/ 32 h 406"/>
                <a:gd name="T90" fmla="*/ 233 w 315"/>
                <a:gd name="T91" fmla="*/ 27 h 406"/>
                <a:gd name="T92" fmla="*/ 209 w 315"/>
                <a:gd name="T93" fmla="*/ 25 h 406"/>
                <a:gd name="T94" fmla="*/ 185 w 315"/>
                <a:gd name="T95" fmla="*/ 22 h 406"/>
                <a:gd name="T96" fmla="*/ 163 w 315"/>
                <a:gd name="T97" fmla="*/ 20 h 406"/>
                <a:gd name="T98" fmla="*/ 138 w 315"/>
                <a:gd name="T99" fmla="*/ 16 h 406"/>
                <a:gd name="T100" fmla="*/ 115 w 315"/>
                <a:gd name="T101" fmla="*/ 13 h 406"/>
                <a:gd name="T102" fmla="*/ 91 w 315"/>
                <a:gd name="T103" fmla="*/ 8 h 406"/>
                <a:gd name="T104" fmla="*/ 67 w 315"/>
                <a:gd name="T105" fmla="*/ 6 h 406"/>
                <a:gd name="T106" fmla="*/ 43 w 315"/>
                <a:gd name="T107" fmla="*/ 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5" h="406">
                  <a:moveTo>
                    <a:pt x="37" y="3"/>
                  </a:moveTo>
                  <a:lnTo>
                    <a:pt x="25" y="2"/>
                  </a:lnTo>
                  <a:lnTo>
                    <a:pt x="14" y="0"/>
                  </a:lnTo>
                  <a:lnTo>
                    <a:pt x="14" y="9"/>
                  </a:lnTo>
                  <a:lnTo>
                    <a:pt x="14" y="19"/>
                  </a:lnTo>
                  <a:lnTo>
                    <a:pt x="14" y="27"/>
                  </a:lnTo>
                  <a:lnTo>
                    <a:pt x="14" y="37"/>
                  </a:lnTo>
                  <a:lnTo>
                    <a:pt x="13" y="44"/>
                  </a:lnTo>
                  <a:lnTo>
                    <a:pt x="13" y="53"/>
                  </a:lnTo>
                  <a:lnTo>
                    <a:pt x="12" y="60"/>
                  </a:lnTo>
                  <a:lnTo>
                    <a:pt x="12" y="69"/>
                  </a:lnTo>
                  <a:lnTo>
                    <a:pt x="11" y="76"/>
                  </a:lnTo>
                  <a:lnTo>
                    <a:pt x="11" y="85"/>
                  </a:lnTo>
                  <a:lnTo>
                    <a:pt x="11" y="93"/>
                  </a:lnTo>
                  <a:lnTo>
                    <a:pt x="11" y="102"/>
                  </a:lnTo>
                  <a:lnTo>
                    <a:pt x="10" y="109"/>
                  </a:lnTo>
                  <a:lnTo>
                    <a:pt x="10" y="117"/>
                  </a:lnTo>
                  <a:lnTo>
                    <a:pt x="9" y="126"/>
                  </a:lnTo>
                  <a:lnTo>
                    <a:pt x="9" y="134"/>
                  </a:lnTo>
                  <a:lnTo>
                    <a:pt x="8" y="142"/>
                  </a:lnTo>
                  <a:lnTo>
                    <a:pt x="8" y="151"/>
                  </a:lnTo>
                  <a:lnTo>
                    <a:pt x="8" y="159"/>
                  </a:lnTo>
                  <a:lnTo>
                    <a:pt x="8" y="168"/>
                  </a:lnTo>
                  <a:lnTo>
                    <a:pt x="7" y="176"/>
                  </a:lnTo>
                  <a:lnTo>
                    <a:pt x="7" y="184"/>
                  </a:lnTo>
                  <a:lnTo>
                    <a:pt x="6" y="193"/>
                  </a:lnTo>
                  <a:lnTo>
                    <a:pt x="6" y="201"/>
                  </a:lnTo>
                  <a:lnTo>
                    <a:pt x="5" y="209"/>
                  </a:lnTo>
                  <a:lnTo>
                    <a:pt x="5" y="217"/>
                  </a:lnTo>
                  <a:lnTo>
                    <a:pt x="5" y="226"/>
                  </a:lnTo>
                  <a:lnTo>
                    <a:pt x="5" y="234"/>
                  </a:lnTo>
                  <a:lnTo>
                    <a:pt x="4" y="241"/>
                  </a:lnTo>
                  <a:lnTo>
                    <a:pt x="4" y="250"/>
                  </a:lnTo>
                  <a:lnTo>
                    <a:pt x="4" y="258"/>
                  </a:lnTo>
                  <a:lnTo>
                    <a:pt x="4" y="267"/>
                  </a:lnTo>
                  <a:lnTo>
                    <a:pt x="3" y="274"/>
                  </a:lnTo>
                  <a:lnTo>
                    <a:pt x="3" y="284"/>
                  </a:lnTo>
                  <a:lnTo>
                    <a:pt x="3" y="291"/>
                  </a:lnTo>
                  <a:lnTo>
                    <a:pt x="3" y="301"/>
                  </a:lnTo>
                  <a:lnTo>
                    <a:pt x="2" y="309"/>
                  </a:lnTo>
                  <a:lnTo>
                    <a:pt x="2" y="319"/>
                  </a:lnTo>
                  <a:lnTo>
                    <a:pt x="1" y="324"/>
                  </a:lnTo>
                  <a:lnTo>
                    <a:pt x="1" y="329"/>
                  </a:lnTo>
                  <a:lnTo>
                    <a:pt x="0" y="336"/>
                  </a:lnTo>
                  <a:lnTo>
                    <a:pt x="0" y="342"/>
                  </a:lnTo>
                  <a:lnTo>
                    <a:pt x="6" y="343"/>
                  </a:lnTo>
                  <a:lnTo>
                    <a:pt x="13" y="345"/>
                  </a:lnTo>
                  <a:lnTo>
                    <a:pt x="20" y="346"/>
                  </a:lnTo>
                  <a:lnTo>
                    <a:pt x="26" y="350"/>
                  </a:lnTo>
                  <a:lnTo>
                    <a:pt x="32" y="350"/>
                  </a:lnTo>
                  <a:lnTo>
                    <a:pt x="41" y="352"/>
                  </a:lnTo>
                  <a:lnTo>
                    <a:pt x="48" y="353"/>
                  </a:lnTo>
                  <a:lnTo>
                    <a:pt x="57" y="355"/>
                  </a:lnTo>
                  <a:lnTo>
                    <a:pt x="63" y="356"/>
                  </a:lnTo>
                  <a:lnTo>
                    <a:pt x="72" y="358"/>
                  </a:lnTo>
                  <a:lnTo>
                    <a:pt x="79" y="359"/>
                  </a:lnTo>
                  <a:lnTo>
                    <a:pt x="87" y="361"/>
                  </a:lnTo>
                  <a:lnTo>
                    <a:pt x="95" y="362"/>
                  </a:lnTo>
                  <a:lnTo>
                    <a:pt x="103" y="364"/>
                  </a:lnTo>
                  <a:lnTo>
                    <a:pt x="111" y="365"/>
                  </a:lnTo>
                  <a:lnTo>
                    <a:pt x="119" y="368"/>
                  </a:lnTo>
                  <a:lnTo>
                    <a:pt x="127" y="369"/>
                  </a:lnTo>
                  <a:lnTo>
                    <a:pt x="135" y="371"/>
                  </a:lnTo>
                  <a:lnTo>
                    <a:pt x="143" y="372"/>
                  </a:lnTo>
                  <a:lnTo>
                    <a:pt x="151" y="374"/>
                  </a:lnTo>
                  <a:lnTo>
                    <a:pt x="158" y="375"/>
                  </a:lnTo>
                  <a:lnTo>
                    <a:pt x="166" y="377"/>
                  </a:lnTo>
                  <a:lnTo>
                    <a:pt x="173" y="378"/>
                  </a:lnTo>
                  <a:lnTo>
                    <a:pt x="182" y="380"/>
                  </a:lnTo>
                  <a:lnTo>
                    <a:pt x="189" y="381"/>
                  </a:lnTo>
                  <a:lnTo>
                    <a:pt x="198" y="383"/>
                  </a:lnTo>
                  <a:lnTo>
                    <a:pt x="205" y="384"/>
                  </a:lnTo>
                  <a:lnTo>
                    <a:pt x="214" y="387"/>
                  </a:lnTo>
                  <a:lnTo>
                    <a:pt x="221" y="388"/>
                  </a:lnTo>
                  <a:lnTo>
                    <a:pt x="229" y="390"/>
                  </a:lnTo>
                  <a:lnTo>
                    <a:pt x="237" y="391"/>
                  </a:lnTo>
                  <a:lnTo>
                    <a:pt x="245" y="394"/>
                  </a:lnTo>
                  <a:lnTo>
                    <a:pt x="253" y="395"/>
                  </a:lnTo>
                  <a:lnTo>
                    <a:pt x="261" y="397"/>
                  </a:lnTo>
                  <a:lnTo>
                    <a:pt x="269" y="398"/>
                  </a:lnTo>
                  <a:lnTo>
                    <a:pt x="277" y="401"/>
                  </a:lnTo>
                  <a:lnTo>
                    <a:pt x="282" y="401"/>
                  </a:lnTo>
                  <a:lnTo>
                    <a:pt x="289" y="404"/>
                  </a:lnTo>
                  <a:lnTo>
                    <a:pt x="294" y="405"/>
                  </a:lnTo>
                  <a:lnTo>
                    <a:pt x="300" y="406"/>
                  </a:lnTo>
                  <a:lnTo>
                    <a:pt x="300" y="394"/>
                  </a:lnTo>
                  <a:lnTo>
                    <a:pt x="300" y="384"/>
                  </a:lnTo>
                  <a:lnTo>
                    <a:pt x="300" y="374"/>
                  </a:lnTo>
                  <a:lnTo>
                    <a:pt x="300" y="364"/>
                  </a:lnTo>
                  <a:lnTo>
                    <a:pt x="300" y="355"/>
                  </a:lnTo>
                  <a:lnTo>
                    <a:pt x="300" y="346"/>
                  </a:lnTo>
                  <a:lnTo>
                    <a:pt x="300" y="338"/>
                  </a:lnTo>
                  <a:lnTo>
                    <a:pt x="300" y="329"/>
                  </a:lnTo>
                  <a:lnTo>
                    <a:pt x="300" y="320"/>
                  </a:lnTo>
                  <a:lnTo>
                    <a:pt x="301" y="312"/>
                  </a:lnTo>
                  <a:lnTo>
                    <a:pt x="301" y="303"/>
                  </a:lnTo>
                  <a:lnTo>
                    <a:pt x="303" y="295"/>
                  </a:lnTo>
                  <a:lnTo>
                    <a:pt x="303" y="286"/>
                  </a:lnTo>
                  <a:lnTo>
                    <a:pt x="303" y="277"/>
                  </a:lnTo>
                  <a:lnTo>
                    <a:pt x="303" y="269"/>
                  </a:lnTo>
                  <a:lnTo>
                    <a:pt x="304" y="261"/>
                  </a:lnTo>
                  <a:lnTo>
                    <a:pt x="304" y="251"/>
                  </a:lnTo>
                  <a:lnTo>
                    <a:pt x="305" y="244"/>
                  </a:lnTo>
                  <a:lnTo>
                    <a:pt x="305" y="234"/>
                  </a:lnTo>
                  <a:lnTo>
                    <a:pt x="306" y="227"/>
                  </a:lnTo>
                  <a:lnTo>
                    <a:pt x="306" y="217"/>
                  </a:lnTo>
                  <a:lnTo>
                    <a:pt x="306" y="209"/>
                  </a:lnTo>
                  <a:lnTo>
                    <a:pt x="306" y="200"/>
                  </a:lnTo>
                  <a:lnTo>
                    <a:pt x="306" y="192"/>
                  </a:lnTo>
                  <a:lnTo>
                    <a:pt x="306" y="182"/>
                  </a:lnTo>
                  <a:lnTo>
                    <a:pt x="307" y="174"/>
                  </a:lnTo>
                  <a:lnTo>
                    <a:pt x="307" y="165"/>
                  </a:lnTo>
                  <a:lnTo>
                    <a:pt x="308" y="158"/>
                  </a:lnTo>
                  <a:lnTo>
                    <a:pt x="308" y="148"/>
                  </a:lnTo>
                  <a:lnTo>
                    <a:pt x="308" y="140"/>
                  </a:lnTo>
                  <a:lnTo>
                    <a:pt x="308" y="131"/>
                  </a:lnTo>
                  <a:lnTo>
                    <a:pt x="309" y="123"/>
                  </a:lnTo>
                  <a:lnTo>
                    <a:pt x="309" y="114"/>
                  </a:lnTo>
                  <a:lnTo>
                    <a:pt x="310" y="106"/>
                  </a:lnTo>
                  <a:lnTo>
                    <a:pt x="310" y="97"/>
                  </a:lnTo>
                  <a:lnTo>
                    <a:pt x="311" y="90"/>
                  </a:lnTo>
                  <a:lnTo>
                    <a:pt x="311" y="82"/>
                  </a:lnTo>
                  <a:lnTo>
                    <a:pt x="311" y="76"/>
                  </a:lnTo>
                  <a:lnTo>
                    <a:pt x="311" y="70"/>
                  </a:lnTo>
                  <a:lnTo>
                    <a:pt x="311" y="63"/>
                  </a:lnTo>
                  <a:lnTo>
                    <a:pt x="312" y="52"/>
                  </a:lnTo>
                  <a:lnTo>
                    <a:pt x="315" y="41"/>
                  </a:lnTo>
                  <a:lnTo>
                    <a:pt x="308" y="40"/>
                  </a:lnTo>
                  <a:lnTo>
                    <a:pt x="301" y="39"/>
                  </a:lnTo>
                  <a:lnTo>
                    <a:pt x="294" y="37"/>
                  </a:lnTo>
                  <a:lnTo>
                    <a:pt x="289" y="37"/>
                  </a:lnTo>
                  <a:lnTo>
                    <a:pt x="280" y="35"/>
                  </a:lnTo>
                  <a:lnTo>
                    <a:pt x="273" y="34"/>
                  </a:lnTo>
                  <a:lnTo>
                    <a:pt x="264" y="33"/>
                  </a:lnTo>
                  <a:lnTo>
                    <a:pt x="257" y="32"/>
                  </a:lnTo>
                  <a:lnTo>
                    <a:pt x="249" y="30"/>
                  </a:lnTo>
                  <a:lnTo>
                    <a:pt x="241" y="30"/>
                  </a:lnTo>
                  <a:lnTo>
                    <a:pt x="233" y="27"/>
                  </a:lnTo>
                  <a:lnTo>
                    <a:pt x="225" y="27"/>
                  </a:lnTo>
                  <a:lnTo>
                    <a:pt x="217" y="25"/>
                  </a:lnTo>
                  <a:lnTo>
                    <a:pt x="209" y="25"/>
                  </a:lnTo>
                  <a:lnTo>
                    <a:pt x="201" y="23"/>
                  </a:lnTo>
                  <a:lnTo>
                    <a:pt x="193" y="23"/>
                  </a:lnTo>
                  <a:lnTo>
                    <a:pt x="185" y="22"/>
                  </a:lnTo>
                  <a:lnTo>
                    <a:pt x="178" y="21"/>
                  </a:lnTo>
                  <a:lnTo>
                    <a:pt x="170" y="20"/>
                  </a:lnTo>
                  <a:lnTo>
                    <a:pt x="163" y="20"/>
                  </a:lnTo>
                  <a:lnTo>
                    <a:pt x="154" y="18"/>
                  </a:lnTo>
                  <a:lnTo>
                    <a:pt x="147" y="17"/>
                  </a:lnTo>
                  <a:lnTo>
                    <a:pt x="138" y="16"/>
                  </a:lnTo>
                  <a:lnTo>
                    <a:pt x="131" y="15"/>
                  </a:lnTo>
                  <a:lnTo>
                    <a:pt x="122" y="13"/>
                  </a:lnTo>
                  <a:lnTo>
                    <a:pt x="115" y="13"/>
                  </a:lnTo>
                  <a:lnTo>
                    <a:pt x="107" y="10"/>
                  </a:lnTo>
                  <a:lnTo>
                    <a:pt x="99" y="10"/>
                  </a:lnTo>
                  <a:lnTo>
                    <a:pt x="91" y="8"/>
                  </a:lnTo>
                  <a:lnTo>
                    <a:pt x="83" y="8"/>
                  </a:lnTo>
                  <a:lnTo>
                    <a:pt x="75" y="6"/>
                  </a:lnTo>
                  <a:lnTo>
                    <a:pt x="67" y="6"/>
                  </a:lnTo>
                  <a:lnTo>
                    <a:pt x="59" y="5"/>
                  </a:lnTo>
                  <a:lnTo>
                    <a:pt x="51" y="4"/>
                  </a:lnTo>
                  <a:lnTo>
                    <a:pt x="43" y="3"/>
                  </a:lnTo>
                  <a:lnTo>
                    <a:pt x="3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 name="Freeform 9"/>
            <p:cNvSpPr>
              <a:spLocks/>
            </p:cNvSpPr>
            <p:nvPr/>
          </p:nvSpPr>
          <p:spPr bwMode="auto">
            <a:xfrm>
              <a:off x="4169" y="1857"/>
              <a:ext cx="316" cy="606"/>
            </a:xfrm>
            <a:custGeom>
              <a:avLst/>
              <a:gdLst>
                <a:gd name="T0" fmla="*/ 15 w 316"/>
                <a:gd name="T1" fmla="*/ 9 h 606"/>
                <a:gd name="T2" fmla="*/ 14 w 316"/>
                <a:gd name="T3" fmla="*/ 48 h 606"/>
                <a:gd name="T4" fmla="*/ 13 w 316"/>
                <a:gd name="T5" fmla="*/ 73 h 606"/>
                <a:gd name="T6" fmla="*/ 12 w 316"/>
                <a:gd name="T7" fmla="*/ 97 h 606"/>
                <a:gd name="T8" fmla="*/ 12 w 316"/>
                <a:gd name="T9" fmla="*/ 124 h 606"/>
                <a:gd name="T10" fmla="*/ 11 w 316"/>
                <a:gd name="T11" fmla="*/ 153 h 606"/>
                <a:gd name="T12" fmla="*/ 10 w 316"/>
                <a:gd name="T13" fmla="*/ 185 h 606"/>
                <a:gd name="T14" fmla="*/ 8 w 316"/>
                <a:gd name="T15" fmla="*/ 217 h 606"/>
                <a:gd name="T16" fmla="*/ 8 w 316"/>
                <a:gd name="T17" fmla="*/ 253 h 606"/>
                <a:gd name="T18" fmla="*/ 7 w 316"/>
                <a:gd name="T19" fmla="*/ 288 h 606"/>
                <a:gd name="T20" fmla="*/ 6 w 316"/>
                <a:gd name="T21" fmla="*/ 323 h 606"/>
                <a:gd name="T22" fmla="*/ 5 w 316"/>
                <a:gd name="T23" fmla="*/ 358 h 606"/>
                <a:gd name="T24" fmla="*/ 5 w 316"/>
                <a:gd name="T25" fmla="*/ 393 h 606"/>
                <a:gd name="T26" fmla="*/ 4 w 316"/>
                <a:gd name="T27" fmla="*/ 427 h 606"/>
                <a:gd name="T28" fmla="*/ 4 w 316"/>
                <a:gd name="T29" fmla="*/ 460 h 606"/>
                <a:gd name="T30" fmla="*/ 3 w 316"/>
                <a:gd name="T31" fmla="*/ 491 h 606"/>
                <a:gd name="T32" fmla="*/ 3 w 316"/>
                <a:gd name="T33" fmla="*/ 519 h 606"/>
                <a:gd name="T34" fmla="*/ 0 w 316"/>
                <a:gd name="T35" fmla="*/ 554 h 606"/>
                <a:gd name="T36" fmla="*/ 11 w 316"/>
                <a:gd name="T37" fmla="*/ 572 h 606"/>
                <a:gd name="T38" fmla="*/ 43 w 316"/>
                <a:gd name="T39" fmla="*/ 577 h 606"/>
                <a:gd name="T40" fmla="*/ 72 w 316"/>
                <a:gd name="T41" fmla="*/ 580 h 606"/>
                <a:gd name="T42" fmla="*/ 101 w 316"/>
                <a:gd name="T43" fmla="*/ 583 h 606"/>
                <a:gd name="T44" fmla="*/ 130 w 316"/>
                <a:gd name="T45" fmla="*/ 586 h 606"/>
                <a:gd name="T46" fmla="*/ 159 w 316"/>
                <a:gd name="T47" fmla="*/ 590 h 606"/>
                <a:gd name="T48" fmla="*/ 188 w 316"/>
                <a:gd name="T49" fmla="*/ 594 h 606"/>
                <a:gd name="T50" fmla="*/ 217 w 316"/>
                <a:gd name="T51" fmla="*/ 597 h 606"/>
                <a:gd name="T52" fmla="*/ 247 w 316"/>
                <a:gd name="T53" fmla="*/ 601 h 606"/>
                <a:gd name="T54" fmla="*/ 274 w 316"/>
                <a:gd name="T55" fmla="*/ 597 h 606"/>
                <a:gd name="T56" fmla="*/ 274 w 316"/>
                <a:gd name="T57" fmla="*/ 563 h 606"/>
                <a:gd name="T58" fmla="*/ 274 w 316"/>
                <a:gd name="T59" fmla="*/ 539 h 606"/>
                <a:gd name="T60" fmla="*/ 277 w 316"/>
                <a:gd name="T61" fmla="*/ 513 h 606"/>
                <a:gd name="T62" fmla="*/ 278 w 316"/>
                <a:gd name="T63" fmla="*/ 483 h 606"/>
                <a:gd name="T64" fmla="*/ 280 w 316"/>
                <a:gd name="T65" fmla="*/ 452 h 606"/>
                <a:gd name="T66" fmla="*/ 282 w 316"/>
                <a:gd name="T67" fmla="*/ 417 h 606"/>
                <a:gd name="T68" fmla="*/ 284 w 316"/>
                <a:gd name="T69" fmla="*/ 382 h 606"/>
                <a:gd name="T70" fmla="*/ 286 w 316"/>
                <a:gd name="T71" fmla="*/ 345 h 606"/>
                <a:gd name="T72" fmla="*/ 289 w 316"/>
                <a:gd name="T73" fmla="*/ 308 h 606"/>
                <a:gd name="T74" fmla="*/ 291 w 316"/>
                <a:gd name="T75" fmla="*/ 270 h 606"/>
                <a:gd name="T76" fmla="*/ 295 w 316"/>
                <a:gd name="T77" fmla="*/ 233 h 606"/>
                <a:gd name="T78" fmla="*/ 297 w 316"/>
                <a:gd name="T79" fmla="*/ 196 h 606"/>
                <a:gd name="T80" fmla="*/ 300 w 316"/>
                <a:gd name="T81" fmla="*/ 161 h 606"/>
                <a:gd name="T82" fmla="*/ 302 w 316"/>
                <a:gd name="T83" fmla="*/ 128 h 606"/>
                <a:gd name="T84" fmla="*/ 305 w 316"/>
                <a:gd name="T85" fmla="*/ 98 h 606"/>
                <a:gd name="T86" fmla="*/ 308 w 316"/>
                <a:gd name="T87" fmla="*/ 70 h 606"/>
                <a:gd name="T88" fmla="*/ 312 w 316"/>
                <a:gd name="T89" fmla="*/ 46 h 606"/>
                <a:gd name="T90" fmla="*/ 314 w 316"/>
                <a:gd name="T91" fmla="*/ 18 h 606"/>
                <a:gd name="T92" fmla="*/ 308 w 316"/>
                <a:gd name="T93" fmla="*/ 0 h 606"/>
                <a:gd name="T94" fmla="*/ 280 w 316"/>
                <a:gd name="T95" fmla="*/ 0 h 606"/>
                <a:gd name="T96" fmla="*/ 248 w 316"/>
                <a:gd name="T97" fmla="*/ 0 h 606"/>
                <a:gd name="T98" fmla="*/ 216 w 316"/>
                <a:gd name="T99" fmla="*/ 0 h 606"/>
                <a:gd name="T100" fmla="*/ 184 w 316"/>
                <a:gd name="T101" fmla="*/ 0 h 606"/>
                <a:gd name="T102" fmla="*/ 153 w 316"/>
                <a:gd name="T103" fmla="*/ 0 h 606"/>
                <a:gd name="T104" fmla="*/ 120 w 316"/>
                <a:gd name="T105" fmla="*/ 0 h 606"/>
                <a:gd name="T106" fmla="*/ 88 w 316"/>
                <a:gd name="T107" fmla="*/ 0 h 606"/>
                <a:gd name="T108" fmla="*/ 56 w 316"/>
                <a:gd name="T109"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6" h="606">
                  <a:moveTo>
                    <a:pt x="33" y="0"/>
                  </a:moveTo>
                  <a:lnTo>
                    <a:pt x="25" y="0"/>
                  </a:lnTo>
                  <a:lnTo>
                    <a:pt x="15" y="0"/>
                  </a:lnTo>
                  <a:lnTo>
                    <a:pt x="15" y="9"/>
                  </a:lnTo>
                  <a:lnTo>
                    <a:pt x="15" y="19"/>
                  </a:lnTo>
                  <a:lnTo>
                    <a:pt x="15" y="30"/>
                  </a:lnTo>
                  <a:lnTo>
                    <a:pt x="15" y="41"/>
                  </a:lnTo>
                  <a:lnTo>
                    <a:pt x="14" y="48"/>
                  </a:lnTo>
                  <a:lnTo>
                    <a:pt x="14" y="57"/>
                  </a:lnTo>
                  <a:lnTo>
                    <a:pt x="13" y="62"/>
                  </a:lnTo>
                  <a:lnTo>
                    <a:pt x="13" y="67"/>
                  </a:lnTo>
                  <a:lnTo>
                    <a:pt x="13" y="73"/>
                  </a:lnTo>
                  <a:lnTo>
                    <a:pt x="13" y="80"/>
                  </a:lnTo>
                  <a:lnTo>
                    <a:pt x="12" y="85"/>
                  </a:lnTo>
                  <a:lnTo>
                    <a:pt x="12" y="90"/>
                  </a:lnTo>
                  <a:lnTo>
                    <a:pt x="12" y="97"/>
                  </a:lnTo>
                  <a:lnTo>
                    <a:pt x="12" y="104"/>
                  </a:lnTo>
                  <a:lnTo>
                    <a:pt x="12" y="110"/>
                  </a:lnTo>
                  <a:lnTo>
                    <a:pt x="12" y="117"/>
                  </a:lnTo>
                  <a:lnTo>
                    <a:pt x="12" y="124"/>
                  </a:lnTo>
                  <a:lnTo>
                    <a:pt x="12" y="132"/>
                  </a:lnTo>
                  <a:lnTo>
                    <a:pt x="11" y="138"/>
                  </a:lnTo>
                  <a:lnTo>
                    <a:pt x="11" y="145"/>
                  </a:lnTo>
                  <a:lnTo>
                    <a:pt x="11" y="153"/>
                  </a:lnTo>
                  <a:lnTo>
                    <a:pt x="11" y="161"/>
                  </a:lnTo>
                  <a:lnTo>
                    <a:pt x="10" y="169"/>
                  </a:lnTo>
                  <a:lnTo>
                    <a:pt x="10" y="177"/>
                  </a:lnTo>
                  <a:lnTo>
                    <a:pt x="10" y="185"/>
                  </a:lnTo>
                  <a:lnTo>
                    <a:pt x="10" y="194"/>
                  </a:lnTo>
                  <a:lnTo>
                    <a:pt x="8" y="201"/>
                  </a:lnTo>
                  <a:lnTo>
                    <a:pt x="8" y="210"/>
                  </a:lnTo>
                  <a:lnTo>
                    <a:pt x="8" y="217"/>
                  </a:lnTo>
                  <a:lnTo>
                    <a:pt x="8" y="227"/>
                  </a:lnTo>
                  <a:lnTo>
                    <a:pt x="8" y="235"/>
                  </a:lnTo>
                  <a:lnTo>
                    <a:pt x="8" y="244"/>
                  </a:lnTo>
                  <a:lnTo>
                    <a:pt x="8" y="253"/>
                  </a:lnTo>
                  <a:lnTo>
                    <a:pt x="8" y="263"/>
                  </a:lnTo>
                  <a:lnTo>
                    <a:pt x="7" y="271"/>
                  </a:lnTo>
                  <a:lnTo>
                    <a:pt x="7" y="280"/>
                  </a:lnTo>
                  <a:lnTo>
                    <a:pt x="7" y="288"/>
                  </a:lnTo>
                  <a:lnTo>
                    <a:pt x="7" y="298"/>
                  </a:lnTo>
                  <a:lnTo>
                    <a:pt x="6" y="306"/>
                  </a:lnTo>
                  <a:lnTo>
                    <a:pt x="6" y="315"/>
                  </a:lnTo>
                  <a:lnTo>
                    <a:pt x="6" y="323"/>
                  </a:lnTo>
                  <a:lnTo>
                    <a:pt x="6" y="333"/>
                  </a:lnTo>
                  <a:lnTo>
                    <a:pt x="5" y="341"/>
                  </a:lnTo>
                  <a:lnTo>
                    <a:pt x="5" y="350"/>
                  </a:lnTo>
                  <a:lnTo>
                    <a:pt x="5" y="358"/>
                  </a:lnTo>
                  <a:lnTo>
                    <a:pt x="5" y="368"/>
                  </a:lnTo>
                  <a:lnTo>
                    <a:pt x="5" y="376"/>
                  </a:lnTo>
                  <a:lnTo>
                    <a:pt x="5" y="385"/>
                  </a:lnTo>
                  <a:lnTo>
                    <a:pt x="5" y="393"/>
                  </a:lnTo>
                  <a:lnTo>
                    <a:pt x="5" y="403"/>
                  </a:lnTo>
                  <a:lnTo>
                    <a:pt x="4" y="410"/>
                  </a:lnTo>
                  <a:lnTo>
                    <a:pt x="4" y="419"/>
                  </a:lnTo>
                  <a:lnTo>
                    <a:pt x="4" y="427"/>
                  </a:lnTo>
                  <a:lnTo>
                    <a:pt x="4" y="436"/>
                  </a:lnTo>
                  <a:lnTo>
                    <a:pt x="4" y="443"/>
                  </a:lnTo>
                  <a:lnTo>
                    <a:pt x="4" y="452"/>
                  </a:lnTo>
                  <a:lnTo>
                    <a:pt x="4" y="460"/>
                  </a:lnTo>
                  <a:lnTo>
                    <a:pt x="4" y="468"/>
                  </a:lnTo>
                  <a:lnTo>
                    <a:pt x="3" y="476"/>
                  </a:lnTo>
                  <a:lnTo>
                    <a:pt x="3" y="483"/>
                  </a:lnTo>
                  <a:lnTo>
                    <a:pt x="3" y="491"/>
                  </a:lnTo>
                  <a:lnTo>
                    <a:pt x="3" y="498"/>
                  </a:lnTo>
                  <a:lnTo>
                    <a:pt x="3" y="505"/>
                  </a:lnTo>
                  <a:lnTo>
                    <a:pt x="3" y="512"/>
                  </a:lnTo>
                  <a:lnTo>
                    <a:pt x="3" y="519"/>
                  </a:lnTo>
                  <a:lnTo>
                    <a:pt x="3" y="527"/>
                  </a:lnTo>
                  <a:lnTo>
                    <a:pt x="0" y="537"/>
                  </a:lnTo>
                  <a:lnTo>
                    <a:pt x="0" y="549"/>
                  </a:lnTo>
                  <a:lnTo>
                    <a:pt x="0" y="554"/>
                  </a:lnTo>
                  <a:lnTo>
                    <a:pt x="0" y="560"/>
                  </a:lnTo>
                  <a:lnTo>
                    <a:pt x="0" y="566"/>
                  </a:lnTo>
                  <a:lnTo>
                    <a:pt x="0" y="572"/>
                  </a:lnTo>
                  <a:lnTo>
                    <a:pt x="11" y="572"/>
                  </a:lnTo>
                  <a:lnTo>
                    <a:pt x="22" y="576"/>
                  </a:lnTo>
                  <a:lnTo>
                    <a:pt x="29" y="576"/>
                  </a:lnTo>
                  <a:lnTo>
                    <a:pt x="36" y="576"/>
                  </a:lnTo>
                  <a:lnTo>
                    <a:pt x="43" y="577"/>
                  </a:lnTo>
                  <a:lnTo>
                    <a:pt x="51" y="578"/>
                  </a:lnTo>
                  <a:lnTo>
                    <a:pt x="57" y="578"/>
                  </a:lnTo>
                  <a:lnTo>
                    <a:pt x="65" y="579"/>
                  </a:lnTo>
                  <a:lnTo>
                    <a:pt x="72" y="580"/>
                  </a:lnTo>
                  <a:lnTo>
                    <a:pt x="79" y="581"/>
                  </a:lnTo>
                  <a:lnTo>
                    <a:pt x="86" y="581"/>
                  </a:lnTo>
                  <a:lnTo>
                    <a:pt x="93" y="582"/>
                  </a:lnTo>
                  <a:lnTo>
                    <a:pt x="101" y="583"/>
                  </a:lnTo>
                  <a:lnTo>
                    <a:pt x="108" y="584"/>
                  </a:lnTo>
                  <a:lnTo>
                    <a:pt x="115" y="584"/>
                  </a:lnTo>
                  <a:lnTo>
                    <a:pt x="123" y="586"/>
                  </a:lnTo>
                  <a:lnTo>
                    <a:pt x="130" y="586"/>
                  </a:lnTo>
                  <a:lnTo>
                    <a:pt x="138" y="588"/>
                  </a:lnTo>
                  <a:lnTo>
                    <a:pt x="144" y="588"/>
                  </a:lnTo>
                  <a:lnTo>
                    <a:pt x="152" y="589"/>
                  </a:lnTo>
                  <a:lnTo>
                    <a:pt x="159" y="590"/>
                  </a:lnTo>
                  <a:lnTo>
                    <a:pt x="166" y="591"/>
                  </a:lnTo>
                  <a:lnTo>
                    <a:pt x="173" y="591"/>
                  </a:lnTo>
                  <a:lnTo>
                    <a:pt x="180" y="592"/>
                  </a:lnTo>
                  <a:lnTo>
                    <a:pt x="188" y="594"/>
                  </a:lnTo>
                  <a:lnTo>
                    <a:pt x="196" y="595"/>
                  </a:lnTo>
                  <a:lnTo>
                    <a:pt x="202" y="595"/>
                  </a:lnTo>
                  <a:lnTo>
                    <a:pt x="210" y="596"/>
                  </a:lnTo>
                  <a:lnTo>
                    <a:pt x="217" y="597"/>
                  </a:lnTo>
                  <a:lnTo>
                    <a:pt x="225" y="598"/>
                  </a:lnTo>
                  <a:lnTo>
                    <a:pt x="232" y="599"/>
                  </a:lnTo>
                  <a:lnTo>
                    <a:pt x="239" y="600"/>
                  </a:lnTo>
                  <a:lnTo>
                    <a:pt x="247" y="601"/>
                  </a:lnTo>
                  <a:lnTo>
                    <a:pt x="255" y="602"/>
                  </a:lnTo>
                  <a:lnTo>
                    <a:pt x="263" y="605"/>
                  </a:lnTo>
                  <a:lnTo>
                    <a:pt x="274" y="606"/>
                  </a:lnTo>
                  <a:lnTo>
                    <a:pt x="274" y="597"/>
                  </a:lnTo>
                  <a:lnTo>
                    <a:pt x="274" y="587"/>
                  </a:lnTo>
                  <a:lnTo>
                    <a:pt x="274" y="577"/>
                  </a:lnTo>
                  <a:lnTo>
                    <a:pt x="274" y="568"/>
                  </a:lnTo>
                  <a:lnTo>
                    <a:pt x="274" y="563"/>
                  </a:lnTo>
                  <a:lnTo>
                    <a:pt x="274" y="558"/>
                  </a:lnTo>
                  <a:lnTo>
                    <a:pt x="274" y="551"/>
                  </a:lnTo>
                  <a:lnTo>
                    <a:pt x="274" y="546"/>
                  </a:lnTo>
                  <a:lnTo>
                    <a:pt x="274" y="539"/>
                  </a:lnTo>
                  <a:lnTo>
                    <a:pt x="275" y="533"/>
                  </a:lnTo>
                  <a:lnTo>
                    <a:pt x="275" y="527"/>
                  </a:lnTo>
                  <a:lnTo>
                    <a:pt x="277" y="520"/>
                  </a:lnTo>
                  <a:lnTo>
                    <a:pt x="277" y="513"/>
                  </a:lnTo>
                  <a:lnTo>
                    <a:pt x="277" y="506"/>
                  </a:lnTo>
                  <a:lnTo>
                    <a:pt x="277" y="498"/>
                  </a:lnTo>
                  <a:lnTo>
                    <a:pt x="278" y="492"/>
                  </a:lnTo>
                  <a:lnTo>
                    <a:pt x="278" y="483"/>
                  </a:lnTo>
                  <a:lnTo>
                    <a:pt x="279" y="476"/>
                  </a:lnTo>
                  <a:lnTo>
                    <a:pt x="279" y="468"/>
                  </a:lnTo>
                  <a:lnTo>
                    <a:pt x="280" y="461"/>
                  </a:lnTo>
                  <a:lnTo>
                    <a:pt x="280" y="452"/>
                  </a:lnTo>
                  <a:lnTo>
                    <a:pt x="280" y="443"/>
                  </a:lnTo>
                  <a:lnTo>
                    <a:pt x="281" y="435"/>
                  </a:lnTo>
                  <a:lnTo>
                    <a:pt x="282" y="426"/>
                  </a:lnTo>
                  <a:lnTo>
                    <a:pt x="282" y="417"/>
                  </a:lnTo>
                  <a:lnTo>
                    <a:pt x="282" y="408"/>
                  </a:lnTo>
                  <a:lnTo>
                    <a:pt x="283" y="400"/>
                  </a:lnTo>
                  <a:lnTo>
                    <a:pt x="284" y="391"/>
                  </a:lnTo>
                  <a:lnTo>
                    <a:pt x="284" y="382"/>
                  </a:lnTo>
                  <a:lnTo>
                    <a:pt x="285" y="372"/>
                  </a:lnTo>
                  <a:lnTo>
                    <a:pt x="285" y="363"/>
                  </a:lnTo>
                  <a:lnTo>
                    <a:pt x="286" y="354"/>
                  </a:lnTo>
                  <a:lnTo>
                    <a:pt x="286" y="345"/>
                  </a:lnTo>
                  <a:lnTo>
                    <a:pt x="287" y="336"/>
                  </a:lnTo>
                  <a:lnTo>
                    <a:pt x="288" y="327"/>
                  </a:lnTo>
                  <a:lnTo>
                    <a:pt x="289" y="318"/>
                  </a:lnTo>
                  <a:lnTo>
                    <a:pt x="289" y="308"/>
                  </a:lnTo>
                  <a:lnTo>
                    <a:pt x="289" y="299"/>
                  </a:lnTo>
                  <a:lnTo>
                    <a:pt x="290" y="289"/>
                  </a:lnTo>
                  <a:lnTo>
                    <a:pt x="291" y="280"/>
                  </a:lnTo>
                  <a:lnTo>
                    <a:pt x="291" y="270"/>
                  </a:lnTo>
                  <a:lnTo>
                    <a:pt x="292" y="261"/>
                  </a:lnTo>
                  <a:lnTo>
                    <a:pt x="294" y="251"/>
                  </a:lnTo>
                  <a:lnTo>
                    <a:pt x="295" y="243"/>
                  </a:lnTo>
                  <a:lnTo>
                    <a:pt x="295" y="233"/>
                  </a:lnTo>
                  <a:lnTo>
                    <a:pt x="295" y="224"/>
                  </a:lnTo>
                  <a:lnTo>
                    <a:pt x="296" y="214"/>
                  </a:lnTo>
                  <a:lnTo>
                    <a:pt x="297" y="206"/>
                  </a:lnTo>
                  <a:lnTo>
                    <a:pt x="297" y="196"/>
                  </a:lnTo>
                  <a:lnTo>
                    <a:pt x="298" y="188"/>
                  </a:lnTo>
                  <a:lnTo>
                    <a:pt x="299" y="179"/>
                  </a:lnTo>
                  <a:lnTo>
                    <a:pt x="300" y="171"/>
                  </a:lnTo>
                  <a:lnTo>
                    <a:pt x="300" y="161"/>
                  </a:lnTo>
                  <a:lnTo>
                    <a:pt x="301" y="153"/>
                  </a:lnTo>
                  <a:lnTo>
                    <a:pt x="301" y="144"/>
                  </a:lnTo>
                  <a:lnTo>
                    <a:pt x="302" y="137"/>
                  </a:lnTo>
                  <a:lnTo>
                    <a:pt x="302" y="128"/>
                  </a:lnTo>
                  <a:lnTo>
                    <a:pt x="303" y="121"/>
                  </a:lnTo>
                  <a:lnTo>
                    <a:pt x="304" y="112"/>
                  </a:lnTo>
                  <a:lnTo>
                    <a:pt x="305" y="106"/>
                  </a:lnTo>
                  <a:lnTo>
                    <a:pt x="305" y="98"/>
                  </a:lnTo>
                  <a:lnTo>
                    <a:pt x="306" y="90"/>
                  </a:lnTo>
                  <a:lnTo>
                    <a:pt x="307" y="84"/>
                  </a:lnTo>
                  <a:lnTo>
                    <a:pt x="308" y="77"/>
                  </a:lnTo>
                  <a:lnTo>
                    <a:pt x="308" y="70"/>
                  </a:lnTo>
                  <a:lnTo>
                    <a:pt x="309" y="64"/>
                  </a:lnTo>
                  <a:lnTo>
                    <a:pt x="310" y="58"/>
                  </a:lnTo>
                  <a:lnTo>
                    <a:pt x="312" y="53"/>
                  </a:lnTo>
                  <a:lnTo>
                    <a:pt x="312" y="46"/>
                  </a:lnTo>
                  <a:lnTo>
                    <a:pt x="312" y="38"/>
                  </a:lnTo>
                  <a:lnTo>
                    <a:pt x="313" y="31"/>
                  </a:lnTo>
                  <a:lnTo>
                    <a:pt x="314" y="25"/>
                  </a:lnTo>
                  <a:lnTo>
                    <a:pt x="314" y="18"/>
                  </a:lnTo>
                  <a:lnTo>
                    <a:pt x="315" y="12"/>
                  </a:lnTo>
                  <a:lnTo>
                    <a:pt x="315" y="5"/>
                  </a:lnTo>
                  <a:lnTo>
                    <a:pt x="316" y="0"/>
                  </a:lnTo>
                  <a:lnTo>
                    <a:pt x="308" y="0"/>
                  </a:lnTo>
                  <a:lnTo>
                    <a:pt x="302" y="0"/>
                  </a:lnTo>
                  <a:lnTo>
                    <a:pt x="295" y="0"/>
                  </a:lnTo>
                  <a:lnTo>
                    <a:pt x="289" y="0"/>
                  </a:lnTo>
                  <a:lnTo>
                    <a:pt x="280" y="0"/>
                  </a:lnTo>
                  <a:lnTo>
                    <a:pt x="272" y="0"/>
                  </a:lnTo>
                  <a:lnTo>
                    <a:pt x="264" y="0"/>
                  </a:lnTo>
                  <a:lnTo>
                    <a:pt x="256" y="0"/>
                  </a:lnTo>
                  <a:lnTo>
                    <a:pt x="248" y="0"/>
                  </a:lnTo>
                  <a:lnTo>
                    <a:pt x="241" y="0"/>
                  </a:lnTo>
                  <a:lnTo>
                    <a:pt x="232" y="0"/>
                  </a:lnTo>
                  <a:lnTo>
                    <a:pt x="225" y="0"/>
                  </a:lnTo>
                  <a:lnTo>
                    <a:pt x="216" y="0"/>
                  </a:lnTo>
                  <a:lnTo>
                    <a:pt x="209" y="0"/>
                  </a:lnTo>
                  <a:lnTo>
                    <a:pt x="200" y="0"/>
                  </a:lnTo>
                  <a:lnTo>
                    <a:pt x="193" y="0"/>
                  </a:lnTo>
                  <a:lnTo>
                    <a:pt x="184" y="0"/>
                  </a:lnTo>
                  <a:lnTo>
                    <a:pt x="177" y="0"/>
                  </a:lnTo>
                  <a:lnTo>
                    <a:pt x="168" y="0"/>
                  </a:lnTo>
                  <a:lnTo>
                    <a:pt x="161" y="0"/>
                  </a:lnTo>
                  <a:lnTo>
                    <a:pt x="153" y="0"/>
                  </a:lnTo>
                  <a:lnTo>
                    <a:pt x="144" y="0"/>
                  </a:lnTo>
                  <a:lnTo>
                    <a:pt x="136" y="0"/>
                  </a:lnTo>
                  <a:lnTo>
                    <a:pt x="128" y="0"/>
                  </a:lnTo>
                  <a:lnTo>
                    <a:pt x="120" y="0"/>
                  </a:lnTo>
                  <a:lnTo>
                    <a:pt x="112" y="0"/>
                  </a:lnTo>
                  <a:lnTo>
                    <a:pt x="104" y="0"/>
                  </a:lnTo>
                  <a:lnTo>
                    <a:pt x="96" y="0"/>
                  </a:lnTo>
                  <a:lnTo>
                    <a:pt x="88" y="0"/>
                  </a:lnTo>
                  <a:lnTo>
                    <a:pt x="81" y="0"/>
                  </a:lnTo>
                  <a:lnTo>
                    <a:pt x="72" y="0"/>
                  </a:lnTo>
                  <a:lnTo>
                    <a:pt x="65" y="0"/>
                  </a:lnTo>
                  <a:lnTo>
                    <a:pt x="56" y="0"/>
                  </a:lnTo>
                  <a:lnTo>
                    <a:pt x="49" y="0"/>
                  </a:lnTo>
                  <a:lnTo>
                    <a:pt x="40"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 name="Freeform 10"/>
            <p:cNvSpPr>
              <a:spLocks/>
            </p:cNvSpPr>
            <p:nvPr/>
          </p:nvSpPr>
          <p:spPr bwMode="auto">
            <a:xfrm>
              <a:off x="1606" y="1876"/>
              <a:ext cx="790" cy="466"/>
            </a:xfrm>
            <a:custGeom>
              <a:avLst/>
              <a:gdLst>
                <a:gd name="T0" fmla="*/ 459 w 790"/>
                <a:gd name="T1" fmla="*/ 460 h 466"/>
                <a:gd name="T2" fmla="*/ 425 w 790"/>
                <a:gd name="T3" fmla="*/ 453 h 466"/>
                <a:gd name="T4" fmla="*/ 391 w 790"/>
                <a:gd name="T5" fmla="*/ 445 h 466"/>
                <a:gd name="T6" fmla="*/ 357 w 790"/>
                <a:gd name="T7" fmla="*/ 439 h 466"/>
                <a:gd name="T8" fmla="*/ 323 w 790"/>
                <a:gd name="T9" fmla="*/ 433 h 466"/>
                <a:gd name="T10" fmla="*/ 289 w 790"/>
                <a:gd name="T11" fmla="*/ 426 h 466"/>
                <a:gd name="T12" fmla="*/ 255 w 790"/>
                <a:gd name="T13" fmla="*/ 420 h 466"/>
                <a:gd name="T14" fmla="*/ 222 w 790"/>
                <a:gd name="T15" fmla="*/ 413 h 466"/>
                <a:gd name="T16" fmla="*/ 216 w 790"/>
                <a:gd name="T17" fmla="*/ 397 h 466"/>
                <a:gd name="T18" fmla="*/ 223 w 790"/>
                <a:gd name="T19" fmla="*/ 357 h 466"/>
                <a:gd name="T20" fmla="*/ 226 w 790"/>
                <a:gd name="T21" fmla="*/ 328 h 466"/>
                <a:gd name="T22" fmla="*/ 230 w 790"/>
                <a:gd name="T23" fmla="*/ 303 h 466"/>
                <a:gd name="T24" fmla="*/ 232 w 790"/>
                <a:gd name="T25" fmla="*/ 280 h 466"/>
                <a:gd name="T26" fmla="*/ 225 w 790"/>
                <a:gd name="T27" fmla="*/ 246 h 466"/>
                <a:gd name="T28" fmla="*/ 195 w 790"/>
                <a:gd name="T29" fmla="*/ 210 h 466"/>
                <a:gd name="T30" fmla="*/ 165 w 790"/>
                <a:gd name="T31" fmla="*/ 176 h 466"/>
                <a:gd name="T32" fmla="*/ 136 w 790"/>
                <a:gd name="T33" fmla="*/ 144 h 466"/>
                <a:gd name="T34" fmla="*/ 107 w 790"/>
                <a:gd name="T35" fmla="*/ 113 h 466"/>
                <a:gd name="T36" fmla="*/ 77 w 790"/>
                <a:gd name="T37" fmla="*/ 81 h 466"/>
                <a:gd name="T38" fmla="*/ 48 w 790"/>
                <a:gd name="T39" fmla="*/ 51 h 466"/>
                <a:gd name="T40" fmla="*/ 20 w 790"/>
                <a:gd name="T41" fmla="*/ 21 h 466"/>
                <a:gd name="T42" fmla="*/ 8 w 790"/>
                <a:gd name="T43" fmla="*/ 0 h 466"/>
                <a:gd name="T44" fmla="*/ 44 w 790"/>
                <a:gd name="T45" fmla="*/ 0 h 466"/>
                <a:gd name="T46" fmla="*/ 81 w 790"/>
                <a:gd name="T47" fmla="*/ 0 h 466"/>
                <a:gd name="T48" fmla="*/ 117 w 790"/>
                <a:gd name="T49" fmla="*/ 0 h 466"/>
                <a:gd name="T50" fmla="*/ 154 w 790"/>
                <a:gd name="T51" fmla="*/ 0 h 466"/>
                <a:gd name="T52" fmla="*/ 190 w 790"/>
                <a:gd name="T53" fmla="*/ 0 h 466"/>
                <a:gd name="T54" fmla="*/ 228 w 790"/>
                <a:gd name="T55" fmla="*/ 0 h 466"/>
                <a:gd name="T56" fmla="*/ 265 w 790"/>
                <a:gd name="T57" fmla="*/ 0 h 466"/>
                <a:gd name="T58" fmla="*/ 299 w 790"/>
                <a:gd name="T59" fmla="*/ 8 h 466"/>
                <a:gd name="T60" fmla="*/ 320 w 790"/>
                <a:gd name="T61" fmla="*/ 43 h 466"/>
                <a:gd name="T62" fmla="*/ 341 w 790"/>
                <a:gd name="T63" fmla="*/ 78 h 466"/>
                <a:gd name="T64" fmla="*/ 363 w 790"/>
                <a:gd name="T65" fmla="*/ 115 h 466"/>
                <a:gd name="T66" fmla="*/ 386 w 790"/>
                <a:gd name="T67" fmla="*/ 134 h 466"/>
                <a:gd name="T68" fmla="*/ 417 w 790"/>
                <a:gd name="T69" fmla="*/ 99 h 466"/>
                <a:gd name="T70" fmla="*/ 447 w 790"/>
                <a:gd name="T71" fmla="*/ 65 h 466"/>
                <a:gd name="T72" fmla="*/ 477 w 790"/>
                <a:gd name="T73" fmla="*/ 29 h 466"/>
                <a:gd name="T74" fmla="*/ 509 w 790"/>
                <a:gd name="T75" fmla="*/ 3 h 466"/>
                <a:gd name="T76" fmla="*/ 545 w 790"/>
                <a:gd name="T77" fmla="*/ 3 h 466"/>
                <a:gd name="T78" fmla="*/ 581 w 790"/>
                <a:gd name="T79" fmla="*/ 3 h 466"/>
                <a:gd name="T80" fmla="*/ 617 w 790"/>
                <a:gd name="T81" fmla="*/ 3 h 466"/>
                <a:gd name="T82" fmla="*/ 655 w 790"/>
                <a:gd name="T83" fmla="*/ 3 h 466"/>
                <a:gd name="T84" fmla="*/ 691 w 790"/>
                <a:gd name="T85" fmla="*/ 3 h 466"/>
                <a:gd name="T86" fmla="*/ 727 w 790"/>
                <a:gd name="T87" fmla="*/ 3 h 466"/>
                <a:gd name="T88" fmla="*/ 763 w 790"/>
                <a:gd name="T89" fmla="*/ 3 h 466"/>
                <a:gd name="T90" fmla="*/ 781 w 790"/>
                <a:gd name="T91" fmla="*/ 13 h 466"/>
                <a:gd name="T92" fmla="*/ 744 w 790"/>
                <a:gd name="T93" fmla="*/ 52 h 466"/>
                <a:gd name="T94" fmla="*/ 707 w 790"/>
                <a:gd name="T95" fmla="*/ 92 h 466"/>
                <a:gd name="T96" fmla="*/ 669 w 790"/>
                <a:gd name="T97" fmla="*/ 131 h 466"/>
                <a:gd name="T98" fmla="*/ 632 w 790"/>
                <a:gd name="T99" fmla="*/ 168 h 466"/>
                <a:gd name="T100" fmla="*/ 594 w 790"/>
                <a:gd name="T101" fmla="*/ 204 h 466"/>
                <a:gd name="T102" fmla="*/ 557 w 790"/>
                <a:gd name="T103" fmla="*/ 240 h 466"/>
                <a:gd name="T104" fmla="*/ 520 w 790"/>
                <a:gd name="T105" fmla="*/ 275 h 466"/>
                <a:gd name="T106" fmla="*/ 492 w 790"/>
                <a:gd name="T107" fmla="*/ 311 h 466"/>
                <a:gd name="T108" fmla="*/ 491 w 790"/>
                <a:gd name="T109" fmla="*/ 352 h 466"/>
                <a:gd name="T110" fmla="*/ 489 w 790"/>
                <a:gd name="T111" fmla="*/ 394 h 466"/>
                <a:gd name="T112" fmla="*/ 486 w 790"/>
                <a:gd name="T113" fmla="*/ 43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0" h="466">
                  <a:moveTo>
                    <a:pt x="485" y="466"/>
                  </a:moveTo>
                  <a:lnTo>
                    <a:pt x="476" y="463"/>
                  </a:lnTo>
                  <a:lnTo>
                    <a:pt x="467" y="462"/>
                  </a:lnTo>
                  <a:lnTo>
                    <a:pt x="459" y="460"/>
                  </a:lnTo>
                  <a:lnTo>
                    <a:pt x="450" y="459"/>
                  </a:lnTo>
                  <a:lnTo>
                    <a:pt x="442" y="456"/>
                  </a:lnTo>
                  <a:lnTo>
                    <a:pt x="433" y="455"/>
                  </a:lnTo>
                  <a:lnTo>
                    <a:pt x="425" y="453"/>
                  </a:lnTo>
                  <a:lnTo>
                    <a:pt x="417" y="452"/>
                  </a:lnTo>
                  <a:lnTo>
                    <a:pt x="408" y="449"/>
                  </a:lnTo>
                  <a:lnTo>
                    <a:pt x="399" y="447"/>
                  </a:lnTo>
                  <a:lnTo>
                    <a:pt x="391" y="445"/>
                  </a:lnTo>
                  <a:lnTo>
                    <a:pt x="382" y="444"/>
                  </a:lnTo>
                  <a:lnTo>
                    <a:pt x="374" y="442"/>
                  </a:lnTo>
                  <a:lnTo>
                    <a:pt x="365" y="441"/>
                  </a:lnTo>
                  <a:lnTo>
                    <a:pt x="357" y="439"/>
                  </a:lnTo>
                  <a:lnTo>
                    <a:pt x="349" y="438"/>
                  </a:lnTo>
                  <a:lnTo>
                    <a:pt x="340" y="436"/>
                  </a:lnTo>
                  <a:lnTo>
                    <a:pt x="331" y="435"/>
                  </a:lnTo>
                  <a:lnTo>
                    <a:pt x="323" y="433"/>
                  </a:lnTo>
                  <a:lnTo>
                    <a:pt x="316" y="431"/>
                  </a:lnTo>
                  <a:lnTo>
                    <a:pt x="306" y="429"/>
                  </a:lnTo>
                  <a:lnTo>
                    <a:pt x="297" y="428"/>
                  </a:lnTo>
                  <a:lnTo>
                    <a:pt x="289" y="426"/>
                  </a:lnTo>
                  <a:lnTo>
                    <a:pt x="282" y="425"/>
                  </a:lnTo>
                  <a:lnTo>
                    <a:pt x="272" y="423"/>
                  </a:lnTo>
                  <a:lnTo>
                    <a:pt x="265" y="422"/>
                  </a:lnTo>
                  <a:lnTo>
                    <a:pt x="255" y="420"/>
                  </a:lnTo>
                  <a:lnTo>
                    <a:pt x="248" y="419"/>
                  </a:lnTo>
                  <a:lnTo>
                    <a:pt x="239" y="417"/>
                  </a:lnTo>
                  <a:lnTo>
                    <a:pt x="231" y="416"/>
                  </a:lnTo>
                  <a:lnTo>
                    <a:pt x="222" y="413"/>
                  </a:lnTo>
                  <a:lnTo>
                    <a:pt x="215" y="413"/>
                  </a:lnTo>
                  <a:lnTo>
                    <a:pt x="215" y="409"/>
                  </a:lnTo>
                  <a:lnTo>
                    <a:pt x="216" y="404"/>
                  </a:lnTo>
                  <a:lnTo>
                    <a:pt x="216" y="397"/>
                  </a:lnTo>
                  <a:lnTo>
                    <a:pt x="218" y="389"/>
                  </a:lnTo>
                  <a:lnTo>
                    <a:pt x="219" y="379"/>
                  </a:lnTo>
                  <a:lnTo>
                    <a:pt x="221" y="369"/>
                  </a:lnTo>
                  <a:lnTo>
                    <a:pt x="223" y="357"/>
                  </a:lnTo>
                  <a:lnTo>
                    <a:pt x="225" y="347"/>
                  </a:lnTo>
                  <a:lnTo>
                    <a:pt x="225" y="340"/>
                  </a:lnTo>
                  <a:lnTo>
                    <a:pt x="226" y="334"/>
                  </a:lnTo>
                  <a:lnTo>
                    <a:pt x="226" y="328"/>
                  </a:lnTo>
                  <a:lnTo>
                    <a:pt x="228" y="322"/>
                  </a:lnTo>
                  <a:lnTo>
                    <a:pt x="228" y="316"/>
                  </a:lnTo>
                  <a:lnTo>
                    <a:pt x="229" y="310"/>
                  </a:lnTo>
                  <a:lnTo>
                    <a:pt x="230" y="303"/>
                  </a:lnTo>
                  <a:lnTo>
                    <a:pt x="231" y="298"/>
                  </a:lnTo>
                  <a:lnTo>
                    <a:pt x="231" y="292"/>
                  </a:lnTo>
                  <a:lnTo>
                    <a:pt x="232" y="285"/>
                  </a:lnTo>
                  <a:lnTo>
                    <a:pt x="232" y="280"/>
                  </a:lnTo>
                  <a:lnTo>
                    <a:pt x="233" y="275"/>
                  </a:lnTo>
                  <a:lnTo>
                    <a:pt x="233" y="264"/>
                  </a:lnTo>
                  <a:lnTo>
                    <a:pt x="234" y="256"/>
                  </a:lnTo>
                  <a:lnTo>
                    <a:pt x="225" y="246"/>
                  </a:lnTo>
                  <a:lnTo>
                    <a:pt x="218" y="237"/>
                  </a:lnTo>
                  <a:lnTo>
                    <a:pt x="211" y="228"/>
                  </a:lnTo>
                  <a:lnTo>
                    <a:pt x="203" y="220"/>
                  </a:lnTo>
                  <a:lnTo>
                    <a:pt x="195" y="210"/>
                  </a:lnTo>
                  <a:lnTo>
                    <a:pt x="188" y="202"/>
                  </a:lnTo>
                  <a:lnTo>
                    <a:pt x="180" y="193"/>
                  </a:lnTo>
                  <a:lnTo>
                    <a:pt x="174" y="186"/>
                  </a:lnTo>
                  <a:lnTo>
                    <a:pt x="165" y="176"/>
                  </a:lnTo>
                  <a:lnTo>
                    <a:pt x="159" y="169"/>
                  </a:lnTo>
                  <a:lnTo>
                    <a:pt x="150" y="160"/>
                  </a:lnTo>
                  <a:lnTo>
                    <a:pt x="144" y="153"/>
                  </a:lnTo>
                  <a:lnTo>
                    <a:pt x="136" y="144"/>
                  </a:lnTo>
                  <a:lnTo>
                    <a:pt x="129" y="137"/>
                  </a:lnTo>
                  <a:lnTo>
                    <a:pt x="122" y="128"/>
                  </a:lnTo>
                  <a:lnTo>
                    <a:pt x="115" y="121"/>
                  </a:lnTo>
                  <a:lnTo>
                    <a:pt x="107" y="113"/>
                  </a:lnTo>
                  <a:lnTo>
                    <a:pt x="99" y="105"/>
                  </a:lnTo>
                  <a:lnTo>
                    <a:pt x="92" y="97"/>
                  </a:lnTo>
                  <a:lnTo>
                    <a:pt x="86" y="89"/>
                  </a:lnTo>
                  <a:lnTo>
                    <a:pt x="77" y="81"/>
                  </a:lnTo>
                  <a:lnTo>
                    <a:pt x="70" y="74"/>
                  </a:lnTo>
                  <a:lnTo>
                    <a:pt x="62" y="66"/>
                  </a:lnTo>
                  <a:lnTo>
                    <a:pt x="56" y="60"/>
                  </a:lnTo>
                  <a:lnTo>
                    <a:pt x="48" y="51"/>
                  </a:lnTo>
                  <a:lnTo>
                    <a:pt x="41" y="44"/>
                  </a:lnTo>
                  <a:lnTo>
                    <a:pt x="34" y="36"/>
                  </a:lnTo>
                  <a:lnTo>
                    <a:pt x="27" y="29"/>
                  </a:lnTo>
                  <a:lnTo>
                    <a:pt x="20" y="21"/>
                  </a:lnTo>
                  <a:lnTo>
                    <a:pt x="12" y="14"/>
                  </a:lnTo>
                  <a:lnTo>
                    <a:pt x="6" y="7"/>
                  </a:lnTo>
                  <a:lnTo>
                    <a:pt x="0" y="0"/>
                  </a:lnTo>
                  <a:lnTo>
                    <a:pt x="8" y="0"/>
                  </a:lnTo>
                  <a:lnTo>
                    <a:pt x="18" y="0"/>
                  </a:lnTo>
                  <a:lnTo>
                    <a:pt x="26" y="0"/>
                  </a:lnTo>
                  <a:lnTo>
                    <a:pt x="36" y="0"/>
                  </a:lnTo>
                  <a:lnTo>
                    <a:pt x="44" y="0"/>
                  </a:lnTo>
                  <a:lnTo>
                    <a:pt x="54" y="0"/>
                  </a:lnTo>
                  <a:lnTo>
                    <a:pt x="63" y="0"/>
                  </a:lnTo>
                  <a:lnTo>
                    <a:pt x="73" y="0"/>
                  </a:lnTo>
                  <a:lnTo>
                    <a:pt x="81" y="0"/>
                  </a:lnTo>
                  <a:lnTo>
                    <a:pt x="91" y="0"/>
                  </a:lnTo>
                  <a:lnTo>
                    <a:pt x="99" y="0"/>
                  </a:lnTo>
                  <a:lnTo>
                    <a:pt x="109" y="0"/>
                  </a:lnTo>
                  <a:lnTo>
                    <a:pt x="117" y="0"/>
                  </a:lnTo>
                  <a:lnTo>
                    <a:pt x="127" y="0"/>
                  </a:lnTo>
                  <a:lnTo>
                    <a:pt x="136" y="0"/>
                  </a:lnTo>
                  <a:lnTo>
                    <a:pt x="146" y="0"/>
                  </a:lnTo>
                  <a:lnTo>
                    <a:pt x="154" y="0"/>
                  </a:lnTo>
                  <a:lnTo>
                    <a:pt x="164" y="0"/>
                  </a:lnTo>
                  <a:lnTo>
                    <a:pt x="172" y="0"/>
                  </a:lnTo>
                  <a:lnTo>
                    <a:pt x="182" y="0"/>
                  </a:lnTo>
                  <a:lnTo>
                    <a:pt x="190" y="0"/>
                  </a:lnTo>
                  <a:lnTo>
                    <a:pt x="200" y="0"/>
                  </a:lnTo>
                  <a:lnTo>
                    <a:pt x="210" y="0"/>
                  </a:lnTo>
                  <a:lnTo>
                    <a:pt x="219" y="0"/>
                  </a:lnTo>
                  <a:lnTo>
                    <a:pt x="228" y="0"/>
                  </a:lnTo>
                  <a:lnTo>
                    <a:pt x="237" y="0"/>
                  </a:lnTo>
                  <a:lnTo>
                    <a:pt x="247" y="0"/>
                  </a:lnTo>
                  <a:lnTo>
                    <a:pt x="256" y="0"/>
                  </a:lnTo>
                  <a:lnTo>
                    <a:pt x="265" y="0"/>
                  </a:lnTo>
                  <a:lnTo>
                    <a:pt x="274" y="0"/>
                  </a:lnTo>
                  <a:lnTo>
                    <a:pt x="284" y="0"/>
                  </a:lnTo>
                  <a:lnTo>
                    <a:pt x="293" y="0"/>
                  </a:lnTo>
                  <a:lnTo>
                    <a:pt x="299" y="8"/>
                  </a:lnTo>
                  <a:lnTo>
                    <a:pt x="304" y="16"/>
                  </a:lnTo>
                  <a:lnTo>
                    <a:pt x="309" y="25"/>
                  </a:lnTo>
                  <a:lnTo>
                    <a:pt x="314" y="34"/>
                  </a:lnTo>
                  <a:lnTo>
                    <a:pt x="320" y="43"/>
                  </a:lnTo>
                  <a:lnTo>
                    <a:pt x="325" y="51"/>
                  </a:lnTo>
                  <a:lnTo>
                    <a:pt x="330" y="60"/>
                  </a:lnTo>
                  <a:lnTo>
                    <a:pt x="337" y="69"/>
                  </a:lnTo>
                  <a:lnTo>
                    <a:pt x="341" y="78"/>
                  </a:lnTo>
                  <a:lnTo>
                    <a:pt x="346" y="87"/>
                  </a:lnTo>
                  <a:lnTo>
                    <a:pt x="352" y="96"/>
                  </a:lnTo>
                  <a:lnTo>
                    <a:pt x="358" y="105"/>
                  </a:lnTo>
                  <a:lnTo>
                    <a:pt x="363" y="115"/>
                  </a:lnTo>
                  <a:lnTo>
                    <a:pt x="368" y="124"/>
                  </a:lnTo>
                  <a:lnTo>
                    <a:pt x="374" y="134"/>
                  </a:lnTo>
                  <a:lnTo>
                    <a:pt x="380" y="143"/>
                  </a:lnTo>
                  <a:lnTo>
                    <a:pt x="386" y="134"/>
                  </a:lnTo>
                  <a:lnTo>
                    <a:pt x="395" y="125"/>
                  </a:lnTo>
                  <a:lnTo>
                    <a:pt x="401" y="117"/>
                  </a:lnTo>
                  <a:lnTo>
                    <a:pt x="410" y="108"/>
                  </a:lnTo>
                  <a:lnTo>
                    <a:pt x="417" y="99"/>
                  </a:lnTo>
                  <a:lnTo>
                    <a:pt x="425" y="91"/>
                  </a:lnTo>
                  <a:lnTo>
                    <a:pt x="432" y="82"/>
                  </a:lnTo>
                  <a:lnTo>
                    <a:pt x="441" y="74"/>
                  </a:lnTo>
                  <a:lnTo>
                    <a:pt x="447" y="65"/>
                  </a:lnTo>
                  <a:lnTo>
                    <a:pt x="454" y="56"/>
                  </a:lnTo>
                  <a:lnTo>
                    <a:pt x="462" y="47"/>
                  </a:lnTo>
                  <a:lnTo>
                    <a:pt x="469" y="38"/>
                  </a:lnTo>
                  <a:lnTo>
                    <a:pt x="477" y="29"/>
                  </a:lnTo>
                  <a:lnTo>
                    <a:pt x="485" y="20"/>
                  </a:lnTo>
                  <a:lnTo>
                    <a:pt x="492" y="12"/>
                  </a:lnTo>
                  <a:lnTo>
                    <a:pt x="501" y="3"/>
                  </a:lnTo>
                  <a:lnTo>
                    <a:pt x="509" y="3"/>
                  </a:lnTo>
                  <a:lnTo>
                    <a:pt x="519" y="3"/>
                  </a:lnTo>
                  <a:lnTo>
                    <a:pt x="527" y="3"/>
                  </a:lnTo>
                  <a:lnTo>
                    <a:pt x="537" y="3"/>
                  </a:lnTo>
                  <a:lnTo>
                    <a:pt x="545" y="3"/>
                  </a:lnTo>
                  <a:lnTo>
                    <a:pt x="555" y="3"/>
                  </a:lnTo>
                  <a:lnTo>
                    <a:pt x="563" y="3"/>
                  </a:lnTo>
                  <a:lnTo>
                    <a:pt x="573" y="3"/>
                  </a:lnTo>
                  <a:lnTo>
                    <a:pt x="581" y="3"/>
                  </a:lnTo>
                  <a:lnTo>
                    <a:pt x="591" y="3"/>
                  </a:lnTo>
                  <a:lnTo>
                    <a:pt x="599" y="3"/>
                  </a:lnTo>
                  <a:lnTo>
                    <a:pt x="609" y="3"/>
                  </a:lnTo>
                  <a:lnTo>
                    <a:pt x="617" y="3"/>
                  </a:lnTo>
                  <a:lnTo>
                    <a:pt x="627" y="3"/>
                  </a:lnTo>
                  <a:lnTo>
                    <a:pt x="637" y="3"/>
                  </a:lnTo>
                  <a:lnTo>
                    <a:pt x="646" y="3"/>
                  </a:lnTo>
                  <a:lnTo>
                    <a:pt x="655" y="3"/>
                  </a:lnTo>
                  <a:lnTo>
                    <a:pt x="663" y="3"/>
                  </a:lnTo>
                  <a:lnTo>
                    <a:pt x="673" y="3"/>
                  </a:lnTo>
                  <a:lnTo>
                    <a:pt x="682" y="3"/>
                  </a:lnTo>
                  <a:lnTo>
                    <a:pt x="691" y="3"/>
                  </a:lnTo>
                  <a:lnTo>
                    <a:pt x="699" y="3"/>
                  </a:lnTo>
                  <a:lnTo>
                    <a:pt x="709" y="3"/>
                  </a:lnTo>
                  <a:lnTo>
                    <a:pt x="718" y="3"/>
                  </a:lnTo>
                  <a:lnTo>
                    <a:pt x="727" y="3"/>
                  </a:lnTo>
                  <a:lnTo>
                    <a:pt x="735" y="3"/>
                  </a:lnTo>
                  <a:lnTo>
                    <a:pt x="745" y="3"/>
                  </a:lnTo>
                  <a:lnTo>
                    <a:pt x="754" y="3"/>
                  </a:lnTo>
                  <a:lnTo>
                    <a:pt x="763" y="3"/>
                  </a:lnTo>
                  <a:lnTo>
                    <a:pt x="771" y="3"/>
                  </a:lnTo>
                  <a:lnTo>
                    <a:pt x="781" y="3"/>
                  </a:lnTo>
                  <a:lnTo>
                    <a:pt x="790" y="3"/>
                  </a:lnTo>
                  <a:lnTo>
                    <a:pt x="781" y="13"/>
                  </a:lnTo>
                  <a:lnTo>
                    <a:pt x="771" y="22"/>
                  </a:lnTo>
                  <a:lnTo>
                    <a:pt x="762" y="32"/>
                  </a:lnTo>
                  <a:lnTo>
                    <a:pt x="753" y="43"/>
                  </a:lnTo>
                  <a:lnTo>
                    <a:pt x="744" y="52"/>
                  </a:lnTo>
                  <a:lnTo>
                    <a:pt x="734" y="63"/>
                  </a:lnTo>
                  <a:lnTo>
                    <a:pt x="725" y="72"/>
                  </a:lnTo>
                  <a:lnTo>
                    <a:pt x="716" y="83"/>
                  </a:lnTo>
                  <a:lnTo>
                    <a:pt x="707" y="92"/>
                  </a:lnTo>
                  <a:lnTo>
                    <a:pt x="697" y="102"/>
                  </a:lnTo>
                  <a:lnTo>
                    <a:pt x="687" y="111"/>
                  </a:lnTo>
                  <a:lnTo>
                    <a:pt x="679" y="121"/>
                  </a:lnTo>
                  <a:lnTo>
                    <a:pt x="669" y="131"/>
                  </a:lnTo>
                  <a:lnTo>
                    <a:pt x="660" y="140"/>
                  </a:lnTo>
                  <a:lnTo>
                    <a:pt x="650" y="150"/>
                  </a:lnTo>
                  <a:lnTo>
                    <a:pt x="642" y="159"/>
                  </a:lnTo>
                  <a:lnTo>
                    <a:pt x="632" y="168"/>
                  </a:lnTo>
                  <a:lnTo>
                    <a:pt x="623" y="177"/>
                  </a:lnTo>
                  <a:lnTo>
                    <a:pt x="613" y="186"/>
                  </a:lnTo>
                  <a:lnTo>
                    <a:pt x="604" y="195"/>
                  </a:lnTo>
                  <a:lnTo>
                    <a:pt x="594" y="204"/>
                  </a:lnTo>
                  <a:lnTo>
                    <a:pt x="585" y="213"/>
                  </a:lnTo>
                  <a:lnTo>
                    <a:pt x="575" y="222"/>
                  </a:lnTo>
                  <a:lnTo>
                    <a:pt x="567" y="231"/>
                  </a:lnTo>
                  <a:lnTo>
                    <a:pt x="557" y="240"/>
                  </a:lnTo>
                  <a:lnTo>
                    <a:pt x="548" y="248"/>
                  </a:lnTo>
                  <a:lnTo>
                    <a:pt x="538" y="257"/>
                  </a:lnTo>
                  <a:lnTo>
                    <a:pt x="530" y="266"/>
                  </a:lnTo>
                  <a:lnTo>
                    <a:pt x="520" y="275"/>
                  </a:lnTo>
                  <a:lnTo>
                    <a:pt x="512" y="283"/>
                  </a:lnTo>
                  <a:lnTo>
                    <a:pt x="502" y="292"/>
                  </a:lnTo>
                  <a:lnTo>
                    <a:pt x="494" y="301"/>
                  </a:lnTo>
                  <a:lnTo>
                    <a:pt x="492" y="311"/>
                  </a:lnTo>
                  <a:lnTo>
                    <a:pt x="492" y="321"/>
                  </a:lnTo>
                  <a:lnTo>
                    <a:pt x="492" y="332"/>
                  </a:lnTo>
                  <a:lnTo>
                    <a:pt x="492" y="342"/>
                  </a:lnTo>
                  <a:lnTo>
                    <a:pt x="491" y="352"/>
                  </a:lnTo>
                  <a:lnTo>
                    <a:pt x="491" y="364"/>
                  </a:lnTo>
                  <a:lnTo>
                    <a:pt x="490" y="373"/>
                  </a:lnTo>
                  <a:lnTo>
                    <a:pt x="490" y="385"/>
                  </a:lnTo>
                  <a:lnTo>
                    <a:pt x="489" y="394"/>
                  </a:lnTo>
                  <a:lnTo>
                    <a:pt x="488" y="405"/>
                  </a:lnTo>
                  <a:lnTo>
                    <a:pt x="487" y="415"/>
                  </a:lnTo>
                  <a:lnTo>
                    <a:pt x="487" y="425"/>
                  </a:lnTo>
                  <a:lnTo>
                    <a:pt x="486" y="435"/>
                  </a:lnTo>
                  <a:lnTo>
                    <a:pt x="486" y="445"/>
                  </a:lnTo>
                  <a:lnTo>
                    <a:pt x="485" y="456"/>
                  </a:lnTo>
                  <a:lnTo>
                    <a:pt x="485" y="46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 name="Freeform 11"/>
            <p:cNvSpPr>
              <a:spLocks noEditPoints="1"/>
            </p:cNvSpPr>
            <p:nvPr/>
          </p:nvSpPr>
          <p:spPr bwMode="auto">
            <a:xfrm>
              <a:off x="2377" y="1872"/>
              <a:ext cx="862" cy="640"/>
            </a:xfrm>
            <a:custGeom>
              <a:avLst/>
              <a:gdLst>
                <a:gd name="T0" fmla="*/ 857 w 862"/>
                <a:gd name="T1" fmla="*/ 391 h 640"/>
                <a:gd name="T2" fmla="*/ 847 w 862"/>
                <a:gd name="T3" fmla="*/ 443 h 640"/>
                <a:gd name="T4" fmla="*/ 829 w 862"/>
                <a:gd name="T5" fmla="*/ 494 h 640"/>
                <a:gd name="T6" fmla="*/ 798 w 862"/>
                <a:gd name="T7" fmla="*/ 540 h 640"/>
                <a:gd name="T8" fmla="*/ 758 w 862"/>
                <a:gd name="T9" fmla="*/ 582 h 640"/>
                <a:gd name="T10" fmla="*/ 702 w 862"/>
                <a:gd name="T11" fmla="*/ 614 h 640"/>
                <a:gd name="T12" fmla="*/ 635 w 862"/>
                <a:gd name="T13" fmla="*/ 635 h 640"/>
                <a:gd name="T14" fmla="*/ 594 w 862"/>
                <a:gd name="T15" fmla="*/ 639 h 640"/>
                <a:gd name="T16" fmla="*/ 550 w 862"/>
                <a:gd name="T17" fmla="*/ 640 h 640"/>
                <a:gd name="T18" fmla="*/ 502 w 862"/>
                <a:gd name="T19" fmla="*/ 637 h 640"/>
                <a:gd name="T20" fmla="*/ 453 w 862"/>
                <a:gd name="T21" fmla="*/ 630 h 640"/>
                <a:gd name="T22" fmla="*/ 391 w 862"/>
                <a:gd name="T23" fmla="*/ 617 h 640"/>
                <a:gd name="T24" fmla="*/ 323 w 862"/>
                <a:gd name="T25" fmla="*/ 597 h 640"/>
                <a:gd name="T26" fmla="*/ 258 w 862"/>
                <a:gd name="T27" fmla="*/ 572 h 640"/>
                <a:gd name="T28" fmla="*/ 195 w 862"/>
                <a:gd name="T29" fmla="*/ 543 h 640"/>
                <a:gd name="T30" fmla="*/ 139 w 862"/>
                <a:gd name="T31" fmla="*/ 509 h 640"/>
                <a:gd name="T32" fmla="*/ 89 w 862"/>
                <a:gd name="T33" fmla="*/ 469 h 640"/>
                <a:gd name="T34" fmla="*/ 49 w 862"/>
                <a:gd name="T35" fmla="*/ 425 h 640"/>
                <a:gd name="T36" fmla="*/ 20 w 862"/>
                <a:gd name="T37" fmla="*/ 376 h 640"/>
                <a:gd name="T38" fmla="*/ 2 w 862"/>
                <a:gd name="T39" fmla="*/ 322 h 640"/>
                <a:gd name="T40" fmla="*/ 0 w 862"/>
                <a:gd name="T41" fmla="*/ 269 h 640"/>
                <a:gd name="T42" fmla="*/ 10 w 862"/>
                <a:gd name="T43" fmla="*/ 207 h 640"/>
                <a:gd name="T44" fmla="*/ 40 w 862"/>
                <a:gd name="T45" fmla="*/ 147 h 640"/>
                <a:gd name="T46" fmla="*/ 86 w 862"/>
                <a:gd name="T47" fmla="*/ 101 h 640"/>
                <a:gd name="T48" fmla="*/ 144 w 862"/>
                <a:gd name="T49" fmla="*/ 65 h 640"/>
                <a:gd name="T50" fmla="*/ 207 w 862"/>
                <a:gd name="T51" fmla="*/ 38 h 640"/>
                <a:gd name="T52" fmla="*/ 271 w 862"/>
                <a:gd name="T53" fmla="*/ 19 h 640"/>
                <a:gd name="T54" fmla="*/ 335 w 862"/>
                <a:gd name="T55" fmla="*/ 7 h 640"/>
                <a:gd name="T56" fmla="*/ 393 w 862"/>
                <a:gd name="T57" fmla="*/ 1 h 640"/>
                <a:gd name="T58" fmla="*/ 441 w 862"/>
                <a:gd name="T59" fmla="*/ 0 h 640"/>
                <a:gd name="T60" fmla="*/ 506 w 862"/>
                <a:gd name="T61" fmla="*/ 3 h 640"/>
                <a:gd name="T62" fmla="*/ 573 w 862"/>
                <a:gd name="T63" fmla="*/ 14 h 640"/>
                <a:gd name="T64" fmla="*/ 637 w 862"/>
                <a:gd name="T65" fmla="*/ 32 h 640"/>
                <a:gd name="T66" fmla="*/ 695 w 862"/>
                <a:gd name="T67" fmla="*/ 57 h 640"/>
                <a:gd name="T68" fmla="*/ 748 w 862"/>
                <a:gd name="T69" fmla="*/ 92 h 640"/>
                <a:gd name="T70" fmla="*/ 792 w 862"/>
                <a:gd name="T71" fmla="*/ 137 h 640"/>
                <a:gd name="T72" fmla="*/ 827 w 862"/>
                <a:gd name="T73" fmla="*/ 192 h 640"/>
                <a:gd name="T74" fmla="*/ 849 w 862"/>
                <a:gd name="T75" fmla="*/ 254 h 640"/>
                <a:gd name="T76" fmla="*/ 861 w 862"/>
                <a:gd name="T77" fmla="*/ 326 h 640"/>
                <a:gd name="T78" fmla="*/ 271 w 862"/>
                <a:gd name="T79" fmla="*/ 318 h 640"/>
                <a:gd name="T80" fmla="*/ 284 w 862"/>
                <a:gd name="T81" fmla="*/ 364 h 640"/>
                <a:gd name="T82" fmla="*/ 324 w 862"/>
                <a:gd name="T83" fmla="*/ 415 h 640"/>
                <a:gd name="T84" fmla="*/ 370 w 862"/>
                <a:gd name="T85" fmla="*/ 444 h 640"/>
                <a:gd name="T86" fmla="*/ 429 w 862"/>
                <a:gd name="T87" fmla="*/ 463 h 640"/>
                <a:gd name="T88" fmla="*/ 487 w 862"/>
                <a:gd name="T89" fmla="*/ 460 h 640"/>
                <a:gd name="T90" fmla="*/ 534 w 862"/>
                <a:gd name="T91" fmla="*/ 438 h 640"/>
                <a:gd name="T92" fmla="*/ 568 w 862"/>
                <a:gd name="T93" fmla="*/ 399 h 640"/>
                <a:gd name="T94" fmla="*/ 588 w 862"/>
                <a:gd name="T95" fmla="*/ 351 h 640"/>
                <a:gd name="T96" fmla="*/ 589 w 862"/>
                <a:gd name="T97" fmla="*/ 297 h 640"/>
                <a:gd name="T98" fmla="*/ 571 w 862"/>
                <a:gd name="T99" fmla="*/ 249 h 640"/>
                <a:gd name="T100" fmla="*/ 541 w 862"/>
                <a:gd name="T101" fmla="*/ 208 h 640"/>
                <a:gd name="T102" fmla="*/ 498 w 862"/>
                <a:gd name="T103" fmla="*/ 179 h 640"/>
                <a:gd name="T104" fmla="*/ 444 w 862"/>
                <a:gd name="T105" fmla="*/ 165 h 640"/>
                <a:gd name="T106" fmla="*/ 384 w 862"/>
                <a:gd name="T107" fmla="*/ 167 h 640"/>
                <a:gd name="T108" fmla="*/ 334 w 862"/>
                <a:gd name="T109" fmla="*/ 186 h 640"/>
                <a:gd name="T110" fmla="*/ 288 w 862"/>
                <a:gd name="T111" fmla="*/ 234 h 640"/>
                <a:gd name="T112" fmla="*/ 272 w 862"/>
                <a:gd name="T113" fmla="*/ 282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2" h="640">
                  <a:moveTo>
                    <a:pt x="862" y="350"/>
                  </a:moveTo>
                  <a:lnTo>
                    <a:pt x="861" y="356"/>
                  </a:lnTo>
                  <a:lnTo>
                    <a:pt x="861" y="362"/>
                  </a:lnTo>
                  <a:lnTo>
                    <a:pt x="860" y="370"/>
                  </a:lnTo>
                  <a:lnTo>
                    <a:pt x="860" y="377"/>
                  </a:lnTo>
                  <a:lnTo>
                    <a:pt x="858" y="384"/>
                  </a:lnTo>
                  <a:lnTo>
                    <a:pt x="857" y="391"/>
                  </a:lnTo>
                  <a:lnTo>
                    <a:pt x="856" y="398"/>
                  </a:lnTo>
                  <a:lnTo>
                    <a:pt x="856" y="407"/>
                  </a:lnTo>
                  <a:lnTo>
                    <a:pt x="854" y="413"/>
                  </a:lnTo>
                  <a:lnTo>
                    <a:pt x="853" y="421"/>
                  </a:lnTo>
                  <a:lnTo>
                    <a:pt x="851" y="428"/>
                  </a:lnTo>
                  <a:lnTo>
                    <a:pt x="850" y="435"/>
                  </a:lnTo>
                  <a:lnTo>
                    <a:pt x="847" y="443"/>
                  </a:lnTo>
                  <a:lnTo>
                    <a:pt x="846" y="450"/>
                  </a:lnTo>
                  <a:lnTo>
                    <a:pt x="843" y="458"/>
                  </a:lnTo>
                  <a:lnTo>
                    <a:pt x="841" y="466"/>
                  </a:lnTo>
                  <a:lnTo>
                    <a:pt x="838" y="473"/>
                  </a:lnTo>
                  <a:lnTo>
                    <a:pt x="835" y="480"/>
                  </a:lnTo>
                  <a:lnTo>
                    <a:pt x="832" y="486"/>
                  </a:lnTo>
                  <a:lnTo>
                    <a:pt x="829" y="494"/>
                  </a:lnTo>
                  <a:lnTo>
                    <a:pt x="825" y="500"/>
                  </a:lnTo>
                  <a:lnTo>
                    <a:pt x="821" y="508"/>
                  </a:lnTo>
                  <a:lnTo>
                    <a:pt x="817" y="514"/>
                  </a:lnTo>
                  <a:lnTo>
                    <a:pt x="814" y="521"/>
                  </a:lnTo>
                  <a:lnTo>
                    <a:pt x="809" y="528"/>
                  </a:lnTo>
                  <a:lnTo>
                    <a:pt x="803" y="534"/>
                  </a:lnTo>
                  <a:lnTo>
                    <a:pt x="798" y="540"/>
                  </a:lnTo>
                  <a:lnTo>
                    <a:pt x="794" y="547"/>
                  </a:lnTo>
                  <a:lnTo>
                    <a:pt x="789" y="553"/>
                  </a:lnTo>
                  <a:lnTo>
                    <a:pt x="783" y="559"/>
                  </a:lnTo>
                  <a:lnTo>
                    <a:pt x="777" y="566"/>
                  </a:lnTo>
                  <a:lnTo>
                    <a:pt x="772" y="572"/>
                  </a:lnTo>
                  <a:lnTo>
                    <a:pt x="764" y="576"/>
                  </a:lnTo>
                  <a:lnTo>
                    <a:pt x="758" y="582"/>
                  </a:lnTo>
                  <a:lnTo>
                    <a:pt x="750" y="587"/>
                  </a:lnTo>
                  <a:lnTo>
                    <a:pt x="743" y="592"/>
                  </a:lnTo>
                  <a:lnTo>
                    <a:pt x="734" y="597"/>
                  </a:lnTo>
                  <a:lnTo>
                    <a:pt x="727" y="601"/>
                  </a:lnTo>
                  <a:lnTo>
                    <a:pt x="719" y="605"/>
                  </a:lnTo>
                  <a:lnTo>
                    <a:pt x="711" y="610"/>
                  </a:lnTo>
                  <a:lnTo>
                    <a:pt x="702" y="614"/>
                  </a:lnTo>
                  <a:lnTo>
                    <a:pt x="693" y="617"/>
                  </a:lnTo>
                  <a:lnTo>
                    <a:pt x="684" y="620"/>
                  </a:lnTo>
                  <a:lnTo>
                    <a:pt x="675" y="624"/>
                  </a:lnTo>
                  <a:lnTo>
                    <a:pt x="665" y="626"/>
                  </a:lnTo>
                  <a:lnTo>
                    <a:pt x="655" y="629"/>
                  </a:lnTo>
                  <a:lnTo>
                    <a:pt x="644" y="632"/>
                  </a:lnTo>
                  <a:lnTo>
                    <a:pt x="635" y="635"/>
                  </a:lnTo>
                  <a:lnTo>
                    <a:pt x="629" y="635"/>
                  </a:lnTo>
                  <a:lnTo>
                    <a:pt x="623" y="636"/>
                  </a:lnTo>
                  <a:lnTo>
                    <a:pt x="617" y="636"/>
                  </a:lnTo>
                  <a:lnTo>
                    <a:pt x="612" y="637"/>
                  </a:lnTo>
                  <a:lnTo>
                    <a:pt x="605" y="637"/>
                  </a:lnTo>
                  <a:lnTo>
                    <a:pt x="600" y="638"/>
                  </a:lnTo>
                  <a:lnTo>
                    <a:pt x="594" y="639"/>
                  </a:lnTo>
                  <a:lnTo>
                    <a:pt x="588" y="640"/>
                  </a:lnTo>
                  <a:lnTo>
                    <a:pt x="582" y="640"/>
                  </a:lnTo>
                  <a:lnTo>
                    <a:pt x="576" y="640"/>
                  </a:lnTo>
                  <a:lnTo>
                    <a:pt x="569" y="640"/>
                  </a:lnTo>
                  <a:lnTo>
                    <a:pt x="563" y="640"/>
                  </a:lnTo>
                  <a:lnTo>
                    <a:pt x="556" y="640"/>
                  </a:lnTo>
                  <a:lnTo>
                    <a:pt x="550" y="640"/>
                  </a:lnTo>
                  <a:lnTo>
                    <a:pt x="544" y="640"/>
                  </a:lnTo>
                  <a:lnTo>
                    <a:pt x="537" y="640"/>
                  </a:lnTo>
                  <a:lnTo>
                    <a:pt x="530" y="639"/>
                  </a:lnTo>
                  <a:lnTo>
                    <a:pt x="524" y="639"/>
                  </a:lnTo>
                  <a:lnTo>
                    <a:pt x="516" y="638"/>
                  </a:lnTo>
                  <a:lnTo>
                    <a:pt x="510" y="638"/>
                  </a:lnTo>
                  <a:lnTo>
                    <a:pt x="502" y="637"/>
                  </a:lnTo>
                  <a:lnTo>
                    <a:pt x="496" y="636"/>
                  </a:lnTo>
                  <a:lnTo>
                    <a:pt x="489" y="635"/>
                  </a:lnTo>
                  <a:lnTo>
                    <a:pt x="482" y="635"/>
                  </a:lnTo>
                  <a:lnTo>
                    <a:pt x="474" y="633"/>
                  </a:lnTo>
                  <a:lnTo>
                    <a:pt x="467" y="633"/>
                  </a:lnTo>
                  <a:lnTo>
                    <a:pt x="459" y="630"/>
                  </a:lnTo>
                  <a:lnTo>
                    <a:pt x="453" y="630"/>
                  </a:lnTo>
                  <a:lnTo>
                    <a:pt x="444" y="628"/>
                  </a:lnTo>
                  <a:lnTo>
                    <a:pt x="437" y="627"/>
                  </a:lnTo>
                  <a:lnTo>
                    <a:pt x="429" y="626"/>
                  </a:lnTo>
                  <a:lnTo>
                    <a:pt x="422" y="625"/>
                  </a:lnTo>
                  <a:lnTo>
                    <a:pt x="411" y="622"/>
                  </a:lnTo>
                  <a:lnTo>
                    <a:pt x="402" y="620"/>
                  </a:lnTo>
                  <a:lnTo>
                    <a:pt x="391" y="617"/>
                  </a:lnTo>
                  <a:lnTo>
                    <a:pt x="382" y="615"/>
                  </a:lnTo>
                  <a:lnTo>
                    <a:pt x="371" y="611"/>
                  </a:lnTo>
                  <a:lnTo>
                    <a:pt x="361" y="609"/>
                  </a:lnTo>
                  <a:lnTo>
                    <a:pt x="352" y="606"/>
                  </a:lnTo>
                  <a:lnTo>
                    <a:pt x="342" y="604"/>
                  </a:lnTo>
                  <a:lnTo>
                    <a:pt x="333" y="600"/>
                  </a:lnTo>
                  <a:lnTo>
                    <a:pt x="323" y="597"/>
                  </a:lnTo>
                  <a:lnTo>
                    <a:pt x="314" y="593"/>
                  </a:lnTo>
                  <a:lnTo>
                    <a:pt x="304" y="590"/>
                  </a:lnTo>
                  <a:lnTo>
                    <a:pt x="295" y="586"/>
                  </a:lnTo>
                  <a:lnTo>
                    <a:pt x="285" y="583"/>
                  </a:lnTo>
                  <a:lnTo>
                    <a:pt x="276" y="580"/>
                  </a:lnTo>
                  <a:lnTo>
                    <a:pt x="267" y="576"/>
                  </a:lnTo>
                  <a:lnTo>
                    <a:pt x="258" y="572"/>
                  </a:lnTo>
                  <a:lnTo>
                    <a:pt x="248" y="568"/>
                  </a:lnTo>
                  <a:lnTo>
                    <a:pt x="239" y="564"/>
                  </a:lnTo>
                  <a:lnTo>
                    <a:pt x="230" y="559"/>
                  </a:lnTo>
                  <a:lnTo>
                    <a:pt x="221" y="555"/>
                  </a:lnTo>
                  <a:lnTo>
                    <a:pt x="212" y="551"/>
                  </a:lnTo>
                  <a:lnTo>
                    <a:pt x="204" y="547"/>
                  </a:lnTo>
                  <a:lnTo>
                    <a:pt x="195" y="543"/>
                  </a:lnTo>
                  <a:lnTo>
                    <a:pt x="186" y="537"/>
                  </a:lnTo>
                  <a:lnTo>
                    <a:pt x="178" y="533"/>
                  </a:lnTo>
                  <a:lnTo>
                    <a:pt x="170" y="528"/>
                  </a:lnTo>
                  <a:lnTo>
                    <a:pt x="162" y="523"/>
                  </a:lnTo>
                  <a:lnTo>
                    <a:pt x="154" y="518"/>
                  </a:lnTo>
                  <a:lnTo>
                    <a:pt x="146" y="514"/>
                  </a:lnTo>
                  <a:lnTo>
                    <a:pt x="139" y="509"/>
                  </a:lnTo>
                  <a:lnTo>
                    <a:pt x="133" y="504"/>
                  </a:lnTo>
                  <a:lnTo>
                    <a:pt x="124" y="498"/>
                  </a:lnTo>
                  <a:lnTo>
                    <a:pt x="117" y="493"/>
                  </a:lnTo>
                  <a:lnTo>
                    <a:pt x="109" y="486"/>
                  </a:lnTo>
                  <a:lnTo>
                    <a:pt x="103" y="481"/>
                  </a:lnTo>
                  <a:lnTo>
                    <a:pt x="96" y="475"/>
                  </a:lnTo>
                  <a:lnTo>
                    <a:pt x="89" y="469"/>
                  </a:lnTo>
                  <a:lnTo>
                    <a:pt x="83" y="463"/>
                  </a:lnTo>
                  <a:lnTo>
                    <a:pt x="78" y="458"/>
                  </a:lnTo>
                  <a:lnTo>
                    <a:pt x="71" y="451"/>
                  </a:lnTo>
                  <a:lnTo>
                    <a:pt x="65" y="445"/>
                  </a:lnTo>
                  <a:lnTo>
                    <a:pt x="59" y="439"/>
                  </a:lnTo>
                  <a:lnTo>
                    <a:pt x="55" y="432"/>
                  </a:lnTo>
                  <a:lnTo>
                    <a:pt x="49" y="425"/>
                  </a:lnTo>
                  <a:lnTo>
                    <a:pt x="45" y="419"/>
                  </a:lnTo>
                  <a:lnTo>
                    <a:pt x="39" y="412"/>
                  </a:lnTo>
                  <a:lnTo>
                    <a:pt x="36" y="406"/>
                  </a:lnTo>
                  <a:lnTo>
                    <a:pt x="31" y="398"/>
                  </a:lnTo>
                  <a:lnTo>
                    <a:pt x="27" y="391"/>
                  </a:lnTo>
                  <a:lnTo>
                    <a:pt x="23" y="384"/>
                  </a:lnTo>
                  <a:lnTo>
                    <a:pt x="20" y="376"/>
                  </a:lnTo>
                  <a:lnTo>
                    <a:pt x="16" y="369"/>
                  </a:lnTo>
                  <a:lnTo>
                    <a:pt x="13" y="361"/>
                  </a:lnTo>
                  <a:lnTo>
                    <a:pt x="11" y="354"/>
                  </a:lnTo>
                  <a:lnTo>
                    <a:pt x="9" y="346"/>
                  </a:lnTo>
                  <a:lnTo>
                    <a:pt x="5" y="338"/>
                  </a:lnTo>
                  <a:lnTo>
                    <a:pt x="4" y="331"/>
                  </a:lnTo>
                  <a:lnTo>
                    <a:pt x="2" y="322"/>
                  </a:lnTo>
                  <a:lnTo>
                    <a:pt x="2" y="315"/>
                  </a:lnTo>
                  <a:lnTo>
                    <a:pt x="0" y="306"/>
                  </a:lnTo>
                  <a:lnTo>
                    <a:pt x="0" y="298"/>
                  </a:lnTo>
                  <a:lnTo>
                    <a:pt x="0" y="289"/>
                  </a:lnTo>
                  <a:lnTo>
                    <a:pt x="0" y="282"/>
                  </a:lnTo>
                  <a:lnTo>
                    <a:pt x="0" y="275"/>
                  </a:lnTo>
                  <a:lnTo>
                    <a:pt x="0" y="269"/>
                  </a:lnTo>
                  <a:lnTo>
                    <a:pt x="0" y="264"/>
                  </a:lnTo>
                  <a:lnTo>
                    <a:pt x="0" y="259"/>
                  </a:lnTo>
                  <a:lnTo>
                    <a:pt x="1" y="247"/>
                  </a:lnTo>
                  <a:lnTo>
                    <a:pt x="3" y="236"/>
                  </a:lnTo>
                  <a:lnTo>
                    <a:pt x="4" y="226"/>
                  </a:lnTo>
                  <a:lnTo>
                    <a:pt x="7" y="216"/>
                  </a:lnTo>
                  <a:lnTo>
                    <a:pt x="10" y="207"/>
                  </a:lnTo>
                  <a:lnTo>
                    <a:pt x="14" y="198"/>
                  </a:lnTo>
                  <a:lnTo>
                    <a:pt x="17" y="189"/>
                  </a:lnTo>
                  <a:lnTo>
                    <a:pt x="20" y="179"/>
                  </a:lnTo>
                  <a:lnTo>
                    <a:pt x="25" y="171"/>
                  </a:lnTo>
                  <a:lnTo>
                    <a:pt x="30" y="163"/>
                  </a:lnTo>
                  <a:lnTo>
                    <a:pt x="35" y="155"/>
                  </a:lnTo>
                  <a:lnTo>
                    <a:pt x="40" y="147"/>
                  </a:lnTo>
                  <a:lnTo>
                    <a:pt x="47" y="140"/>
                  </a:lnTo>
                  <a:lnTo>
                    <a:pt x="53" y="133"/>
                  </a:lnTo>
                  <a:lnTo>
                    <a:pt x="58" y="126"/>
                  </a:lnTo>
                  <a:lnTo>
                    <a:pt x="65" y="119"/>
                  </a:lnTo>
                  <a:lnTo>
                    <a:pt x="72" y="112"/>
                  </a:lnTo>
                  <a:lnTo>
                    <a:pt x="80" y="107"/>
                  </a:lnTo>
                  <a:lnTo>
                    <a:pt x="86" y="101"/>
                  </a:lnTo>
                  <a:lnTo>
                    <a:pt x="94" y="94"/>
                  </a:lnTo>
                  <a:lnTo>
                    <a:pt x="102" y="89"/>
                  </a:lnTo>
                  <a:lnTo>
                    <a:pt x="110" y="85"/>
                  </a:lnTo>
                  <a:lnTo>
                    <a:pt x="118" y="78"/>
                  </a:lnTo>
                  <a:lnTo>
                    <a:pt x="126" y="73"/>
                  </a:lnTo>
                  <a:lnTo>
                    <a:pt x="135" y="68"/>
                  </a:lnTo>
                  <a:lnTo>
                    <a:pt x="144" y="65"/>
                  </a:lnTo>
                  <a:lnTo>
                    <a:pt x="153" y="59"/>
                  </a:lnTo>
                  <a:lnTo>
                    <a:pt x="162" y="55"/>
                  </a:lnTo>
                  <a:lnTo>
                    <a:pt x="172" y="52"/>
                  </a:lnTo>
                  <a:lnTo>
                    <a:pt x="181" y="49"/>
                  </a:lnTo>
                  <a:lnTo>
                    <a:pt x="190" y="44"/>
                  </a:lnTo>
                  <a:lnTo>
                    <a:pt x="198" y="41"/>
                  </a:lnTo>
                  <a:lnTo>
                    <a:pt x="207" y="38"/>
                  </a:lnTo>
                  <a:lnTo>
                    <a:pt x="216" y="35"/>
                  </a:lnTo>
                  <a:lnTo>
                    <a:pt x="225" y="32"/>
                  </a:lnTo>
                  <a:lnTo>
                    <a:pt x="234" y="29"/>
                  </a:lnTo>
                  <a:lnTo>
                    <a:pt x="244" y="26"/>
                  </a:lnTo>
                  <a:lnTo>
                    <a:pt x="253" y="24"/>
                  </a:lnTo>
                  <a:lnTo>
                    <a:pt x="262" y="21"/>
                  </a:lnTo>
                  <a:lnTo>
                    <a:pt x="271" y="19"/>
                  </a:lnTo>
                  <a:lnTo>
                    <a:pt x="281" y="17"/>
                  </a:lnTo>
                  <a:lnTo>
                    <a:pt x="290" y="16"/>
                  </a:lnTo>
                  <a:lnTo>
                    <a:pt x="299" y="14"/>
                  </a:lnTo>
                  <a:lnTo>
                    <a:pt x="309" y="13"/>
                  </a:lnTo>
                  <a:lnTo>
                    <a:pt x="318" y="11"/>
                  </a:lnTo>
                  <a:lnTo>
                    <a:pt x="328" y="10"/>
                  </a:lnTo>
                  <a:lnTo>
                    <a:pt x="335" y="7"/>
                  </a:lnTo>
                  <a:lnTo>
                    <a:pt x="345" y="6"/>
                  </a:lnTo>
                  <a:lnTo>
                    <a:pt x="352" y="4"/>
                  </a:lnTo>
                  <a:lnTo>
                    <a:pt x="361" y="4"/>
                  </a:lnTo>
                  <a:lnTo>
                    <a:pt x="369" y="3"/>
                  </a:lnTo>
                  <a:lnTo>
                    <a:pt x="377" y="2"/>
                  </a:lnTo>
                  <a:lnTo>
                    <a:pt x="385" y="1"/>
                  </a:lnTo>
                  <a:lnTo>
                    <a:pt x="393" y="1"/>
                  </a:lnTo>
                  <a:lnTo>
                    <a:pt x="401" y="0"/>
                  </a:lnTo>
                  <a:lnTo>
                    <a:pt x="408" y="0"/>
                  </a:lnTo>
                  <a:lnTo>
                    <a:pt x="414" y="0"/>
                  </a:lnTo>
                  <a:lnTo>
                    <a:pt x="422" y="0"/>
                  </a:lnTo>
                  <a:lnTo>
                    <a:pt x="428" y="0"/>
                  </a:lnTo>
                  <a:lnTo>
                    <a:pt x="435" y="0"/>
                  </a:lnTo>
                  <a:lnTo>
                    <a:pt x="441" y="0"/>
                  </a:lnTo>
                  <a:lnTo>
                    <a:pt x="448" y="0"/>
                  </a:lnTo>
                  <a:lnTo>
                    <a:pt x="458" y="0"/>
                  </a:lnTo>
                  <a:lnTo>
                    <a:pt x="467" y="0"/>
                  </a:lnTo>
                  <a:lnTo>
                    <a:pt x="477" y="1"/>
                  </a:lnTo>
                  <a:lnTo>
                    <a:pt x="487" y="2"/>
                  </a:lnTo>
                  <a:lnTo>
                    <a:pt x="496" y="2"/>
                  </a:lnTo>
                  <a:lnTo>
                    <a:pt x="506" y="3"/>
                  </a:lnTo>
                  <a:lnTo>
                    <a:pt x="515" y="4"/>
                  </a:lnTo>
                  <a:lnTo>
                    <a:pt x="526" y="6"/>
                  </a:lnTo>
                  <a:lnTo>
                    <a:pt x="535" y="6"/>
                  </a:lnTo>
                  <a:lnTo>
                    <a:pt x="545" y="8"/>
                  </a:lnTo>
                  <a:lnTo>
                    <a:pt x="554" y="10"/>
                  </a:lnTo>
                  <a:lnTo>
                    <a:pt x="564" y="12"/>
                  </a:lnTo>
                  <a:lnTo>
                    <a:pt x="573" y="14"/>
                  </a:lnTo>
                  <a:lnTo>
                    <a:pt x="583" y="16"/>
                  </a:lnTo>
                  <a:lnTo>
                    <a:pt x="592" y="18"/>
                  </a:lnTo>
                  <a:lnTo>
                    <a:pt x="602" y="21"/>
                  </a:lnTo>
                  <a:lnTo>
                    <a:pt x="610" y="23"/>
                  </a:lnTo>
                  <a:lnTo>
                    <a:pt x="619" y="25"/>
                  </a:lnTo>
                  <a:lnTo>
                    <a:pt x="627" y="29"/>
                  </a:lnTo>
                  <a:lnTo>
                    <a:pt x="637" y="32"/>
                  </a:lnTo>
                  <a:lnTo>
                    <a:pt x="645" y="35"/>
                  </a:lnTo>
                  <a:lnTo>
                    <a:pt x="654" y="38"/>
                  </a:lnTo>
                  <a:lnTo>
                    <a:pt x="662" y="41"/>
                  </a:lnTo>
                  <a:lnTo>
                    <a:pt x="672" y="46"/>
                  </a:lnTo>
                  <a:lnTo>
                    <a:pt x="679" y="49"/>
                  </a:lnTo>
                  <a:lnTo>
                    <a:pt x="688" y="53"/>
                  </a:lnTo>
                  <a:lnTo>
                    <a:pt x="695" y="57"/>
                  </a:lnTo>
                  <a:lnTo>
                    <a:pt x="704" y="62"/>
                  </a:lnTo>
                  <a:lnTo>
                    <a:pt x="711" y="66"/>
                  </a:lnTo>
                  <a:lnTo>
                    <a:pt x="719" y="71"/>
                  </a:lnTo>
                  <a:lnTo>
                    <a:pt x="726" y="76"/>
                  </a:lnTo>
                  <a:lnTo>
                    <a:pt x="734" y="83"/>
                  </a:lnTo>
                  <a:lnTo>
                    <a:pt x="741" y="87"/>
                  </a:lnTo>
                  <a:lnTo>
                    <a:pt x="748" y="92"/>
                  </a:lnTo>
                  <a:lnTo>
                    <a:pt x="755" y="99"/>
                  </a:lnTo>
                  <a:lnTo>
                    <a:pt x="762" y="105"/>
                  </a:lnTo>
                  <a:lnTo>
                    <a:pt x="767" y="110"/>
                  </a:lnTo>
                  <a:lnTo>
                    <a:pt x="774" y="117"/>
                  </a:lnTo>
                  <a:lnTo>
                    <a:pt x="780" y="123"/>
                  </a:lnTo>
                  <a:lnTo>
                    <a:pt x="786" y="130"/>
                  </a:lnTo>
                  <a:lnTo>
                    <a:pt x="792" y="137"/>
                  </a:lnTo>
                  <a:lnTo>
                    <a:pt x="797" y="144"/>
                  </a:lnTo>
                  <a:lnTo>
                    <a:pt x="802" y="152"/>
                  </a:lnTo>
                  <a:lnTo>
                    <a:pt x="808" y="159"/>
                  </a:lnTo>
                  <a:lnTo>
                    <a:pt x="812" y="166"/>
                  </a:lnTo>
                  <a:lnTo>
                    <a:pt x="817" y="175"/>
                  </a:lnTo>
                  <a:lnTo>
                    <a:pt x="821" y="182"/>
                  </a:lnTo>
                  <a:lnTo>
                    <a:pt x="827" y="192"/>
                  </a:lnTo>
                  <a:lnTo>
                    <a:pt x="830" y="199"/>
                  </a:lnTo>
                  <a:lnTo>
                    <a:pt x="833" y="208"/>
                  </a:lnTo>
                  <a:lnTo>
                    <a:pt x="836" y="217"/>
                  </a:lnTo>
                  <a:lnTo>
                    <a:pt x="840" y="227"/>
                  </a:lnTo>
                  <a:lnTo>
                    <a:pt x="843" y="235"/>
                  </a:lnTo>
                  <a:lnTo>
                    <a:pt x="846" y="245"/>
                  </a:lnTo>
                  <a:lnTo>
                    <a:pt x="849" y="254"/>
                  </a:lnTo>
                  <a:lnTo>
                    <a:pt x="852" y="265"/>
                  </a:lnTo>
                  <a:lnTo>
                    <a:pt x="853" y="274"/>
                  </a:lnTo>
                  <a:lnTo>
                    <a:pt x="855" y="284"/>
                  </a:lnTo>
                  <a:lnTo>
                    <a:pt x="856" y="295"/>
                  </a:lnTo>
                  <a:lnTo>
                    <a:pt x="858" y="305"/>
                  </a:lnTo>
                  <a:lnTo>
                    <a:pt x="860" y="315"/>
                  </a:lnTo>
                  <a:lnTo>
                    <a:pt x="861" y="326"/>
                  </a:lnTo>
                  <a:lnTo>
                    <a:pt x="861" y="332"/>
                  </a:lnTo>
                  <a:lnTo>
                    <a:pt x="861" y="337"/>
                  </a:lnTo>
                  <a:lnTo>
                    <a:pt x="861" y="343"/>
                  </a:lnTo>
                  <a:lnTo>
                    <a:pt x="862" y="350"/>
                  </a:lnTo>
                  <a:close/>
                  <a:moveTo>
                    <a:pt x="271" y="305"/>
                  </a:moveTo>
                  <a:lnTo>
                    <a:pt x="271" y="312"/>
                  </a:lnTo>
                  <a:lnTo>
                    <a:pt x="271" y="318"/>
                  </a:lnTo>
                  <a:lnTo>
                    <a:pt x="271" y="324"/>
                  </a:lnTo>
                  <a:lnTo>
                    <a:pt x="274" y="332"/>
                  </a:lnTo>
                  <a:lnTo>
                    <a:pt x="275" y="338"/>
                  </a:lnTo>
                  <a:lnTo>
                    <a:pt x="277" y="344"/>
                  </a:lnTo>
                  <a:lnTo>
                    <a:pt x="279" y="351"/>
                  </a:lnTo>
                  <a:lnTo>
                    <a:pt x="282" y="358"/>
                  </a:lnTo>
                  <a:lnTo>
                    <a:pt x="284" y="364"/>
                  </a:lnTo>
                  <a:lnTo>
                    <a:pt x="287" y="371"/>
                  </a:lnTo>
                  <a:lnTo>
                    <a:pt x="292" y="377"/>
                  </a:lnTo>
                  <a:lnTo>
                    <a:pt x="296" y="384"/>
                  </a:lnTo>
                  <a:lnTo>
                    <a:pt x="304" y="394"/>
                  </a:lnTo>
                  <a:lnTo>
                    <a:pt x="315" y="406"/>
                  </a:lnTo>
                  <a:lnTo>
                    <a:pt x="319" y="410"/>
                  </a:lnTo>
                  <a:lnTo>
                    <a:pt x="324" y="415"/>
                  </a:lnTo>
                  <a:lnTo>
                    <a:pt x="331" y="420"/>
                  </a:lnTo>
                  <a:lnTo>
                    <a:pt x="337" y="425"/>
                  </a:lnTo>
                  <a:lnTo>
                    <a:pt x="342" y="429"/>
                  </a:lnTo>
                  <a:lnTo>
                    <a:pt x="349" y="433"/>
                  </a:lnTo>
                  <a:lnTo>
                    <a:pt x="356" y="438"/>
                  </a:lnTo>
                  <a:lnTo>
                    <a:pt x="364" y="442"/>
                  </a:lnTo>
                  <a:lnTo>
                    <a:pt x="370" y="444"/>
                  </a:lnTo>
                  <a:lnTo>
                    <a:pt x="378" y="447"/>
                  </a:lnTo>
                  <a:lnTo>
                    <a:pt x="386" y="450"/>
                  </a:lnTo>
                  <a:lnTo>
                    <a:pt x="394" y="453"/>
                  </a:lnTo>
                  <a:lnTo>
                    <a:pt x="402" y="456"/>
                  </a:lnTo>
                  <a:lnTo>
                    <a:pt x="410" y="459"/>
                  </a:lnTo>
                  <a:lnTo>
                    <a:pt x="420" y="461"/>
                  </a:lnTo>
                  <a:lnTo>
                    <a:pt x="429" y="463"/>
                  </a:lnTo>
                  <a:lnTo>
                    <a:pt x="438" y="463"/>
                  </a:lnTo>
                  <a:lnTo>
                    <a:pt x="446" y="463"/>
                  </a:lnTo>
                  <a:lnTo>
                    <a:pt x="455" y="463"/>
                  </a:lnTo>
                  <a:lnTo>
                    <a:pt x="463" y="464"/>
                  </a:lnTo>
                  <a:lnTo>
                    <a:pt x="471" y="462"/>
                  </a:lnTo>
                  <a:lnTo>
                    <a:pt x="479" y="461"/>
                  </a:lnTo>
                  <a:lnTo>
                    <a:pt x="487" y="460"/>
                  </a:lnTo>
                  <a:lnTo>
                    <a:pt x="495" y="459"/>
                  </a:lnTo>
                  <a:lnTo>
                    <a:pt x="501" y="456"/>
                  </a:lnTo>
                  <a:lnTo>
                    <a:pt x="509" y="452"/>
                  </a:lnTo>
                  <a:lnTo>
                    <a:pt x="515" y="449"/>
                  </a:lnTo>
                  <a:lnTo>
                    <a:pt x="523" y="446"/>
                  </a:lnTo>
                  <a:lnTo>
                    <a:pt x="528" y="442"/>
                  </a:lnTo>
                  <a:lnTo>
                    <a:pt x="534" y="438"/>
                  </a:lnTo>
                  <a:lnTo>
                    <a:pt x="541" y="433"/>
                  </a:lnTo>
                  <a:lnTo>
                    <a:pt x="547" y="429"/>
                  </a:lnTo>
                  <a:lnTo>
                    <a:pt x="551" y="423"/>
                  </a:lnTo>
                  <a:lnTo>
                    <a:pt x="555" y="417"/>
                  </a:lnTo>
                  <a:lnTo>
                    <a:pt x="560" y="411"/>
                  </a:lnTo>
                  <a:lnTo>
                    <a:pt x="565" y="406"/>
                  </a:lnTo>
                  <a:lnTo>
                    <a:pt x="568" y="399"/>
                  </a:lnTo>
                  <a:lnTo>
                    <a:pt x="571" y="393"/>
                  </a:lnTo>
                  <a:lnTo>
                    <a:pt x="574" y="387"/>
                  </a:lnTo>
                  <a:lnTo>
                    <a:pt x="579" y="380"/>
                  </a:lnTo>
                  <a:lnTo>
                    <a:pt x="581" y="373"/>
                  </a:lnTo>
                  <a:lnTo>
                    <a:pt x="584" y="366"/>
                  </a:lnTo>
                  <a:lnTo>
                    <a:pt x="586" y="358"/>
                  </a:lnTo>
                  <a:lnTo>
                    <a:pt x="588" y="351"/>
                  </a:lnTo>
                  <a:lnTo>
                    <a:pt x="589" y="342"/>
                  </a:lnTo>
                  <a:lnTo>
                    <a:pt x="590" y="335"/>
                  </a:lnTo>
                  <a:lnTo>
                    <a:pt x="590" y="327"/>
                  </a:lnTo>
                  <a:lnTo>
                    <a:pt x="591" y="320"/>
                  </a:lnTo>
                  <a:lnTo>
                    <a:pt x="590" y="312"/>
                  </a:lnTo>
                  <a:lnTo>
                    <a:pt x="590" y="304"/>
                  </a:lnTo>
                  <a:lnTo>
                    <a:pt x="589" y="297"/>
                  </a:lnTo>
                  <a:lnTo>
                    <a:pt x="588" y="289"/>
                  </a:lnTo>
                  <a:lnTo>
                    <a:pt x="586" y="282"/>
                  </a:lnTo>
                  <a:lnTo>
                    <a:pt x="584" y="274"/>
                  </a:lnTo>
                  <a:lnTo>
                    <a:pt x="581" y="268"/>
                  </a:lnTo>
                  <a:lnTo>
                    <a:pt x="579" y="262"/>
                  </a:lnTo>
                  <a:lnTo>
                    <a:pt x="574" y="255"/>
                  </a:lnTo>
                  <a:lnTo>
                    <a:pt x="571" y="249"/>
                  </a:lnTo>
                  <a:lnTo>
                    <a:pt x="568" y="243"/>
                  </a:lnTo>
                  <a:lnTo>
                    <a:pt x="565" y="236"/>
                  </a:lnTo>
                  <a:lnTo>
                    <a:pt x="560" y="230"/>
                  </a:lnTo>
                  <a:lnTo>
                    <a:pt x="555" y="224"/>
                  </a:lnTo>
                  <a:lnTo>
                    <a:pt x="551" y="218"/>
                  </a:lnTo>
                  <a:lnTo>
                    <a:pt x="547" y="214"/>
                  </a:lnTo>
                  <a:lnTo>
                    <a:pt x="541" y="208"/>
                  </a:lnTo>
                  <a:lnTo>
                    <a:pt x="535" y="202"/>
                  </a:lnTo>
                  <a:lnTo>
                    <a:pt x="529" y="197"/>
                  </a:lnTo>
                  <a:lnTo>
                    <a:pt x="524" y="194"/>
                  </a:lnTo>
                  <a:lnTo>
                    <a:pt x="517" y="189"/>
                  </a:lnTo>
                  <a:lnTo>
                    <a:pt x="511" y="185"/>
                  </a:lnTo>
                  <a:lnTo>
                    <a:pt x="505" y="182"/>
                  </a:lnTo>
                  <a:lnTo>
                    <a:pt x="498" y="179"/>
                  </a:lnTo>
                  <a:lnTo>
                    <a:pt x="490" y="176"/>
                  </a:lnTo>
                  <a:lnTo>
                    <a:pt x="483" y="173"/>
                  </a:lnTo>
                  <a:lnTo>
                    <a:pt x="475" y="171"/>
                  </a:lnTo>
                  <a:lnTo>
                    <a:pt x="469" y="168"/>
                  </a:lnTo>
                  <a:lnTo>
                    <a:pt x="460" y="166"/>
                  </a:lnTo>
                  <a:lnTo>
                    <a:pt x="453" y="165"/>
                  </a:lnTo>
                  <a:lnTo>
                    <a:pt x="444" y="165"/>
                  </a:lnTo>
                  <a:lnTo>
                    <a:pt x="437" y="165"/>
                  </a:lnTo>
                  <a:lnTo>
                    <a:pt x="427" y="164"/>
                  </a:lnTo>
                  <a:lnTo>
                    <a:pt x="418" y="164"/>
                  </a:lnTo>
                  <a:lnTo>
                    <a:pt x="409" y="164"/>
                  </a:lnTo>
                  <a:lnTo>
                    <a:pt x="401" y="165"/>
                  </a:lnTo>
                  <a:lnTo>
                    <a:pt x="391" y="165"/>
                  </a:lnTo>
                  <a:lnTo>
                    <a:pt x="384" y="167"/>
                  </a:lnTo>
                  <a:lnTo>
                    <a:pt x="375" y="168"/>
                  </a:lnTo>
                  <a:lnTo>
                    <a:pt x="369" y="172"/>
                  </a:lnTo>
                  <a:lnTo>
                    <a:pt x="360" y="174"/>
                  </a:lnTo>
                  <a:lnTo>
                    <a:pt x="353" y="177"/>
                  </a:lnTo>
                  <a:lnTo>
                    <a:pt x="347" y="180"/>
                  </a:lnTo>
                  <a:lnTo>
                    <a:pt x="340" y="183"/>
                  </a:lnTo>
                  <a:lnTo>
                    <a:pt x="334" y="186"/>
                  </a:lnTo>
                  <a:lnTo>
                    <a:pt x="328" y="192"/>
                  </a:lnTo>
                  <a:lnTo>
                    <a:pt x="322" y="196"/>
                  </a:lnTo>
                  <a:lnTo>
                    <a:pt x="317" y="202"/>
                  </a:lnTo>
                  <a:lnTo>
                    <a:pt x="305" y="212"/>
                  </a:lnTo>
                  <a:lnTo>
                    <a:pt x="297" y="222"/>
                  </a:lnTo>
                  <a:lnTo>
                    <a:pt x="293" y="228"/>
                  </a:lnTo>
                  <a:lnTo>
                    <a:pt x="288" y="234"/>
                  </a:lnTo>
                  <a:lnTo>
                    <a:pt x="285" y="241"/>
                  </a:lnTo>
                  <a:lnTo>
                    <a:pt x="283" y="248"/>
                  </a:lnTo>
                  <a:lnTo>
                    <a:pt x="280" y="254"/>
                  </a:lnTo>
                  <a:lnTo>
                    <a:pt x="277" y="261"/>
                  </a:lnTo>
                  <a:lnTo>
                    <a:pt x="275" y="267"/>
                  </a:lnTo>
                  <a:lnTo>
                    <a:pt x="274" y="274"/>
                  </a:lnTo>
                  <a:lnTo>
                    <a:pt x="272" y="282"/>
                  </a:lnTo>
                  <a:lnTo>
                    <a:pt x="271" y="289"/>
                  </a:lnTo>
                  <a:lnTo>
                    <a:pt x="271" y="297"/>
                  </a:lnTo>
                  <a:lnTo>
                    <a:pt x="271" y="30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 name="Freeform 12"/>
            <p:cNvSpPr>
              <a:spLocks/>
            </p:cNvSpPr>
            <p:nvPr/>
          </p:nvSpPr>
          <p:spPr bwMode="auto">
            <a:xfrm>
              <a:off x="3318" y="1891"/>
              <a:ext cx="757" cy="799"/>
            </a:xfrm>
            <a:custGeom>
              <a:avLst/>
              <a:gdLst>
                <a:gd name="T0" fmla="*/ 294 w 757"/>
                <a:gd name="T1" fmla="*/ 40 h 799"/>
                <a:gd name="T2" fmla="*/ 290 w 757"/>
                <a:gd name="T3" fmla="*/ 90 h 799"/>
                <a:gd name="T4" fmla="*/ 286 w 757"/>
                <a:gd name="T5" fmla="*/ 141 h 799"/>
                <a:gd name="T6" fmla="*/ 282 w 757"/>
                <a:gd name="T7" fmla="*/ 191 h 799"/>
                <a:gd name="T8" fmla="*/ 279 w 757"/>
                <a:gd name="T9" fmla="*/ 240 h 799"/>
                <a:gd name="T10" fmla="*/ 276 w 757"/>
                <a:gd name="T11" fmla="*/ 287 h 799"/>
                <a:gd name="T12" fmla="*/ 273 w 757"/>
                <a:gd name="T13" fmla="*/ 334 h 799"/>
                <a:gd name="T14" fmla="*/ 271 w 757"/>
                <a:gd name="T15" fmla="*/ 376 h 799"/>
                <a:gd name="T16" fmla="*/ 271 w 757"/>
                <a:gd name="T17" fmla="*/ 418 h 799"/>
                <a:gd name="T18" fmla="*/ 271 w 757"/>
                <a:gd name="T19" fmla="*/ 459 h 799"/>
                <a:gd name="T20" fmla="*/ 288 w 757"/>
                <a:gd name="T21" fmla="*/ 520 h 799"/>
                <a:gd name="T22" fmla="*/ 336 w 757"/>
                <a:gd name="T23" fmla="*/ 562 h 799"/>
                <a:gd name="T24" fmla="*/ 376 w 757"/>
                <a:gd name="T25" fmla="*/ 570 h 799"/>
                <a:gd name="T26" fmla="*/ 429 w 757"/>
                <a:gd name="T27" fmla="*/ 548 h 799"/>
                <a:gd name="T28" fmla="*/ 448 w 757"/>
                <a:gd name="T29" fmla="*/ 493 h 799"/>
                <a:gd name="T30" fmla="*/ 455 w 757"/>
                <a:gd name="T31" fmla="*/ 442 h 799"/>
                <a:gd name="T32" fmla="*/ 461 w 757"/>
                <a:gd name="T33" fmla="*/ 387 h 799"/>
                <a:gd name="T34" fmla="*/ 465 w 757"/>
                <a:gd name="T35" fmla="*/ 327 h 799"/>
                <a:gd name="T36" fmla="*/ 468 w 757"/>
                <a:gd name="T37" fmla="*/ 267 h 799"/>
                <a:gd name="T38" fmla="*/ 473 w 757"/>
                <a:gd name="T39" fmla="*/ 207 h 799"/>
                <a:gd name="T40" fmla="*/ 475 w 757"/>
                <a:gd name="T41" fmla="*/ 151 h 799"/>
                <a:gd name="T42" fmla="*/ 477 w 757"/>
                <a:gd name="T43" fmla="*/ 98 h 799"/>
                <a:gd name="T44" fmla="*/ 479 w 757"/>
                <a:gd name="T45" fmla="*/ 51 h 799"/>
                <a:gd name="T46" fmla="*/ 490 w 757"/>
                <a:gd name="T47" fmla="*/ 3 h 799"/>
                <a:gd name="T48" fmla="*/ 549 w 757"/>
                <a:gd name="T49" fmla="*/ 3 h 799"/>
                <a:gd name="T50" fmla="*/ 608 w 757"/>
                <a:gd name="T51" fmla="*/ 3 h 799"/>
                <a:gd name="T52" fmla="*/ 668 w 757"/>
                <a:gd name="T53" fmla="*/ 3 h 799"/>
                <a:gd name="T54" fmla="*/ 729 w 757"/>
                <a:gd name="T55" fmla="*/ 5 h 799"/>
                <a:gd name="T56" fmla="*/ 754 w 757"/>
                <a:gd name="T57" fmla="*/ 28 h 799"/>
                <a:gd name="T58" fmla="*/ 749 w 757"/>
                <a:gd name="T59" fmla="*/ 82 h 799"/>
                <a:gd name="T60" fmla="*/ 745 w 757"/>
                <a:gd name="T61" fmla="*/ 143 h 799"/>
                <a:gd name="T62" fmla="*/ 741 w 757"/>
                <a:gd name="T63" fmla="*/ 216 h 799"/>
                <a:gd name="T64" fmla="*/ 737 w 757"/>
                <a:gd name="T65" fmla="*/ 295 h 799"/>
                <a:gd name="T66" fmla="*/ 732 w 757"/>
                <a:gd name="T67" fmla="*/ 377 h 799"/>
                <a:gd name="T68" fmla="*/ 729 w 757"/>
                <a:gd name="T69" fmla="*/ 460 h 799"/>
                <a:gd name="T70" fmla="*/ 726 w 757"/>
                <a:gd name="T71" fmla="*/ 536 h 799"/>
                <a:gd name="T72" fmla="*/ 725 w 757"/>
                <a:gd name="T73" fmla="*/ 600 h 799"/>
                <a:gd name="T74" fmla="*/ 710 w 757"/>
                <a:gd name="T75" fmla="*/ 665 h 799"/>
                <a:gd name="T76" fmla="*/ 666 w 757"/>
                <a:gd name="T77" fmla="*/ 738 h 799"/>
                <a:gd name="T78" fmla="*/ 609 w 757"/>
                <a:gd name="T79" fmla="*/ 774 h 799"/>
                <a:gd name="T80" fmla="*/ 552 w 757"/>
                <a:gd name="T81" fmla="*/ 793 h 799"/>
                <a:gd name="T82" fmla="*/ 477 w 757"/>
                <a:gd name="T83" fmla="*/ 798 h 799"/>
                <a:gd name="T84" fmla="*/ 384 w 757"/>
                <a:gd name="T85" fmla="*/ 792 h 799"/>
                <a:gd name="T86" fmla="*/ 293 w 757"/>
                <a:gd name="T87" fmla="*/ 770 h 799"/>
                <a:gd name="T88" fmla="*/ 221 w 757"/>
                <a:gd name="T89" fmla="*/ 747 h 799"/>
                <a:gd name="T90" fmla="*/ 159 w 757"/>
                <a:gd name="T91" fmla="*/ 720 h 799"/>
                <a:gd name="T92" fmla="*/ 110 w 757"/>
                <a:gd name="T93" fmla="*/ 691 h 799"/>
                <a:gd name="T94" fmla="*/ 66 w 757"/>
                <a:gd name="T95" fmla="*/ 655 h 799"/>
                <a:gd name="T96" fmla="*/ 17 w 757"/>
                <a:gd name="T97" fmla="*/ 587 h 799"/>
                <a:gd name="T98" fmla="*/ 0 w 757"/>
                <a:gd name="T99" fmla="*/ 517 h 799"/>
                <a:gd name="T100" fmla="*/ 0 w 757"/>
                <a:gd name="T101" fmla="*/ 451 h 799"/>
                <a:gd name="T102" fmla="*/ 3 w 757"/>
                <a:gd name="T103" fmla="*/ 408 h 799"/>
                <a:gd name="T104" fmla="*/ 6 w 757"/>
                <a:gd name="T105" fmla="*/ 360 h 799"/>
                <a:gd name="T106" fmla="*/ 11 w 757"/>
                <a:gd name="T107" fmla="*/ 307 h 799"/>
                <a:gd name="T108" fmla="*/ 14 w 757"/>
                <a:gd name="T109" fmla="*/ 250 h 799"/>
                <a:gd name="T110" fmla="*/ 17 w 757"/>
                <a:gd name="T111" fmla="*/ 188 h 799"/>
                <a:gd name="T112" fmla="*/ 21 w 757"/>
                <a:gd name="T113" fmla="*/ 122 h 799"/>
                <a:gd name="T114" fmla="*/ 23 w 757"/>
                <a:gd name="T115" fmla="*/ 51 h 799"/>
                <a:gd name="T116" fmla="*/ 42 w 757"/>
                <a:gd name="T117" fmla="*/ 0 h 799"/>
                <a:gd name="T118" fmla="*/ 101 w 757"/>
                <a:gd name="T119" fmla="*/ 0 h 799"/>
                <a:gd name="T120" fmla="*/ 161 w 757"/>
                <a:gd name="T121" fmla="*/ 0 h 799"/>
                <a:gd name="T122" fmla="*/ 219 w 757"/>
                <a:gd name="T123" fmla="*/ 0 h 799"/>
                <a:gd name="T124" fmla="*/ 280 w 757"/>
                <a:gd name="T12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7" h="799">
                  <a:moveTo>
                    <a:pt x="298" y="0"/>
                  </a:moveTo>
                  <a:lnTo>
                    <a:pt x="297" y="6"/>
                  </a:lnTo>
                  <a:lnTo>
                    <a:pt x="296" y="13"/>
                  </a:lnTo>
                  <a:lnTo>
                    <a:pt x="296" y="19"/>
                  </a:lnTo>
                  <a:lnTo>
                    <a:pt x="296" y="27"/>
                  </a:lnTo>
                  <a:lnTo>
                    <a:pt x="295" y="33"/>
                  </a:lnTo>
                  <a:lnTo>
                    <a:pt x="294" y="40"/>
                  </a:lnTo>
                  <a:lnTo>
                    <a:pt x="294" y="48"/>
                  </a:lnTo>
                  <a:lnTo>
                    <a:pt x="294" y="55"/>
                  </a:lnTo>
                  <a:lnTo>
                    <a:pt x="293" y="62"/>
                  </a:lnTo>
                  <a:lnTo>
                    <a:pt x="292" y="69"/>
                  </a:lnTo>
                  <a:lnTo>
                    <a:pt x="292" y="76"/>
                  </a:lnTo>
                  <a:lnTo>
                    <a:pt x="292" y="84"/>
                  </a:lnTo>
                  <a:lnTo>
                    <a:pt x="290" y="90"/>
                  </a:lnTo>
                  <a:lnTo>
                    <a:pt x="289" y="98"/>
                  </a:lnTo>
                  <a:lnTo>
                    <a:pt x="289" y="105"/>
                  </a:lnTo>
                  <a:lnTo>
                    <a:pt x="289" y="112"/>
                  </a:lnTo>
                  <a:lnTo>
                    <a:pt x="288" y="119"/>
                  </a:lnTo>
                  <a:lnTo>
                    <a:pt x="287" y="126"/>
                  </a:lnTo>
                  <a:lnTo>
                    <a:pt x="286" y="134"/>
                  </a:lnTo>
                  <a:lnTo>
                    <a:pt x="286" y="141"/>
                  </a:lnTo>
                  <a:lnTo>
                    <a:pt x="285" y="147"/>
                  </a:lnTo>
                  <a:lnTo>
                    <a:pt x="285" y="155"/>
                  </a:lnTo>
                  <a:lnTo>
                    <a:pt x="284" y="162"/>
                  </a:lnTo>
                  <a:lnTo>
                    <a:pt x="284" y="170"/>
                  </a:lnTo>
                  <a:lnTo>
                    <a:pt x="283" y="176"/>
                  </a:lnTo>
                  <a:lnTo>
                    <a:pt x="283" y="183"/>
                  </a:lnTo>
                  <a:lnTo>
                    <a:pt x="282" y="191"/>
                  </a:lnTo>
                  <a:lnTo>
                    <a:pt x="282" y="198"/>
                  </a:lnTo>
                  <a:lnTo>
                    <a:pt x="281" y="205"/>
                  </a:lnTo>
                  <a:lnTo>
                    <a:pt x="281" y="212"/>
                  </a:lnTo>
                  <a:lnTo>
                    <a:pt x="281" y="219"/>
                  </a:lnTo>
                  <a:lnTo>
                    <a:pt x="281" y="227"/>
                  </a:lnTo>
                  <a:lnTo>
                    <a:pt x="280" y="233"/>
                  </a:lnTo>
                  <a:lnTo>
                    <a:pt x="279" y="240"/>
                  </a:lnTo>
                  <a:lnTo>
                    <a:pt x="278" y="246"/>
                  </a:lnTo>
                  <a:lnTo>
                    <a:pt x="278" y="253"/>
                  </a:lnTo>
                  <a:lnTo>
                    <a:pt x="277" y="260"/>
                  </a:lnTo>
                  <a:lnTo>
                    <a:pt x="277" y="267"/>
                  </a:lnTo>
                  <a:lnTo>
                    <a:pt x="277" y="273"/>
                  </a:lnTo>
                  <a:lnTo>
                    <a:pt x="277" y="281"/>
                  </a:lnTo>
                  <a:lnTo>
                    <a:pt x="276" y="287"/>
                  </a:lnTo>
                  <a:lnTo>
                    <a:pt x="276" y="294"/>
                  </a:lnTo>
                  <a:lnTo>
                    <a:pt x="275" y="300"/>
                  </a:lnTo>
                  <a:lnTo>
                    <a:pt x="275" y="307"/>
                  </a:lnTo>
                  <a:lnTo>
                    <a:pt x="273" y="314"/>
                  </a:lnTo>
                  <a:lnTo>
                    <a:pt x="273" y="320"/>
                  </a:lnTo>
                  <a:lnTo>
                    <a:pt x="273" y="326"/>
                  </a:lnTo>
                  <a:lnTo>
                    <a:pt x="273" y="334"/>
                  </a:lnTo>
                  <a:lnTo>
                    <a:pt x="272" y="339"/>
                  </a:lnTo>
                  <a:lnTo>
                    <a:pt x="272" y="345"/>
                  </a:lnTo>
                  <a:lnTo>
                    <a:pt x="272" y="352"/>
                  </a:lnTo>
                  <a:lnTo>
                    <a:pt x="272" y="358"/>
                  </a:lnTo>
                  <a:lnTo>
                    <a:pt x="271" y="364"/>
                  </a:lnTo>
                  <a:lnTo>
                    <a:pt x="271" y="370"/>
                  </a:lnTo>
                  <a:lnTo>
                    <a:pt x="271" y="376"/>
                  </a:lnTo>
                  <a:lnTo>
                    <a:pt x="271" y="383"/>
                  </a:lnTo>
                  <a:lnTo>
                    <a:pt x="271" y="388"/>
                  </a:lnTo>
                  <a:lnTo>
                    <a:pt x="271" y="394"/>
                  </a:lnTo>
                  <a:lnTo>
                    <a:pt x="271" y="400"/>
                  </a:lnTo>
                  <a:lnTo>
                    <a:pt x="271" y="406"/>
                  </a:lnTo>
                  <a:lnTo>
                    <a:pt x="271" y="411"/>
                  </a:lnTo>
                  <a:lnTo>
                    <a:pt x="271" y="418"/>
                  </a:lnTo>
                  <a:lnTo>
                    <a:pt x="271" y="423"/>
                  </a:lnTo>
                  <a:lnTo>
                    <a:pt x="271" y="429"/>
                  </a:lnTo>
                  <a:lnTo>
                    <a:pt x="271" y="434"/>
                  </a:lnTo>
                  <a:lnTo>
                    <a:pt x="271" y="441"/>
                  </a:lnTo>
                  <a:lnTo>
                    <a:pt x="271" y="447"/>
                  </a:lnTo>
                  <a:lnTo>
                    <a:pt x="271" y="454"/>
                  </a:lnTo>
                  <a:lnTo>
                    <a:pt x="271" y="459"/>
                  </a:lnTo>
                  <a:lnTo>
                    <a:pt x="272" y="465"/>
                  </a:lnTo>
                  <a:lnTo>
                    <a:pt x="273" y="472"/>
                  </a:lnTo>
                  <a:lnTo>
                    <a:pt x="275" y="478"/>
                  </a:lnTo>
                  <a:lnTo>
                    <a:pt x="277" y="489"/>
                  </a:lnTo>
                  <a:lnTo>
                    <a:pt x="280" y="500"/>
                  </a:lnTo>
                  <a:lnTo>
                    <a:pt x="283" y="510"/>
                  </a:lnTo>
                  <a:lnTo>
                    <a:pt x="288" y="520"/>
                  </a:lnTo>
                  <a:lnTo>
                    <a:pt x="293" y="528"/>
                  </a:lnTo>
                  <a:lnTo>
                    <a:pt x="299" y="536"/>
                  </a:lnTo>
                  <a:lnTo>
                    <a:pt x="304" y="543"/>
                  </a:lnTo>
                  <a:lnTo>
                    <a:pt x="313" y="550"/>
                  </a:lnTo>
                  <a:lnTo>
                    <a:pt x="321" y="555"/>
                  </a:lnTo>
                  <a:lnTo>
                    <a:pt x="331" y="561"/>
                  </a:lnTo>
                  <a:lnTo>
                    <a:pt x="336" y="562"/>
                  </a:lnTo>
                  <a:lnTo>
                    <a:pt x="341" y="564"/>
                  </a:lnTo>
                  <a:lnTo>
                    <a:pt x="348" y="566"/>
                  </a:lnTo>
                  <a:lnTo>
                    <a:pt x="354" y="568"/>
                  </a:lnTo>
                  <a:lnTo>
                    <a:pt x="359" y="568"/>
                  </a:lnTo>
                  <a:lnTo>
                    <a:pt x="366" y="569"/>
                  </a:lnTo>
                  <a:lnTo>
                    <a:pt x="371" y="569"/>
                  </a:lnTo>
                  <a:lnTo>
                    <a:pt x="376" y="570"/>
                  </a:lnTo>
                  <a:lnTo>
                    <a:pt x="386" y="569"/>
                  </a:lnTo>
                  <a:lnTo>
                    <a:pt x="396" y="569"/>
                  </a:lnTo>
                  <a:lnTo>
                    <a:pt x="404" y="566"/>
                  </a:lnTo>
                  <a:lnTo>
                    <a:pt x="412" y="564"/>
                  </a:lnTo>
                  <a:lnTo>
                    <a:pt x="419" y="560"/>
                  </a:lnTo>
                  <a:lnTo>
                    <a:pt x="425" y="555"/>
                  </a:lnTo>
                  <a:lnTo>
                    <a:pt x="429" y="548"/>
                  </a:lnTo>
                  <a:lnTo>
                    <a:pt x="433" y="542"/>
                  </a:lnTo>
                  <a:lnTo>
                    <a:pt x="437" y="534"/>
                  </a:lnTo>
                  <a:lnTo>
                    <a:pt x="441" y="526"/>
                  </a:lnTo>
                  <a:lnTo>
                    <a:pt x="443" y="515"/>
                  </a:lnTo>
                  <a:lnTo>
                    <a:pt x="446" y="505"/>
                  </a:lnTo>
                  <a:lnTo>
                    <a:pt x="447" y="499"/>
                  </a:lnTo>
                  <a:lnTo>
                    <a:pt x="448" y="493"/>
                  </a:lnTo>
                  <a:lnTo>
                    <a:pt x="449" y="486"/>
                  </a:lnTo>
                  <a:lnTo>
                    <a:pt x="452" y="481"/>
                  </a:lnTo>
                  <a:lnTo>
                    <a:pt x="452" y="473"/>
                  </a:lnTo>
                  <a:lnTo>
                    <a:pt x="453" y="465"/>
                  </a:lnTo>
                  <a:lnTo>
                    <a:pt x="454" y="458"/>
                  </a:lnTo>
                  <a:lnTo>
                    <a:pt x="455" y="450"/>
                  </a:lnTo>
                  <a:lnTo>
                    <a:pt x="455" y="442"/>
                  </a:lnTo>
                  <a:lnTo>
                    <a:pt x="456" y="434"/>
                  </a:lnTo>
                  <a:lnTo>
                    <a:pt x="457" y="427"/>
                  </a:lnTo>
                  <a:lnTo>
                    <a:pt x="458" y="420"/>
                  </a:lnTo>
                  <a:lnTo>
                    <a:pt x="458" y="411"/>
                  </a:lnTo>
                  <a:lnTo>
                    <a:pt x="459" y="403"/>
                  </a:lnTo>
                  <a:lnTo>
                    <a:pt x="460" y="394"/>
                  </a:lnTo>
                  <a:lnTo>
                    <a:pt x="461" y="387"/>
                  </a:lnTo>
                  <a:lnTo>
                    <a:pt x="461" y="378"/>
                  </a:lnTo>
                  <a:lnTo>
                    <a:pt x="462" y="370"/>
                  </a:lnTo>
                  <a:lnTo>
                    <a:pt x="463" y="361"/>
                  </a:lnTo>
                  <a:lnTo>
                    <a:pt x="464" y="354"/>
                  </a:lnTo>
                  <a:lnTo>
                    <a:pt x="464" y="344"/>
                  </a:lnTo>
                  <a:lnTo>
                    <a:pt x="464" y="336"/>
                  </a:lnTo>
                  <a:lnTo>
                    <a:pt x="465" y="327"/>
                  </a:lnTo>
                  <a:lnTo>
                    <a:pt x="466" y="319"/>
                  </a:lnTo>
                  <a:lnTo>
                    <a:pt x="466" y="309"/>
                  </a:lnTo>
                  <a:lnTo>
                    <a:pt x="466" y="301"/>
                  </a:lnTo>
                  <a:lnTo>
                    <a:pt x="467" y="293"/>
                  </a:lnTo>
                  <a:lnTo>
                    <a:pt x="468" y="285"/>
                  </a:lnTo>
                  <a:lnTo>
                    <a:pt x="468" y="276"/>
                  </a:lnTo>
                  <a:lnTo>
                    <a:pt x="468" y="267"/>
                  </a:lnTo>
                  <a:lnTo>
                    <a:pt x="470" y="259"/>
                  </a:lnTo>
                  <a:lnTo>
                    <a:pt x="471" y="250"/>
                  </a:lnTo>
                  <a:lnTo>
                    <a:pt x="471" y="241"/>
                  </a:lnTo>
                  <a:lnTo>
                    <a:pt x="471" y="232"/>
                  </a:lnTo>
                  <a:lnTo>
                    <a:pt x="472" y="224"/>
                  </a:lnTo>
                  <a:lnTo>
                    <a:pt x="473" y="216"/>
                  </a:lnTo>
                  <a:lnTo>
                    <a:pt x="473" y="207"/>
                  </a:lnTo>
                  <a:lnTo>
                    <a:pt x="473" y="198"/>
                  </a:lnTo>
                  <a:lnTo>
                    <a:pt x="473" y="190"/>
                  </a:lnTo>
                  <a:lnTo>
                    <a:pt x="474" y="181"/>
                  </a:lnTo>
                  <a:lnTo>
                    <a:pt x="474" y="173"/>
                  </a:lnTo>
                  <a:lnTo>
                    <a:pt x="474" y="165"/>
                  </a:lnTo>
                  <a:lnTo>
                    <a:pt x="474" y="157"/>
                  </a:lnTo>
                  <a:lnTo>
                    <a:pt x="475" y="151"/>
                  </a:lnTo>
                  <a:lnTo>
                    <a:pt x="475" y="142"/>
                  </a:lnTo>
                  <a:lnTo>
                    <a:pt x="475" y="135"/>
                  </a:lnTo>
                  <a:lnTo>
                    <a:pt x="475" y="126"/>
                  </a:lnTo>
                  <a:lnTo>
                    <a:pt x="476" y="119"/>
                  </a:lnTo>
                  <a:lnTo>
                    <a:pt x="476" y="111"/>
                  </a:lnTo>
                  <a:lnTo>
                    <a:pt x="477" y="104"/>
                  </a:lnTo>
                  <a:lnTo>
                    <a:pt x="477" y="98"/>
                  </a:lnTo>
                  <a:lnTo>
                    <a:pt x="478" y="91"/>
                  </a:lnTo>
                  <a:lnTo>
                    <a:pt x="478" y="84"/>
                  </a:lnTo>
                  <a:lnTo>
                    <a:pt x="478" y="76"/>
                  </a:lnTo>
                  <a:lnTo>
                    <a:pt x="478" y="70"/>
                  </a:lnTo>
                  <a:lnTo>
                    <a:pt x="479" y="64"/>
                  </a:lnTo>
                  <a:lnTo>
                    <a:pt x="479" y="57"/>
                  </a:lnTo>
                  <a:lnTo>
                    <a:pt x="479" y="51"/>
                  </a:lnTo>
                  <a:lnTo>
                    <a:pt x="479" y="46"/>
                  </a:lnTo>
                  <a:lnTo>
                    <a:pt x="480" y="40"/>
                  </a:lnTo>
                  <a:lnTo>
                    <a:pt x="480" y="29"/>
                  </a:lnTo>
                  <a:lnTo>
                    <a:pt x="481" y="19"/>
                  </a:lnTo>
                  <a:lnTo>
                    <a:pt x="481" y="10"/>
                  </a:lnTo>
                  <a:lnTo>
                    <a:pt x="482" y="3"/>
                  </a:lnTo>
                  <a:lnTo>
                    <a:pt x="490" y="3"/>
                  </a:lnTo>
                  <a:lnTo>
                    <a:pt x="498" y="3"/>
                  </a:lnTo>
                  <a:lnTo>
                    <a:pt x="507" y="3"/>
                  </a:lnTo>
                  <a:lnTo>
                    <a:pt x="515" y="3"/>
                  </a:lnTo>
                  <a:lnTo>
                    <a:pt x="523" y="3"/>
                  </a:lnTo>
                  <a:lnTo>
                    <a:pt x="532" y="3"/>
                  </a:lnTo>
                  <a:lnTo>
                    <a:pt x="539" y="3"/>
                  </a:lnTo>
                  <a:lnTo>
                    <a:pt x="549" y="3"/>
                  </a:lnTo>
                  <a:lnTo>
                    <a:pt x="556" y="3"/>
                  </a:lnTo>
                  <a:lnTo>
                    <a:pt x="566" y="3"/>
                  </a:lnTo>
                  <a:lnTo>
                    <a:pt x="573" y="3"/>
                  </a:lnTo>
                  <a:lnTo>
                    <a:pt x="583" y="3"/>
                  </a:lnTo>
                  <a:lnTo>
                    <a:pt x="591" y="3"/>
                  </a:lnTo>
                  <a:lnTo>
                    <a:pt x="600" y="3"/>
                  </a:lnTo>
                  <a:lnTo>
                    <a:pt x="608" y="3"/>
                  </a:lnTo>
                  <a:lnTo>
                    <a:pt x="618" y="3"/>
                  </a:lnTo>
                  <a:lnTo>
                    <a:pt x="625" y="3"/>
                  </a:lnTo>
                  <a:lnTo>
                    <a:pt x="634" y="3"/>
                  </a:lnTo>
                  <a:lnTo>
                    <a:pt x="642" y="3"/>
                  </a:lnTo>
                  <a:lnTo>
                    <a:pt x="652" y="3"/>
                  </a:lnTo>
                  <a:lnTo>
                    <a:pt x="659" y="3"/>
                  </a:lnTo>
                  <a:lnTo>
                    <a:pt x="668" y="3"/>
                  </a:lnTo>
                  <a:lnTo>
                    <a:pt x="676" y="3"/>
                  </a:lnTo>
                  <a:lnTo>
                    <a:pt x="686" y="4"/>
                  </a:lnTo>
                  <a:lnTo>
                    <a:pt x="694" y="4"/>
                  </a:lnTo>
                  <a:lnTo>
                    <a:pt x="703" y="4"/>
                  </a:lnTo>
                  <a:lnTo>
                    <a:pt x="711" y="4"/>
                  </a:lnTo>
                  <a:lnTo>
                    <a:pt x="721" y="5"/>
                  </a:lnTo>
                  <a:lnTo>
                    <a:pt x="729" y="5"/>
                  </a:lnTo>
                  <a:lnTo>
                    <a:pt x="738" y="6"/>
                  </a:lnTo>
                  <a:lnTo>
                    <a:pt x="747" y="6"/>
                  </a:lnTo>
                  <a:lnTo>
                    <a:pt x="757" y="7"/>
                  </a:lnTo>
                  <a:lnTo>
                    <a:pt x="756" y="9"/>
                  </a:lnTo>
                  <a:lnTo>
                    <a:pt x="755" y="13"/>
                  </a:lnTo>
                  <a:lnTo>
                    <a:pt x="754" y="19"/>
                  </a:lnTo>
                  <a:lnTo>
                    <a:pt x="754" y="28"/>
                  </a:lnTo>
                  <a:lnTo>
                    <a:pt x="752" y="36"/>
                  </a:lnTo>
                  <a:lnTo>
                    <a:pt x="751" y="48"/>
                  </a:lnTo>
                  <a:lnTo>
                    <a:pt x="750" y="54"/>
                  </a:lnTo>
                  <a:lnTo>
                    <a:pt x="750" y="60"/>
                  </a:lnTo>
                  <a:lnTo>
                    <a:pt x="750" y="67"/>
                  </a:lnTo>
                  <a:lnTo>
                    <a:pt x="750" y="75"/>
                  </a:lnTo>
                  <a:lnTo>
                    <a:pt x="749" y="82"/>
                  </a:lnTo>
                  <a:lnTo>
                    <a:pt x="748" y="90"/>
                  </a:lnTo>
                  <a:lnTo>
                    <a:pt x="747" y="98"/>
                  </a:lnTo>
                  <a:lnTo>
                    <a:pt x="747" y="106"/>
                  </a:lnTo>
                  <a:lnTo>
                    <a:pt x="746" y="114"/>
                  </a:lnTo>
                  <a:lnTo>
                    <a:pt x="746" y="124"/>
                  </a:lnTo>
                  <a:lnTo>
                    <a:pt x="745" y="134"/>
                  </a:lnTo>
                  <a:lnTo>
                    <a:pt x="745" y="143"/>
                  </a:lnTo>
                  <a:lnTo>
                    <a:pt x="744" y="153"/>
                  </a:lnTo>
                  <a:lnTo>
                    <a:pt x="743" y="162"/>
                  </a:lnTo>
                  <a:lnTo>
                    <a:pt x="743" y="173"/>
                  </a:lnTo>
                  <a:lnTo>
                    <a:pt x="743" y="183"/>
                  </a:lnTo>
                  <a:lnTo>
                    <a:pt x="742" y="194"/>
                  </a:lnTo>
                  <a:lnTo>
                    <a:pt x="741" y="206"/>
                  </a:lnTo>
                  <a:lnTo>
                    <a:pt x="741" y="216"/>
                  </a:lnTo>
                  <a:lnTo>
                    <a:pt x="741" y="228"/>
                  </a:lnTo>
                  <a:lnTo>
                    <a:pt x="740" y="237"/>
                  </a:lnTo>
                  <a:lnTo>
                    <a:pt x="739" y="249"/>
                  </a:lnTo>
                  <a:lnTo>
                    <a:pt x="738" y="260"/>
                  </a:lnTo>
                  <a:lnTo>
                    <a:pt x="738" y="271"/>
                  </a:lnTo>
                  <a:lnTo>
                    <a:pt x="737" y="283"/>
                  </a:lnTo>
                  <a:lnTo>
                    <a:pt x="737" y="295"/>
                  </a:lnTo>
                  <a:lnTo>
                    <a:pt x="735" y="306"/>
                  </a:lnTo>
                  <a:lnTo>
                    <a:pt x="735" y="319"/>
                  </a:lnTo>
                  <a:lnTo>
                    <a:pt x="734" y="330"/>
                  </a:lnTo>
                  <a:lnTo>
                    <a:pt x="733" y="341"/>
                  </a:lnTo>
                  <a:lnTo>
                    <a:pt x="733" y="353"/>
                  </a:lnTo>
                  <a:lnTo>
                    <a:pt x="733" y="366"/>
                  </a:lnTo>
                  <a:lnTo>
                    <a:pt x="732" y="377"/>
                  </a:lnTo>
                  <a:lnTo>
                    <a:pt x="731" y="389"/>
                  </a:lnTo>
                  <a:lnTo>
                    <a:pt x="731" y="401"/>
                  </a:lnTo>
                  <a:lnTo>
                    <a:pt x="731" y="413"/>
                  </a:lnTo>
                  <a:lnTo>
                    <a:pt x="730" y="424"/>
                  </a:lnTo>
                  <a:lnTo>
                    <a:pt x="730" y="437"/>
                  </a:lnTo>
                  <a:lnTo>
                    <a:pt x="729" y="447"/>
                  </a:lnTo>
                  <a:lnTo>
                    <a:pt x="729" y="460"/>
                  </a:lnTo>
                  <a:lnTo>
                    <a:pt x="728" y="471"/>
                  </a:lnTo>
                  <a:lnTo>
                    <a:pt x="728" y="482"/>
                  </a:lnTo>
                  <a:lnTo>
                    <a:pt x="728" y="493"/>
                  </a:lnTo>
                  <a:lnTo>
                    <a:pt x="728" y="504"/>
                  </a:lnTo>
                  <a:lnTo>
                    <a:pt x="727" y="515"/>
                  </a:lnTo>
                  <a:lnTo>
                    <a:pt x="727" y="526"/>
                  </a:lnTo>
                  <a:lnTo>
                    <a:pt x="726" y="536"/>
                  </a:lnTo>
                  <a:lnTo>
                    <a:pt x="726" y="547"/>
                  </a:lnTo>
                  <a:lnTo>
                    <a:pt x="726" y="556"/>
                  </a:lnTo>
                  <a:lnTo>
                    <a:pt x="726" y="567"/>
                  </a:lnTo>
                  <a:lnTo>
                    <a:pt x="726" y="576"/>
                  </a:lnTo>
                  <a:lnTo>
                    <a:pt x="726" y="587"/>
                  </a:lnTo>
                  <a:lnTo>
                    <a:pt x="725" y="593"/>
                  </a:lnTo>
                  <a:lnTo>
                    <a:pt x="725" y="600"/>
                  </a:lnTo>
                  <a:lnTo>
                    <a:pt x="724" y="607"/>
                  </a:lnTo>
                  <a:lnTo>
                    <a:pt x="723" y="617"/>
                  </a:lnTo>
                  <a:lnTo>
                    <a:pt x="721" y="625"/>
                  </a:lnTo>
                  <a:lnTo>
                    <a:pt x="719" y="635"/>
                  </a:lnTo>
                  <a:lnTo>
                    <a:pt x="716" y="645"/>
                  </a:lnTo>
                  <a:lnTo>
                    <a:pt x="714" y="656"/>
                  </a:lnTo>
                  <a:lnTo>
                    <a:pt x="710" y="665"/>
                  </a:lnTo>
                  <a:lnTo>
                    <a:pt x="706" y="676"/>
                  </a:lnTo>
                  <a:lnTo>
                    <a:pt x="701" y="687"/>
                  </a:lnTo>
                  <a:lnTo>
                    <a:pt x="696" y="697"/>
                  </a:lnTo>
                  <a:lnTo>
                    <a:pt x="689" y="707"/>
                  </a:lnTo>
                  <a:lnTo>
                    <a:pt x="683" y="717"/>
                  </a:lnTo>
                  <a:lnTo>
                    <a:pt x="674" y="727"/>
                  </a:lnTo>
                  <a:lnTo>
                    <a:pt x="666" y="738"/>
                  </a:lnTo>
                  <a:lnTo>
                    <a:pt x="654" y="746"/>
                  </a:lnTo>
                  <a:lnTo>
                    <a:pt x="643" y="755"/>
                  </a:lnTo>
                  <a:lnTo>
                    <a:pt x="637" y="758"/>
                  </a:lnTo>
                  <a:lnTo>
                    <a:pt x="631" y="762"/>
                  </a:lnTo>
                  <a:lnTo>
                    <a:pt x="624" y="766"/>
                  </a:lnTo>
                  <a:lnTo>
                    <a:pt x="618" y="770"/>
                  </a:lnTo>
                  <a:lnTo>
                    <a:pt x="609" y="774"/>
                  </a:lnTo>
                  <a:lnTo>
                    <a:pt x="602" y="777"/>
                  </a:lnTo>
                  <a:lnTo>
                    <a:pt x="595" y="780"/>
                  </a:lnTo>
                  <a:lnTo>
                    <a:pt x="587" y="783"/>
                  </a:lnTo>
                  <a:lnTo>
                    <a:pt x="579" y="785"/>
                  </a:lnTo>
                  <a:lnTo>
                    <a:pt x="570" y="787"/>
                  </a:lnTo>
                  <a:lnTo>
                    <a:pt x="561" y="789"/>
                  </a:lnTo>
                  <a:lnTo>
                    <a:pt x="552" y="793"/>
                  </a:lnTo>
                  <a:lnTo>
                    <a:pt x="542" y="794"/>
                  </a:lnTo>
                  <a:lnTo>
                    <a:pt x="532" y="795"/>
                  </a:lnTo>
                  <a:lnTo>
                    <a:pt x="521" y="796"/>
                  </a:lnTo>
                  <a:lnTo>
                    <a:pt x="511" y="798"/>
                  </a:lnTo>
                  <a:lnTo>
                    <a:pt x="499" y="798"/>
                  </a:lnTo>
                  <a:lnTo>
                    <a:pt x="489" y="798"/>
                  </a:lnTo>
                  <a:lnTo>
                    <a:pt x="477" y="798"/>
                  </a:lnTo>
                  <a:lnTo>
                    <a:pt x="465" y="799"/>
                  </a:lnTo>
                  <a:lnTo>
                    <a:pt x="452" y="798"/>
                  </a:lnTo>
                  <a:lnTo>
                    <a:pt x="439" y="798"/>
                  </a:lnTo>
                  <a:lnTo>
                    <a:pt x="425" y="797"/>
                  </a:lnTo>
                  <a:lnTo>
                    <a:pt x="412" y="796"/>
                  </a:lnTo>
                  <a:lnTo>
                    <a:pt x="397" y="794"/>
                  </a:lnTo>
                  <a:lnTo>
                    <a:pt x="384" y="792"/>
                  </a:lnTo>
                  <a:lnTo>
                    <a:pt x="369" y="788"/>
                  </a:lnTo>
                  <a:lnTo>
                    <a:pt x="354" y="786"/>
                  </a:lnTo>
                  <a:lnTo>
                    <a:pt x="341" y="783"/>
                  </a:lnTo>
                  <a:lnTo>
                    <a:pt x="329" y="780"/>
                  </a:lnTo>
                  <a:lnTo>
                    <a:pt x="316" y="777"/>
                  </a:lnTo>
                  <a:lnTo>
                    <a:pt x="305" y="774"/>
                  </a:lnTo>
                  <a:lnTo>
                    <a:pt x="293" y="770"/>
                  </a:lnTo>
                  <a:lnTo>
                    <a:pt x="282" y="767"/>
                  </a:lnTo>
                  <a:lnTo>
                    <a:pt x="271" y="764"/>
                  </a:lnTo>
                  <a:lnTo>
                    <a:pt x="262" y="761"/>
                  </a:lnTo>
                  <a:lnTo>
                    <a:pt x="250" y="757"/>
                  </a:lnTo>
                  <a:lnTo>
                    <a:pt x="240" y="753"/>
                  </a:lnTo>
                  <a:lnTo>
                    <a:pt x="230" y="750"/>
                  </a:lnTo>
                  <a:lnTo>
                    <a:pt x="221" y="747"/>
                  </a:lnTo>
                  <a:lnTo>
                    <a:pt x="211" y="743"/>
                  </a:lnTo>
                  <a:lnTo>
                    <a:pt x="201" y="740"/>
                  </a:lnTo>
                  <a:lnTo>
                    <a:pt x="193" y="736"/>
                  </a:lnTo>
                  <a:lnTo>
                    <a:pt x="186" y="733"/>
                  </a:lnTo>
                  <a:lnTo>
                    <a:pt x="176" y="728"/>
                  </a:lnTo>
                  <a:lnTo>
                    <a:pt x="168" y="725"/>
                  </a:lnTo>
                  <a:lnTo>
                    <a:pt x="159" y="720"/>
                  </a:lnTo>
                  <a:lnTo>
                    <a:pt x="153" y="716"/>
                  </a:lnTo>
                  <a:lnTo>
                    <a:pt x="144" y="712"/>
                  </a:lnTo>
                  <a:lnTo>
                    <a:pt x="137" y="708"/>
                  </a:lnTo>
                  <a:lnTo>
                    <a:pt x="130" y="704"/>
                  </a:lnTo>
                  <a:lnTo>
                    <a:pt x="124" y="700"/>
                  </a:lnTo>
                  <a:lnTo>
                    <a:pt x="117" y="695"/>
                  </a:lnTo>
                  <a:lnTo>
                    <a:pt x="110" y="691"/>
                  </a:lnTo>
                  <a:lnTo>
                    <a:pt x="104" y="687"/>
                  </a:lnTo>
                  <a:lnTo>
                    <a:pt x="99" y="682"/>
                  </a:lnTo>
                  <a:lnTo>
                    <a:pt x="92" y="677"/>
                  </a:lnTo>
                  <a:lnTo>
                    <a:pt x="86" y="674"/>
                  </a:lnTo>
                  <a:lnTo>
                    <a:pt x="81" y="669"/>
                  </a:lnTo>
                  <a:lnTo>
                    <a:pt x="76" y="665"/>
                  </a:lnTo>
                  <a:lnTo>
                    <a:pt x="66" y="655"/>
                  </a:lnTo>
                  <a:lnTo>
                    <a:pt x="56" y="645"/>
                  </a:lnTo>
                  <a:lnTo>
                    <a:pt x="48" y="636"/>
                  </a:lnTo>
                  <a:lnTo>
                    <a:pt x="40" y="626"/>
                  </a:lnTo>
                  <a:lnTo>
                    <a:pt x="33" y="616"/>
                  </a:lnTo>
                  <a:lnTo>
                    <a:pt x="27" y="606"/>
                  </a:lnTo>
                  <a:lnTo>
                    <a:pt x="21" y="597"/>
                  </a:lnTo>
                  <a:lnTo>
                    <a:pt x="17" y="587"/>
                  </a:lnTo>
                  <a:lnTo>
                    <a:pt x="12" y="576"/>
                  </a:lnTo>
                  <a:lnTo>
                    <a:pt x="9" y="567"/>
                  </a:lnTo>
                  <a:lnTo>
                    <a:pt x="5" y="556"/>
                  </a:lnTo>
                  <a:lnTo>
                    <a:pt x="3" y="547"/>
                  </a:lnTo>
                  <a:lnTo>
                    <a:pt x="1" y="536"/>
                  </a:lnTo>
                  <a:lnTo>
                    <a:pt x="0" y="527"/>
                  </a:lnTo>
                  <a:lnTo>
                    <a:pt x="0" y="517"/>
                  </a:lnTo>
                  <a:lnTo>
                    <a:pt x="0" y="508"/>
                  </a:lnTo>
                  <a:lnTo>
                    <a:pt x="0" y="497"/>
                  </a:lnTo>
                  <a:lnTo>
                    <a:pt x="0" y="486"/>
                  </a:lnTo>
                  <a:lnTo>
                    <a:pt x="0" y="475"/>
                  </a:lnTo>
                  <a:lnTo>
                    <a:pt x="0" y="464"/>
                  </a:lnTo>
                  <a:lnTo>
                    <a:pt x="0" y="458"/>
                  </a:lnTo>
                  <a:lnTo>
                    <a:pt x="0" y="451"/>
                  </a:lnTo>
                  <a:lnTo>
                    <a:pt x="0" y="445"/>
                  </a:lnTo>
                  <a:lnTo>
                    <a:pt x="1" y="440"/>
                  </a:lnTo>
                  <a:lnTo>
                    <a:pt x="1" y="433"/>
                  </a:lnTo>
                  <a:lnTo>
                    <a:pt x="2" y="427"/>
                  </a:lnTo>
                  <a:lnTo>
                    <a:pt x="2" y="421"/>
                  </a:lnTo>
                  <a:lnTo>
                    <a:pt x="3" y="415"/>
                  </a:lnTo>
                  <a:lnTo>
                    <a:pt x="3" y="408"/>
                  </a:lnTo>
                  <a:lnTo>
                    <a:pt x="3" y="402"/>
                  </a:lnTo>
                  <a:lnTo>
                    <a:pt x="3" y="394"/>
                  </a:lnTo>
                  <a:lnTo>
                    <a:pt x="4" y="388"/>
                  </a:lnTo>
                  <a:lnTo>
                    <a:pt x="4" y="380"/>
                  </a:lnTo>
                  <a:lnTo>
                    <a:pt x="5" y="374"/>
                  </a:lnTo>
                  <a:lnTo>
                    <a:pt x="5" y="367"/>
                  </a:lnTo>
                  <a:lnTo>
                    <a:pt x="6" y="360"/>
                  </a:lnTo>
                  <a:lnTo>
                    <a:pt x="6" y="352"/>
                  </a:lnTo>
                  <a:lnTo>
                    <a:pt x="8" y="345"/>
                  </a:lnTo>
                  <a:lnTo>
                    <a:pt x="8" y="337"/>
                  </a:lnTo>
                  <a:lnTo>
                    <a:pt x="9" y="331"/>
                  </a:lnTo>
                  <a:lnTo>
                    <a:pt x="9" y="322"/>
                  </a:lnTo>
                  <a:lnTo>
                    <a:pt x="10" y="315"/>
                  </a:lnTo>
                  <a:lnTo>
                    <a:pt x="11" y="307"/>
                  </a:lnTo>
                  <a:lnTo>
                    <a:pt x="12" y="300"/>
                  </a:lnTo>
                  <a:lnTo>
                    <a:pt x="12" y="291"/>
                  </a:lnTo>
                  <a:lnTo>
                    <a:pt x="12" y="283"/>
                  </a:lnTo>
                  <a:lnTo>
                    <a:pt x="12" y="274"/>
                  </a:lnTo>
                  <a:lnTo>
                    <a:pt x="13" y="267"/>
                  </a:lnTo>
                  <a:lnTo>
                    <a:pt x="13" y="258"/>
                  </a:lnTo>
                  <a:lnTo>
                    <a:pt x="14" y="250"/>
                  </a:lnTo>
                  <a:lnTo>
                    <a:pt x="14" y="241"/>
                  </a:lnTo>
                  <a:lnTo>
                    <a:pt x="15" y="233"/>
                  </a:lnTo>
                  <a:lnTo>
                    <a:pt x="15" y="224"/>
                  </a:lnTo>
                  <a:lnTo>
                    <a:pt x="16" y="215"/>
                  </a:lnTo>
                  <a:lnTo>
                    <a:pt x="16" y="206"/>
                  </a:lnTo>
                  <a:lnTo>
                    <a:pt x="17" y="197"/>
                  </a:lnTo>
                  <a:lnTo>
                    <a:pt x="17" y="188"/>
                  </a:lnTo>
                  <a:lnTo>
                    <a:pt x="18" y="179"/>
                  </a:lnTo>
                  <a:lnTo>
                    <a:pt x="19" y="170"/>
                  </a:lnTo>
                  <a:lnTo>
                    <a:pt x="20" y="161"/>
                  </a:lnTo>
                  <a:lnTo>
                    <a:pt x="20" y="151"/>
                  </a:lnTo>
                  <a:lnTo>
                    <a:pt x="20" y="141"/>
                  </a:lnTo>
                  <a:lnTo>
                    <a:pt x="20" y="131"/>
                  </a:lnTo>
                  <a:lnTo>
                    <a:pt x="21" y="122"/>
                  </a:lnTo>
                  <a:lnTo>
                    <a:pt x="21" y="111"/>
                  </a:lnTo>
                  <a:lnTo>
                    <a:pt x="22" y="102"/>
                  </a:lnTo>
                  <a:lnTo>
                    <a:pt x="22" y="92"/>
                  </a:lnTo>
                  <a:lnTo>
                    <a:pt x="23" y="83"/>
                  </a:lnTo>
                  <a:lnTo>
                    <a:pt x="23" y="72"/>
                  </a:lnTo>
                  <a:lnTo>
                    <a:pt x="23" y="62"/>
                  </a:lnTo>
                  <a:lnTo>
                    <a:pt x="23" y="51"/>
                  </a:lnTo>
                  <a:lnTo>
                    <a:pt x="24" y="41"/>
                  </a:lnTo>
                  <a:lnTo>
                    <a:pt x="24" y="31"/>
                  </a:lnTo>
                  <a:lnTo>
                    <a:pt x="26" y="20"/>
                  </a:lnTo>
                  <a:lnTo>
                    <a:pt x="26" y="10"/>
                  </a:lnTo>
                  <a:lnTo>
                    <a:pt x="27" y="0"/>
                  </a:lnTo>
                  <a:lnTo>
                    <a:pt x="34" y="0"/>
                  </a:lnTo>
                  <a:lnTo>
                    <a:pt x="42" y="0"/>
                  </a:lnTo>
                  <a:lnTo>
                    <a:pt x="51" y="0"/>
                  </a:lnTo>
                  <a:lnTo>
                    <a:pt x="59" y="0"/>
                  </a:lnTo>
                  <a:lnTo>
                    <a:pt x="67" y="0"/>
                  </a:lnTo>
                  <a:lnTo>
                    <a:pt x="76" y="0"/>
                  </a:lnTo>
                  <a:lnTo>
                    <a:pt x="84" y="0"/>
                  </a:lnTo>
                  <a:lnTo>
                    <a:pt x="93" y="0"/>
                  </a:lnTo>
                  <a:lnTo>
                    <a:pt x="101" y="0"/>
                  </a:lnTo>
                  <a:lnTo>
                    <a:pt x="109" y="0"/>
                  </a:lnTo>
                  <a:lnTo>
                    <a:pt x="118" y="0"/>
                  </a:lnTo>
                  <a:lnTo>
                    <a:pt x="127" y="0"/>
                  </a:lnTo>
                  <a:lnTo>
                    <a:pt x="135" y="0"/>
                  </a:lnTo>
                  <a:lnTo>
                    <a:pt x="143" y="0"/>
                  </a:lnTo>
                  <a:lnTo>
                    <a:pt x="152" y="0"/>
                  </a:lnTo>
                  <a:lnTo>
                    <a:pt x="161" y="0"/>
                  </a:lnTo>
                  <a:lnTo>
                    <a:pt x="169" y="0"/>
                  </a:lnTo>
                  <a:lnTo>
                    <a:pt x="177" y="0"/>
                  </a:lnTo>
                  <a:lnTo>
                    <a:pt x="186" y="0"/>
                  </a:lnTo>
                  <a:lnTo>
                    <a:pt x="195" y="0"/>
                  </a:lnTo>
                  <a:lnTo>
                    <a:pt x="202" y="0"/>
                  </a:lnTo>
                  <a:lnTo>
                    <a:pt x="211" y="0"/>
                  </a:lnTo>
                  <a:lnTo>
                    <a:pt x="219" y="0"/>
                  </a:lnTo>
                  <a:lnTo>
                    <a:pt x="229" y="0"/>
                  </a:lnTo>
                  <a:lnTo>
                    <a:pt x="236" y="0"/>
                  </a:lnTo>
                  <a:lnTo>
                    <a:pt x="246" y="0"/>
                  </a:lnTo>
                  <a:lnTo>
                    <a:pt x="253" y="0"/>
                  </a:lnTo>
                  <a:lnTo>
                    <a:pt x="263" y="0"/>
                  </a:lnTo>
                  <a:lnTo>
                    <a:pt x="271" y="0"/>
                  </a:lnTo>
                  <a:lnTo>
                    <a:pt x="280" y="0"/>
                  </a:lnTo>
                  <a:lnTo>
                    <a:pt x="288" y="0"/>
                  </a:lnTo>
                  <a:lnTo>
                    <a:pt x="29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 name="Freeform 13"/>
            <p:cNvSpPr>
              <a:spLocks noEditPoints="1"/>
            </p:cNvSpPr>
            <p:nvPr/>
          </p:nvSpPr>
          <p:spPr bwMode="auto">
            <a:xfrm>
              <a:off x="4169" y="1898"/>
              <a:ext cx="289" cy="915"/>
            </a:xfrm>
            <a:custGeom>
              <a:avLst/>
              <a:gdLst>
                <a:gd name="T0" fmla="*/ 41 w 289"/>
                <a:gd name="T1" fmla="*/ 606 h 915"/>
                <a:gd name="T2" fmla="*/ 81 w 289"/>
                <a:gd name="T3" fmla="*/ 611 h 915"/>
                <a:gd name="T4" fmla="*/ 121 w 289"/>
                <a:gd name="T5" fmla="*/ 618 h 915"/>
                <a:gd name="T6" fmla="*/ 159 w 289"/>
                <a:gd name="T7" fmla="*/ 624 h 915"/>
                <a:gd name="T8" fmla="*/ 199 w 289"/>
                <a:gd name="T9" fmla="*/ 631 h 915"/>
                <a:gd name="T10" fmla="*/ 238 w 289"/>
                <a:gd name="T11" fmla="*/ 636 h 915"/>
                <a:gd name="T12" fmla="*/ 262 w 289"/>
                <a:gd name="T13" fmla="*/ 656 h 915"/>
                <a:gd name="T14" fmla="*/ 260 w 289"/>
                <a:gd name="T15" fmla="*/ 699 h 915"/>
                <a:gd name="T16" fmla="*/ 257 w 289"/>
                <a:gd name="T17" fmla="*/ 742 h 915"/>
                <a:gd name="T18" fmla="*/ 255 w 289"/>
                <a:gd name="T19" fmla="*/ 785 h 915"/>
                <a:gd name="T20" fmla="*/ 253 w 289"/>
                <a:gd name="T21" fmla="*/ 828 h 915"/>
                <a:gd name="T22" fmla="*/ 252 w 289"/>
                <a:gd name="T23" fmla="*/ 870 h 915"/>
                <a:gd name="T24" fmla="*/ 251 w 289"/>
                <a:gd name="T25" fmla="*/ 915 h 915"/>
                <a:gd name="T26" fmla="*/ 211 w 289"/>
                <a:gd name="T27" fmla="*/ 906 h 915"/>
                <a:gd name="T28" fmla="*/ 172 w 289"/>
                <a:gd name="T29" fmla="*/ 899 h 915"/>
                <a:gd name="T30" fmla="*/ 132 w 289"/>
                <a:gd name="T31" fmla="*/ 892 h 915"/>
                <a:gd name="T32" fmla="*/ 93 w 289"/>
                <a:gd name="T33" fmla="*/ 884 h 915"/>
                <a:gd name="T34" fmla="*/ 53 w 289"/>
                <a:gd name="T35" fmla="*/ 876 h 915"/>
                <a:gd name="T36" fmla="*/ 15 w 289"/>
                <a:gd name="T37" fmla="*/ 868 h 915"/>
                <a:gd name="T38" fmla="*/ 0 w 289"/>
                <a:gd name="T39" fmla="*/ 840 h 915"/>
                <a:gd name="T40" fmla="*/ 2 w 289"/>
                <a:gd name="T41" fmla="*/ 798 h 915"/>
                <a:gd name="T42" fmla="*/ 3 w 289"/>
                <a:gd name="T43" fmla="*/ 756 h 915"/>
                <a:gd name="T44" fmla="*/ 5 w 289"/>
                <a:gd name="T45" fmla="*/ 716 h 915"/>
                <a:gd name="T46" fmla="*/ 6 w 289"/>
                <a:gd name="T47" fmla="*/ 674 h 915"/>
                <a:gd name="T48" fmla="*/ 8 w 289"/>
                <a:gd name="T49" fmla="*/ 634 h 915"/>
                <a:gd name="T50" fmla="*/ 22 w 289"/>
                <a:gd name="T51" fmla="*/ 490 h 915"/>
                <a:gd name="T52" fmla="*/ 22 w 289"/>
                <a:gd name="T53" fmla="*/ 453 h 915"/>
                <a:gd name="T54" fmla="*/ 24 w 289"/>
                <a:gd name="T55" fmla="*/ 413 h 915"/>
                <a:gd name="T56" fmla="*/ 25 w 289"/>
                <a:gd name="T57" fmla="*/ 370 h 915"/>
                <a:gd name="T58" fmla="*/ 26 w 289"/>
                <a:gd name="T59" fmla="*/ 327 h 915"/>
                <a:gd name="T60" fmla="*/ 28 w 289"/>
                <a:gd name="T61" fmla="*/ 281 h 915"/>
                <a:gd name="T62" fmla="*/ 29 w 289"/>
                <a:gd name="T63" fmla="*/ 237 h 915"/>
                <a:gd name="T64" fmla="*/ 30 w 289"/>
                <a:gd name="T65" fmla="*/ 192 h 915"/>
                <a:gd name="T66" fmla="*/ 31 w 289"/>
                <a:gd name="T67" fmla="*/ 150 h 915"/>
                <a:gd name="T68" fmla="*/ 31 w 289"/>
                <a:gd name="T69" fmla="*/ 109 h 915"/>
                <a:gd name="T70" fmla="*/ 32 w 289"/>
                <a:gd name="T71" fmla="*/ 73 h 915"/>
                <a:gd name="T72" fmla="*/ 32 w 289"/>
                <a:gd name="T73" fmla="*/ 41 h 915"/>
                <a:gd name="T74" fmla="*/ 33 w 289"/>
                <a:gd name="T75" fmla="*/ 0 h 915"/>
                <a:gd name="T76" fmla="*/ 72 w 289"/>
                <a:gd name="T77" fmla="*/ 0 h 915"/>
                <a:gd name="T78" fmla="*/ 112 w 289"/>
                <a:gd name="T79" fmla="*/ 0 h 915"/>
                <a:gd name="T80" fmla="*/ 153 w 289"/>
                <a:gd name="T81" fmla="*/ 0 h 915"/>
                <a:gd name="T82" fmla="*/ 193 w 289"/>
                <a:gd name="T83" fmla="*/ 0 h 915"/>
                <a:gd name="T84" fmla="*/ 232 w 289"/>
                <a:gd name="T85" fmla="*/ 0 h 915"/>
                <a:gd name="T86" fmla="*/ 272 w 289"/>
                <a:gd name="T87" fmla="*/ 0 h 915"/>
                <a:gd name="T88" fmla="*/ 286 w 289"/>
                <a:gd name="T89" fmla="*/ 18 h 915"/>
                <a:gd name="T90" fmla="*/ 284 w 289"/>
                <a:gd name="T91" fmla="*/ 56 h 915"/>
                <a:gd name="T92" fmla="*/ 280 w 289"/>
                <a:gd name="T93" fmla="*/ 96 h 915"/>
                <a:gd name="T94" fmla="*/ 277 w 289"/>
                <a:gd name="T95" fmla="*/ 139 h 915"/>
                <a:gd name="T96" fmla="*/ 273 w 289"/>
                <a:gd name="T97" fmla="*/ 186 h 915"/>
                <a:gd name="T98" fmla="*/ 271 w 289"/>
                <a:gd name="T99" fmla="*/ 234 h 915"/>
                <a:gd name="T100" fmla="*/ 268 w 289"/>
                <a:gd name="T101" fmla="*/ 281 h 915"/>
                <a:gd name="T102" fmla="*/ 265 w 289"/>
                <a:gd name="T103" fmla="*/ 327 h 915"/>
                <a:gd name="T104" fmla="*/ 262 w 289"/>
                <a:gd name="T105" fmla="*/ 371 h 915"/>
                <a:gd name="T106" fmla="*/ 261 w 289"/>
                <a:gd name="T107" fmla="*/ 415 h 915"/>
                <a:gd name="T108" fmla="*/ 256 w 289"/>
                <a:gd name="T109" fmla="*/ 452 h 915"/>
                <a:gd name="T110" fmla="*/ 255 w 289"/>
                <a:gd name="T111" fmla="*/ 486 h 915"/>
                <a:gd name="T112" fmla="*/ 247 w 289"/>
                <a:gd name="T113" fmla="*/ 518 h 915"/>
                <a:gd name="T114" fmla="*/ 210 w 289"/>
                <a:gd name="T115" fmla="*/ 512 h 915"/>
                <a:gd name="T116" fmla="*/ 173 w 289"/>
                <a:gd name="T117" fmla="*/ 507 h 915"/>
                <a:gd name="T118" fmla="*/ 138 w 289"/>
                <a:gd name="T119" fmla="*/ 504 h 915"/>
                <a:gd name="T120" fmla="*/ 101 w 289"/>
                <a:gd name="T121" fmla="*/ 498 h 915"/>
                <a:gd name="T122" fmla="*/ 65 w 289"/>
                <a:gd name="T123" fmla="*/ 494 h 915"/>
                <a:gd name="T124" fmla="*/ 29 w 289"/>
                <a:gd name="T125" fmla="*/ 490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9" h="915">
                  <a:moveTo>
                    <a:pt x="11" y="602"/>
                  </a:moveTo>
                  <a:lnTo>
                    <a:pt x="17" y="602"/>
                  </a:lnTo>
                  <a:lnTo>
                    <a:pt x="25" y="603"/>
                  </a:lnTo>
                  <a:lnTo>
                    <a:pt x="33" y="604"/>
                  </a:lnTo>
                  <a:lnTo>
                    <a:pt x="41" y="606"/>
                  </a:lnTo>
                  <a:lnTo>
                    <a:pt x="49" y="607"/>
                  </a:lnTo>
                  <a:lnTo>
                    <a:pt x="57" y="608"/>
                  </a:lnTo>
                  <a:lnTo>
                    <a:pt x="65" y="609"/>
                  </a:lnTo>
                  <a:lnTo>
                    <a:pt x="73" y="611"/>
                  </a:lnTo>
                  <a:lnTo>
                    <a:pt x="81" y="611"/>
                  </a:lnTo>
                  <a:lnTo>
                    <a:pt x="89" y="613"/>
                  </a:lnTo>
                  <a:lnTo>
                    <a:pt x="96" y="613"/>
                  </a:lnTo>
                  <a:lnTo>
                    <a:pt x="105" y="615"/>
                  </a:lnTo>
                  <a:lnTo>
                    <a:pt x="112" y="616"/>
                  </a:lnTo>
                  <a:lnTo>
                    <a:pt x="121" y="618"/>
                  </a:lnTo>
                  <a:lnTo>
                    <a:pt x="128" y="619"/>
                  </a:lnTo>
                  <a:lnTo>
                    <a:pt x="137" y="621"/>
                  </a:lnTo>
                  <a:lnTo>
                    <a:pt x="144" y="621"/>
                  </a:lnTo>
                  <a:lnTo>
                    <a:pt x="152" y="624"/>
                  </a:lnTo>
                  <a:lnTo>
                    <a:pt x="159" y="624"/>
                  </a:lnTo>
                  <a:lnTo>
                    <a:pt x="167" y="626"/>
                  </a:lnTo>
                  <a:lnTo>
                    <a:pt x="175" y="627"/>
                  </a:lnTo>
                  <a:lnTo>
                    <a:pt x="183" y="628"/>
                  </a:lnTo>
                  <a:lnTo>
                    <a:pt x="191" y="629"/>
                  </a:lnTo>
                  <a:lnTo>
                    <a:pt x="199" y="631"/>
                  </a:lnTo>
                  <a:lnTo>
                    <a:pt x="207" y="631"/>
                  </a:lnTo>
                  <a:lnTo>
                    <a:pt x="215" y="633"/>
                  </a:lnTo>
                  <a:lnTo>
                    <a:pt x="223" y="633"/>
                  </a:lnTo>
                  <a:lnTo>
                    <a:pt x="231" y="635"/>
                  </a:lnTo>
                  <a:lnTo>
                    <a:pt x="238" y="636"/>
                  </a:lnTo>
                  <a:lnTo>
                    <a:pt x="247" y="637"/>
                  </a:lnTo>
                  <a:lnTo>
                    <a:pt x="254" y="638"/>
                  </a:lnTo>
                  <a:lnTo>
                    <a:pt x="263" y="640"/>
                  </a:lnTo>
                  <a:lnTo>
                    <a:pt x="262" y="648"/>
                  </a:lnTo>
                  <a:lnTo>
                    <a:pt x="262" y="656"/>
                  </a:lnTo>
                  <a:lnTo>
                    <a:pt x="261" y="665"/>
                  </a:lnTo>
                  <a:lnTo>
                    <a:pt x="261" y="673"/>
                  </a:lnTo>
                  <a:lnTo>
                    <a:pt x="260" y="682"/>
                  </a:lnTo>
                  <a:lnTo>
                    <a:pt x="260" y="690"/>
                  </a:lnTo>
                  <a:lnTo>
                    <a:pt x="260" y="699"/>
                  </a:lnTo>
                  <a:lnTo>
                    <a:pt x="260" y="708"/>
                  </a:lnTo>
                  <a:lnTo>
                    <a:pt x="259" y="716"/>
                  </a:lnTo>
                  <a:lnTo>
                    <a:pt x="259" y="724"/>
                  </a:lnTo>
                  <a:lnTo>
                    <a:pt x="257" y="733"/>
                  </a:lnTo>
                  <a:lnTo>
                    <a:pt x="257" y="742"/>
                  </a:lnTo>
                  <a:lnTo>
                    <a:pt x="256" y="751"/>
                  </a:lnTo>
                  <a:lnTo>
                    <a:pt x="256" y="759"/>
                  </a:lnTo>
                  <a:lnTo>
                    <a:pt x="256" y="768"/>
                  </a:lnTo>
                  <a:lnTo>
                    <a:pt x="256" y="777"/>
                  </a:lnTo>
                  <a:lnTo>
                    <a:pt x="255" y="785"/>
                  </a:lnTo>
                  <a:lnTo>
                    <a:pt x="255" y="794"/>
                  </a:lnTo>
                  <a:lnTo>
                    <a:pt x="254" y="802"/>
                  </a:lnTo>
                  <a:lnTo>
                    <a:pt x="254" y="811"/>
                  </a:lnTo>
                  <a:lnTo>
                    <a:pt x="253" y="820"/>
                  </a:lnTo>
                  <a:lnTo>
                    <a:pt x="253" y="828"/>
                  </a:lnTo>
                  <a:lnTo>
                    <a:pt x="253" y="837"/>
                  </a:lnTo>
                  <a:lnTo>
                    <a:pt x="253" y="846"/>
                  </a:lnTo>
                  <a:lnTo>
                    <a:pt x="252" y="853"/>
                  </a:lnTo>
                  <a:lnTo>
                    <a:pt x="252" y="863"/>
                  </a:lnTo>
                  <a:lnTo>
                    <a:pt x="252" y="870"/>
                  </a:lnTo>
                  <a:lnTo>
                    <a:pt x="252" y="880"/>
                  </a:lnTo>
                  <a:lnTo>
                    <a:pt x="251" y="888"/>
                  </a:lnTo>
                  <a:lnTo>
                    <a:pt x="251" y="897"/>
                  </a:lnTo>
                  <a:lnTo>
                    <a:pt x="251" y="905"/>
                  </a:lnTo>
                  <a:lnTo>
                    <a:pt x="251" y="915"/>
                  </a:lnTo>
                  <a:lnTo>
                    <a:pt x="243" y="913"/>
                  </a:lnTo>
                  <a:lnTo>
                    <a:pt x="235" y="912"/>
                  </a:lnTo>
                  <a:lnTo>
                    <a:pt x="227" y="910"/>
                  </a:lnTo>
                  <a:lnTo>
                    <a:pt x="219" y="909"/>
                  </a:lnTo>
                  <a:lnTo>
                    <a:pt x="211" y="906"/>
                  </a:lnTo>
                  <a:lnTo>
                    <a:pt x="203" y="905"/>
                  </a:lnTo>
                  <a:lnTo>
                    <a:pt x="195" y="903"/>
                  </a:lnTo>
                  <a:lnTo>
                    <a:pt x="188" y="902"/>
                  </a:lnTo>
                  <a:lnTo>
                    <a:pt x="179" y="900"/>
                  </a:lnTo>
                  <a:lnTo>
                    <a:pt x="172" y="899"/>
                  </a:lnTo>
                  <a:lnTo>
                    <a:pt x="163" y="897"/>
                  </a:lnTo>
                  <a:lnTo>
                    <a:pt x="156" y="896"/>
                  </a:lnTo>
                  <a:lnTo>
                    <a:pt x="147" y="894"/>
                  </a:lnTo>
                  <a:lnTo>
                    <a:pt x="140" y="893"/>
                  </a:lnTo>
                  <a:lnTo>
                    <a:pt x="132" y="892"/>
                  </a:lnTo>
                  <a:lnTo>
                    <a:pt x="125" y="891"/>
                  </a:lnTo>
                  <a:lnTo>
                    <a:pt x="117" y="888"/>
                  </a:lnTo>
                  <a:lnTo>
                    <a:pt x="109" y="887"/>
                  </a:lnTo>
                  <a:lnTo>
                    <a:pt x="101" y="885"/>
                  </a:lnTo>
                  <a:lnTo>
                    <a:pt x="93" y="884"/>
                  </a:lnTo>
                  <a:lnTo>
                    <a:pt x="85" y="882"/>
                  </a:lnTo>
                  <a:lnTo>
                    <a:pt x="77" y="881"/>
                  </a:lnTo>
                  <a:lnTo>
                    <a:pt x="69" y="879"/>
                  </a:lnTo>
                  <a:lnTo>
                    <a:pt x="61" y="878"/>
                  </a:lnTo>
                  <a:lnTo>
                    <a:pt x="53" y="876"/>
                  </a:lnTo>
                  <a:lnTo>
                    <a:pt x="46" y="875"/>
                  </a:lnTo>
                  <a:lnTo>
                    <a:pt x="37" y="873"/>
                  </a:lnTo>
                  <a:lnTo>
                    <a:pt x="31" y="871"/>
                  </a:lnTo>
                  <a:lnTo>
                    <a:pt x="22" y="869"/>
                  </a:lnTo>
                  <a:lnTo>
                    <a:pt x="15" y="868"/>
                  </a:lnTo>
                  <a:lnTo>
                    <a:pt x="6" y="866"/>
                  </a:lnTo>
                  <a:lnTo>
                    <a:pt x="0" y="866"/>
                  </a:lnTo>
                  <a:lnTo>
                    <a:pt x="0" y="857"/>
                  </a:lnTo>
                  <a:lnTo>
                    <a:pt x="0" y="848"/>
                  </a:lnTo>
                  <a:lnTo>
                    <a:pt x="0" y="840"/>
                  </a:lnTo>
                  <a:lnTo>
                    <a:pt x="0" y="831"/>
                  </a:lnTo>
                  <a:lnTo>
                    <a:pt x="0" y="823"/>
                  </a:lnTo>
                  <a:lnTo>
                    <a:pt x="1" y="814"/>
                  </a:lnTo>
                  <a:lnTo>
                    <a:pt x="1" y="806"/>
                  </a:lnTo>
                  <a:lnTo>
                    <a:pt x="2" y="798"/>
                  </a:lnTo>
                  <a:lnTo>
                    <a:pt x="2" y="789"/>
                  </a:lnTo>
                  <a:lnTo>
                    <a:pt x="2" y="781"/>
                  </a:lnTo>
                  <a:lnTo>
                    <a:pt x="2" y="772"/>
                  </a:lnTo>
                  <a:lnTo>
                    <a:pt x="3" y="764"/>
                  </a:lnTo>
                  <a:lnTo>
                    <a:pt x="3" y="756"/>
                  </a:lnTo>
                  <a:lnTo>
                    <a:pt x="4" y="749"/>
                  </a:lnTo>
                  <a:lnTo>
                    <a:pt x="4" y="740"/>
                  </a:lnTo>
                  <a:lnTo>
                    <a:pt x="5" y="733"/>
                  </a:lnTo>
                  <a:lnTo>
                    <a:pt x="5" y="723"/>
                  </a:lnTo>
                  <a:lnTo>
                    <a:pt x="5" y="716"/>
                  </a:lnTo>
                  <a:lnTo>
                    <a:pt x="5" y="706"/>
                  </a:lnTo>
                  <a:lnTo>
                    <a:pt x="5" y="699"/>
                  </a:lnTo>
                  <a:lnTo>
                    <a:pt x="5" y="690"/>
                  </a:lnTo>
                  <a:lnTo>
                    <a:pt x="6" y="683"/>
                  </a:lnTo>
                  <a:lnTo>
                    <a:pt x="6" y="674"/>
                  </a:lnTo>
                  <a:lnTo>
                    <a:pt x="7" y="667"/>
                  </a:lnTo>
                  <a:lnTo>
                    <a:pt x="7" y="657"/>
                  </a:lnTo>
                  <a:lnTo>
                    <a:pt x="7" y="650"/>
                  </a:lnTo>
                  <a:lnTo>
                    <a:pt x="7" y="642"/>
                  </a:lnTo>
                  <a:lnTo>
                    <a:pt x="8" y="634"/>
                  </a:lnTo>
                  <a:lnTo>
                    <a:pt x="8" y="626"/>
                  </a:lnTo>
                  <a:lnTo>
                    <a:pt x="10" y="618"/>
                  </a:lnTo>
                  <a:lnTo>
                    <a:pt x="10" y="610"/>
                  </a:lnTo>
                  <a:lnTo>
                    <a:pt x="11" y="602"/>
                  </a:lnTo>
                  <a:close/>
                  <a:moveTo>
                    <a:pt x="22" y="490"/>
                  </a:moveTo>
                  <a:lnTo>
                    <a:pt x="22" y="483"/>
                  </a:lnTo>
                  <a:lnTo>
                    <a:pt x="22" y="475"/>
                  </a:lnTo>
                  <a:lnTo>
                    <a:pt x="22" y="468"/>
                  </a:lnTo>
                  <a:lnTo>
                    <a:pt x="22" y="461"/>
                  </a:lnTo>
                  <a:lnTo>
                    <a:pt x="22" y="453"/>
                  </a:lnTo>
                  <a:lnTo>
                    <a:pt x="23" y="446"/>
                  </a:lnTo>
                  <a:lnTo>
                    <a:pt x="23" y="437"/>
                  </a:lnTo>
                  <a:lnTo>
                    <a:pt x="24" y="430"/>
                  </a:lnTo>
                  <a:lnTo>
                    <a:pt x="24" y="421"/>
                  </a:lnTo>
                  <a:lnTo>
                    <a:pt x="24" y="413"/>
                  </a:lnTo>
                  <a:lnTo>
                    <a:pt x="24" y="404"/>
                  </a:lnTo>
                  <a:lnTo>
                    <a:pt x="24" y="397"/>
                  </a:lnTo>
                  <a:lnTo>
                    <a:pt x="24" y="387"/>
                  </a:lnTo>
                  <a:lnTo>
                    <a:pt x="25" y="380"/>
                  </a:lnTo>
                  <a:lnTo>
                    <a:pt x="25" y="370"/>
                  </a:lnTo>
                  <a:lnTo>
                    <a:pt x="26" y="363"/>
                  </a:lnTo>
                  <a:lnTo>
                    <a:pt x="26" y="353"/>
                  </a:lnTo>
                  <a:lnTo>
                    <a:pt x="26" y="345"/>
                  </a:lnTo>
                  <a:lnTo>
                    <a:pt x="26" y="335"/>
                  </a:lnTo>
                  <a:lnTo>
                    <a:pt x="26" y="327"/>
                  </a:lnTo>
                  <a:lnTo>
                    <a:pt x="26" y="317"/>
                  </a:lnTo>
                  <a:lnTo>
                    <a:pt x="26" y="309"/>
                  </a:lnTo>
                  <a:lnTo>
                    <a:pt x="26" y="299"/>
                  </a:lnTo>
                  <a:lnTo>
                    <a:pt x="28" y="291"/>
                  </a:lnTo>
                  <a:lnTo>
                    <a:pt x="28" y="281"/>
                  </a:lnTo>
                  <a:lnTo>
                    <a:pt x="28" y="272"/>
                  </a:lnTo>
                  <a:lnTo>
                    <a:pt x="28" y="263"/>
                  </a:lnTo>
                  <a:lnTo>
                    <a:pt x="29" y="255"/>
                  </a:lnTo>
                  <a:lnTo>
                    <a:pt x="29" y="245"/>
                  </a:lnTo>
                  <a:lnTo>
                    <a:pt x="29" y="237"/>
                  </a:lnTo>
                  <a:lnTo>
                    <a:pt x="29" y="228"/>
                  </a:lnTo>
                  <a:lnTo>
                    <a:pt x="30" y="220"/>
                  </a:lnTo>
                  <a:lnTo>
                    <a:pt x="30" y="210"/>
                  </a:lnTo>
                  <a:lnTo>
                    <a:pt x="30" y="201"/>
                  </a:lnTo>
                  <a:lnTo>
                    <a:pt x="30" y="192"/>
                  </a:lnTo>
                  <a:lnTo>
                    <a:pt x="30" y="184"/>
                  </a:lnTo>
                  <a:lnTo>
                    <a:pt x="30" y="174"/>
                  </a:lnTo>
                  <a:lnTo>
                    <a:pt x="30" y="166"/>
                  </a:lnTo>
                  <a:lnTo>
                    <a:pt x="30" y="157"/>
                  </a:lnTo>
                  <a:lnTo>
                    <a:pt x="31" y="150"/>
                  </a:lnTo>
                  <a:lnTo>
                    <a:pt x="31" y="140"/>
                  </a:lnTo>
                  <a:lnTo>
                    <a:pt x="31" y="133"/>
                  </a:lnTo>
                  <a:lnTo>
                    <a:pt x="31" y="124"/>
                  </a:lnTo>
                  <a:lnTo>
                    <a:pt x="31" y="117"/>
                  </a:lnTo>
                  <a:lnTo>
                    <a:pt x="31" y="109"/>
                  </a:lnTo>
                  <a:lnTo>
                    <a:pt x="31" y="101"/>
                  </a:lnTo>
                  <a:lnTo>
                    <a:pt x="31" y="94"/>
                  </a:lnTo>
                  <a:lnTo>
                    <a:pt x="32" y="87"/>
                  </a:lnTo>
                  <a:lnTo>
                    <a:pt x="32" y="80"/>
                  </a:lnTo>
                  <a:lnTo>
                    <a:pt x="32" y="73"/>
                  </a:lnTo>
                  <a:lnTo>
                    <a:pt x="32" y="66"/>
                  </a:lnTo>
                  <a:lnTo>
                    <a:pt x="32" y="60"/>
                  </a:lnTo>
                  <a:lnTo>
                    <a:pt x="32" y="52"/>
                  </a:lnTo>
                  <a:lnTo>
                    <a:pt x="32" y="46"/>
                  </a:lnTo>
                  <a:lnTo>
                    <a:pt x="32" y="41"/>
                  </a:lnTo>
                  <a:lnTo>
                    <a:pt x="32" y="35"/>
                  </a:lnTo>
                  <a:lnTo>
                    <a:pt x="32" y="25"/>
                  </a:lnTo>
                  <a:lnTo>
                    <a:pt x="32" y="15"/>
                  </a:lnTo>
                  <a:lnTo>
                    <a:pt x="32" y="7"/>
                  </a:lnTo>
                  <a:lnTo>
                    <a:pt x="33" y="0"/>
                  </a:lnTo>
                  <a:lnTo>
                    <a:pt x="40" y="0"/>
                  </a:lnTo>
                  <a:lnTo>
                    <a:pt x="49" y="0"/>
                  </a:lnTo>
                  <a:lnTo>
                    <a:pt x="56" y="0"/>
                  </a:lnTo>
                  <a:lnTo>
                    <a:pt x="65" y="0"/>
                  </a:lnTo>
                  <a:lnTo>
                    <a:pt x="72" y="0"/>
                  </a:lnTo>
                  <a:lnTo>
                    <a:pt x="81" y="0"/>
                  </a:lnTo>
                  <a:lnTo>
                    <a:pt x="88" y="0"/>
                  </a:lnTo>
                  <a:lnTo>
                    <a:pt x="96" y="0"/>
                  </a:lnTo>
                  <a:lnTo>
                    <a:pt x="104" y="0"/>
                  </a:lnTo>
                  <a:lnTo>
                    <a:pt x="112" y="0"/>
                  </a:lnTo>
                  <a:lnTo>
                    <a:pt x="120" y="0"/>
                  </a:lnTo>
                  <a:lnTo>
                    <a:pt x="128" y="0"/>
                  </a:lnTo>
                  <a:lnTo>
                    <a:pt x="136" y="0"/>
                  </a:lnTo>
                  <a:lnTo>
                    <a:pt x="144" y="0"/>
                  </a:lnTo>
                  <a:lnTo>
                    <a:pt x="153" y="0"/>
                  </a:lnTo>
                  <a:lnTo>
                    <a:pt x="161" y="0"/>
                  </a:lnTo>
                  <a:lnTo>
                    <a:pt x="168" y="0"/>
                  </a:lnTo>
                  <a:lnTo>
                    <a:pt x="177" y="0"/>
                  </a:lnTo>
                  <a:lnTo>
                    <a:pt x="184" y="0"/>
                  </a:lnTo>
                  <a:lnTo>
                    <a:pt x="193" y="0"/>
                  </a:lnTo>
                  <a:lnTo>
                    <a:pt x="200" y="0"/>
                  </a:lnTo>
                  <a:lnTo>
                    <a:pt x="209" y="0"/>
                  </a:lnTo>
                  <a:lnTo>
                    <a:pt x="216" y="0"/>
                  </a:lnTo>
                  <a:lnTo>
                    <a:pt x="225" y="0"/>
                  </a:lnTo>
                  <a:lnTo>
                    <a:pt x="232" y="0"/>
                  </a:lnTo>
                  <a:lnTo>
                    <a:pt x="241" y="0"/>
                  </a:lnTo>
                  <a:lnTo>
                    <a:pt x="248" y="0"/>
                  </a:lnTo>
                  <a:lnTo>
                    <a:pt x="256" y="0"/>
                  </a:lnTo>
                  <a:lnTo>
                    <a:pt x="264" y="0"/>
                  </a:lnTo>
                  <a:lnTo>
                    <a:pt x="272" y="0"/>
                  </a:lnTo>
                  <a:lnTo>
                    <a:pt x="280" y="0"/>
                  </a:lnTo>
                  <a:lnTo>
                    <a:pt x="289" y="0"/>
                  </a:lnTo>
                  <a:lnTo>
                    <a:pt x="288" y="6"/>
                  </a:lnTo>
                  <a:lnTo>
                    <a:pt x="287" y="12"/>
                  </a:lnTo>
                  <a:lnTo>
                    <a:pt x="286" y="18"/>
                  </a:lnTo>
                  <a:lnTo>
                    <a:pt x="286" y="26"/>
                  </a:lnTo>
                  <a:lnTo>
                    <a:pt x="285" y="32"/>
                  </a:lnTo>
                  <a:lnTo>
                    <a:pt x="284" y="40"/>
                  </a:lnTo>
                  <a:lnTo>
                    <a:pt x="284" y="47"/>
                  </a:lnTo>
                  <a:lnTo>
                    <a:pt x="284" y="56"/>
                  </a:lnTo>
                  <a:lnTo>
                    <a:pt x="283" y="63"/>
                  </a:lnTo>
                  <a:lnTo>
                    <a:pt x="282" y="71"/>
                  </a:lnTo>
                  <a:lnTo>
                    <a:pt x="281" y="79"/>
                  </a:lnTo>
                  <a:lnTo>
                    <a:pt x="281" y="87"/>
                  </a:lnTo>
                  <a:lnTo>
                    <a:pt x="280" y="96"/>
                  </a:lnTo>
                  <a:lnTo>
                    <a:pt x="279" y="104"/>
                  </a:lnTo>
                  <a:lnTo>
                    <a:pt x="279" y="113"/>
                  </a:lnTo>
                  <a:lnTo>
                    <a:pt x="279" y="122"/>
                  </a:lnTo>
                  <a:lnTo>
                    <a:pt x="278" y="131"/>
                  </a:lnTo>
                  <a:lnTo>
                    <a:pt x="277" y="139"/>
                  </a:lnTo>
                  <a:lnTo>
                    <a:pt x="275" y="149"/>
                  </a:lnTo>
                  <a:lnTo>
                    <a:pt x="275" y="158"/>
                  </a:lnTo>
                  <a:lnTo>
                    <a:pt x="274" y="167"/>
                  </a:lnTo>
                  <a:lnTo>
                    <a:pt x="274" y="176"/>
                  </a:lnTo>
                  <a:lnTo>
                    <a:pt x="273" y="186"/>
                  </a:lnTo>
                  <a:lnTo>
                    <a:pt x="273" y="195"/>
                  </a:lnTo>
                  <a:lnTo>
                    <a:pt x="272" y="205"/>
                  </a:lnTo>
                  <a:lnTo>
                    <a:pt x="271" y="215"/>
                  </a:lnTo>
                  <a:lnTo>
                    <a:pt x="271" y="224"/>
                  </a:lnTo>
                  <a:lnTo>
                    <a:pt x="271" y="234"/>
                  </a:lnTo>
                  <a:lnTo>
                    <a:pt x="270" y="243"/>
                  </a:lnTo>
                  <a:lnTo>
                    <a:pt x="269" y="253"/>
                  </a:lnTo>
                  <a:lnTo>
                    <a:pt x="269" y="262"/>
                  </a:lnTo>
                  <a:lnTo>
                    <a:pt x="269" y="273"/>
                  </a:lnTo>
                  <a:lnTo>
                    <a:pt x="268" y="281"/>
                  </a:lnTo>
                  <a:lnTo>
                    <a:pt x="267" y="291"/>
                  </a:lnTo>
                  <a:lnTo>
                    <a:pt x="266" y="299"/>
                  </a:lnTo>
                  <a:lnTo>
                    <a:pt x="266" y="309"/>
                  </a:lnTo>
                  <a:lnTo>
                    <a:pt x="265" y="317"/>
                  </a:lnTo>
                  <a:lnTo>
                    <a:pt x="265" y="327"/>
                  </a:lnTo>
                  <a:lnTo>
                    <a:pt x="264" y="336"/>
                  </a:lnTo>
                  <a:lnTo>
                    <a:pt x="264" y="346"/>
                  </a:lnTo>
                  <a:lnTo>
                    <a:pt x="263" y="354"/>
                  </a:lnTo>
                  <a:lnTo>
                    <a:pt x="263" y="363"/>
                  </a:lnTo>
                  <a:lnTo>
                    <a:pt x="262" y="371"/>
                  </a:lnTo>
                  <a:lnTo>
                    <a:pt x="262" y="381"/>
                  </a:lnTo>
                  <a:lnTo>
                    <a:pt x="261" y="389"/>
                  </a:lnTo>
                  <a:lnTo>
                    <a:pt x="261" y="398"/>
                  </a:lnTo>
                  <a:lnTo>
                    <a:pt x="261" y="406"/>
                  </a:lnTo>
                  <a:lnTo>
                    <a:pt x="261" y="415"/>
                  </a:lnTo>
                  <a:lnTo>
                    <a:pt x="260" y="422"/>
                  </a:lnTo>
                  <a:lnTo>
                    <a:pt x="259" y="430"/>
                  </a:lnTo>
                  <a:lnTo>
                    <a:pt x="257" y="437"/>
                  </a:lnTo>
                  <a:lnTo>
                    <a:pt x="257" y="446"/>
                  </a:lnTo>
                  <a:lnTo>
                    <a:pt x="256" y="452"/>
                  </a:lnTo>
                  <a:lnTo>
                    <a:pt x="256" y="459"/>
                  </a:lnTo>
                  <a:lnTo>
                    <a:pt x="256" y="467"/>
                  </a:lnTo>
                  <a:lnTo>
                    <a:pt x="256" y="474"/>
                  </a:lnTo>
                  <a:lnTo>
                    <a:pt x="255" y="479"/>
                  </a:lnTo>
                  <a:lnTo>
                    <a:pt x="255" y="486"/>
                  </a:lnTo>
                  <a:lnTo>
                    <a:pt x="255" y="492"/>
                  </a:lnTo>
                  <a:lnTo>
                    <a:pt x="255" y="498"/>
                  </a:lnTo>
                  <a:lnTo>
                    <a:pt x="255" y="509"/>
                  </a:lnTo>
                  <a:lnTo>
                    <a:pt x="255" y="520"/>
                  </a:lnTo>
                  <a:lnTo>
                    <a:pt x="247" y="518"/>
                  </a:lnTo>
                  <a:lnTo>
                    <a:pt x="239" y="517"/>
                  </a:lnTo>
                  <a:lnTo>
                    <a:pt x="232" y="515"/>
                  </a:lnTo>
                  <a:lnTo>
                    <a:pt x="225" y="514"/>
                  </a:lnTo>
                  <a:lnTo>
                    <a:pt x="217" y="513"/>
                  </a:lnTo>
                  <a:lnTo>
                    <a:pt x="210" y="512"/>
                  </a:lnTo>
                  <a:lnTo>
                    <a:pt x="202" y="511"/>
                  </a:lnTo>
                  <a:lnTo>
                    <a:pt x="196" y="511"/>
                  </a:lnTo>
                  <a:lnTo>
                    <a:pt x="188" y="509"/>
                  </a:lnTo>
                  <a:lnTo>
                    <a:pt x="180" y="508"/>
                  </a:lnTo>
                  <a:lnTo>
                    <a:pt x="173" y="507"/>
                  </a:lnTo>
                  <a:lnTo>
                    <a:pt x="166" y="507"/>
                  </a:lnTo>
                  <a:lnTo>
                    <a:pt x="159" y="506"/>
                  </a:lnTo>
                  <a:lnTo>
                    <a:pt x="152" y="505"/>
                  </a:lnTo>
                  <a:lnTo>
                    <a:pt x="144" y="504"/>
                  </a:lnTo>
                  <a:lnTo>
                    <a:pt x="138" y="504"/>
                  </a:lnTo>
                  <a:lnTo>
                    <a:pt x="130" y="503"/>
                  </a:lnTo>
                  <a:lnTo>
                    <a:pt x="123" y="502"/>
                  </a:lnTo>
                  <a:lnTo>
                    <a:pt x="115" y="501"/>
                  </a:lnTo>
                  <a:lnTo>
                    <a:pt x="108" y="500"/>
                  </a:lnTo>
                  <a:lnTo>
                    <a:pt x="101" y="498"/>
                  </a:lnTo>
                  <a:lnTo>
                    <a:pt x="93" y="497"/>
                  </a:lnTo>
                  <a:lnTo>
                    <a:pt x="86" y="496"/>
                  </a:lnTo>
                  <a:lnTo>
                    <a:pt x="79" y="496"/>
                  </a:lnTo>
                  <a:lnTo>
                    <a:pt x="72" y="495"/>
                  </a:lnTo>
                  <a:lnTo>
                    <a:pt x="65" y="494"/>
                  </a:lnTo>
                  <a:lnTo>
                    <a:pt x="57" y="493"/>
                  </a:lnTo>
                  <a:lnTo>
                    <a:pt x="51" y="493"/>
                  </a:lnTo>
                  <a:lnTo>
                    <a:pt x="43" y="492"/>
                  </a:lnTo>
                  <a:lnTo>
                    <a:pt x="36" y="491"/>
                  </a:lnTo>
                  <a:lnTo>
                    <a:pt x="29" y="490"/>
                  </a:lnTo>
                  <a:lnTo>
                    <a:pt x="22" y="49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 name="Freeform 14"/>
            <p:cNvSpPr>
              <a:spLocks/>
            </p:cNvSpPr>
            <p:nvPr/>
          </p:nvSpPr>
          <p:spPr bwMode="auto">
            <a:xfrm>
              <a:off x="1632" y="1360"/>
              <a:ext cx="471" cy="471"/>
            </a:xfrm>
            <a:custGeom>
              <a:avLst/>
              <a:gdLst>
                <a:gd name="T0" fmla="*/ 439 w 471"/>
                <a:gd name="T1" fmla="*/ 128 h 471"/>
                <a:gd name="T2" fmla="*/ 409 w 471"/>
                <a:gd name="T3" fmla="*/ 131 h 471"/>
                <a:gd name="T4" fmla="*/ 375 w 471"/>
                <a:gd name="T5" fmla="*/ 135 h 471"/>
                <a:gd name="T6" fmla="*/ 335 w 471"/>
                <a:gd name="T7" fmla="*/ 141 h 471"/>
                <a:gd name="T8" fmla="*/ 320 w 471"/>
                <a:gd name="T9" fmla="*/ 169 h 471"/>
                <a:gd name="T10" fmla="*/ 316 w 471"/>
                <a:gd name="T11" fmla="*/ 205 h 471"/>
                <a:gd name="T12" fmla="*/ 313 w 471"/>
                <a:gd name="T13" fmla="*/ 242 h 471"/>
                <a:gd name="T14" fmla="*/ 312 w 471"/>
                <a:gd name="T15" fmla="*/ 280 h 471"/>
                <a:gd name="T16" fmla="*/ 309 w 471"/>
                <a:gd name="T17" fmla="*/ 320 h 471"/>
                <a:gd name="T18" fmla="*/ 308 w 471"/>
                <a:gd name="T19" fmla="*/ 362 h 471"/>
                <a:gd name="T20" fmla="*/ 305 w 471"/>
                <a:gd name="T21" fmla="*/ 401 h 471"/>
                <a:gd name="T22" fmla="*/ 305 w 471"/>
                <a:gd name="T23" fmla="*/ 424 h 471"/>
                <a:gd name="T24" fmla="*/ 305 w 471"/>
                <a:gd name="T25" fmla="*/ 448 h 471"/>
                <a:gd name="T26" fmla="*/ 299 w 471"/>
                <a:gd name="T27" fmla="*/ 467 h 471"/>
                <a:gd name="T28" fmla="*/ 270 w 471"/>
                <a:gd name="T29" fmla="*/ 467 h 471"/>
                <a:gd name="T30" fmla="*/ 242 w 471"/>
                <a:gd name="T31" fmla="*/ 467 h 471"/>
                <a:gd name="T32" fmla="*/ 208 w 471"/>
                <a:gd name="T33" fmla="*/ 469 h 471"/>
                <a:gd name="T34" fmla="*/ 179 w 471"/>
                <a:gd name="T35" fmla="*/ 469 h 471"/>
                <a:gd name="T36" fmla="*/ 135 w 471"/>
                <a:gd name="T37" fmla="*/ 470 h 471"/>
                <a:gd name="T38" fmla="*/ 126 w 471"/>
                <a:gd name="T39" fmla="*/ 442 h 471"/>
                <a:gd name="T40" fmla="*/ 129 w 471"/>
                <a:gd name="T41" fmla="*/ 405 h 471"/>
                <a:gd name="T42" fmla="*/ 134 w 471"/>
                <a:gd name="T43" fmla="*/ 368 h 471"/>
                <a:gd name="T44" fmla="*/ 137 w 471"/>
                <a:gd name="T45" fmla="*/ 331 h 471"/>
                <a:gd name="T46" fmla="*/ 138 w 471"/>
                <a:gd name="T47" fmla="*/ 294 h 471"/>
                <a:gd name="T48" fmla="*/ 140 w 471"/>
                <a:gd name="T49" fmla="*/ 256 h 471"/>
                <a:gd name="T50" fmla="*/ 141 w 471"/>
                <a:gd name="T51" fmla="*/ 218 h 471"/>
                <a:gd name="T52" fmla="*/ 142 w 471"/>
                <a:gd name="T53" fmla="*/ 182 h 471"/>
                <a:gd name="T54" fmla="*/ 115 w 471"/>
                <a:gd name="T55" fmla="*/ 176 h 471"/>
                <a:gd name="T56" fmla="*/ 85 w 471"/>
                <a:gd name="T57" fmla="*/ 180 h 471"/>
                <a:gd name="T58" fmla="*/ 61 w 471"/>
                <a:gd name="T59" fmla="*/ 185 h 471"/>
                <a:gd name="T60" fmla="*/ 33 w 471"/>
                <a:gd name="T61" fmla="*/ 189 h 471"/>
                <a:gd name="T62" fmla="*/ 8 w 471"/>
                <a:gd name="T63" fmla="*/ 194 h 471"/>
                <a:gd name="T64" fmla="*/ 0 w 471"/>
                <a:gd name="T65" fmla="*/ 177 h 471"/>
                <a:gd name="T66" fmla="*/ 1 w 471"/>
                <a:gd name="T67" fmla="*/ 152 h 471"/>
                <a:gd name="T68" fmla="*/ 2 w 471"/>
                <a:gd name="T69" fmla="*/ 126 h 471"/>
                <a:gd name="T70" fmla="*/ 3 w 471"/>
                <a:gd name="T71" fmla="*/ 101 h 471"/>
                <a:gd name="T72" fmla="*/ 26 w 471"/>
                <a:gd name="T73" fmla="*/ 89 h 471"/>
                <a:gd name="T74" fmla="*/ 54 w 471"/>
                <a:gd name="T75" fmla="*/ 84 h 471"/>
                <a:gd name="T76" fmla="*/ 83 w 471"/>
                <a:gd name="T77" fmla="*/ 78 h 471"/>
                <a:gd name="T78" fmla="*/ 113 w 471"/>
                <a:gd name="T79" fmla="*/ 72 h 471"/>
                <a:gd name="T80" fmla="*/ 141 w 471"/>
                <a:gd name="T81" fmla="*/ 66 h 471"/>
                <a:gd name="T82" fmla="*/ 170 w 471"/>
                <a:gd name="T83" fmla="*/ 60 h 471"/>
                <a:gd name="T84" fmla="*/ 199 w 471"/>
                <a:gd name="T85" fmla="*/ 53 h 471"/>
                <a:gd name="T86" fmla="*/ 229 w 471"/>
                <a:gd name="T87" fmla="*/ 47 h 471"/>
                <a:gd name="T88" fmla="*/ 259 w 471"/>
                <a:gd name="T89" fmla="*/ 40 h 471"/>
                <a:gd name="T90" fmla="*/ 287 w 471"/>
                <a:gd name="T91" fmla="*/ 34 h 471"/>
                <a:gd name="T92" fmla="*/ 317 w 471"/>
                <a:gd name="T93" fmla="*/ 29 h 471"/>
                <a:gd name="T94" fmla="*/ 346 w 471"/>
                <a:gd name="T95" fmla="*/ 22 h 471"/>
                <a:gd name="T96" fmla="*/ 375 w 471"/>
                <a:gd name="T97" fmla="*/ 17 h 471"/>
                <a:gd name="T98" fmla="*/ 404 w 471"/>
                <a:gd name="T99" fmla="*/ 12 h 471"/>
                <a:gd name="T100" fmla="*/ 433 w 471"/>
                <a:gd name="T101" fmla="*/ 5 h 471"/>
                <a:gd name="T102" fmla="*/ 462 w 471"/>
                <a:gd name="T103" fmla="*/ 0 h 471"/>
                <a:gd name="T104" fmla="*/ 468 w 471"/>
                <a:gd name="T105" fmla="*/ 22 h 471"/>
                <a:gd name="T106" fmla="*/ 466 w 471"/>
                <a:gd name="T107" fmla="*/ 54 h 471"/>
                <a:gd name="T108" fmla="*/ 465 w 471"/>
                <a:gd name="T109" fmla="*/ 86 h 471"/>
                <a:gd name="T110" fmla="*/ 463 w 471"/>
                <a:gd name="T111" fmla="*/ 11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1" h="471">
                  <a:moveTo>
                    <a:pt x="463" y="128"/>
                  </a:moveTo>
                  <a:lnTo>
                    <a:pt x="455" y="128"/>
                  </a:lnTo>
                  <a:lnTo>
                    <a:pt x="447" y="128"/>
                  </a:lnTo>
                  <a:lnTo>
                    <a:pt x="439" y="128"/>
                  </a:lnTo>
                  <a:lnTo>
                    <a:pt x="433" y="128"/>
                  </a:lnTo>
                  <a:lnTo>
                    <a:pt x="424" y="128"/>
                  </a:lnTo>
                  <a:lnTo>
                    <a:pt x="417" y="129"/>
                  </a:lnTo>
                  <a:lnTo>
                    <a:pt x="409" y="131"/>
                  </a:lnTo>
                  <a:lnTo>
                    <a:pt x="402" y="133"/>
                  </a:lnTo>
                  <a:lnTo>
                    <a:pt x="393" y="133"/>
                  </a:lnTo>
                  <a:lnTo>
                    <a:pt x="385" y="135"/>
                  </a:lnTo>
                  <a:lnTo>
                    <a:pt x="375" y="135"/>
                  </a:lnTo>
                  <a:lnTo>
                    <a:pt x="367" y="137"/>
                  </a:lnTo>
                  <a:lnTo>
                    <a:pt x="356" y="138"/>
                  </a:lnTo>
                  <a:lnTo>
                    <a:pt x="347" y="140"/>
                  </a:lnTo>
                  <a:lnTo>
                    <a:pt x="335" y="141"/>
                  </a:lnTo>
                  <a:lnTo>
                    <a:pt x="324" y="143"/>
                  </a:lnTo>
                  <a:lnTo>
                    <a:pt x="322" y="152"/>
                  </a:lnTo>
                  <a:lnTo>
                    <a:pt x="321" y="160"/>
                  </a:lnTo>
                  <a:lnTo>
                    <a:pt x="320" y="169"/>
                  </a:lnTo>
                  <a:lnTo>
                    <a:pt x="319" y="178"/>
                  </a:lnTo>
                  <a:lnTo>
                    <a:pt x="318" y="187"/>
                  </a:lnTo>
                  <a:lnTo>
                    <a:pt x="317" y="195"/>
                  </a:lnTo>
                  <a:lnTo>
                    <a:pt x="316" y="205"/>
                  </a:lnTo>
                  <a:lnTo>
                    <a:pt x="316" y="214"/>
                  </a:lnTo>
                  <a:lnTo>
                    <a:pt x="315" y="223"/>
                  </a:lnTo>
                  <a:lnTo>
                    <a:pt x="314" y="232"/>
                  </a:lnTo>
                  <a:lnTo>
                    <a:pt x="313" y="242"/>
                  </a:lnTo>
                  <a:lnTo>
                    <a:pt x="313" y="251"/>
                  </a:lnTo>
                  <a:lnTo>
                    <a:pt x="312" y="261"/>
                  </a:lnTo>
                  <a:lnTo>
                    <a:pt x="312" y="270"/>
                  </a:lnTo>
                  <a:lnTo>
                    <a:pt x="312" y="280"/>
                  </a:lnTo>
                  <a:lnTo>
                    <a:pt x="312" y="291"/>
                  </a:lnTo>
                  <a:lnTo>
                    <a:pt x="311" y="300"/>
                  </a:lnTo>
                  <a:lnTo>
                    <a:pt x="310" y="310"/>
                  </a:lnTo>
                  <a:lnTo>
                    <a:pt x="309" y="320"/>
                  </a:lnTo>
                  <a:lnTo>
                    <a:pt x="309" y="331"/>
                  </a:lnTo>
                  <a:lnTo>
                    <a:pt x="308" y="340"/>
                  </a:lnTo>
                  <a:lnTo>
                    <a:pt x="308" y="351"/>
                  </a:lnTo>
                  <a:lnTo>
                    <a:pt x="308" y="362"/>
                  </a:lnTo>
                  <a:lnTo>
                    <a:pt x="308" y="373"/>
                  </a:lnTo>
                  <a:lnTo>
                    <a:pt x="306" y="384"/>
                  </a:lnTo>
                  <a:lnTo>
                    <a:pt x="306" y="395"/>
                  </a:lnTo>
                  <a:lnTo>
                    <a:pt x="305" y="401"/>
                  </a:lnTo>
                  <a:lnTo>
                    <a:pt x="305" y="406"/>
                  </a:lnTo>
                  <a:lnTo>
                    <a:pt x="305" y="412"/>
                  </a:lnTo>
                  <a:lnTo>
                    <a:pt x="305" y="419"/>
                  </a:lnTo>
                  <a:lnTo>
                    <a:pt x="305" y="424"/>
                  </a:lnTo>
                  <a:lnTo>
                    <a:pt x="305" y="429"/>
                  </a:lnTo>
                  <a:lnTo>
                    <a:pt x="305" y="436"/>
                  </a:lnTo>
                  <a:lnTo>
                    <a:pt x="305" y="442"/>
                  </a:lnTo>
                  <a:lnTo>
                    <a:pt x="305" y="448"/>
                  </a:lnTo>
                  <a:lnTo>
                    <a:pt x="305" y="455"/>
                  </a:lnTo>
                  <a:lnTo>
                    <a:pt x="305" y="461"/>
                  </a:lnTo>
                  <a:lnTo>
                    <a:pt x="305" y="467"/>
                  </a:lnTo>
                  <a:lnTo>
                    <a:pt x="299" y="467"/>
                  </a:lnTo>
                  <a:lnTo>
                    <a:pt x="293" y="467"/>
                  </a:lnTo>
                  <a:lnTo>
                    <a:pt x="287" y="467"/>
                  </a:lnTo>
                  <a:lnTo>
                    <a:pt x="282" y="467"/>
                  </a:lnTo>
                  <a:lnTo>
                    <a:pt x="270" y="467"/>
                  </a:lnTo>
                  <a:lnTo>
                    <a:pt x="260" y="467"/>
                  </a:lnTo>
                  <a:lnTo>
                    <a:pt x="253" y="467"/>
                  </a:lnTo>
                  <a:lnTo>
                    <a:pt x="247" y="467"/>
                  </a:lnTo>
                  <a:lnTo>
                    <a:pt x="242" y="467"/>
                  </a:lnTo>
                  <a:lnTo>
                    <a:pt x="237" y="467"/>
                  </a:lnTo>
                  <a:lnTo>
                    <a:pt x="225" y="467"/>
                  </a:lnTo>
                  <a:lnTo>
                    <a:pt x="214" y="469"/>
                  </a:lnTo>
                  <a:lnTo>
                    <a:pt x="208" y="469"/>
                  </a:lnTo>
                  <a:lnTo>
                    <a:pt x="203" y="469"/>
                  </a:lnTo>
                  <a:lnTo>
                    <a:pt x="196" y="469"/>
                  </a:lnTo>
                  <a:lnTo>
                    <a:pt x="191" y="469"/>
                  </a:lnTo>
                  <a:lnTo>
                    <a:pt x="179" y="469"/>
                  </a:lnTo>
                  <a:lnTo>
                    <a:pt x="169" y="470"/>
                  </a:lnTo>
                  <a:lnTo>
                    <a:pt x="157" y="470"/>
                  </a:lnTo>
                  <a:lnTo>
                    <a:pt x="146" y="470"/>
                  </a:lnTo>
                  <a:lnTo>
                    <a:pt x="135" y="470"/>
                  </a:lnTo>
                  <a:lnTo>
                    <a:pt x="124" y="471"/>
                  </a:lnTo>
                  <a:lnTo>
                    <a:pt x="124" y="461"/>
                  </a:lnTo>
                  <a:lnTo>
                    <a:pt x="125" y="452"/>
                  </a:lnTo>
                  <a:lnTo>
                    <a:pt x="126" y="442"/>
                  </a:lnTo>
                  <a:lnTo>
                    <a:pt x="127" y="434"/>
                  </a:lnTo>
                  <a:lnTo>
                    <a:pt x="127" y="424"/>
                  </a:lnTo>
                  <a:lnTo>
                    <a:pt x="129" y="414"/>
                  </a:lnTo>
                  <a:lnTo>
                    <a:pt x="129" y="405"/>
                  </a:lnTo>
                  <a:lnTo>
                    <a:pt x="132" y="396"/>
                  </a:lnTo>
                  <a:lnTo>
                    <a:pt x="132" y="387"/>
                  </a:lnTo>
                  <a:lnTo>
                    <a:pt x="133" y="377"/>
                  </a:lnTo>
                  <a:lnTo>
                    <a:pt x="134" y="368"/>
                  </a:lnTo>
                  <a:lnTo>
                    <a:pt x="135" y="359"/>
                  </a:lnTo>
                  <a:lnTo>
                    <a:pt x="135" y="350"/>
                  </a:lnTo>
                  <a:lnTo>
                    <a:pt x="136" y="340"/>
                  </a:lnTo>
                  <a:lnTo>
                    <a:pt x="137" y="331"/>
                  </a:lnTo>
                  <a:lnTo>
                    <a:pt x="138" y="322"/>
                  </a:lnTo>
                  <a:lnTo>
                    <a:pt x="138" y="313"/>
                  </a:lnTo>
                  <a:lnTo>
                    <a:pt x="138" y="303"/>
                  </a:lnTo>
                  <a:lnTo>
                    <a:pt x="138" y="294"/>
                  </a:lnTo>
                  <a:lnTo>
                    <a:pt x="139" y="284"/>
                  </a:lnTo>
                  <a:lnTo>
                    <a:pt x="139" y="275"/>
                  </a:lnTo>
                  <a:lnTo>
                    <a:pt x="140" y="265"/>
                  </a:lnTo>
                  <a:lnTo>
                    <a:pt x="140" y="256"/>
                  </a:lnTo>
                  <a:lnTo>
                    <a:pt x="141" y="247"/>
                  </a:lnTo>
                  <a:lnTo>
                    <a:pt x="141" y="238"/>
                  </a:lnTo>
                  <a:lnTo>
                    <a:pt x="141" y="228"/>
                  </a:lnTo>
                  <a:lnTo>
                    <a:pt x="141" y="218"/>
                  </a:lnTo>
                  <a:lnTo>
                    <a:pt x="142" y="210"/>
                  </a:lnTo>
                  <a:lnTo>
                    <a:pt x="142" y="200"/>
                  </a:lnTo>
                  <a:lnTo>
                    <a:pt x="142" y="192"/>
                  </a:lnTo>
                  <a:lnTo>
                    <a:pt x="142" y="182"/>
                  </a:lnTo>
                  <a:lnTo>
                    <a:pt x="143" y="174"/>
                  </a:lnTo>
                  <a:lnTo>
                    <a:pt x="133" y="174"/>
                  </a:lnTo>
                  <a:lnTo>
                    <a:pt x="123" y="176"/>
                  </a:lnTo>
                  <a:lnTo>
                    <a:pt x="115" y="176"/>
                  </a:lnTo>
                  <a:lnTo>
                    <a:pt x="107" y="178"/>
                  </a:lnTo>
                  <a:lnTo>
                    <a:pt x="99" y="178"/>
                  </a:lnTo>
                  <a:lnTo>
                    <a:pt x="91" y="180"/>
                  </a:lnTo>
                  <a:lnTo>
                    <a:pt x="85" y="180"/>
                  </a:lnTo>
                  <a:lnTo>
                    <a:pt x="79" y="182"/>
                  </a:lnTo>
                  <a:lnTo>
                    <a:pt x="72" y="182"/>
                  </a:lnTo>
                  <a:lnTo>
                    <a:pt x="66" y="183"/>
                  </a:lnTo>
                  <a:lnTo>
                    <a:pt x="61" y="185"/>
                  </a:lnTo>
                  <a:lnTo>
                    <a:pt x="56" y="186"/>
                  </a:lnTo>
                  <a:lnTo>
                    <a:pt x="47" y="187"/>
                  </a:lnTo>
                  <a:lnTo>
                    <a:pt x="40" y="189"/>
                  </a:lnTo>
                  <a:lnTo>
                    <a:pt x="33" y="189"/>
                  </a:lnTo>
                  <a:lnTo>
                    <a:pt x="27" y="190"/>
                  </a:lnTo>
                  <a:lnTo>
                    <a:pt x="21" y="191"/>
                  </a:lnTo>
                  <a:lnTo>
                    <a:pt x="17" y="192"/>
                  </a:lnTo>
                  <a:lnTo>
                    <a:pt x="8" y="194"/>
                  </a:lnTo>
                  <a:lnTo>
                    <a:pt x="0" y="196"/>
                  </a:lnTo>
                  <a:lnTo>
                    <a:pt x="0" y="190"/>
                  </a:lnTo>
                  <a:lnTo>
                    <a:pt x="0" y="183"/>
                  </a:lnTo>
                  <a:lnTo>
                    <a:pt x="0" y="177"/>
                  </a:lnTo>
                  <a:lnTo>
                    <a:pt x="0" y="171"/>
                  </a:lnTo>
                  <a:lnTo>
                    <a:pt x="0" y="164"/>
                  </a:lnTo>
                  <a:lnTo>
                    <a:pt x="1" y="158"/>
                  </a:lnTo>
                  <a:lnTo>
                    <a:pt x="1" y="152"/>
                  </a:lnTo>
                  <a:lnTo>
                    <a:pt x="2" y="145"/>
                  </a:lnTo>
                  <a:lnTo>
                    <a:pt x="2" y="139"/>
                  </a:lnTo>
                  <a:lnTo>
                    <a:pt x="2" y="133"/>
                  </a:lnTo>
                  <a:lnTo>
                    <a:pt x="2" y="126"/>
                  </a:lnTo>
                  <a:lnTo>
                    <a:pt x="3" y="120"/>
                  </a:lnTo>
                  <a:lnTo>
                    <a:pt x="3" y="114"/>
                  </a:lnTo>
                  <a:lnTo>
                    <a:pt x="3" y="107"/>
                  </a:lnTo>
                  <a:lnTo>
                    <a:pt x="3" y="101"/>
                  </a:lnTo>
                  <a:lnTo>
                    <a:pt x="4" y="94"/>
                  </a:lnTo>
                  <a:lnTo>
                    <a:pt x="11" y="92"/>
                  </a:lnTo>
                  <a:lnTo>
                    <a:pt x="18" y="91"/>
                  </a:lnTo>
                  <a:lnTo>
                    <a:pt x="26" y="89"/>
                  </a:lnTo>
                  <a:lnTo>
                    <a:pt x="33" y="88"/>
                  </a:lnTo>
                  <a:lnTo>
                    <a:pt x="39" y="86"/>
                  </a:lnTo>
                  <a:lnTo>
                    <a:pt x="47" y="85"/>
                  </a:lnTo>
                  <a:lnTo>
                    <a:pt x="54" y="84"/>
                  </a:lnTo>
                  <a:lnTo>
                    <a:pt x="62" y="83"/>
                  </a:lnTo>
                  <a:lnTo>
                    <a:pt x="68" y="81"/>
                  </a:lnTo>
                  <a:lnTo>
                    <a:pt x="75" y="80"/>
                  </a:lnTo>
                  <a:lnTo>
                    <a:pt x="83" y="78"/>
                  </a:lnTo>
                  <a:lnTo>
                    <a:pt x="90" y="76"/>
                  </a:lnTo>
                  <a:lnTo>
                    <a:pt x="98" y="74"/>
                  </a:lnTo>
                  <a:lnTo>
                    <a:pt x="105" y="73"/>
                  </a:lnTo>
                  <a:lnTo>
                    <a:pt x="113" y="72"/>
                  </a:lnTo>
                  <a:lnTo>
                    <a:pt x="120" y="71"/>
                  </a:lnTo>
                  <a:lnTo>
                    <a:pt x="126" y="69"/>
                  </a:lnTo>
                  <a:lnTo>
                    <a:pt x="134" y="68"/>
                  </a:lnTo>
                  <a:lnTo>
                    <a:pt x="141" y="66"/>
                  </a:lnTo>
                  <a:lnTo>
                    <a:pt x="149" y="65"/>
                  </a:lnTo>
                  <a:lnTo>
                    <a:pt x="155" y="63"/>
                  </a:lnTo>
                  <a:lnTo>
                    <a:pt x="162" y="62"/>
                  </a:lnTo>
                  <a:lnTo>
                    <a:pt x="170" y="60"/>
                  </a:lnTo>
                  <a:lnTo>
                    <a:pt x="178" y="58"/>
                  </a:lnTo>
                  <a:lnTo>
                    <a:pt x="185" y="56"/>
                  </a:lnTo>
                  <a:lnTo>
                    <a:pt x="192" y="55"/>
                  </a:lnTo>
                  <a:lnTo>
                    <a:pt x="199" y="53"/>
                  </a:lnTo>
                  <a:lnTo>
                    <a:pt x="207" y="52"/>
                  </a:lnTo>
                  <a:lnTo>
                    <a:pt x="214" y="50"/>
                  </a:lnTo>
                  <a:lnTo>
                    <a:pt x="222" y="49"/>
                  </a:lnTo>
                  <a:lnTo>
                    <a:pt x="229" y="47"/>
                  </a:lnTo>
                  <a:lnTo>
                    <a:pt x="238" y="46"/>
                  </a:lnTo>
                  <a:lnTo>
                    <a:pt x="244" y="44"/>
                  </a:lnTo>
                  <a:lnTo>
                    <a:pt x="251" y="43"/>
                  </a:lnTo>
                  <a:lnTo>
                    <a:pt x="259" y="40"/>
                  </a:lnTo>
                  <a:lnTo>
                    <a:pt x="266" y="39"/>
                  </a:lnTo>
                  <a:lnTo>
                    <a:pt x="273" y="37"/>
                  </a:lnTo>
                  <a:lnTo>
                    <a:pt x="281" y="36"/>
                  </a:lnTo>
                  <a:lnTo>
                    <a:pt x="287" y="34"/>
                  </a:lnTo>
                  <a:lnTo>
                    <a:pt x="296" y="34"/>
                  </a:lnTo>
                  <a:lnTo>
                    <a:pt x="302" y="32"/>
                  </a:lnTo>
                  <a:lnTo>
                    <a:pt x="310" y="31"/>
                  </a:lnTo>
                  <a:lnTo>
                    <a:pt x="317" y="29"/>
                  </a:lnTo>
                  <a:lnTo>
                    <a:pt x="324" y="28"/>
                  </a:lnTo>
                  <a:lnTo>
                    <a:pt x="331" y="26"/>
                  </a:lnTo>
                  <a:lnTo>
                    <a:pt x="339" y="25"/>
                  </a:lnTo>
                  <a:lnTo>
                    <a:pt x="346" y="22"/>
                  </a:lnTo>
                  <a:lnTo>
                    <a:pt x="354" y="22"/>
                  </a:lnTo>
                  <a:lnTo>
                    <a:pt x="360" y="20"/>
                  </a:lnTo>
                  <a:lnTo>
                    <a:pt x="368" y="19"/>
                  </a:lnTo>
                  <a:lnTo>
                    <a:pt x="375" y="17"/>
                  </a:lnTo>
                  <a:lnTo>
                    <a:pt x="383" y="16"/>
                  </a:lnTo>
                  <a:lnTo>
                    <a:pt x="389" y="14"/>
                  </a:lnTo>
                  <a:lnTo>
                    <a:pt x="397" y="13"/>
                  </a:lnTo>
                  <a:lnTo>
                    <a:pt x="404" y="12"/>
                  </a:lnTo>
                  <a:lnTo>
                    <a:pt x="411" y="11"/>
                  </a:lnTo>
                  <a:lnTo>
                    <a:pt x="418" y="9"/>
                  </a:lnTo>
                  <a:lnTo>
                    <a:pt x="425" y="8"/>
                  </a:lnTo>
                  <a:lnTo>
                    <a:pt x="433" y="5"/>
                  </a:lnTo>
                  <a:lnTo>
                    <a:pt x="441" y="5"/>
                  </a:lnTo>
                  <a:lnTo>
                    <a:pt x="447" y="3"/>
                  </a:lnTo>
                  <a:lnTo>
                    <a:pt x="455" y="2"/>
                  </a:lnTo>
                  <a:lnTo>
                    <a:pt x="462" y="0"/>
                  </a:lnTo>
                  <a:lnTo>
                    <a:pt x="471" y="0"/>
                  </a:lnTo>
                  <a:lnTo>
                    <a:pt x="470" y="7"/>
                  </a:lnTo>
                  <a:lnTo>
                    <a:pt x="469" y="15"/>
                  </a:lnTo>
                  <a:lnTo>
                    <a:pt x="468" y="22"/>
                  </a:lnTo>
                  <a:lnTo>
                    <a:pt x="468" y="31"/>
                  </a:lnTo>
                  <a:lnTo>
                    <a:pt x="466" y="38"/>
                  </a:lnTo>
                  <a:lnTo>
                    <a:pt x="466" y="47"/>
                  </a:lnTo>
                  <a:lnTo>
                    <a:pt x="466" y="54"/>
                  </a:lnTo>
                  <a:lnTo>
                    <a:pt x="466" y="63"/>
                  </a:lnTo>
                  <a:lnTo>
                    <a:pt x="465" y="70"/>
                  </a:lnTo>
                  <a:lnTo>
                    <a:pt x="465" y="79"/>
                  </a:lnTo>
                  <a:lnTo>
                    <a:pt x="465" y="86"/>
                  </a:lnTo>
                  <a:lnTo>
                    <a:pt x="465" y="94"/>
                  </a:lnTo>
                  <a:lnTo>
                    <a:pt x="464" y="102"/>
                  </a:lnTo>
                  <a:lnTo>
                    <a:pt x="464" y="110"/>
                  </a:lnTo>
                  <a:lnTo>
                    <a:pt x="463" y="119"/>
                  </a:lnTo>
                  <a:lnTo>
                    <a:pt x="463" y="12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 name="Freeform 15"/>
            <p:cNvSpPr>
              <a:spLocks/>
            </p:cNvSpPr>
            <p:nvPr/>
          </p:nvSpPr>
          <p:spPr bwMode="auto">
            <a:xfrm>
              <a:off x="2122" y="1244"/>
              <a:ext cx="534" cy="583"/>
            </a:xfrm>
            <a:custGeom>
              <a:avLst/>
              <a:gdLst>
                <a:gd name="T0" fmla="*/ 344 w 534"/>
                <a:gd name="T1" fmla="*/ 179 h 583"/>
                <a:gd name="T2" fmla="*/ 347 w 534"/>
                <a:gd name="T3" fmla="*/ 132 h 583"/>
                <a:gd name="T4" fmla="*/ 348 w 534"/>
                <a:gd name="T5" fmla="*/ 94 h 583"/>
                <a:gd name="T6" fmla="*/ 348 w 534"/>
                <a:gd name="T7" fmla="*/ 48 h 583"/>
                <a:gd name="T8" fmla="*/ 405 w 534"/>
                <a:gd name="T9" fmla="*/ 26 h 583"/>
                <a:gd name="T10" fmla="*/ 450 w 534"/>
                <a:gd name="T11" fmla="*/ 17 h 583"/>
                <a:gd name="T12" fmla="*/ 491 w 534"/>
                <a:gd name="T13" fmla="*/ 7 h 583"/>
                <a:gd name="T14" fmla="*/ 527 w 534"/>
                <a:gd name="T15" fmla="*/ 0 h 583"/>
                <a:gd name="T16" fmla="*/ 530 w 534"/>
                <a:gd name="T17" fmla="*/ 38 h 583"/>
                <a:gd name="T18" fmla="*/ 526 w 534"/>
                <a:gd name="T19" fmla="*/ 84 h 583"/>
                <a:gd name="T20" fmla="*/ 523 w 534"/>
                <a:gd name="T21" fmla="*/ 131 h 583"/>
                <a:gd name="T22" fmla="*/ 521 w 534"/>
                <a:gd name="T23" fmla="*/ 179 h 583"/>
                <a:gd name="T24" fmla="*/ 518 w 534"/>
                <a:gd name="T25" fmla="*/ 228 h 583"/>
                <a:gd name="T26" fmla="*/ 516 w 534"/>
                <a:gd name="T27" fmla="*/ 279 h 583"/>
                <a:gd name="T28" fmla="*/ 514 w 534"/>
                <a:gd name="T29" fmla="*/ 332 h 583"/>
                <a:gd name="T30" fmla="*/ 513 w 534"/>
                <a:gd name="T31" fmla="*/ 390 h 583"/>
                <a:gd name="T32" fmla="*/ 512 w 534"/>
                <a:gd name="T33" fmla="*/ 450 h 583"/>
                <a:gd name="T34" fmla="*/ 512 w 534"/>
                <a:gd name="T35" fmla="*/ 515 h 583"/>
                <a:gd name="T36" fmla="*/ 505 w 534"/>
                <a:gd name="T37" fmla="*/ 575 h 583"/>
                <a:gd name="T38" fmla="*/ 470 w 534"/>
                <a:gd name="T39" fmla="*/ 575 h 583"/>
                <a:gd name="T40" fmla="*/ 430 w 534"/>
                <a:gd name="T41" fmla="*/ 575 h 583"/>
                <a:gd name="T42" fmla="*/ 389 w 534"/>
                <a:gd name="T43" fmla="*/ 575 h 583"/>
                <a:gd name="T44" fmla="*/ 338 w 534"/>
                <a:gd name="T45" fmla="*/ 575 h 583"/>
                <a:gd name="T46" fmla="*/ 327 w 534"/>
                <a:gd name="T47" fmla="*/ 543 h 583"/>
                <a:gd name="T48" fmla="*/ 329 w 534"/>
                <a:gd name="T49" fmla="*/ 505 h 583"/>
                <a:gd name="T50" fmla="*/ 333 w 534"/>
                <a:gd name="T51" fmla="*/ 467 h 583"/>
                <a:gd name="T52" fmla="*/ 334 w 534"/>
                <a:gd name="T53" fmla="*/ 429 h 583"/>
                <a:gd name="T54" fmla="*/ 336 w 534"/>
                <a:gd name="T55" fmla="*/ 391 h 583"/>
                <a:gd name="T56" fmla="*/ 309 w 534"/>
                <a:gd name="T57" fmla="*/ 374 h 583"/>
                <a:gd name="T58" fmla="*/ 255 w 534"/>
                <a:gd name="T59" fmla="*/ 378 h 583"/>
                <a:gd name="T60" fmla="*/ 200 w 534"/>
                <a:gd name="T61" fmla="*/ 382 h 583"/>
                <a:gd name="T62" fmla="*/ 187 w 534"/>
                <a:gd name="T63" fmla="*/ 426 h 583"/>
                <a:gd name="T64" fmla="*/ 186 w 534"/>
                <a:gd name="T65" fmla="*/ 474 h 583"/>
                <a:gd name="T66" fmla="*/ 184 w 534"/>
                <a:gd name="T67" fmla="*/ 515 h 583"/>
                <a:gd name="T68" fmla="*/ 184 w 534"/>
                <a:gd name="T69" fmla="*/ 569 h 583"/>
                <a:gd name="T70" fmla="*/ 154 w 534"/>
                <a:gd name="T71" fmla="*/ 579 h 583"/>
                <a:gd name="T72" fmla="*/ 120 w 534"/>
                <a:gd name="T73" fmla="*/ 579 h 583"/>
                <a:gd name="T74" fmla="*/ 73 w 534"/>
                <a:gd name="T75" fmla="*/ 579 h 583"/>
                <a:gd name="T76" fmla="*/ 33 w 534"/>
                <a:gd name="T77" fmla="*/ 580 h 583"/>
                <a:gd name="T78" fmla="*/ 1 w 534"/>
                <a:gd name="T79" fmla="*/ 551 h 583"/>
                <a:gd name="T80" fmla="*/ 3 w 534"/>
                <a:gd name="T81" fmla="*/ 509 h 583"/>
                <a:gd name="T82" fmla="*/ 5 w 534"/>
                <a:gd name="T83" fmla="*/ 468 h 583"/>
                <a:gd name="T84" fmla="*/ 9 w 534"/>
                <a:gd name="T85" fmla="*/ 426 h 583"/>
                <a:gd name="T86" fmla="*/ 12 w 534"/>
                <a:gd name="T87" fmla="*/ 380 h 583"/>
                <a:gd name="T88" fmla="*/ 15 w 534"/>
                <a:gd name="T89" fmla="*/ 332 h 583"/>
                <a:gd name="T90" fmla="*/ 16 w 534"/>
                <a:gd name="T91" fmla="*/ 281 h 583"/>
                <a:gd name="T92" fmla="*/ 19 w 534"/>
                <a:gd name="T93" fmla="*/ 232 h 583"/>
                <a:gd name="T94" fmla="*/ 20 w 534"/>
                <a:gd name="T95" fmla="*/ 180 h 583"/>
                <a:gd name="T96" fmla="*/ 21 w 534"/>
                <a:gd name="T97" fmla="*/ 130 h 583"/>
                <a:gd name="T98" fmla="*/ 39 w 534"/>
                <a:gd name="T99" fmla="*/ 101 h 583"/>
                <a:gd name="T100" fmla="*/ 74 w 534"/>
                <a:gd name="T101" fmla="*/ 94 h 583"/>
                <a:gd name="T102" fmla="*/ 109 w 534"/>
                <a:gd name="T103" fmla="*/ 88 h 583"/>
                <a:gd name="T104" fmla="*/ 154 w 534"/>
                <a:gd name="T105" fmla="*/ 78 h 583"/>
                <a:gd name="T106" fmla="*/ 200 w 534"/>
                <a:gd name="T107" fmla="*/ 67 h 583"/>
                <a:gd name="T108" fmla="*/ 203 w 534"/>
                <a:gd name="T109" fmla="*/ 99 h 583"/>
                <a:gd name="T110" fmla="*/ 201 w 534"/>
                <a:gd name="T111" fmla="*/ 147 h 583"/>
                <a:gd name="T112" fmla="*/ 198 w 534"/>
                <a:gd name="T113" fmla="*/ 196 h 583"/>
                <a:gd name="T114" fmla="*/ 204 w 534"/>
                <a:gd name="T115" fmla="*/ 242 h 583"/>
                <a:gd name="T116" fmla="*/ 259 w 534"/>
                <a:gd name="T117" fmla="*/ 236 h 583"/>
                <a:gd name="T118" fmla="*/ 313 w 534"/>
                <a:gd name="T119" fmla="*/ 228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4" h="583">
                  <a:moveTo>
                    <a:pt x="342" y="225"/>
                  </a:moveTo>
                  <a:lnTo>
                    <a:pt x="342" y="216"/>
                  </a:lnTo>
                  <a:lnTo>
                    <a:pt x="343" y="206"/>
                  </a:lnTo>
                  <a:lnTo>
                    <a:pt x="343" y="197"/>
                  </a:lnTo>
                  <a:lnTo>
                    <a:pt x="344" y="188"/>
                  </a:lnTo>
                  <a:lnTo>
                    <a:pt x="344" y="179"/>
                  </a:lnTo>
                  <a:lnTo>
                    <a:pt x="345" y="169"/>
                  </a:lnTo>
                  <a:lnTo>
                    <a:pt x="346" y="160"/>
                  </a:lnTo>
                  <a:lnTo>
                    <a:pt x="347" y="150"/>
                  </a:lnTo>
                  <a:lnTo>
                    <a:pt x="347" y="144"/>
                  </a:lnTo>
                  <a:lnTo>
                    <a:pt x="347" y="138"/>
                  </a:lnTo>
                  <a:lnTo>
                    <a:pt x="347" y="132"/>
                  </a:lnTo>
                  <a:lnTo>
                    <a:pt x="347" y="127"/>
                  </a:lnTo>
                  <a:lnTo>
                    <a:pt x="347" y="120"/>
                  </a:lnTo>
                  <a:lnTo>
                    <a:pt x="347" y="114"/>
                  </a:lnTo>
                  <a:lnTo>
                    <a:pt x="347" y="108"/>
                  </a:lnTo>
                  <a:lnTo>
                    <a:pt x="348" y="101"/>
                  </a:lnTo>
                  <a:lnTo>
                    <a:pt x="348" y="94"/>
                  </a:lnTo>
                  <a:lnTo>
                    <a:pt x="348" y="88"/>
                  </a:lnTo>
                  <a:lnTo>
                    <a:pt x="348" y="80"/>
                  </a:lnTo>
                  <a:lnTo>
                    <a:pt x="348" y="73"/>
                  </a:lnTo>
                  <a:lnTo>
                    <a:pt x="348" y="64"/>
                  </a:lnTo>
                  <a:lnTo>
                    <a:pt x="348" y="57"/>
                  </a:lnTo>
                  <a:lnTo>
                    <a:pt x="348" y="48"/>
                  </a:lnTo>
                  <a:lnTo>
                    <a:pt x="349" y="41"/>
                  </a:lnTo>
                  <a:lnTo>
                    <a:pt x="360" y="38"/>
                  </a:lnTo>
                  <a:lnTo>
                    <a:pt x="372" y="35"/>
                  </a:lnTo>
                  <a:lnTo>
                    <a:pt x="382" y="31"/>
                  </a:lnTo>
                  <a:lnTo>
                    <a:pt x="394" y="29"/>
                  </a:lnTo>
                  <a:lnTo>
                    <a:pt x="405" y="26"/>
                  </a:lnTo>
                  <a:lnTo>
                    <a:pt x="416" y="24"/>
                  </a:lnTo>
                  <a:lnTo>
                    <a:pt x="422" y="22"/>
                  </a:lnTo>
                  <a:lnTo>
                    <a:pt x="428" y="22"/>
                  </a:lnTo>
                  <a:lnTo>
                    <a:pt x="433" y="20"/>
                  </a:lnTo>
                  <a:lnTo>
                    <a:pt x="440" y="20"/>
                  </a:lnTo>
                  <a:lnTo>
                    <a:pt x="450" y="17"/>
                  </a:lnTo>
                  <a:lnTo>
                    <a:pt x="462" y="14"/>
                  </a:lnTo>
                  <a:lnTo>
                    <a:pt x="467" y="12"/>
                  </a:lnTo>
                  <a:lnTo>
                    <a:pt x="473" y="11"/>
                  </a:lnTo>
                  <a:lnTo>
                    <a:pt x="480" y="10"/>
                  </a:lnTo>
                  <a:lnTo>
                    <a:pt x="486" y="9"/>
                  </a:lnTo>
                  <a:lnTo>
                    <a:pt x="491" y="7"/>
                  </a:lnTo>
                  <a:lnTo>
                    <a:pt x="498" y="6"/>
                  </a:lnTo>
                  <a:lnTo>
                    <a:pt x="503" y="5"/>
                  </a:lnTo>
                  <a:lnTo>
                    <a:pt x="509" y="4"/>
                  </a:lnTo>
                  <a:lnTo>
                    <a:pt x="515" y="2"/>
                  </a:lnTo>
                  <a:lnTo>
                    <a:pt x="521" y="2"/>
                  </a:lnTo>
                  <a:lnTo>
                    <a:pt x="527" y="0"/>
                  </a:lnTo>
                  <a:lnTo>
                    <a:pt x="534" y="0"/>
                  </a:lnTo>
                  <a:lnTo>
                    <a:pt x="533" y="7"/>
                  </a:lnTo>
                  <a:lnTo>
                    <a:pt x="532" y="14"/>
                  </a:lnTo>
                  <a:lnTo>
                    <a:pt x="531" y="22"/>
                  </a:lnTo>
                  <a:lnTo>
                    <a:pt x="531" y="30"/>
                  </a:lnTo>
                  <a:lnTo>
                    <a:pt x="530" y="38"/>
                  </a:lnTo>
                  <a:lnTo>
                    <a:pt x="530" y="46"/>
                  </a:lnTo>
                  <a:lnTo>
                    <a:pt x="529" y="54"/>
                  </a:lnTo>
                  <a:lnTo>
                    <a:pt x="529" y="62"/>
                  </a:lnTo>
                  <a:lnTo>
                    <a:pt x="527" y="68"/>
                  </a:lnTo>
                  <a:lnTo>
                    <a:pt x="526" y="77"/>
                  </a:lnTo>
                  <a:lnTo>
                    <a:pt x="526" y="84"/>
                  </a:lnTo>
                  <a:lnTo>
                    <a:pt x="526" y="93"/>
                  </a:lnTo>
                  <a:lnTo>
                    <a:pt x="525" y="100"/>
                  </a:lnTo>
                  <a:lnTo>
                    <a:pt x="524" y="109"/>
                  </a:lnTo>
                  <a:lnTo>
                    <a:pt x="524" y="116"/>
                  </a:lnTo>
                  <a:lnTo>
                    <a:pt x="524" y="125"/>
                  </a:lnTo>
                  <a:lnTo>
                    <a:pt x="523" y="131"/>
                  </a:lnTo>
                  <a:lnTo>
                    <a:pt x="523" y="139"/>
                  </a:lnTo>
                  <a:lnTo>
                    <a:pt x="522" y="147"/>
                  </a:lnTo>
                  <a:lnTo>
                    <a:pt x="522" y="155"/>
                  </a:lnTo>
                  <a:lnTo>
                    <a:pt x="521" y="163"/>
                  </a:lnTo>
                  <a:lnTo>
                    <a:pt x="521" y="171"/>
                  </a:lnTo>
                  <a:lnTo>
                    <a:pt x="521" y="179"/>
                  </a:lnTo>
                  <a:lnTo>
                    <a:pt x="521" y="188"/>
                  </a:lnTo>
                  <a:lnTo>
                    <a:pt x="520" y="196"/>
                  </a:lnTo>
                  <a:lnTo>
                    <a:pt x="520" y="204"/>
                  </a:lnTo>
                  <a:lnTo>
                    <a:pt x="519" y="212"/>
                  </a:lnTo>
                  <a:lnTo>
                    <a:pt x="519" y="220"/>
                  </a:lnTo>
                  <a:lnTo>
                    <a:pt x="518" y="228"/>
                  </a:lnTo>
                  <a:lnTo>
                    <a:pt x="518" y="237"/>
                  </a:lnTo>
                  <a:lnTo>
                    <a:pt x="518" y="245"/>
                  </a:lnTo>
                  <a:lnTo>
                    <a:pt x="518" y="255"/>
                  </a:lnTo>
                  <a:lnTo>
                    <a:pt x="517" y="262"/>
                  </a:lnTo>
                  <a:lnTo>
                    <a:pt x="517" y="271"/>
                  </a:lnTo>
                  <a:lnTo>
                    <a:pt x="516" y="279"/>
                  </a:lnTo>
                  <a:lnTo>
                    <a:pt x="516" y="288"/>
                  </a:lnTo>
                  <a:lnTo>
                    <a:pt x="515" y="296"/>
                  </a:lnTo>
                  <a:lnTo>
                    <a:pt x="515" y="305"/>
                  </a:lnTo>
                  <a:lnTo>
                    <a:pt x="515" y="314"/>
                  </a:lnTo>
                  <a:lnTo>
                    <a:pt x="515" y="324"/>
                  </a:lnTo>
                  <a:lnTo>
                    <a:pt x="514" y="332"/>
                  </a:lnTo>
                  <a:lnTo>
                    <a:pt x="514" y="342"/>
                  </a:lnTo>
                  <a:lnTo>
                    <a:pt x="513" y="351"/>
                  </a:lnTo>
                  <a:lnTo>
                    <a:pt x="513" y="361"/>
                  </a:lnTo>
                  <a:lnTo>
                    <a:pt x="513" y="370"/>
                  </a:lnTo>
                  <a:lnTo>
                    <a:pt x="513" y="380"/>
                  </a:lnTo>
                  <a:lnTo>
                    <a:pt x="513" y="390"/>
                  </a:lnTo>
                  <a:lnTo>
                    <a:pt x="513" y="400"/>
                  </a:lnTo>
                  <a:lnTo>
                    <a:pt x="512" y="410"/>
                  </a:lnTo>
                  <a:lnTo>
                    <a:pt x="512" y="419"/>
                  </a:lnTo>
                  <a:lnTo>
                    <a:pt x="512" y="430"/>
                  </a:lnTo>
                  <a:lnTo>
                    <a:pt x="512" y="440"/>
                  </a:lnTo>
                  <a:lnTo>
                    <a:pt x="512" y="450"/>
                  </a:lnTo>
                  <a:lnTo>
                    <a:pt x="512" y="461"/>
                  </a:lnTo>
                  <a:lnTo>
                    <a:pt x="512" y="471"/>
                  </a:lnTo>
                  <a:lnTo>
                    <a:pt x="512" y="483"/>
                  </a:lnTo>
                  <a:lnTo>
                    <a:pt x="512" y="492"/>
                  </a:lnTo>
                  <a:lnTo>
                    <a:pt x="512" y="504"/>
                  </a:lnTo>
                  <a:lnTo>
                    <a:pt x="512" y="515"/>
                  </a:lnTo>
                  <a:lnTo>
                    <a:pt x="512" y="527"/>
                  </a:lnTo>
                  <a:lnTo>
                    <a:pt x="512" y="538"/>
                  </a:lnTo>
                  <a:lnTo>
                    <a:pt x="512" y="550"/>
                  </a:lnTo>
                  <a:lnTo>
                    <a:pt x="512" y="562"/>
                  </a:lnTo>
                  <a:lnTo>
                    <a:pt x="512" y="575"/>
                  </a:lnTo>
                  <a:lnTo>
                    <a:pt x="505" y="575"/>
                  </a:lnTo>
                  <a:lnTo>
                    <a:pt x="499" y="575"/>
                  </a:lnTo>
                  <a:lnTo>
                    <a:pt x="494" y="575"/>
                  </a:lnTo>
                  <a:lnTo>
                    <a:pt x="488" y="575"/>
                  </a:lnTo>
                  <a:lnTo>
                    <a:pt x="482" y="575"/>
                  </a:lnTo>
                  <a:lnTo>
                    <a:pt x="476" y="575"/>
                  </a:lnTo>
                  <a:lnTo>
                    <a:pt x="470" y="575"/>
                  </a:lnTo>
                  <a:lnTo>
                    <a:pt x="465" y="575"/>
                  </a:lnTo>
                  <a:lnTo>
                    <a:pt x="459" y="575"/>
                  </a:lnTo>
                  <a:lnTo>
                    <a:pt x="453" y="575"/>
                  </a:lnTo>
                  <a:lnTo>
                    <a:pt x="447" y="575"/>
                  </a:lnTo>
                  <a:lnTo>
                    <a:pt x="442" y="575"/>
                  </a:lnTo>
                  <a:lnTo>
                    <a:pt x="430" y="575"/>
                  </a:lnTo>
                  <a:lnTo>
                    <a:pt x="419" y="575"/>
                  </a:lnTo>
                  <a:lnTo>
                    <a:pt x="413" y="575"/>
                  </a:lnTo>
                  <a:lnTo>
                    <a:pt x="407" y="575"/>
                  </a:lnTo>
                  <a:lnTo>
                    <a:pt x="400" y="575"/>
                  </a:lnTo>
                  <a:lnTo>
                    <a:pt x="395" y="575"/>
                  </a:lnTo>
                  <a:lnTo>
                    <a:pt x="389" y="575"/>
                  </a:lnTo>
                  <a:lnTo>
                    <a:pt x="383" y="575"/>
                  </a:lnTo>
                  <a:lnTo>
                    <a:pt x="377" y="575"/>
                  </a:lnTo>
                  <a:lnTo>
                    <a:pt x="372" y="575"/>
                  </a:lnTo>
                  <a:lnTo>
                    <a:pt x="360" y="575"/>
                  </a:lnTo>
                  <a:lnTo>
                    <a:pt x="349" y="575"/>
                  </a:lnTo>
                  <a:lnTo>
                    <a:pt x="338" y="575"/>
                  </a:lnTo>
                  <a:lnTo>
                    <a:pt x="327" y="575"/>
                  </a:lnTo>
                  <a:lnTo>
                    <a:pt x="327" y="569"/>
                  </a:lnTo>
                  <a:lnTo>
                    <a:pt x="327" y="562"/>
                  </a:lnTo>
                  <a:lnTo>
                    <a:pt x="327" y="556"/>
                  </a:lnTo>
                  <a:lnTo>
                    <a:pt x="327" y="550"/>
                  </a:lnTo>
                  <a:lnTo>
                    <a:pt x="327" y="543"/>
                  </a:lnTo>
                  <a:lnTo>
                    <a:pt x="328" y="537"/>
                  </a:lnTo>
                  <a:lnTo>
                    <a:pt x="328" y="530"/>
                  </a:lnTo>
                  <a:lnTo>
                    <a:pt x="329" y="524"/>
                  </a:lnTo>
                  <a:lnTo>
                    <a:pt x="329" y="518"/>
                  </a:lnTo>
                  <a:lnTo>
                    <a:pt x="329" y="511"/>
                  </a:lnTo>
                  <a:lnTo>
                    <a:pt x="329" y="505"/>
                  </a:lnTo>
                  <a:lnTo>
                    <a:pt x="330" y="499"/>
                  </a:lnTo>
                  <a:lnTo>
                    <a:pt x="330" y="492"/>
                  </a:lnTo>
                  <a:lnTo>
                    <a:pt x="331" y="486"/>
                  </a:lnTo>
                  <a:lnTo>
                    <a:pt x="331" y="480"/>
                  </a:lnTo>
                  <a:lnTo>
                    <a:pt x="333" y="473"/>
                  </a:lnTo>
                  <a:lnTo>
                    <a:pt x="333" y="467"/>
                  </a:lnTo>
                  <a:lnTo>
                    <a:pt x="333" y="461"/>
                  </a:lnTo>
                  <a:lnTo>
                    <a:pt x="333" y="454"/>
                  </a:lnTo>
                  <a:lnTo>
                    <a:pt x="333" y="448"/>
                  </a:lnTo>
                  <a:lnTo>
                    <a:pt x="333" y="441"/>
                  </a:lnTo>
                  <a:lnTo>
                    <a:pt x="334" y="435"/>
                  </a:lnTo>
                  <a:lnTo>
                    <a:pt x="334" y="429"/>
                  </a:lnTo>
                  <a:lnTo>
                    <a:pt x="335" y="422"/>
                  </a:lnTo>
                  <a:lnTo>
                    <a:pt x="335" y="416"/>
                  </a:lnTo>
                  <a:lnTo>
                    <a:pt x="335" y="410"/>
                  </a:lnTo>
                  <a:lnTo>
                    <a:pt x="335" y="403"/>
                  </a:lnTo>
                  <a:lnTo>
                    <a:pt x="336" y="397"/>
                  </a:lnTo>
                  <a:lnTo>
                    <a:pt x="336" y="391"/>
                  </a:lnTo>
                  <a:lnTo>
                    <a:pt x="337" y="384"/>
                  </a:lnTo>
                  <a:lnTo>
                    <a:pt x="337" y="378"/>
                  </a:lnTo>
                  <a:lnTo>
                    <a:pt x="338" y="373"/>
                  </a:lnTo>
                  <a:lnTo>
                    <a:pt x="328" y="373"/>
                  </a:lnTo>
                  <a:lnTo>
                    <a:pt x="319" y="373"/>
                  </a:lnTo>
                  <a:lnTo>
                    <a:pt x="309" y="374"/>
                  </a:lnTo>
                  <a:lnTo>
                    <a:pt x="301" y="375"/>
                  </a:lnTo>
                  <a:lnTo>
                    <a:pt x="291" y="375"/>
                  </a:lnTo>
                  <a:lnTo>
                    <a:pt x="283" y="376"/>
                  </a:lnTo>
                  <a:lnTo>
                    <a:pt x="273" y="377"/>
                  </a:lnTo>
                  <a:lnTo>
                    <a:pt x="265" y="378"/>
                  </a:lnTo>
                  <a:lnTo>
                    <a:pt x="255" y="378"/>
                  </a:lnTo>
                  <a:lnTo>
                    <a:pt x="246" y="378"/>
                  </a:lnTo>
                  <a:lnTo>
                    <a:pt x="236" y="379"/>
                  </a:lnTo>
                  <a:lnTo>
                    <a:pt x="228" y="380"/>
                  </a:lnTo>
                  <a:lnTo>
                    <a:pt x="218" y="380"/>
                  </a:lnTo>
                  <a:lnTo>
                    <a:pt x="210" y="381"/>
                  </a:lnTo>
                  <a:lnTo>
                    <a:pt x="200" y="382"/>
                  </a:lnTo>
                  <a:lnTo>
                    <a:pt x="192" y="383"/>
                  </a:lnTo>
                  <a:lnTo>
                    <a:pt x="191" y="391"/>
                  </a:lnTo>
                  <a:lnTo>
                    <a:pt x="189" y="399"/>
                  </a:lnTo>
                  <a:lnTo>
                    <a:pt x="188" y="408"/>
                  </a:lnTo>
                  <a:lnTo>
                    <a:pt x="188" y="417"/>
                  </a:lnTo>
                  <a:lnTo>
                    <a:pt x="187" y="426"/>
                  </a:lnTo>
                  <a:lnTo>
                    <a:pt x="187" y="435"/>
                  </a:lnTo>
                  <a:lnTo>
                    <a:pt x="187" y="446"/>
                  </a:lnTo>
                  <a:lnTo>
                    <a:pt x="187" y="457"/>
                  </a:lnTo>
                  <a:lnTo>
                    <a:pt x="186" y="463"/>
                  </a:lnTo>
                  <a:lnTo>
                    <a:pt x="186" y="468"/>
                  </a:lnTo>
                  <a:lnTo>
                    <a:pt x="186" y="474"/>
                  </a:lnTo>
                  <a:lnTo>
                    <a:pt x="186" y="481"/>
                  </a:lnTo>
                  <a:lnTo>
                    <a:pt x="185" y="487"/>
                  </a:lnTo>
                  <a:lnTo>
                    <a:pt x="185" y="493"/>
                  </a:lnTo>
                  <a:lnTo>
                    <a:pt x="185" y="500"/>
                  </a:lnTo>
                  <a:lnTo>
                    <a:pt x="185" y="508"/>
                  </a:lnTo>
                  <a:lnTo>
                    <a:pt x="184" y="515"/>
                  </a:lnTo>
                  <a:lnTo>
                    <a:pt x="184" y="523"/>
                  </a:lnTo>
                  <a:lnTo>
                    <a:pt x="184" y="530"/>
                  </a:lnTo>
                  <a:lnTo>
                    <a:pt x="184" y="540"/>
                  </a:lnTo>
                  <a:lnTo>
                    <a:pt x="184" y="550"/>
                  </a:lnTo>
                  <a:lnTo>
                    <a:pt x="184" y="559"/>
                  </a:lnTo>
                  <a:lnTo>
                    <a:pt x="184" y="569"/>
                  </a:lnTo>
                  <a:lnTo>
                    <a:pt x="184" y="579"/>
                  </a:lnTo>
                  <a:lnTo>
                    <a:pt x="178" y="579"/>
                  </a:lnTo>
                  <a:lnTo>
                    <a:pt x="171" y="579"/>
                  </a:lnTo>
                  <a:lnTo>
                    <a:pt x="166" y="579"/>
                  </a:lnTo>
                  <a:lnTo>
                    <a:pt x="161" y="579"/>
                  </a:lnTo>
                  <a:lnTo>
                    <a:pt x="154" y="579"/>
                  </a:lnTo>
                  <a:lnTo>
                    <a:pt x="148" y="579"/>
                  </a:lnTo>
                  <a:lnTo>
                    <a:pt x="143" y="579"/>
                  </a:lnTo>
                  <a:lnTo>
                    <a:pt x="138" y="579"/>
                  </a:lnTo>
                  <a:lnTo>
                    <a:pt x="131" y="579"/>
                  </a:lnTo>
                  <a:lnTo>
                    <a:pt x="126" y="579"/>
                  </a:lnTo>
                  <a:lnTo>
                    <a:pt x="120" y="579"/>
                  </a:lnTo>
                  <a:lnTo>
                    <a:pt x="114" y="579"/>
                  </a:lnTo>
                  <a:lnTo>
                    <a:pt x="103" y="579"/>
                  </a:lnTo>
                  <a:lnTo>
                    <a:pt x="92" y="579"/>
                  </a:lnTo>
                  <a:lnTo>
                    <a:pt x="86" y="579"/>
                  </a:lnTo>
                  <a:lnTo>
                    <a:pt x="79" y="579"/>
                  </a:lnTo>
                  <a:lnTo>
                    <a:pt x="73" y="579"/>
                  </a:lnTo>
                  <a:lnTo>
                    <a:pt x="68" y="579"/>
                  </a:lnTo>
                  <a:lnTo>
                    <a:pt x="61" y="579"/>
                  </a:lnTo>
                  <a:lnTo>
                    <a:pt x="56" y="579"/>
                  </a:lnTo>
                  <a:lnTo>
                    <a:pt x="50" y="579"/>
                  </a:lnTo>
                  <a:lnTo>
                    <a:pt x="44" y="580"/>
                  </a:lnTo>
                  <a:lnTo>
                    <a:pt x="33" y="580"/>
                  </a:lnTo>
                  <a:lnTo>
                    <a:pt x="22" y="581"/>
                  </a:lnTo>
                  <a:lnTo>
                    <a:pt x="10" y="582"/>
                  </a:lnTo>
                  <a:lnTo>
                    <a:pt x="0" y="583"/>
                  </a:lnTo>
                  <a:lnTo>
                    <a:pt x="0" y="573"/>
                  </a:lnTo>
                  <a:lnTo>
                    <a:pt x="0" y="562"/>
                  </a:lnTo>
                  <a:lnTo>
                    <a:pt x="1" y="551"/>
                  </a:lnTo>
                  <a:lnTo>
                    <a:pt x="2" y="540"/>
                  </a:lnTo>
                  <a:lnTo>
                    <a:pt x="2" y="534"/>
                  </a:lnTo>
                  <a:lnTo>
                    <a:pt x="2" y="527"/>
                  </a:lnTo>
                  <a:lnTo>
                    <a:pt x="2" y="521"/>
                  </a:lnTo>
                  <a:lnTo>
                    <a:pt x="3" y="516"/>
                  </a:lnTo>
                  <a:lnTo>
                    <a:pt x="3" y="509"/>
                  </a:lnTo>
                  <a:lnTo>
                    <a:pt x="4" y="503"/>
                  </a:lnTo>
                  <a:lnTo>
                    <a:pt x="4" y="497"/>
                  </a:lnTo>
                  <a:lnTo>
                    <a:pt x="5" y="490"/>
                  </a:lnTo>
                  <a:lnTo>
                    <a:pt x="5" y="483"/>
                  </a:lnTo>
                  <a:lnTo>
                    <a:pt x="5" y="475"/>
                  </a:lnTo>
                  <a:lnTo>
                    <a:pt x="5" y="468"/>
                  </a:lnTo>
                  <a:lnTo>
                    <a:pt x="6" y="462"/>
                  </a:lnTo>
                  <a:lnTo>
                    <a:pt x="6" y="454"/>
                  </a:lnTo>
                  <a:lnTo>
                    <a:pt x="7" y="448"/>
                  </a:lnTo>
                  <a:lnTo>
                    <a:pt x="8" y="440"/>
                  </a:lnTo>
                  <a:lnTo>
                    <a:pt x="9" y="434"/>
                  </a:lnTo>
                  <a:lnTo>
                    <a:pt x="9" y="426"/>
                  </a:lnTo>
                  <a:lnTo>
                    <a:pt x="9" y="418"/>
                  </a:lnTo>
                  <a:lnTo>
                    <a:pt x="9" y="411"/>
                  </a:lnTo>
                  <a:lnTo>
                    <a:pt x="10" y="403"/>
                  </a:lnTo>
                  <a:lnTo>
                    <a:pt x="10" y="395"/>
                  </a:lnTo>
                  <a:lnTo>
                    <a:pt x="11" y="388"/>
                  </a:lnTo>
                  <a:lnTo>
                    <a:pt x="12" y="380"/>
                  </a:lnTo>
                  <a:lnTo>
                    <a:pt x="14" y="374"/>
                  </a:lnTo>
                  <a:lnTo>
                    <a:pt x="14" y="365"/>
                  </a:lnTo>
                  <a:lnTo>
                    <a:pt x="14" y="357"/>
                  </a:lnTo>
                  <a:lnTo>
                    <a:pt x="14" y="348"/>
                  </a:lnTo>
                  <a:lnTo>
                    <a:pt x="15" y="341"/>
                  </a:lnTo>
                  <a:lnTo>
                    <a:pt x="15" y="332"/>
                  </a:lnTo>
                  <a:lnTo>
                    <a:pt x="15" y="324"/>
                  </a:lnTo>
                  <a:lnTo>
                    <a:pt x="15" y="315"/>
                  </a:lnTo>
                  <a:lnTo>
                    <a:pt x="16" y="308"/>
                  </a:lnTo>
                  <a:lnTo>
                    <a:pt x="16" y="298"/>
                  </a:lnTo>
                  <a:lnTo>
                    <a:pt x="16" y="291"/>
                  </a:lnTo>
                  <a:lnTo>
                    <a:pt x="16" y="281"/>
                  </a:lnTo>
                  <a:lnTo>
                    <a:pt x="17" y="274"/>
                  </a:lnTo>
                  <a:lnTo>
                    <a:pt x="17" y="266"/>
                  </a:lnTo>
                  <a:lnTo>
                    <a:pt x="18" y="257"/>
                  </a:lnTo>
                  <a:lnTo>
                    <a:pt x="18" y="249"/>
                  </a:lnTo>
                  <a:lnTo>
                    <a:pt x="19" y="241"/>
                  </a:lnTo>
                  <a:lnTo>
                    <a:pt x="19" y="232"/>
                  </a:lnTo>
                  <a:lnTo>
                    <a:pt x="19" y="223"/>
                  </a:lnTo>
                  <a:lnTo>
                    <a:pt x="19" y="215"/>
                  </a:lnTo>
                  <a:lnTo>
                    <a:pt x="20" y="206"/>
                  </a:lnTo>
                  <a:lnTo>
                    <a:pt x="20" y="197"/>
                  </a:lnTo>
                  <a:lnTo>
                    <a:pt x="20" y="189"/>
                  </a:lnTo>
                  <a:lnTo>
                    <a:pt x="20" y="180"/>
                  </a:lnTo>
                  <a:lnTo>
                    <a:pt x="21" y="172"/>
                  </a:lnTo>
                  <a:lnTo>
                    <a:pt x="21" y="163"/>
                  </a:lnTo>
                  <a:lnTo>
                    <a:pt x="21" y="155"/>
                  </a:lnTo>
                  <a:lnTo>
                    <a:pt x="21" y="146"/>
                  </a:lnTo>
                  <a:lnTo>
                    <a:pt x="21" y="138"/>
                  </a:lnTo>
                  <a:lnTo>
                    <a:pt x="21" y="130"/>
                  </a:lnTo>
                  <a:lnTo>
                    <a:pt x="21" y="121"/>
                  </a:lnTo>
                  <a:lnTo>
                    <a:pt x="21" y="113"/>
                  </a:lnTo>
                  <a:lnTo>
                    <a:pt x="22" y="106"/>
                  </a:lnTo>
                  <a:lnTo>
                    <a:pt x="27" y="103"/>
                  </a:lnTo>
                  <a:lnTo>
                    <a:pt x="33" y="102"/>
                  </a:lnTo>
                  <a:lnTo>
                    <a:pt x="39" y="101"/>
                  </a:lnTo>
                  <a:lnTo>
                    <a:pt x="45" y="100"/>
                  </a:lnTo>
                  <a:lnTo>
                    <a:pt x="51" y="98"/>
                  </a:lnTo>
                  <a:lnTo>
                    <a:pt x="56" y="98"/>
                  </a:lnTo>
                  <a:lnTo>
                    <a:pt x="62" y="96"/>
                  </a:lnTo>
                  <a:lnTo>
                    <a:pt x="69" y="96"/>
                  </a:lnTo>
                  <a:lnTo>
                    <a:pt x="74" y="94"/>
                  </a:lnTo>
                  <a:lnTo>
                    <a:pt x="79" y="93"/>
                  </a:lnTo>
                  <a:lnTo>
                    <a:pt x="86" y="92"/>
                  </a:lnTo>
                  <a:lnTo>
                    <a:pt x="92" y="92"/>
                  </a:lnTo>
                  <a:lnTo>
                    <a:pt x="97" y="90"/>
                  </a:lnTo>
                  <a:lnTo>
                    <a:pt x="103" y="89"/>
                  </a:lnTo>
                  <a:lnTo>
                    <a:pt x="109" y="88"/>
                  </a:lnTo>
                  <a:lnTo>
                    <a:pt x="115" y="88"/>
                  </a:lnTo>
                  <a:lnTo>
                    <a:pt x="126" y="84"/>
                  </a:lnTo>
                  <a:lnTo>
                    <a:pt x="138" y="82"/>
                  </a:lnTo>
                  <a:lnTo>
                    <a:pt x="143" y="80"/>
                  </a:lnTo>
                  <a:lnTo>
                    <a:pt x="148" y="79"/>
                  </a:lnTo>
                  <a:lnTo>
                    <a:pt x="154" y="78"/>
                  </a:lnTo>
                  <a:lnTo>
                    <a:pt x="161" y="77"/>
                  </a:lnTo>
                  <a:lnTo>
                    <a:pt x="171" y="74"/>
                  </a:lnTo>
                  <a:lnTo>
                    <a:pt x="183" y="72"/>
                  </a:lnTo>
                  <a:lnTo>
                    <a:pt x="188" y="70"/>
                  </a:lnTo>
                  <a:lnTo>
                    <a:pt x="194" y="70"/>
                  </a:lnTo>
                  <a:lnTo>
                    <a:pt x="200" y="67"/>
                  </a:lnTo>
                  <a:lnTo>
                    <a:pt x="206" y="67"/>
                  </a:lnTo>
                  <a:lnTo>
                    <a:pt x="205" y="74"/>
                  </a:lnTo>
                  <a:lnTo>
                    <a:pt x="205" y="80"/>
                  </a:lnTo>
                  <a:lnTo>
                    <a:pt x="204" y="87"/>
                  </a:lnTo>
                  <a:lnTo>
                    <a:pt x="204" y="93"/>
                  </a:lnTo>
                  <a:lnTo>
                    <a:pt x="203" y="99"/>
                  </a:lnTo>
                  <a:lnTo>
                    <a:pt x="203" y="106"/>
                  </a:lnTo>
                  <a:lnTo>
                    <a:pt x="203" y="112"/>
                  </a:lnTo>
                  <a:lnTo>
                    <a:pt x="203" y="119"/>
                  </a:lnTo>
                  <a:lnTo>
                    <a:pt x="202" y="130"/>
                  </a:lnTo>
                  <a:lnTo>
                    <a:pt x="201" y="142"/>
                  </a:lnTo>
                  <a:lnTo>
                    <a:pt x="201" y="147"/>
                  </a:lnTo>
                  <a:lnTo>
                    <a:pt x="201" y="153"/>
                  </a:lnTo>
                  <a:lnTo>
                    <a:pt x="201" y="159"/>
                  </a:lnTo>
                  <a:lnTo>
                    <a:pt x="201" y="165"/>
                  </a:lnTo>
                  <a:lnTo>
                    <a:pt x="200" y="176"/>
                  </a:lnTo>
                  <a:lnTo>
                    <a:pt x="199" y="186"/>
                  </a:lnTo>
                  <a:lnTo>
                    <a:pt x="198" y="196"/>
                  </a:lnTo>
                  <a:lnTo>
                    <a:pt x="198" y="206"/>
                  </a:lnTo>
                  <a:lnTo>
                    <a:pt x="197" y="216"/>
                  </a:lnTo>
                  <a:lnTo>
                    <a:pt x="196" y="225"/>
                  </a:lnTo>
                  <a:lnTo>
                    <a:pt x="196" y="235"/>
                  </a:lnTo>
                  <a:lnTo>
                    <a:pt x="196" y="244"/>
                  </a:lnTo>
                  <a:lnTo>
                    <a:pt x="204" y="242"/>
                  </a:lnTo>
                  <a:lnTo>
                    <a:pt x="214" y="242"/>
                  </a:lnTo>
                  <a:lnTo>
                    <a:pt x="222" y="240"/>
                  </a:lnTo>
                  <a:lnTo>
                    <a:pt x="232" y="240"/>
                  </a:lnTo>
                  <a:lnTo>
                    <a:pt x="240" y="238"/>
                  </a:lnTo>
                  <a:lnTo>
                    <a:pt x="250" y="238"/>
                  </a:lnTo>
                  <a:lnTo>
                    <a:pt x="259" y="236"/>
                  </a:lnTo>
                  <a:lnTo>
                    <a:pt x="269" y="236"/>
                  </a:lnTo>
                  <a:lnTo>
                    <a:pt x="277" y="234"/>
                  </a:lnTo>
                  <a:lnTo>
                    <a:pt x="287" y="233"/>
                  </a:lnTo>
                  <a:lnTo>
                    <a:pt x="295" y="231"/>
                  </a:lnTo>
                  <a:lnTo>
                    <a:pt x="305" y="231"/>
                  </a:lnTo>
                  <a:lnTo>
                    <a:pt x="313" y="228"/>
                  </a:lnTo>
                  <a:lnTo>
                    <a:pt x="323" y="227"/>
                  </a:lnTo>
                  <a:lnTo>
                    <a:pt x="333" y="225"/>
                  </a:lnTo>
                  <a:lnTo>
                    <a:pt x="342" y="22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 name="Freeform 16"/>
            <p:cNvSpPr>
              <a:spLocks noEditPoints="1"/>
            </p:cNvSpPr>
            <p:nvPr/>
          </p:nvSpPr>
          <p:spPr bwMode="auto">
            <a:xfrm>
              <a:off x="2653" y="1149"/>
              <a:ext cx="631" cy="670"/>
            </a:xfrm>
            <a:custGeom>
              <a:avLst/>
              <a:gdLst>
                <a:gd name="T0" fmla="*/ 232 w 631"/>
                <a:gd name="T1" fmla="*/ 559 h 670"/>
                <a:gd name="T2" fmla="*/ 217 w 631"/>
                <a:gd name="T3" fmla="*/ 603 h 670"/>
                <a:gd name="T4" fmla="*/ 201 w 631"/>
                <a:gd name="T5" fmla="*/ 648 h 670"/>
                <a:gd name="T6" fmla="*/ 176 w 631"/>
                <a:gd name="T7" fmla="*/ 667 h 670"/>
                <a:gd name="T8" fmla="*/ 146 w 631"/>
                <a:gd name="T9" fmla="*/ 667 h 670"/>
                <a:gd name="T10" fmla="*/ 115 w 631"/>
                <a:gd name="T11" fmla="*/ 667 h 670"/>
                <a:gd name="T12" fmla="*/ 85 w 631"/>
                <a:gd name="T13" fmla="*/ 668 h 670"/>
                <a:gd name="T14" fmla="*/ 54 w 631"/>
                <a:gd name="T15" fmla="*/ 668 h 670"/>
                <a:gd name="T16" fmla="*/ 24 w 631"/>
                <a:gd name="T17" fmla="*/ 669 h 670"/>
                <a:gd name="T18" fmla="*/ 2 w 631"/>
                <a:gd name="T19" fmla="*/ 663 h 670"/>
                <a:gd name="T20" fmla="*/ 18 w 631"/>
                <a:gd name="T21" fmla="*/ 628 h 670"/>
                <a:gd name="T22" fmla="*/ 35 w 631"/>
                <a:gd name="T23" fmla="*/ 587 h 670"/>
                <a:gd name="T24" fmla="*/ 55 w 631"/>
                <a:gd name="T25" fmla="*/ 544 h 670"/>
                <a:gd name="T26" fmla="*/ 74 w 631"/>
                <a:gd name="T27" fmla="*/ 493 h 670"/>
                <a:gd name="T28" fmla="*/ 96 w 631"/>
                <a:gd name="T29" fmla="*/ 441 h 670"/>
                <a:gd name="T30" fmla="*/ 117 w 631"/>
                <a:gd name="T31" fmla="*/ 387 h 670"/>
                <a:gd name="T32" fmla="*/ 140 w 631"/>
                <a:gd name="T33" fmla="*/ 332 h 670"/>
                <a:gd name="T34" fmla="*/ 160 w 631"/>
                <a:gd name="T35" fmla="*/ 276 h 670"/>
                <a:gd name="T36" fmla="*/ 182 w 631"/>
                <a:gd name="T37" fmla="*/ 222 h 670"/>
                <a:gd name="T38" fmla="*/ 202 w 631"/>
                <a:gd name="T39" fmla="*/ 168 h 670"/>
                <a:gd name="T40" fmla="*/ 221 w 631"/>
                <a:gd name="T41" fmla="*/ 118 h 670"/>
                <a:gd name="T42" fmla="*/ 237 w 631"/>
                <a:gd name="T43" fmla="*/ 70 h 670"/>
                <a:gd name="T44" fmla="*/ 260 w 631"/>
                <a:gd name="T45" fmla="*/ 43 h 670"/>
                <a:gd name="T46" fmla="*/ 293 w 631"/>
                <a:gd name="T47" fmla="*/ 35 h 670"/>
                <a:gd name="T48" fmla="*/ 327 w 631"/>
                <a:gd name="T49" fmla="*/ 28 h 670"/>
                <a:gd name="T50" fmla="*/ 361 w 631"/>
                <a:gd name="T51" fmla="*/ 20 h 670"/>
                <a:gd name="T52" fmla="*/ 394 w 631"/>
                <a:gd name="T53" fmla="*/ 13 h 670"/>
                <a:gd name="T54" fmla="*/ 427 w 631"/>
                <a:gd name="T55" fmla="*/ 6 h 670"/>
                <a:gd name="T56" fmla="*/ 462 w 631"/>
                <a:gd name="T57" fmla="*/ 0 h 670"/>
                <a:gd name="T58" fmla="*/ 473 w 631"/>
                <a:gd name="T59" fmla="*/ 49 h 670"/>
                <a:gd name="T60" fmla="*/ 485 w 631"/>
                <a:gd name="T61" fmla="*/ 100 h 670"/>
                <a:gd name="T62" fmla="*/ 498 w 631"/>
                <a:gd name="T63" fmla="*/ 151 h 670"/>
                <a:gd name="T64" fmla="*/ 510 w 631"/>
                <a:gd name="T65" fmla="*/ 203 h 670"/>
                <a:gd name="T66" fmla="*/ 523 w 631"/>
                <a:gd name="T67" fmla="*/ 254 h 670"/>
                <a:gd name="T68" fmla="*/ 537 w 631"/>
                <a:gd name="T69" fmla="*/ 305 h 670"/>
                <a:gd name="T70" fmla="*/ 550 w 631"/>
                <a:gd name="T71" fmla="*/ 357 h 670"/>
                <a:gd name="T72" fmla="*/ 564 w 631"/>
                <a:gd name="T73" fmla="*/ 409 h 670"/>
                <a:gd name="T74" fmla="*/ 576 w 631"/>
                <a:gd name="T75" fmla="*/ 460 h 670"/>
                <a:gd name="T76" fmla="*/ 591 w 631"/>
                <a:gd name="T77" fmla="*/ 513 h 670"/>
                <a:gd name="T78" fmla="*/ 605 w 631"/>
                <a:gd name="T79" fmla="*/ 565 h 670"/>
                <a:gd name="T80" fmla="*/ 618 w 631"/>
                <a:gd name="T81" fmla="*/ 619 h 670"/>
                <a:gd name="T82" fmla="*/ 625 w 631"/>
                <a:gd name="T83" fmla="*/ 663 h 670"/>
                <a:gd name="T84" fmla="*/ 594 w 631"/>
                <a:gd name="T85" fmla="*/ 663 h 670"/>
                <a:gd name="T86" fmla="*/ 563 w 631"/>
                <a:gd name="T87" fmla="*/ 663 h 670"/>
                <a:gd name="T88" fmla="*/ 523 w 631"/>
                <a:gd name="T89" fmla="*/ 663 h 670"/>
                <a:gd name="T90" fmla="*/ 493 w 631"/>
                <a:gd name="T91" fmla="*/ 663 h 670"/>
                <a:gd name="T92" fmla="*/ 444 w 631"/>
                <a:gd name="T93" fmla="*/ 663 h 670"/>
                <a:gd name="T94" fmla="*/ 431 w 631"/>
                <a:gd name="T95" fmla="*/ 615 h 670"/>
                <a:gd name="T96" fmla="*/ 421 w 631"/>
                <a:gd name="T97" fmla="*/ 568 h 670"/>
                <a:gd name="T98" fmla="*/ 411 w 631"/>
                <a:gd name="T99" fmla="*/ 521 h 670"/>
                <a:gd name="T100" fmla="*/ 367 w 631"/>
                <a:gd name="T101" fmla="*/ 514 h 670"/>
                <a:gd name="T102" fmla="*/ 315 w 631"/>
                <a:gd name="T103" fmla="*/ 517 h 670"/>
                <a:gd name="T104" fmla="*/ 264 w 631"/>
                <a:gd name="T105" fmla="*/ 522 h 670"/>
                <a:gd name="T106" fmla="*/ 374 w 631"/>
                <a:gd name="T107" fmla="*/ 331 h 670"/>
                <a:gd name="T108" fmla="*/ 363 w 631"/>
                <a:gd name="T109" fmla="*/ 283 h 670"/>
                <a:gd name="T110" fmla="*/ 354 w 631"/>
                <a:gd name="T111" fmla="*/ 237 h 670"/>
                <a:gd name="T112" fmla="*/ 341 w 631"/>
                <a:gd name="T113" fmla="*/ 210 h 670"/>
                <a:gd name="T114" fmla="*/ 325 w 631"/>
                <a:gd name="T115" fmla="*/ 259 h 670"/>
                <a:gd name="T116" fmla="*/ 309 w 631"/>
                <a:gd name="T117" fmla="*/ 308 h 670"/>
                <a:gd name="T118" fmla="*/ 293 w 631"/>
                <a:gd name="T119" fmla="*/ 358 h 670"/>
                <a:gd name="T120" fmla="*/ 345 w 631"/>
                <a:gd name="T121" fmla="*/ 35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1" h="670">
                  <a:moveTo>
                    <a:pt x="243" y="524"/>
                  </a:moveTo>
                  <a:lnTo>
                    <a:pt x="240" y="532"/>
                  </a:lnTo>
                  <a:lnTo>
                    <a:pt x="237" y="541"/>
                  </a:lnTo>
                  <a:lnTo>
                    <a:pt x="234" y="549"/>
                  </a:lnTo>
                  <a:lnTo>
                    <a:pt x="232" y="559"/>
                  </a:lnTo>
                  <a:lnTo>
                    <a:pt x="229" y="567"/>
                  </a:lnTo>
                  <a:lnTo>
                    <a:pt x="225" y="577"/>
                  </a:lnTo>
                  <a:lnTo>
                    <a:pt x="222" y="585"/>
                  </a:lnTo>
                  <a:lnTo>
                    <a:pt x="220" y="595"/>
                  </a:lnTo>
                  <a:lnTo>
                    <a:pt x="217" y="603"/>
                  </a:lnTo>
                  <a:lnTo>
                    <a:pt x="214" y="612"/>
                  </a:lnTo>
                  <a:lnTo>
                    <a:pt x="211" y="620"/>
                  </a:lnTo>
                  <a:lnTo>
                    <a:pt x="207" y="630"/>
                  </a:lnTo>
                  <a:lnTo>
                    <a:pt x="204" y="638"/>
                  </a:lnTo>
                  <a:lnTo>
                    <a:pt x="201" y="648"/>
                  </a:lnTo>
                  <a:lnTo>
                    <a:pt x="198" y="657"/>
                  </a:lnTo>
                  <a:lnTo>
                    <a:pt x="195" y="667"/>
                  </a:lnTo>
                  <a:lnTo>
                    <a:pt x="188" y="667"/>
                  </a:lnTo>
                  <a:lnTo>
                    <a:pt x="182" y="667"/>
                  </a:lnTo>
                  <a:lnTo>
                    <a:pt x="176" y="667"/>
                  </a:lnTo>
                  <a:lnTo>
                    <a:pt x="170" y="667"/>
                  </a:lnTo>
                  <a:lnTo>
                    <a:pt x="164" y="667"/>
                  </a:lnTo>
                  <a:lnTo>
                    <a:pt x="158" y="667"/>
                  </a:lnTo>
                  <a:lnTo>
                    <a:pt x="151" y="667"/>
                  </a:lnTo>
                  <a:lnTo>
                    <a:pt x="146" y="667"/>
                  </a:lnTo>
                  <a:lnTo>
                    <a:pt x="140" y="667"/>
                  </a:lnTo>
                  <a:lnTo>
                    <a:pt x="133" y="667"/>
                  </a:lnTo>
                  <a:lnTo>
                    <a:pt x="127" y="667"/>
                  </a:lnTo>
                  <a:lnTo>
                    <a:pt x="122" y="667"/>
                  </a:lnTo>
                  <a:lnTo>
                    <a:pt x="115" y="667"/>
                  </a:lnTo>
                  <a:lnTo>
                    <a:pt x="110" y="667"/>
                  </a:lnTo>
                  <a:lnTo>
                    <a:pt x="103" y="667"/>
                  </a:lnTo>
                  <a:lnTo>
                    <a:pt x="98" y="668"/>
                  </a:lnTo>
                  <a:lnTo>
                    <a:pt x="92" y="668"/>
                  </a:lnTo>
                  <a:lnTo>
                    <a:pt x="85" y="668"/>
                  </a:lnTo>
                  <a:lnTo>
                    <a:pt x="79" y="668"/>
                  </a:lnTo>
                  <a:lnTo>
                    <a:pt x="73" y="668"/>
                  </a:lnTo>
                  <a:lnTo>
                    <a:pt x="66" y="668"/>
                  </a:lnTo>
                  <a:lnTo>
                    <a:pt x="60" y="668"/>
                  </a:lnTo>
                  <a:lnTo>
                    <a:pt x="54" y="668"/>
                  </a:lnTo>
                  <a:lnTo>
                    <a:pt x="48" y="669"/>
                  </a:lnTo>
                  <a:lnTo>
                    <a:pt x="42" y="669"/>
                  </a:lnTo>
                  <a:lnTo>
                    <a:pt x="36" y="669"/>
                  </a:lnTo>
                  <a:lnTo>
                    <a:pt x="29" y="669"/>
                  </a:lnTo>
                  <a:lnTo>
                    <a:pt x="24" y="669"/>
                  </a:lnTo>
                  <a:lnTo>
                    <a:pt x="18" y="669"/>
                  </a:lnTo>
                  <a:lnTo>
                    <a:pt x="11" y="669"/>
                  </a:lnTo>
                  <a:lnTo>
                    <a:pt x="5" y="669"/>
                  </a:lnTo>
                  <a:lnTo>
                    <a:pt x="0" y="670"/>
                  </a:lnTo>
                  <a:lnTo>
                    <a:pt x="2" y="663"/>
                  </a:lnTo>
                  <a:lnTo>
                    <a:pt x="5" y="656"/>
                  </a:lnTo>
                  <a:lnTo>
                    <a:pt x="8" y="650"/>
                  </a:lnTo>
                  <a:lnTo>
                    <a:pt x="11" y="644"/>
                  </a:lnTo>
                  <a:lnTo>
                    <a:pt x="14" y="635"/>
                  </a:lnTo>
                  <a:lnTo>
                    <a:pt x="18" y="628"/>
                  </a:lnTo>
                  <a:lnTo>
                    <a:pt x="21" y="620"/>
                  </a:lnTo>
                  <a:lnTo>
                    <a:pt x="24" y="613"/>
                  </a:lnTo>
                  <a:lnTo>
                    <a:pt x="27" y="604"/>
                  </a:lnTo>
                  <a:lnTo>
                    <a:pt x="30" y="596"/>
                  </a:lnTo>
                  <a:lnTo>
                    <a:pt x="35" y="587"/>
                  </a:lnTo>
                  <a:lnTo>
                    <a:pt x="39" y="579"/>
                  </a:lnTo>
                  <a:lnTo>
                    <a:pt x="42" y="569"/>
                  </a:lnTo>
                  <a:lnTo>
                    <a:pt x="46" y="561"/>
                  </a:lnTo>
                  <a:lnTo>
                    <a:pt x="51" y="552"/>
                  </a:lnTo>
                  <a:lnTo>
                    <a:pt x="55" y="544"/>
                  </a:lnTo>
                  <a:lnTo>
                    <a:pt x="58" y="533"/>
                  </a:lnTo>
                  <a:lnTo>
                    <a:pt x="62" y="524"/>
                  </a:lnTo>
                  <a:lnTo>
                    <a:pt x="66" y="513"/>
                  </a:lnTo>
                  <a:lnTo>
                    <a:pt x="71" y="504"/>
                  </a:lnTo>
                  <a:lnTo>
                    <a:pt x="74" y="493"/>
                  </a:lnTo>
                  <a:lnTo>
                    <a:pt x="78" y="483"/>
                  </a:lnTo>
                  <a:lnTo>
                    <a:pt x="82" y="473"/>
                  </a:lnTo>
                  <a:lnTo>
                    <a:pt x="88" y="463"/>
                  </a:lnTo>
                  <a:lnTo>
                    <a:pt x="91" y="452"/>
                  </a:lnTo>
                  <a:lnTo>
                    <a:pt x="96" y="441"/>
                  </a:lnTo>
                  <a:lnTo>
                    <a:pt x="99" y="431"/>
                  </a:lnTo>
                  <a:lnTo>
                    <a:pt x="105" y="420"/>
                  </a:lnTo>
                  <a:lnTo>
                    <a:pt x="109" y="408"/>
                  </a:lnTo>
                  <a:lnTo>
                    <a:pt x="113" y="399"/>
                  </a:lnTo>
                  <a:lnTo>
                    <a:pt x="117" y="387"/>
                  </a:lnTo>
                  <a:lnTo>
                    <a:pt x="123" y="378"/>
                  </a:lnTo>
                  <a:lnTo>
                    <a:pt x="126" y="366"/>
                  </a:lnTo>
                  <a:lnTo>
                    <a:pt x="131" y="354"/>
                  </a:lnTo>
                  <a:lnTo>
                    <a:pt x="134" y="343"/>
                  </a:lnTo>
                  <a:lnTo>
                    <a:pt x="140" y="332"/>
                  </a:lnTo>
                  <a:lnTo>
                    <a:pt x="143" y="320"/>
                  </a:lnTo>
                  <a:lnTo>
                    <a:pt x="148" y="310"/>
                  </a:lnTo>
                  <a:lnTo>
                    <a:pt x="151" y="298"/>
                  </a:lnTo>
                  <a:lnTo>
                    <a:pt x="156" y="287"/>
                  </a:lnTo>
                  <a:lnTo>
                    <a:pt x="160" y="276"/>
                  </a:lnTo>
                  <a:lnTo>
                    <a:pt x="165" y="265"/>
                  </a:lnTo>
                  <a:lnTo>
                    <a:pt x="168" y="254"/>
                  </a:lnTo>
                  <a:lnTo>
                    <a:pt x="173" y="243"/>
                  </a:lnTo>
                  <a:lnTo>
                    <a:pt x="178" y="231"/>
                  </a:lnTo>
                  <a:lnTo>
                    <a:pt x="182" y="222"/>
                  </a:lnTo>
                  <a:lnTo>
                    <a:pt x="186" y="210"/>
                  </a:lnTo>
                  <a:lnTo>
                    <a:pt x="191" y="201"/>
                  </a:lnTo>
                  <a:lnTo>
                    <a:pt x="195" y="189"/>
                  </a:lnTo>
                  <a:lnTo>
                    <a:pt x="199" y="178"/>
                  </a:lnTo>
                  <a:lnTo>
                    <a:pt x="202" y="168"/>
                  </a:lnTo>
                  <a:lnTo>
                    <a:pt x="206" y="158"/>
                  </a:lnTo>
                  <a:lnTo>
                    <a:pt x="209" y="148"/>
                  </a:lnTo>
                  <a:lnTo>
                    <a:pt x="214" y="137"/>
                  </a:lnTo>
                  <a:lnTo>
                    <a:pt x="217" y="127"/>
                  </a:lnTo>
                  <a:lnTo>
                    <a:pt x="221" y="118"/>
                  </a:lnTo>
                  <a:lnTo>
                    <a:pt x="224" y="108"/>
                  </a:lnTo>
                  <a:lnTo>
                    <a:pt x="227" y="99"/>
                  </a:lnTo>
                  <a:lnTo>
                    <a:pt x="231" y="89"/>
                  </a:lnTo>
                  <a:lnTo>
                    <a:pt x="234" y="80"/>
                  </a:lnTo>
                  <a:lnTo>
                    <a:pt x="237" y="70"/>
                  </a:lnTo>
                  <a:lnTo>
                    <a:pt x="240" y="62"/>
                  </a:lnTo>
                  <a:lnTo>
                    <a:pt x="243" y="53"/>
                  </a:lnTo>
                  <a:lnTo>
                    <a:pt x="248" y="46"/>
                  </a:lnTo>
                  <a:lnTo>
                    <a:pt x="254" y="44"/>
                  </a:lnTo>
                  <a:lnTo>
                    <a:pt x="260" y="43"/>
                  </a:lnTo>
                  <a:lnTo>
                    <a:pt x="267" y="41"/>
                  </a:lnTo>
                  <a:lnTo>
                    <a:pt x="273" y="40"/>
                  </a:lnTo>
                  <a:lnTo>
                    <a:pt x="279" y="37"/>
                  </a:lnTo>
                  <a:lnTo>
                    <a:pt x="287" y="36"/>
                  </a:lnTo>
                  <a:lnTo>
                    <a:pt x="293" y="35"/>
                  </a:lnTo>
                  <a:lnTo>
                    <a:pt x="301" y="34"/>
                  </a:lnTo>
                  <a:lnTo>
                    <a:pt x="307" y="32"/>
                  </a:lnTo>
                  <a:lnTo>
                    <a:pt x="313" y="31"/>
                  </a:lnTo>
                  <a:lnTo>
                    <a:pt x="320" y="29"/>
                  </a:lnTo>
                  <a:lnTo>
                    <a:pt x="327" y="28"/>
                  </a:lnTo>
                  <a:lnTo>
                    <a:pt x="333" y="26"/>
                  </a:lnTo>
                  <a:lnTo>
                    <a:pt x="341" y="25"/>
                  </a:lnTo>
                  <a:lnTo>
                    <a:pt x="347" y="24"/>
                  </a:lnTo>
                  <a:lnTo>
                    <a:pt x="355" y="23"/>
                  </a:lnTo>
                  <a:lnTo>
                    <a:pt x="361" y="20"/>
                  </a:lnTo>
                  <a:lnTo>
                    <a:pt x="367" y="19"/>
                  </a:lnTo>
                  <a:lnTo>
                    <a:pt x="374" y="17"/>
                  </a:lnTo>
                  <a:lnTo>
                    <a:pt x="380" y="16"/>
                  </a:lnTo>
                  <a:lnTo>
                    <a:pt x="386" y="14"/>
                  </a:lnTo>
                  <a:lnTo>
                    <a:pt x="394" y="13"/>
                  </a:lnTo>
                  <a:lnTo>
                    <a:pt x="400" y="12"/>
                  </a:lnTo>
                  <a:lnTo>
                    <a:pt x="408" y="11"/>
                  </a:lnTo>
                  <a:lnTo>
                    <a:pt x="414" y="9"/>
                  </a:lnTo>
                  <a:lnTo>
                    <a:pt x="420" y="8"/>
                  </a:lnTo>
                  <a:lnTo>
                    <a:pt x="427" y="6"/>
                  </a:lnTo>
                  <a:lnTo>
                    <a:pt x="434" y="6"/>
                  </a:lnTo>
                  <a:lnTo>
                    <a:pt x="440" y="3"/>
                  </a:lnTo>
                  <a:lnTo>
                    <a:pt x="448" y="2"/>
                  </a:lnTo>
                  <a:lnTo>
                    <a:pt x="454" y="0"/>
                  </a:lnTo>
                  <a:lnTo>
                    <a:pt x="462" y="0"/>
                  </a:lnTo>
                  <a:lnTo>
                    <a:pt x="464" y="10"/>
                  </a:lnTo>
                  <a:lnTo>
                    <a:pt x="466" y="19"/>
                  </a:lnTo>
                  <a:lnTo>
                    <a:pt x="468" y="29"/>
                  </a:lnTo>
                  <a:lnTo>
                    <a:pt x="471" y="40"/>
                  </a:lnTo>
                  <a:lnTo>
                    <a:pt x="473" y="49"/>
                  </a:lnTo>
                  <a:lnTo>
                    <a:pt x="475" y="60"/>
                  </a:lnTo>
                  <a:lnTo>
                    <a:pt x="478" y="69"/>
                  </a:lnTo>
                  <a:lnTo>
                    <a:pt x="481" y="80"/>
                  </a:lnTo>
                  <a:lnTo>
                    <a:pt x="483" y="89"/>
                  </a:lnTo>
                  <a:lnTo>
                    <a:pt x="485" y="100"/>
                  </a:lnTo>
                  <a:lnTo>
                    <a:pt x="487" y="109"/>
                  </a:lnTo>
                  <a:lnTo>
                    <a:pt x="490" y="120"/>
                  </a:lnTo>
                  <a:lnTo>
                    <a:pt x="492" y="130"/>
                  </a:lnTo>
                  <a:lnTo>
                    <a:pt x="496" y="140"/>
                  </a:lnTo>
                  <a:lnTo>
                    <a:pt x="498" y="151"/>
                  </a:lnTo>
                  <a:lnTo>
                    <a:pt x="501" y="161"/>
                  </a:lnTo>
                  <a:lnTo>
                    <a:pt x="503" y="171"/>
                  </a:lnTo>
                  <a:lnTo>
                    <a:pt x="505" y="182"/>
                  </a:lnTo>
                  <a:lnTo>
                    <a:pt x="507" y="192"/>
                  </a:lnTo>
                  <a:lnTo>
                    <a:pt x="510" y="203"/>
                  </a:lnTo>
                  <a:lnTo>
                    <a:pt x="513" y="212"/>
                  </a:lnTo>
                  <a:lnTo>
                    <a:pt x="516" y="223"/>
                  </a:lnTo>
                  <a:lnTo>
                    <a:pt x="518" y="233"/>
                  </a:lnTo>
                  <a:lnTo>
                    <a:pt x="521" y="244"/>
                  </a:lnTo>
                  <a:lnTo>
                    <a:pt x="523" y="254"/>
                  </a:lnTo>
                  <a:lnTo>
                    <a:pt x="526" y="264"/>
                  </a:lnTo>
                  <a:lnTo>
                    <a:pt x="528" y="275"/>
                  </a:lnTo>
                  <a:lnTo>
                    <a:pt x="532" y="285"/>
                  </a:lnTo>
                  <a:lnTo>
                    <a:pt x="534" y="295"/>
                  </a:lnTo>
                  <a:lnTo>
                    <a:pt x="537" y="305"/>
                  </a:lnTo>
                  <a:lnTo>
                    <a:pt x="540" y="316"/>
                  </a:lnTo>
                  <a:lnTo>
                    <a:pt x="543" y="327"/>
                  </a:lnTo>
                  <a:lnTo>
                    <a:pt x="545" y="336"/>
                  </a:lnTo>
                  <a:lnTo>
                    <a:pt x="547" y="347"/>
                  </a:lnTo>
                  <a:lnTo>
                    <a:pt x="550" y="357"/>
                  </a:lnTo>
                  <a:lnTo>
                    <a:pt x="553" y="368"/>
                  </a:lnTo>
                  <a:lnTo>
                    <a:pt x="555" y="378"/>
                  </a:lnTo>
                  <a:lnTo>
                    <a:pt x="558" y="388"/>
                  </a:lnTo>
                  <a:lnTo>
                    <a:pt x="561" y="399"/>
                  </a:lnTo>
                  <a:lnTo>
                    <a:pt x="564" y="409"/>
                  </a:lnTo>
                  <a:lnTo>
                    <a:pt x="567" y="419"/>
                  </a:lnTo>
                  <a:lnTo>
                    <a:pt x="569" y="429"/>
                  </a:lnTo>
                  <a:lnTo>
                    <a:pt x="571" y="440"/>
                  </a:lnTo>
                  <a:lnTo>
                    <a:pt x="574" y="451"/>
                  </a:lnTo>
                  <a:lnTo>
                    <a:pt x="576" y="460"/>
                  </a:lnTo>
                  <a:lnTo>
                    <a:pt x="579" y="472"/>
                  </a:lnTo>
                  <a:lnTo>
                    <a:pt x="582" y="481"/>
                  </a:lnTo>
                  <a:lnTo>
                    <a:pt x="586" y="493"/>
                  </a:lnTo>
                  <a:lnTo>
                    <a:pt x="588" y="503"/>
                  </a:lnTo>
                  <a:lnTo>
                    <a:pt x="591" y="513"/>
                  </a:lnTo>
                  <a:lnTo>
                    <a:pt x="593" y="524"/>
                  </a:lnTo>
                  <a:lnTo>
                    <a:pt x="596" y="534"/>
                  </a:lnTo>
                  <a:lnTo>
                    <a:pt x="598" y="544"/>
                  </a:lnTo>
                  <a:lnTo>
                    <a:pt x="602" y="556"/>
                  </a:lnTo>
                  <a:lnTo>
                    <a:pt x="605" y="565"/>
                  </a:lnTo>
                  <a:lnTo>
                    <a:pt x="608" y="577"/>
                  </a:lnTo>
                  <a:lnTo>
                    <a:pt x="610" y="586"/>
                  </a:lnTo>
                  <a:lnTo>
                    <a:pt x="613" y="598"/>
                  </a:lnTo>
                  <a:lnTo>
                    <a:pt x="615" y="607"/>
                  </a:lnTo>
                  <a:lnTo>
                    <a:pt x="618" y="619"/>
                  </a:lnTo>
                  <a:lnTo>
                    <a:pt x="622" y="630"/>
                  </a:lnTo>
                  <a:lnTo>
                    <a:pt x="625" y="640"/>
                  </a:lnTo>
                  <a:lnTo>
                    <a:pt x="628" y="651"/>
                  </a:lnTo>
                  <a:lnTo>
                    <a:pt x="631" y="663"/>
                  </a:lnTo>
                  <a:lnTo>
                    <a:pt x="625" y="663"/>
                  </a:lnTo>
                  <a:lnTo>
                    <a:pt x="618" y="663"/>
                  </a:lnTo>
                  <a:lnTo>
                    <a:pt x="612" y="663"/>
                  </a:lnTo>
                  <a:lnTo>
                    <a:pt x="607" y="663"/>
                  </a:lnTo>
                  <a:lnTo>
                    <a:pt x="600" y="663"/>
                  </a:lnTo>
                  <a:lnTo>
                    <a:pt x="594" y="663"/>
                  </a:lnTo>
                  <a:lnTo>
                    <a:pt x="588" y="663"/>
                  </a:lnTo>
                  <a:lnTo>
                    <a:pt x="582" y="663"/>
                  </a:lnTo>
                  <a:lnTo>
                    <a:pt x="576" y="663"/>
                  </a:lnTo>
                  <a:lnTo>
                    <a:pt x="570" y="663"/>
                  </a:lnTo>
                  <a:lnTo>
                    <a:pt x="563" y="663"/>
                  </a:lnTo>
                  <a:lnTo>
                    <a:pt x="558" y="663"/>
                  </a:lnTo>
                  <a:lnTo>
                    <a:pt x="546" y="663"/>
                  </a:lnTo>
                  <a:lnTo>
                    <a:pt x="536" y="663"/>
                  </a:lnTo>
                  <a:lnTo>
                    <a:pt x="529" y="663"/>
                  </a:lnTo>
                  <a:lnTo>
                    <a:pt x="523" y="663"/>
                  </a:lnTo>
                  <a:lnTo>
                    <a:pt x="517" y="663"/>
                  </a:lnTo>
                  <a:lnTo>
                    <a:pt x="511" y="663"/>
                  </a:lnTo>
                  <a:lnTo>
                    <a:pt x="505" y="663"/>
                  </a:lnTo>
                  <a:lnTo>
                    <a:pt x="500" y="663"/>
                  </a:lnTo>
                  <a:lnTo>
                    <a:pt x="493" y="663"/>
                  </a:lnTo>
                  <a:lnTo>
                    <a:pt x="488" y="663"/>
                  </a:lnTo>
                  <a:lnTo>
                    <a:pt x="476" y="663"/>
                  </a:lnTo>
                  <a:lnTo>
                    <a:pt x="466" y="663"/>
                  </a:lnTo>
                  <a:lnTo>
                    <a:pt x="454" y="663"/>
                  </a:lnTo>
                  <a:lnTo>
                    <a:pt x="444" y="663"/>
                  </a:lnTo>
                  <a:lnTo>
                    <a:pt x="440" y="653"/>
                  </a:lnTo>
                  <a:lnTo>
                    <a:pt x="438" y="644"/>
                  </a:lnTo>
                  <a:lnTo>
                    <a:pt x="436" y="634"/>
                  </a:lnTo>
                  <a:lnTo>
                    <a:pt x="434" y="624"/>
                  </a:lnTo>
                  <a:lnTo>
                    <a:pt x="431" y="615"/>
                  </a:lnTo>
                  <a:lnTo>
                    <a:pt x="430" y="605"/>
                  </a:lnTo>
                  <a:lnTo>
                    <a:pt x="427" y="596"/>
                  </a:lnTo>
                  <a:lnTo>
                    <a:pt x="426" y="587"/>
                  </a:lnTo>
                  <a:lnTo>
                    <a:pt x="422" y="578"/>
                  </a:lnTo>
                  <a:lnTo>
                    <a:pt x="421" y="568"/>
                  </a:lnTo>
                  <a:lnTo>
                    <a:pt x="418" y="559"/>
                  </a:lnTo>
                  <a:lnTo>
                    <a:pt x="417" y="549"/>
                  </a:lnTo>
                  <a:lnTo>
                    <a:pt x="415" y="540"/>
                  </a:lnTo>
                  <a:lnTo>
                    <a:pt x="413" y="530"/>
                  </a:lnTo>
                  <a:lnTo>
                    <a:pt x="411" y="521"/>
                  </a:lnTo>
                  <a:lnTo>
                    <a:pt x="410" y="512"/>
                  </a:lnTo>
                  <a:lnTo>
                    <a:pt x="398" y="512"/>
                  </a:lnTo>
                  <a:lnTo>
                    <a:pt x="387" y="513"/>
                  </a:lnTo>
                  <a:lnTo>
                    <a:pt x="377" y="513"/>
                  </a:lnTo>
                  <a:lnTo>
                    <a:pt x="367" y="514"/>
                  </a:lnTo>
                  <a:lnTo>
                    <a:pt x="357" y="514"/>
                  </a:lnTo>
                  <a:lnTo>
                    <a:pt x="346" y="515"/>
                  </a:lnTo>
                  <a:lnTo>
                    <a:pt x="336" y="516"/>
                  </a:lnTo>
                  <a:lnTo>
                    <a:pt x="326" y="517"/>
                  </a:lnTo>
                  <a:lnTo>
                    <a:pt x="315" y="517"/>
                  </a:lnTo>
                  <a:lnTo>
                    <a:pt x="305" y="518"/>
                  </a:lnTo>
                  <a:lnTo>
                    <a:pt x="294" y="520"/>
                  </a:lnTo>
                  <a:lnTo>
                    <a:pt x="285" y="521"/>
                  </a:lnTo>
                  <a:lnTo>
                    <a:pt x="274" y="521"/>
                  </a:lnTo>
                  <a:lnTo>
                    <a:pt x="264" y="522"/>
                  </a:lnTo>
                  <a:lnTo>
                    <a:pt x="253" y="523"/>
                  </a:lnTo>
                  <a:lnTo>
                    <a:pt x="243" y="524"/>
                  </a:lnTo>
                  <a:close/>
                  <a:moveTo>
                    <a:pt x="379" y="351"/>
                  </a:moveTo>
                  <a:lnTo>
                    <a:pt x="376" y="340"/>
                  </a:lnTo>
                  <a:lnTo>
                    <a:pt x="374" y="331"/>
                  </a:lnTo>
                  <a:lnTo>
                    <a:pt x="372" y="321"/>
                  </a:lnTo>
                  <a:lnTo>
                    <a:pt x="371" y="312"/>
                  </a:lnTo>
                  <a:lnTo>
                    <a:pt x="367" y="302"/>
                  </a:lnTo>
                  <a:lnTo>
                    <a:pt x="365" y="293"/>
                  </a:lnTo>
                  <a:lnTo>
                    <a:pt x="363" y="283"/>
                  </a:lnTo>
                  <a:lnTo>
                    <a:pt x="362" y="274"/>
                  </a:lnTo>
                  <a:lnTo>
                    <a:pt x="359" y="264"/>
                  </a:lnTo>
                  <a:lnTo>
                    <a:pt x="357" y="255"/>
                  </a:lnTo>
                  <a:lnTo>
                    <a:pt x="355" y="245"/>
                  </a:lnTo>
                  <a:lnTo>
                    <a:pt x="354" y="237"/>
                  </a:lnTo>
                  <a:lnTo>
                    <a:pt x="350" y="227"/>
                  </a:lnTo>
                  <a:lnTo>
                    <a:pt x="348" y="219"/>
                  </a:lnTo>
                  <a:lnTo>
                    <a:pt x="346" y="209"/>
                  </a:lnTo>
                  <a:lnTo>
                    <a:pt x="345" y="201"/>
                  </a:lnTo>
                  <a:lnTo>
                    <a:pt x="341" y="210"/>
                  </a:lnTo>
                  <a:lnTo>
                    <a:pt x="338" y="220"/>
                  </a:lnTo>
                  <a:lnTo>
                    <a:pt x="334" y="229"/>
                  </a:lnTo>
                  <a:lnTo>
                    <a:pt x="331" y="239"/>
                  </a:lnTo>
                  <a:lnTo>
                    <a:pt x="328" y="248"/>
                  </a:lnTo>
                  <a:lnTo>
                    <a:pt x="325" y="259"/>
                  </a:lnTo>
                  <a:lnTo>
                    <a:pt x="322" y="268"/>
                  </a:lnTo>
                  <a:lnTo>
                    <a:pt x="319" y="279"/>
                  </a:lnTo>
                  <a:lnTo>
                    <a:pt x="315" y="289"/>
                  </a:lnTo>
                  <a:lnTo>
                    <a:pt x="312" y="298"/>
                  </a:lnTo>
                  <a:lnTo>
                    <a:pt x="309" y="308"/>
                  </a:lnTo>
                  <a:lnTo>
                    <a:pt x="306" y="318"/>
                  </a:lnTo>
                  <a:lnTo>
                    <a:pt x="303" y="328"/>
                  </a:lnTo>
                  <a:lnTo>
                    <a:pt x="300" y="338"/>
                  </a:lnTo>
                  <a:lnTo>
                    <a:pt x="296" y="348"/>
                  </a:lnTo>
                  <a:lnTo>
                    <a:pt x="293" y="358"/>
                  </a:lnTo>
                  <a:lnTo>
                    <a:pt x="304" y="357"/>
                  </a:lnTo>
                  <a:lnTo>
                    <a:pt x="314" y="357"/>
                  </a:lnTo>
                  <a:lnTo>
                    <a:pt x="325" y="356"/>
                  </a:lnTo>
                  <a:lnTo>
                    <a:pt x="336" y="355"/>
                  </a:lnTo>
                  <a:lnTo>
                    <a:pt x="345" y="353"/>
                  </a:lnTo>
                  <a:lnTo>
                    <a:pt x="357" y="353"/>
                  </a:lnTo>
                  <a:lnTo>
                    <a:pt x="367" y="351"/>
                  </a:lnTo>
                  <a:lnTo>
                    <a:pt x="379" y="35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 name="Freeform 17"/>
            <p:cNvSpPr>
              <a:spLocks/>
            </p:cNvSpPr>
            <p:nvPr/>
          </p:nvSpPr>
          <p:spPr bwMode="auto">
            <a:xfrm>
              <a:off x="3303" y="1003"/>
              <a:ext cx="534" cy="809"/>
            </a:xfrm>
            <a:custGeom>
              <a:avLst/>
              <a:gdLst>
                <a:gd name="T0" fmla="*/ 2 w 534"/>
                <a:gd name="T1" fmla="*/ 758 h 809"/>
                <a:gd name="T2" fmla="*/ 8 w 534"/>
                <a:gd name="T3" fmla="*/ 687 h 809"/>
                <a:gd name="T4" fmla="*/ 11 w 534"/>
                <a:gd name="T5" fmla="*/ 604 h 809"/>
                <a:gd name="T6" fmla="*/ 16 w 534"/>
                <a:gd name="T7" fmla="*/ 512 h 809"/>
                <a:gd name="T8" fmla="*/ 19 w 534"/>
                <a:gd name="T9" fmla="*/ 414 h 809"/>
                <a:gd name="T10" fmla="*/ 23 w 534"/>
                <a:gd name="T11" fmla="*/ 314 h 809"/>
                <a:gd name="T12" fmla="*/ 25 w 534"/>
                <a:gd name="T13" fmla="*/ 213 h 809"/>
                <a:gd name="T14" fmla="*/ 26 w 534"/>
                <a:gd name="T15" fmla="*/ 116 h 809"/>
                <a:gd name="T16" fmla="*/ 71 w 534"/>
                <a:gd name="T17" fmla="*/ 94 h 809"/>
                <a:gd name="T18" fmla="*/ 124 w 534"/>
                <a:gd name="T19" fmla="*/ 83 h 809"/>
                <a:gd name="T20" fmla="*/ 176 w 534"/>
                <a:gd name="T21" fmla="*/ 72 h 809"/>
                <a:gd name="T22" fmla="*/ 230 w 534"/>
                <a:gd name="T23" fmla="*/ 60 h 809"/>
                <a:gd name="T24" fmla="*/ 250 w 534"/>
                <a:gd name="T25" fmla="*/ 103 h 809"/>
                <a:gd name="T26" fmla="*/ 266 w 534"/>
                <a:gd name="T27" fmla="*/ 153 h 809"/>
                <a:gd name="T28" fmla="*/ 282 w 534"/>
                <a:gd name="T29" fmla="*/ 202 h 809"/>
                <a:gd name="T30" fmla="*/ 298 w 534"/>
                <a:gd name="T31" fmla="*/ 253 h 809"/>
                <a:gd name="T32" fmla="*/ 313 w 534"/>
                <a:gd name="T33" fmla="*/ 304 h 809"/>
                <a:gd name="T34" fmla="*/ 329 w 534"/>
                <a:gd name="T35" fmla="*/ 355 h 809"/>
                <a:gd name="T36" fmla="*/ 344 w 534"/>
                <a:gd name="T37" fmla="*/ 406 h 809"/>
                <a:gd name="T38" fmla="*/ 358 w 534"/>
                <a:gd name="T39" fmla="*/ 459 h 809"/>
                <a:gd name="T40" fmla="*/ 363 w 534"/>
                <a:gd name="T41" fmla="*/ 419 h 809"/>
                <a:gd name="T42" fmla="*/ 365 w 534"/>
                <a:gd name="T43" fmla="*/ 365 h 809"/>
                <a:gd name="T44" fmla="*/ 366 w 534"/>
                <a:gd name="T45" fmla="*/ 311 h 809"/>
                <a:gd name="T46" fmla="*/ 368 w 534"/>
                <a:gd name="T47" fmla="*/ 258 h 809"/>
                <a:gd name="T48" fmla="*/ 369 w 534"/>
                <a:gd name="T49" fmla="*/ 202 h 809"/>
                <a:gd name="T50" fmla="*/ 370 w 534"/>
                <a:gd name="T51" fmla="*/ 148 h 809"/>
                <a:gd name="T52" fmla="*/ 371 w 534"/>
                <a:gd name="T53" fmla="*/ 94 h 809"/>
                <a:gd name="T54" fmla="*/ 371 w 534"/>
                <a:gd name="T55" fmla="*/ 40 h 809"/>
                <a:gd name="T56" fmla="*/ 442 w 534"/>
                <a:gd name="T57" fmla="*/ 18 h 809"/>
                <a:gd name="T58" fmla="*/ 524 w 534"/>
                <a:gd name="T59" fmla="*/ 1 h 809"/>
                <a:gd name="T60" fmla="*/ 529 w 534"/>
                <a:gd name="T61" fmla="*/ 87 h 809"/>
                <a:gd name="T62" fmla="*/ 525 w 534"/>
                <a:gd name="T63" fmla="*/ 188 h 809"/>
                <a:gd name="T64" fmla="*/ 521 w 534"/>
                <a:gd name="T65" fmla="*/ 287 h 809"/>
                <a:gd name="T66" fmla="*/ 517 w 534"/>
                <a:gd name="T67" fmla="*/ 388 h 809"/>
                <a:gd name="T68" fmla="*/ 514 w 534"/>
                <a:gd name="T69" fmla="*/ 488 h 809"/>
                <a:gd name="T70" fmla="*/ 511 w 534"/>
                <a:gd name="T71" fmla="*/ 588 h 809"/>
                <a:gd name="T72" fmla="*/ 509 w 534"/>
                <a:gd name="T73" fmla="*/ 688 h 809"/>
                <a:gd name="T74" fmla="*/ 508 w 534"/>
                <a:gd name="T75" fmla="*/ 788 h 809"/>
                <a:gd name="T76" fmla="*/ 462 w 534"/>
                <a:gd name="T77" fmla="*/ 801 h 809"/>
                <a:gd name="T78" fmla="*/ 410 w 534"/>
                <a:gd name="T79" fmla="*/ 801 h 809"/>
                <a:gd name="T80" fmla="*/ 358 w 534"/>
                <a:gd name="T81" fmla="*/ 801 h 809"/>
                <a:gd name="T82" fmla="*/ 308 w 534"/>
                <a:gd name="T83" fmla="*/ 801 h 809"/>
                <a:gd name="T84" fmla="*/ 284 w 534"/>
                <a:gd name="T85" fmla="*/ 757 h 809"/>
                <a:gd name="T86" fmla="*/ 267 w 534"/>
                <a:gd name="T87" fmla="*/ 706 h 809"/>
                <a:gd name="T88" fmla="*/ 250 w 534"/>
                <a:gd name="T89" fmla="*/ 655 h 809"/>
                <a:gd name="T90" fmla="*/ 234 w 534"/>
                <a:gd name="T91" fmla="*/ 605 h 809"/>
                <a:gd name="T92" fmla="*/ 219 w 534"/>
                <a:gd name="T93" fmla="*/ 555 h 809"/>
                <a:gd name="T94" fmla="*/ 203 w 534"/>
                <a:gd name="T95" fmla="*/ 507 h 809"/>
                <a:gd name="T96" fmla="*/ 188 w 534"/>
                <a:gd name="T97" fmla="*/ 459 h 809"/>
                <a:gd name="T98" fmla="*/ 174 w 534"/>
                <a:gd name="T99" fmla="*/ 411 h 809"/>
                <a:gd name="T100" fmla="*/ 170 w 534"/>
                <a:gd name="T101" fmla="*/ 461 h 809"/>
                <a:gd name="T102" fmla="*/ 168 w 534"/>
                <a:gd name="T103" fmla="*/ 542 h 809"/>
                <a:gd name="T104" fmla="*/ 167 w 534"/>
                <a:gd name="T105" fmla="*/ 591 h 809"/>
                <a:gd name="T106" fmla="*/ 166 w 534"/>
                <a:gd name="T107" fmla="*/ 648 h 809"/>
                <a:gd name="T108" fmla="*/ 166 w 534"/>
                <a:gd name="T109" fmla="*/ 710 h 809"/>
                <a:gd name="T110" fmla="*/ 166 w 534"/>
                <a:gd name="T111" fmla="*/ 778 h 809"/>
                <a:gd name="T112" fmla="*/ 113 w 534"/>
                <a:gd name="T113" fmla="*/ 805 h 809"/>
                <a:gd name="T114" fmla="*/ 31 w 534"/>
                <a:gd name="T115" fmla="*/ 805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4" h="809">
                  <a:moveTo>
                    <a:pt x="0" y="809"/>
                  </a:moveTo>
                  <a:lnTo>
                    <a:pt x="0" y="801"/>
                  </a:lnTo>
                  <a:lnTo>
                    <a:pt x="0" y="795"/>
                  </a:lnTo>
                  <a:lnTo>
                    <a:pt x="0" y="787"/>
                  </a:lnTo>
                  <a:lnTo>
                    <a:pt x="1" y="781"/>
                  </a:lnTo>
                  <a:lnTo>
                    <a:pt x="1" y="773"/>
                  </a:lnTo>
                  <a:lnTo>
                    <a:pt x="2" y="765"/>
                  </a:lnTo>
                  <a:lnTo>
                    <a:pt x="2" y="758"/>
                  </a:lnTo>
                  <a:lnTo>
                    <a:pt x="3" y="750"/>
                  </a:lnTo>
                  <a:lnTo>
                    <a:pt x="3" y="741"/>
                  </a:lnTo>
                  <a:lnTo>
                    <a:pt x="5" y="732"/>
                  </a:lnTo>
                  <a:lnTo>
                    <a:pt x="5" y="724"/>
                  </a:lnTo>
                  <a:lnTo>
                    <a:pt x="6" y="715"/>
                  </a:lnTo>
                  <a:lnTo>
                    <a:pt x="6" y="706"/>
                  </a:lnTo>
                  <a:lnTo>
                    <a:pt x="7" y="696"/>
                  </a:lnTo>
                  <a:lnTo>
                    <a:pt x="8" y="687"/>
                  </a:lnTo>
                  <a:lnTo>
                    <a:pt x="9" y="678"/>
                  </a:lnTo>
                  <a:lnTo>
                    <a:pt x="9" y="668"/>
                  </a:lnTo>
                  <a:lnTo>
                    <a:pt x="9" y="657"/>
                  </a:lnTo>
                  <a:lnTo>
                    <a:pt x="9" y="646"/>
                  </a:lnTo>
                  <a:lnTo>
                    <a:pt x="10" y="637"/>
                  </a:lnTo>
                  <a:lnTo>
                    <a:pt x="10" y="625"/>
                  </a:lnTo>
                  <a:lnTo>
                    <a:pt x="11" y="615"/>
                  </a:lnTo>
                  <a:lnTo>
                    <a:pt x="11" y="604"/>
                  </a:lnTo>
                  <a:lnTo>
                    <a:pt x="12" y="593"/>
                  </a:lnTo>
                  <a:lnTo>
                    <a:pt x="12" y="582"/>
                  </a:lnTo>
                  <a:lnTo>
                    <a:pt x="13" y="570"/>
                  </a:lnTo>
                  <a:lnTo>
                    <a:pt x="13" y="559"/>
                  </a:lnTo>
                  <a:lnTo>
                    <a:pt x="14" y="548"/>
                  </a:lnTo>
                  <a:lnTo>
                    <a:pt x="14" y="535"/>
                  </a:lnTo>
                  <a:lnTo>
                    <a:pt x="15" y="525"/>
                  </a:lnTo>
                  <a:lnTo>
                    <a:pt x="16" y="512"/>
                  </a:lnTo>
                  <a:lnTo>
                    <a:pt x="17" y="501"/>
                  </a:lnTo>
                  <a:lnTo>
                    <a:pt x="17" y="489"/>
                  </a:lnTo>
                  <a:lnTo>
                    <a:pt x="17" y="477"/>
                  </a:lnTo>
                  <a:lnTo>
                    <a:pt x="17" y="464"/>
                  </a:lnTo>
                  <a:lnTo>
                    <a:pt x="18" y="453"/>
                  </a:lnTo>
                  <a:lnTo>
                    <a:pt x="18" y="440"/>
                  </a:lnTo>
                  <a:lnTo>
                    <a:pt x="19" y="427"/>
                  </a:lnTo>
                  <a:lnTo>
                    <a:pt x="19" y="414"/>
                  </a:lnTo>
                  <a:lnTo>
                    <a:pt x="20" y="403"/>
                  </a:lnTo>
                  <a:lnTo>
                    <a:pt x="20" y="390"/>
                  </a:lnTo>
                  <a:lnTo>
                    <a:pt x="20" y="377"/>
                  </a:lnTo>
                  <a:lnTo>
                    <a:pt x="20" y="365"/>
                  </a:lnTo>
                  <a:lnTo>
                    <a:pt x="21" y="352"/>
                  </a:lnTo>
                  <a:lnTo>
                    <a:pt x="21" y="339"/>
                  </a:lnTo>
                  <a:lnTo>
                    <a:pt x="23" y="326"/>
                  </a:lnTo>
                  <a:lnTo>
                    <a:pt x="23" y="314"/>
                  </a:lnTo>
                  <a:lnTo>
                    <a:pt x="24" y="302"/>
                  </a:lnTo>
                  <a:lnTo>
                    <a:pt x="24" y="289"/>
                  </a:lnTo>
                  <a:lnTo>
                    <a:pt x="24" y="277"/>
                  </a:lnTo>
                  <a:lnTo>
                    <a:pt x="24" y="264"/>
                  </a:lnTo>
                  <a:lnTo>
                    <a:pt x="25" y="251"/>
                  </a:lnTo>
                  <a:lnTo>
                    <a:pt x="25" y="238"/>
                  </a:lnTo>
                  <a:lnTo>
                    <a:pt x="25" y="226"/>
                  </a:lnTo>
                  <a:lnTo>
                    <a:pt x="25" y="213"/>
                  </a:lnTo>
                  <a:lnTo>
                    <a:pt x="26" y="201"/>
                  </a:lnTo>
                  <a:lnTo>
                    <a:pt x="26" y="189"/>
                  </a:lnTo>
                  <a:lnTo>
                    <a:pt x="26" y="176"/>
                  </a:lnTo>
                  <a:lnTo>
                    <a:pt x="26" y="163"/>
                  </a:lnTo>
                  <a:lnTo>
                    <a:pt x="26" y="152"/>
                  </a:lnTo>
                  <a:lnTo>
                    <a:pt x="26" y="139"/>
                  </a:lnTo>
                  <a:lnTo>
                    <a:pt x="26" y="127"/>
                  </a:lnTo>
                  <a:lnTo>
                    <a:pt x="26" y="116"/>
                  </a:lnTo>
                  <a:lnTo>
                    <a:pt x="27" y="105"/>
                  </a:lnTo>
                  <a:lnTo>
                    <a:pt x="33" y="103"/>
                  </a:lnTo>
                  <a:lnTo>
                    <a:pt x="39" y="102"/>
                  </a:lnTo>
                  <a:lnTo>
                    <a:pt x="46" y="100"/>
                  </a:lnTo>
                  <a:lnTo>
                    <a:pt x="52" y="99"/>
                  </a:lnTo>
                  <a:lnTo>
                    <a:pt x="59" y="97"/>
                  </a:lnTo>
                  <a:lnTo>
                    <a:pt x="65" y="95"/>
                  </a:lnTo>
                  <a:lnTo>
                    <a:pt x="71" y="94"/>
                  </a:lnTo>
                  <a:lnTo>
                    <a:pt x="79" y="93"/>
                  </a:lnTo>
                  <a:lnTo>
                    <a:pt x="85" y="91"/>
                  </a:lnTo>
                  <a:lnTo>
                    <a:pt x="91" y="90"/>
                  </a:lnTo>
                  <a:lnTo>
                    <a:pt x="98" y="88"/>
                  </a:lnTo>
                  <a:lnTo>
                    <a:pt x="105" y="88"/>
                  </a:lnTo>
                  <a:lnTo>
                    <a:pt x="112" y="86"/>
                  </a:lnTo>
                  <a:lnTo>
                    <a:pt x="118" y="85"/>
                  </a:lnTo>
                  <a:lnTo>
                    <a:pt x="124" y="83"/>
                  </a:lnTo>
                  <a:lnTo>
                    <a:pt x="132" y="83"/>
                  </a:lnTo>
                  <a:lnTo>
                    <a:pt x="138" y="81"/>
                  </a:lnTo>
                  <a:lnTo>
                    <a:pt x="144" y="80"/>
                  </a:lnTo>
                  <a:lnTo>
                    <a:pt x="151" y="77"/>
                  </a:lnTo>
                  <a:lnTo>
                    <a:pt x="157" y="76"/>
                  </a:lnTo>
                  <a:lnTo>
                    <a:pt x="163" y="74"/>
                  </a:lnTo>
                  <a:lnTo>
                    <a:pt x="170" y="73"/>
                  </a:lnTo>
                  <a:lnTo>
                    <a:pt x="176" y="72"/>
                  </a:lnTo>
                  <a:lnTo>
                    <a:pt x="184" y="71"/>
                  </a:lnTo>
                  <a:lnTo>
                    <a:pt x="190" y="69"/>
                  </a:lnTo>
                  <a:lnTo>
                    <a:pt x="196" y="68"/>
                  </a:lnTo>
                  <a:lnTo>
                    <a:pt x="203" y="66"/>
                  </a:lnTo>
                  <a:lnTo>
                    <a:pt x="210" y="66"/>
                  </a:lnTo>
                  <a:lnTo>
                    <a:pt x="216" y="64"/>
                  </a:lnTo>
                  <a:lnTo>
                    <a:pt x="224" y="63"/>
                  </a:lnTo>
                  <a:lnTo>
                    <a:pt x="230" y="60"/>
                  </a:lnTo>
                  <a:lnTo>
                    <a:pt x="238" y="60"/>
                  </a:lnTo>
                  <a:lnTo>
                    <a:pt x="239" y="66"/>
                  </a:lnTo>
                  <a:lnTo>
                    <a:pt x="241" y="72"/>
                  </a:lnTo>
                  <a:lnTo>
                    <a:pt x="243" y="78"/>
                  </a:lnTo>
                  <a:lnTo>
                    <a:pt x="245" y="85"/>
                  </a:lnTo>
                  <a:lnTo>
                    <a:pt x="246" y="90"/>
                  </a:lnTo>
                  <a:lnTo>
                    <a:pt x="249" y="97"/>
                  </a:lnTo>
                  <a:lnTo>
                    <a:pt x="250" y="103"/>
                  </a:lnTo>
                  <a:lnTo>
                    <a:pt x="254" y="109"/>
                  </a:lnTo>
                  <a:lnTo>
                    <a:pt x="255" y="115"/>
                  </a:lnTo>
                  <a:lnTo>
                    <a:pt x="257" y="121"/>
                  </a:lnTo>
                  <a:lnTo>
                    <a:pt x="259" y="127"/>
                  </a:lnTo>
                  <a:lnTo>
                    <a:pt x="261" y="134"/>
                  </a:lnTo>
                  <a:lnTo>
                    <a:pt x="262" y="140"/>
                  </a:lnTo>
                  <a:lnTo>
                    <a:pt x="265" y="146"/>
                  </a:lnTo>
                  <a:lnTo>
                    <a:pt x="266" y="153"/>
                  </a:lnTo>
                  <a:lnTo>
                    <a:pt x="269" y="159"/>
                  </a:lnTo>
                  <a:lnTo>
                    <a:pt x="270" y="164"/>
                  </a:lnTo>
                  <a:lnTo>
                    <a:pt x="273" y="171"/>
                  </a:lnTo>
                  <a:lnTo>
                    <a:pt x="275" y="177"/>
                  </a:lnTo>
                  <a:lnTo>
                    <a:pt x="277" y="183"/>
                  </a:lnTo>
                  <a:lnTo>
                    <a:pt x="278" y="190"/>
                  </a:lnTo>
                  <a:lnTo>
                    <a:pt x="281" y="196"/>
                  </a:lnTo>
                  <a:lnTo>
                    <a:pt x="282" y="202"/>
                  </a:lnTo>
                  <a:lnTo>
                    <a:pt x="285" y="209"/>
                  </a:lnTo>
                  <a:lnTo>
                    <a:pt x="286" y="215"/>
                  </a:lnTo>
                  <a:lnTo>
                    <a:pt x="288" y="222"/>
                  </a:lnTo>
                  <a:lnTo>
                    <a:pt x="291" y="228"/>
                  </a:lnTo>
                  <a:lnTo>
                    <a:pt x="293" y="234"/>
                  </a:lnTo>
                  <a:lnTo>
                    <a:pt x="294" y="241"/>
                  </a:lnTo>
                  <a:lnTo>
                    <a:pt x="297" y="247"/>
                  </a:lnTo>
                  <a:lnTo>
                    <a:pt x="298" y="253"/>
                  </a:lnTo>
                  <a:lnTo>
                    <a:pt x="301" y="260"/>
                  </a:lnTo>
                  <a:lnTo>
                    <a:pt x="302" y="266"/>
                  </a:lnTo>
                  <a:lnTo>
                    <a:pt x="304" y="272"/>
                  </a:lnTo>
                  <a:lnTo>
                    <a:pt x="305" y="279"/>
                  </a:lnTo>
                  <a:lnTo>
                    <a:pt x="309" y="285"/>
                  </a:lnTo>
                  <a:lnTo>
                    <a:pt x="310" y="291"/>
                  </a:lnTo>
                  <a:lnTo>
                    <a:pt x="312" y="298"/>
                  </a:lnTo>
                  <a:lnTo>
                    <a:pt x="313" y="304"/>
                  </a:lnTo>
                  <a:lnTo>
                    <a:pt x="316" y="311"/>
                  </a:lnTo>
                  <a:lnTo>
                    <a:pt x="317" y="317"/>
                  </a:lnTo>
                  <a:lnTo>
                    <a:pt x="319" y="323"/>
                  </a:lnTo>
                  <a:lnTo>
                    <a:pt x="321" y="330"/>
                  </a:lnTo>
                  <a:lnTo>
                    <a:pt x="323" y="336"/>
                  </a:lnTo>
                  <a:lnTo>
                    <a:pt x="325" y="342"/>
                  </a:lnTo>
                  <a:lnTo>
                    <a:pt x="328" y="349"/>
                  </a:lnTo>
                  <a:lnTo>
                    <a:pt x="329" y="355"/>
                  </a:lnTo>
                  <a:lnTo>
                    <a:pt x="332" y="361"/>
                  </a:lnTo>
                  <a:lnTo>
                    <a:pt x="333" y="368"/>
                  </a:lnTo>
                  <a:lnTo>
                    <a:pt x="335" y="374"/>
                  </a:lnTo>
                  <a:lnTo>
                    <a:pt x="336" y="380"/>
                  </a:lnTo>
                  <a:lnTo>
                    <a:pt x="338" y="387"/>
                  </a:lnTo>
                  <a:lnTo>
                    <a:pt x="339" y="393"/>
                  </a:lnTo>
                  <a:lnTo>
                    <a:pt x="343" y="400"/>
                  </a:lnTo>
                  <a:lnTo>
                    <a:pt x="344" y="406"/>
                  </a:lnTo>
                  <a:lnTo>
                    <a:pt x="347" y="413"/>
                  </a:lnTo>
                  <a:lnTo>
                    <a:pt x="348" y="420"/>
                  </a:lnTo>
                  <a:lnTo>
                    <a:pt x="350" y="426"/>
                  </a:lnTo>
                  <a:lnTo>
                    <a:pt x="351" y="432"/>
                  </a:lnTo>
                  <a:lnTo>
                    <a:pt x="353" y="440"/>
                  </a:lnTo>
                  <a:lnTo>
                    <a:pt x="354" y="446"/>
                  </a:lnTo>
                  <a:lnTo>
                    <a:pt x="357" y="453"/>
                  </a:lnTo>
                  <a:lnTo>
                    <a:pt x="358" y="459"/>
                  </a:lnTo>
                  <a:lnTo>
                    <a:pt x="362" y="466"/>
                  </a:lnTo>
                  <a:lnTo>
                    <a:pt x="362" y="459"/>
                  </a:lnTo>
                  <a:lnTo>
                    <a:pt x="362" y="453"/>
                  </a:lnTo>
                  <a:lnTo>
                    <a:pt x="362" y="445"/>
                  </a:lnTo>
                  <a:lnTo>
                    <a:pt x="362" y="439"/>
                  </a:lnTo>
                  <a:lnTo>
                    <a:pt x="362" y="431"/>
                  </a:lnTo>
                  <a:lnTo>
                    <a:pt x="363" y="425"/>
                  </a:lnTo>
                  <a:lnTo>
                    <a:pt x="363" y="419"/>
                  </a:lnTo>
                  <a:lnTo>
                    <a:pt x="364" y="412"/>
                  </a:lnTo>
                  <a:lnTo>
                    <a:pt x="364" y="405"/>
                  </a:lnTo>
                  <a:lnTo>
                    <a:pt x="364" y="398"/>
                  </a:lnTo>
                  <a:lnTo>
                    <a:pt x="364" y="391"/>
                  </a:lnTo>
                  <a:lnTo>
                    <a:pt x="364" y="385"/>
                  </a:lnTo>
                  <a:lnTo>
                    <a:pt x="364" y="377"/>
                  </a:lnTo>
                  <a:lnTo>
                    <a:pt x="365" y="371"/>
                  </a:lnTo>
                  <a:lnTo>
                    <a:pt x="365" y="365"/>
                  </a:lnTo>
                  <a:lnTo>
                    <a:pt x="366" y="358"/>
                  </a:lnTo>
                  <a:lnTo>
                    <a:pt x="366" y="351"/>
                  </a:lnTo>
                  <a:lnTo>
                    <a:pt x="366" y="344"/>
                  </a:lnTo>
                  <a:lnTo>
                    <a:pt x="366" y="337"/>
                  </a:lnTo>
                  <a:lnTo>
                    <a:pt x="366" y="331"/>
                  </a:lnTo>
                  <a:lnTo>
                    <a:pt x="366" y="323"/>
                  </a:lnTo>
                  <a:lnTo>
                    <a:pt x="366" y="317"/>
                  </a:lnTo>
                  <a:lnTo>
                    <a:pt x="366" y="311"/>
                  </a:lnTo>
                  <a:lnTo>
                    <a:pt x="367" y="304"/>
                  </a:lnTo>
                  <a:lnTo>
                    <a:pt x="367" y="297"/>
                  </a:lnTo>
                  <a:lnTo>
                    <a:pt x="367" y="290"/>
                  </a:lnTo>
                  <a:lnTo>
                    <a:pt x="367" y="284"/>
                  </a:lnTo>
                  <a:lnTo>
                    <a:pt x="368" y="278"/>
                  </a:lnTo>
                  <a:lnTo>
                    <a:pt x="368" y="270"/>
                  </a:lnTo>
                  <a:lnTo>
                    <a:pt x="368" y="264"/>
                  </a:lnTo>
                  <a:lnTo>
                    <a:pt x="368" y="258"/>
                  </a:lnTo>
                  <a:lnTo>
                    <a:pt x="369" y="251"/>
                  </a:lnTo>
                  <a:lnTo>
                    <a:pt x="369" y="244"/>
                  </a:lnTo>
                  <a:lnTo>
                    <a:pt x="369" y="237"/>
                  </a:lnTo>
                  <a:lnTo>
                    <a:pt x="369" y="230"/>
                  </a:lnTo>
                  <a:lnTo>
                    <a:pt x="369" y="224"/>
                  </a:lnTo>
                  <a:lnTo>
                    <a:pt x="369" y="216"/>
                  </a:lnTo>
                  <a:lnTo>
                    <a:pt x="369" y="210"/>
                  </a:lnTo>
                  <a:lnTo>
                    <a:pt x="369" y="202"/>
                  </a:lnTo>
                  <a:lnTo>
                    <a:pt x="370" y="196"/>
                  </a:lnTo>
                  <a:lnTo>
                    <a:pt x="370" y="189"/>
                  </a:lnTo>
                  <a:lnTo>
                    <a:pt x="370" y="182"/>
                  </a:lnTo>
                  <a:lnTo>
                    <a:pt x="370" y="175"/>
                  </a:lnTo>
                  <a:lnTo>
                    <a:pt x="370" y="169"/>
                  </a:lnTo>
                  <a:lnTo>
                    <a:pt x="370" y="161"/>
                  </a:lnTo>
                  <a:lnTo>
                    <a:pt x="370" y="155"/>
                  </a:lnTo>
                  <a:lnTo>
                    <a:pt x="370" y="148"/>
                  </a:lnTo>
                  <a:lnTo>
                    <a:pt x="371" y="142"/>
                  </a:lnTo>
                  <a:lnTo>
                    <a:pt x="371" y="135"/>
                  </a:lnTo>
                  <a:lnTo>
                    <a:pt x="371" y="128"/>
                  </a:lnTo>
                  <a:lnTo>
                    <a:pt x="371" y="121"/>
                  </a:lnTo>
                  <a:lnTo>
                    <a:pt x="371" y="115"/>
                  </a:lnTo>
                  <a:lnTo>
                    <a:pt x="371" y="107"/>
                  </a:lnTo>
                  <a:lnTo>
                    <a:pt x="371" y="101"/>
                  </a:lnTo>
                  <a:lnTo>
                    <a:pt x="371" y="94"/>
                  </a:lnTo>
                  <a:lnTo>
                    <a:pt x="371" y="88"/>
                  </a:lnTo>
                  <a:lnTo>
                    <a:pt x="371" y="81"/>
                  </a:lnTo>
                  <a:lnTo>
                    <a:pt x="371" y="74"/>
                  </a:lnTo>
                  <a:lnTo>
                    <a:pt x="371" y="67"/>
                  </a:lnTo>
                  <a:lnTo>
                    <a:pt x="371" y="60"/>
                  </a:lnTo>
                  <a:lnTo>
                    <a:pt x="371" y="53"/>
                  </a:lnTo>
                  <a:lnTo>
                    <a:pt x="371" y="47"/>
                  </a:lnTo>
                  <a:lnTo>
                    <a:pt x="371" y="40"/>
                  </a:lnTo>
                  <a:lnTo>
                    <a:pt x="372" y="34"/>
                  </a:lnTo>
                  <a:lnTo>
                    <a:pt x="382" y="31"/>
                  </a:lnTo>
                  <a:lnTo>
                    <a:pt x="391" y="29"/>
                  </a:lnTo>
                  <a:lnTo>
                    <a:pt x="401" y="27"/>
                  </a:lnTo>
                  <a:lnTo>
                    <a:pt x="411" y="24"/>
                  </a:lnTo>
                  <a:lnTo>
                    <a:pt x="421" y="22"/>
                  </a:lnTo>
                  <a:lnTo>
                    <a:pt x="432" y="20"/>
                  </a:lnTo>
                  <a:lnTo>
                    <a:pt x="442" y="18"/>
                  </a:lnTo>
                  <a:lnTo>
                    <a:pt x="453" y="17"/>
                  </a:lnTo>
                  <a:lnTo>
                    <a:pt x="462" y="14"/>
                  </a:lnTo>
                  <a:lnTo>
                    <a:pt x="473" y="12"/>
                  </a:lnTo>
                  <a:lnTo>
                    <a:pt x="482" y="10"/>
                  </a:lnTo>
                  <a:lnTo>
                    <a:pt x="493" y="7"/>
                  </a:lnTo>
                  <a:lnTo>
                    <a:pt x="503" y="5"/>
                  </a:lnTo>
                  <a:lnTo>
                    <a:pt x="513" y="3"/>
                  </a:lnTo>
                  <a:lnTo>
                    <a:pt x="524" y="1"/>
                  </a:lnTo>
                  <a:lnTo>
                    <a:pt x="534" y="0"/>
                  </a:lnTo>
                  <a:lnTo>
                    <a:pt x="533" y="12"/>
                  </a:lnTo>
                  <a:lnTo>
                    <a:pt x="532" y="24"/>
                  </a:lnTo>
                  <a:lnTo>
                    <a:pt x="531" y="37"/>
                  </a:lnTo>
                  <a:lnTo>
                    <a:pt x="531" y="50"/>
                  </a:lnTo>
                  <a:lnTo>
                    <a:pt x="530" y="62"/>
                  </a:lnTo>
                  <a:lnTo>
                    <a:pt x="530" y="74"/>
                  </a:lnTo>
                  <a:lnTo>
                    <a:pt x="529" y="87"/>
                  </a:lnTo>
                  <a:lnTo>
                    <a:pt x="529" y="100"/>
                  </a:lnTo>
                  <a:lnTo>
                    <a:pt x="528" y="111"/>
                  </a:lnTo>
                  <a:lnTo>
                    <a:pt x="527" y="124"/>
                  </a:lnTo>
                  <a:lnTo>
                    <a:pt x="527" y="137"/>
                  </a:lnTo>
                  <a:lnTo>
                    <a:pt x="527" y="149"/>
                  </a:lnTo>
                  <a:lnTo>
                    <a:pt x="526" y="162"/>
                  </a:lnTo>
                  <a:lnTo>
                    <a:pt x="525" y="175"/>
                  </a:lnTo>
                  <a:lnTo>
                    <a:pt x="525" y="188"/>
                  </a:lnTo>
                  <a:lnTo>
                    <a:pt x="525" y="200"/>
                  </a:lnTo>
                  <a:lnTo>
                    <a:pt x="524" y="212"/>
                  </a:lnTo>
                  <a:lnTo>
                    <a:pt x="523" y="225"/>
                  </a:lnTo>
                  <a:lnTo>
                    <a:pt x="523" y="237"/>
                  </a:lnTo>
                  <a:lnTo>
                    <a:pt x="523" y="250"/>
                  </a:lnTo>
                  <a:lnTo>
                    <a:pt x="522" y="262"/>
                  </a:lnTo>
                  <a:lnTo>
                    <a:pt x="521" y="275"/>
                  </a:lnTo>
                  <a:lnTo>
                    <a:pt x="521" y="287"/>
                  </a:lnTo>
                  <a:lnTo>
                    <a:pt x="521" y="300"/>
                  </a:lnTo>
                  <a:lnTo>
                    <a:pt x="519" y="312"/>
                  </a:lnTo>
                  <a:lnTo>
                    <a:pt x="519" y="324"/>
                  </a:lnTo>
                  <a:lnTo>
                    <a:pt x="518" y="337"/>
                  </a:lnTo>
                  <a:lnTo>
                    <a:pt x="518" y="350"/>
                  </a:lnTo>
                  <a:lnTo>
                    <a:pt x="517" y="362"/>
                  </a:lnTo>
                  <a:lnTo>
                    <a:pt x="517" y="375"/>
                  </a:lnTo>
                  <a:lnTo>
                    <a:pt x="517" y="388"/>
                  </a:lnTo>
                  <a:lnTo>
                    <a:pt x="517" y="401"/>
                  </a:lnTo>
                  <a:lnTo>
                    <a:pt x="516" y="412"/>
                  </a:lnTo>
                  <a:lnTo>
                    <a:pt x="516" y="425"/>
                  </a:lnTo>
                  <a:lnTo>
                    <a:pt x="515" y="438"/>
                  </a:lnTo>
                  <a:lnTo>
                    <a:pt x="515" y="450"/>
                  </a:lnTo>
                  <a:lnTo>
                    <a:pt x="514" y="462"/>
                  </a:lnTo>
                  <a:lnTo>
                    <a:pt x="514" y="475"/>
                  </a:lnTo>
                  <a:lnTo>
                    <a:pt x="514" y="488"/>
                  </a:lnTo>
                  <a:lnTo>
                    <a:pt x="514" y="500"/>
                  </a:lnTo>
                  <a:lnTo>
                    <a:pt x="513" y="512"/>
                  </a:lnTo>
                  <a:lnTo>
                    <a:pt x="513" y="525"/>
                  </a:lnTo>
                  <a:lnTo>
                    <a:pt x="512" y="537"/>
                  </a:lnTo>
                  <a:lnTo>
                    <a:pt x="512" y="550"/>
                  </a:lnTo>
                  <a:lnTo>
                    <a:pt x="511" y="563"/>
                  </a:lnTo>
                  <a:lnTo>
                    <a:pt x="511" y="575"/>
                  </a:lnTo>
                  <a:lnTo>
                    <a:pt x="511" y="588"/>
                  </a:lnTo>
                  <a:lnTo>
                    <a:pt x="511" y="601"/>
                  </a:lnTo>
                  <a:lnTo>
                    <a:pt x="510" y="613"/>
                  </a:lnTo>
                  <a:lnTo>
                    <a:pt x="510" y="625"/>
                  </a:lnTo>
                  <a:lnTo>
                    <a:pt x="510" y="638"/>
                  </a:lnTo>
                  <a:lnTo>
                    <a:pt x="510" y="651"/>
                  </a:lnTo>
                  <a:lnTo>
                    <a:pt x="509" y="662"/>
                  </a:lnTo>
                  <a:lnTo>
                    <a:pt x="509" y="675"/>
                  </a:lnTo>
                  <a:lnTo>
                    <a:pt x="509" y="688"/>
                  </a:lnTo>
                  <a:lnTo>
                    <a:pt x="509" y="700"/>
                  </a:lnTo>
                  <a:lnTo>
                    <a:pt x="508" y="712"/>
                  </a:lnTo>
                  <a:lnTo>
                    <a:pt x="508" y="725"/>
                  </a:lnTo>
                  <a:lnTo>
                    <a:pt x="508" y="738"/>
                  </a:lnTo>
                  <a:lnTo>
                    <a:pt x="508" y="750"/>
                  </a:lnTo>
                  <a:lnTo>
                    <a:pt x="508" y="763"/>
                  </a:lnTo>
                  <a:lnTo>
                    <a:pt x="508" y="776"/>
                  </a:lnTo>
                  <a:lnTo>
                    <a:pt x="508" y="788"/>
                  </a:lnTo>
                  <a:lnTo>
                    <a:pt x="508" y="801"/>
                  </a:lnTo>
                  <a:lnTo>
                    <a:pt x="500" y="801"/>
                  </a:lnTo>
                  <a:lnTo>
                    <a:pt x="494" y="801"/>
                  </a:lnTo>
                  <a:lnTo>
                    <a:pt x="488" y="801"/>
                  </a:lnTo>
                  <a:lnTo>
                    <a:pt x="481" y="801"/>
                  </a:lnTo>
                  <a:lnTo>
                    <a:pt x="475" y="801"/>
                  </a:lnTo>
                  <a:lnTo>
                    <a:pt x="469" y="801"/>
                  </a:lnTo>
                  <a:lnTo>
                    <a:pt x="462" y="801"/>
                  </a:lnTo>
                  <a:lnTo>
                    <a:pt x="456" y="801"/>
                  </a:lnTo>
                  <a:lnTo>
                    <a:pt x="448" y="801"/>
                  </a:lnTo>
                  <a:lnTo>
                    <a:pt x="442" y="801"/>
                  </a:lnTo>
                  <a:lnTo>
                    <a:pt x="436" y="801"/>
                  </a:lnTo>
                  <a:lnTo>
                    <a:pt x="429" y="801"/>
                  </a:lnTo>
                  <a:lnTo>
                    <a:pt x="423" y="801"/>
                  </a:lnTo>
                  <a:lnTo>
                    <a:pt x="417" y="801"/>
                  </a:lnTo>
                  <a:lnTo>
                    <a:pt x="410" y="801"/>
                  </a:lnTo>
                  <a:lnTo>
                    <a:pt x="404" y="801"/>
                  </a:lnTo>
                  <a:lnTo>
                    <a:pt x="397" y="801"/>
                  </a:lnTo>
                  <a:lnTo>
                    <a:pt x="390" y="801"/>
                  </a:lnTo>
                  <a:lnTo>
                    <a:pt x="384" y="801"/>
                  </a:lnTo>
                  <a:lnTo>
                    <a:pt x="378" y="801"/>
                  </a:lnTo>
                  <a:lnTo>
                    <a:pt x="371" y="801"/>
                  </a:lnTo>
                  <a:lnTo>
                    <a:pt x="365" y="801"/>
                  </a:lnTo>
                  <a:lnTo>
                    <a:pt x="358" y="801"/>
                  </a:lnTo>
                  <a:lnTo>
                    <a:pt x="352" y="801"/>
                  </a:lnTo>
                  <a:lnTo>
                    <a:pt x="346" y="801"/>
                  </a:lnTo>
                  <a:lnTo>
                    <a:pt x="339" y="801"/>
                  </a:lnTo>
                  <a:lnTo>
                    <a:pt x="333" y="801"/>
                  </a:lnTo>
                  <a:lnTo>
                    <a:pt x="327" y="801"/>
                  </a:lnTo>
                  <a:lnTo>
                    <a:pt x="320" y="801"/>
                  </a:lnTo>
                  <a:lnTo>
                    <a:pt x="314" y="801"/>
                  </a:lnTo>
                  <a:lnTo>
                    <a:pt x="308" y="801"/>
                  </a:lnTo>
                  <a:lnTo>
                    <a:pt x="301" y="801"/>
                  </a:lnTo>
                  <a:lnTo>
                    <a:pt x="298" y="795"/>
                  </a:lnTo>
                  <a:lnTo>
                    <a:pt x="296" y="788"/>
                  </a:lnTo>
                  <a:lnTo>
                    <a:pt x="294" y="782"/>
                  </a:lnTo>
                  <a:lnTo>
                    <a:pt x="292" y="776"/>
                  </a:lnTo>
                  <a:lnTo>
                    <a:pt x="288" y="769"/>
                  </a:lnTo>
                  <a:lnTo>
                    <a:pt x="287" y="763"/>
                  </a:lnTo>
                  <a:lnTo>
                    <a:pt x="284" y="757"/>
                  </a:lnTo>
                  <a:lnTo>
                    <a:pt x="283" y="750"/>
                  </a:lnTo>
                  <a:lnTo>
                    <a:pt x="280" y="744"/>
                  </a:lnTo>
                  <a:lnTo>
                    <a:pt x="278" y="738"/>
                  </a:lnTo>
                  <a:lnTo>
                    <a:pt x="276" y="731"/>
                  </a:lnTo>
                  <a:lnTo>
                    <a:pt x="275" y="725"/>
                  </a:lnTo>
                  <a:lnTo>
                    <a:pt x="272" y="719"/>
                  </a:lnTo>
                  <a:lnTo>
                    <a:pt x="269" y="712"/>
                  </a:lnTo>
                  <a:lnTo>
                    <a:pt x="267" y="706"/>
                  </a:lnTo>
                  <a:lnTo>
                    <a:pt x="266" y="699"/>
                  </a:lnTo>
                  <a:lnTo>
                    <a:pt x="263" y="693"/>
                  </a:lnTo>
                  <a:lnTo>
                    <a:pt x="261" y="687"/>
                  </a:lnTo>
                  <a:lnTo>
                    <a:pt x="259" y="680"/>
                  </a:lnTo>
                  <a:lnTo>
                    <a:pt x="258" y="674"/>
                  </a:lnTo>
                  <a:lnTo>
                    <a:pt x="255" y="668"/>
                  </a:lnTo>
                  <a:lnTo>
                    <a:pt x="252" y="661"/>
                  </a:lnTo>
                  <a:lnTo>
                    <a:pt x="250" y="655"/>
                  </a:lnTo>
                  <a:lnTo>
                    <a:pt x="249" y="650"/>
                  </a:lnTo>
                  <a:lnTo>
                    <a:pt x="246" y="643"/>
                  </a:lnTo>
                  <a:lnTo>
                    <a:pt x="245" y="637"/>
                  </a:lnTo>
                  <a:lnTo>
                    <a:pt x="242" y="631"/>
                  </a:lnTo>
                  <a:lnTo>
                    <a:pt x="241" y="624"/>
                  </a:lnTo>
                  <a:lnTo>
                    <a:pt x="239" y="618"/>
                  </a:lnTo>
                  <a:lnTo>
                    <a:pt x="237" y="611"/>
                  </a:lnTo>
                  <a:lnTo>
                    <a:pt x="234" y="605"/>
                  </a:lnTo>
                  <a:lnTo>
                    <a:pt x="233" y="600"/>
                  </a:lnTo>
                  <a:lnTo>
                    <a:pt x="230" y="593"/>
                  </a:lnTo>
                  <a:lnTo>
                    <a:pt x="229" y="587"/>
                  </a:lnTo>
                  <a:lnTo>
                    <a:pt x="226" y="581"/>
                  </a:lnTo>
                  <a:lnTo>
                    <a:pt x="225" y="574"/>
                  </a:lnTo>
                  <a:lnTo>
                    <a:pt x="223" y="568"/>
                  </a:lnTo>
                  <a:lnTo>
                    <a:pt x="221" y="562"/>
                  </a:lnTo>
                  <a:lnTo>
                    <a:pt x="219" y="555"/>
                  </a:lnTo>
                  <a:lnTo>
                    <a:pt x="217" y="550"/>
                  </a:lnTo>
                  <a:lnTo>
                    <a:pt x="214" y="544"/>
                  </a:lnTo>
                  <a:lnTo>
                    <a:pt x="213" y="537"/>
                  </a:lnTo>
                  <a:lnTo>
                    <a:pt x="210" y="531"/>
                  </a:lnTo>
                  <a:lnTo>
                    <a:pt x="209" y="526"/>
                  </a:lnTo>
                  <a:lnTo>
                    <a:pt x="207" y="519"/>
                  </a:lnTo>
                  <a:lnTo>
                    <a:pt x="205" y="513"/>
                  </a:lnTo>
                  <a:lnTo>
                    <a:pt x="203" y="507"/>
                  </a:lnTo>
                  <a:lnTo>
                    <a:pt x="202" y="501"/>
                  </a:lnTo>
                  <a:lnTo>
                    <a:pt x="198" y="495"/>
                  </a:lnTo>
                  <a:lnTo>
                    <a:pt x="197" y="489"/>
                  </a:lnTo>
                  <a:lnTo>
                    <a:pt x="195" y="482"/>
                  </a:lnTo>
                  <a:lnTo>
                    <a:pt x="194" y="477"/>
                  </a:lnTo>
                  <a:lnTo>
                    <a:pt x="191" y="471"/>
                  </a:lnTo>
                  <a:lnTo>
                    <a:pt x="190" y="465"/>
                  </a:lnTo>
                  <a:lnTo>
                    <a:pt x="188" y="459"/>
                  </a:lnTo>
                  <a:lnTo>
                    <a:pt x="187" y="454"/>
                  </a:lnTo>
                  <a:lnTo>
                    <a:pt x="185" y="447"/>
                  </a:lnTo>
                  <a:lnTo>
                    <a:pt x="183" y="441"/>
                  </a:lnTo>
                  <a:lnTo>
                    <a:pt x="180" y="435"/>
                  </a:lnTo>
                  <a:lnTo>
                    <a:pt x="179" y="429"/>
                  </a:lnTo>
                  <a:lnTo>
                    <a:pt x="177" y="423"/>
                  </a:lnTo>
                  <a:lnTo>
                    <a:pt x="176" y="418"/>
                  </a:lnTo>
                  <a:lnTo>
                    <a:pt x="174" y="411"/>
                  </a:lnTo>
                  <a:lnTo>
                    <a:pt x="173" y="406"/>
                  </a:lnTo>
                  <a:lnTo>
                    <a:pt x="172" y="412"/>
                  </a:lnTo>
                  <a:lnTo>
                    <a:pt x="172" y="419"/>
                  </a:lnTo>
                  <a:lnTo>
                    <a:pt x="171" y="426"/>
                  </a:lnTo>
                  <a:lnTo>
                    <a:pt x="171" y="436"/>
                  </a:lnTo>
                  <a:lnTo>
                    <a:pt x="170" y="443"/>
                  </a:lnTo>
                  <a:lnTo>
                    <a:pt x="170" y="451"/>
                  </a:lnTo>
                  <a:lnTo>
                    <a:pt x="170" y="461"/>
                  </a:lnTo>
                  <a:lnTo>
                    <a:pt x="170" y="472"/>
                  </a:lnTo>
                  <a:lnTo>
                    <a:pt x="169" y="481"/>
                  </a:lnTo>
                  <a:lnTo>
                    <a:pt x="169" y="491"/>
                  </a:lnTo>
                  <a:lnTo>
                    <a:pt x="168" y="501"/>
                  </a:lnTo>
                  <a:lnTo>
                    <a:pt x="168" y="513"/>
                  </a:lnTo>
                  <a:lnTo>
                    <a:pt x="168" y="524"/>
                  </a:lnTo>
                  <a:lnTo>
                    <a:pt x="168" y="535"/>
                  </a:lnTo>
                  <a:lnTo>
                    <a:pt x="168" y="542"/>
                  </a:lnTo>
                  <a:lnTo>
                    <a:pt x="168" y="548"/>
                  </a:lnTo>
                  <a:lnTo>
                    <a:pt x="168" y="554"/>
                  </a:lnTo>
                  <a:lnTo>
                    <a:pt x="168" y="561"/>
                  </a:lnTo>
                  <a:lnTo>
                    <a:pt x="167" y="566"/>
                  </a:lnTo>
                  <a:lnTo>
                    <a:pt x="167" y="572"/>
                  </a:lnTo>
                  <a:lnTo>
                    <a:pt x="167" y="579"/>
                  </a:lnTo>
                  <a:lnTo>
                    <a:pt x="167" y="585"/>
                  </a:lnTo>
                  <a:lnTo>
                    <a:pt x="167" y="591"/>
                  </a:lnTo>
                  <a:lnTo>
                    <a:pt x="167" y="599"/>
                  </a:lnTo>
                  <a:lnTo>
                    <a:pt x="167" y="605"/>
                  </a:lnTo>
                  <a:lnTo>
                    <a:pt x="167" y="613"/>
                  </a:lnTo>
                  <a:lnTo>
                    <a:pt x="166" y="619"/>
                  </a:lnTo>
                  <a:lnTo>
                    <a:pt x="166" y="626"/>
                  </a:lnTo>
                  <a:lnTo>
                    <a:pt x="166" y="634"/>
                  </a:lnTo>
                  <a:lnTo>
                    <a:pt x="166" y="641"/>
                  </a:lnTo>
                  <a:lnTo>
                    <a:pt x="166" y="648"/>
                  </a:lnTo>
                  <a:lnTo>
                    <a:pt x="166" y="656"/>
                  </a:lnTo>
                  <a:lnTo>
                    <a:pt x="166" y="663"/>
                  </a:lnTo>
                  <a:lnTo>
                    <a:pt x="166" y="672"/>
                  </a:lnTo>
                  <a:lnTo>
                    <a:pt x="166" y="678"/>
                  </a:lnTo>
                  <a:lnTo>
                    <a:pt x="166" y="687"/>
                  </a:lnTo>
                  <a:lnTo>
                    <a:pt x="166" y="694"/>
                  </a:lnTo>
                  <a:lnTo>
                    <a:pt x="166" y="703"/>
                  </a:lnTo>
                  <a:lnTo>
                    <a:pt x="166" y="710"/>
                  </a:lnTo>
                  <a:lnTo>
                    <a:pt x="166" y="719"/>
                  </a:lnTo>
                  <a:lnTo>
                    <a:pt x="166" y="726"/>
                  </a:lnTo>
                  <a:lnTo>
                    <a:pt x="166" y="735"/>
                  </a:lnTo>
                  <a:lnTo>
                    <a:pt x="166" y="743"/>
                  </a:lnTo>
                  <a:lnTo>
                    <a:pt x="166" y="751"/>
                  </a:lnTo>
                  <a:lnTo>
                    <a:pt x="166" y="760"/>
                  </a:lnTo>
                  <a:lnTo>
                    <a:pt x="166" y="769"/>
                  </a:lnTo>
                  <a:lnTo>
                    <a:pt x="166" y="778"/>
                  </a:lnTo>
                  <a:lnTo>
                    <a:pt x="166" y="786"/>
                  </a:lnTo>
                  <a:lnTo>
                    <a:pt x="166" y="796"/>
                  </a:lnTo>
                  <a:lnTo>
                    <a:pt x="166" y="805"/>
                  </a:lnTo>
                  <a:lnTo>
                    <a:pt x="154" y="805"/>
                  </a:lnTo>
                  <a:lnTo>
                    <a:pt x="143" y="805"/>
                  </a:lnTo>
                  <a:lnTo>
                    <a:pt x="133" y="805"/>
                  </a:lnTo>
                  <a:lnTo>
                    <a:pt x="123" y="805"/>
                  </a:lnTo>
                  <a:lnTo>
                    <a:pt x="113" y="805"/>
                  </a:lnTo>
                  <a:lnTo>
                    <a:pt x="102" y="805"/>
                  </a:lnTo>
                  <a:lnTo>
                    <a:pt x="92" y="805"/>
                  </a:lnTo>
                  <a:lnTo>
                    <a:pt x="83" y="805"/>
                  </a:lnTo>
                  <a:lnTo>
                    <a:pt x="72" y="805"/>
                  </a:lnTo>
                  <a:lnTo>
                    <a:pt x="62" y="805"/>
                  </a:lnTo>
                  <a:lnTo>
                    <a:pt x="51" y="805"/>
                  </a:lnTo>
                  <a:lnTo>
                    <a:pt x="42" y="805"/>
                  </a:lnTo>
                  <a:lnTo>
                    <a:pt x="31" y="805"/>
                  </a:lnTo>
                  <a:lnTo>
                    <a:pt x="20" y="806"/>
                  </a:lnTo>
                  <a:lnTo>
                    <a:pt x="10" y="808"/>
                  </a:lnTo>
                  <a:lnTo>
                    <a:pt x="0" y="80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 name="Freeform 18"/>
            <p:cNvSpPr>
              <a:spLocks noEditPoints="1"/>
            </p:cNvSpPr>
            <p:nvPr/>
          </p:nvSpPr>
          <p:spPr bwMode="auto">
            <a:xfrm>
              <a:off x="3905" y="875"/>
              <a:ext cx="553" cy="926"/>
            </a:xfrm>
            <a:custGeom>
              <a:avLst/>
              <a:gdLst>
                <a:gd name="T0" fmla="*/ 3 w 553"/>
                <a:gd name="T1" fmla="*/ 836 h 926"/>
                <a:gd name="T2" fmla="*/ 9 w 553"/>
                <a:gd name="T3" fmla="*/ 734 h 926"/>
                <a:gd name="T4" fmla="*/ 12 w 553"/>
                <a:gd name="T5" fmla="*/ 632 h 926"/>
                <a:gd name="T6" fmla="*/ 16 w 553"/>
                <a:gd name="T7" fmla="*/ 531 h 926"/>
                <a:gd name="T8" fmla="*/ 18 w 553"/>
                <a:gd name="T9" fmla="*/ 428 h 926"/>
                <a:gd name="T10" fmla="*/ 21 w 553"/>
                <a:gd name="T11" fmla="*/ 326 h 926"/>
                <a:gd name="T12" fmla="*/ 23 w 553"/>
                <a:gd name="T13" fmla="*/ 223 h 926"/>
                <a:gd name="T14" fmla="*/ 26 w 553"/>
                <a:gd name="T15" fmla="*/ 122 h 926"/>
                <a:gd name="T16" fmla="*/ 88 w 553"/>
                <a:gd name="T17" fmla="*/ 93 h 926"/>
                <a:gd name="T18" fmla="*/ 146 w 553"/>
                <a:gd name="T19" fmla="*/ 80 h 926"/>
                <a:gd name="T20" fmla="*/ 193 w 553"/>
                <a:gd name="T21" fmla="*/ 70 h 926"/>
                <a:gd name="T22" fmla="*/ 208 w 553"/>
                <a:gd name="T23" fmla="*/ 134 h 926"/>
                <a:gd name="T24" fmla="*/ 204 w 553"/>
                <a:gd name="T25" fmla="*/ 243 h 926"/>
                <a:gd name="T26" fmla="*/ 200 w 553"/>
                <a:gd name="T27" fmla="*/ 350 h 926"/>
                <a:gd name="T28" fmla="*/ 196 w 553"/>
                <a:gd name="T29" fmla="*/ 457 h 926"/>
                <a:gd name="T30" fmla="*/ 192 w 553"/>
                <a:gd name="T31" fmla="*/ 564 h 926"/>
                <a:gd name="T32" fmla="*/ 189 w 553"/>
                <a:gd name="T33" fmla="*/ 671 h 926"/>
                <a:gd name="T34" fmla="*/ 186 w 553"/>
                <a:gd name="T35" fmla="*/ 778 h 926"/>
                <a:gd name="T36" fmla="*/ 185 w 553"/>
                <a:gd name="T37" fmla="*/ 885 h 926"/>
                <a:gd name="T38" fmla="*/ 155 w 553"/>
                <a:gd name="T39" fmla="*/ 926 h 926"/>
                <a:gd name="T40" fmla="*/ 103 w 553"/>
                <a:gd name="T41" fmla="*/ 926 h 926"/>
                <a:gd name="T42" fmla="*/ 50 w 553"/>
                <a:gd name="T43" fmla="*/ 926 h 926"/>
                <a:gd name="T44" fmla="*/ 399 w 553"/>
                <a:gd name="T45" fmla="*/ 465 h 926"/>
                <a:gd name="T46" fmla="*/ 417 w 553"/>
                <a:gd name="T47" fmla="*/ 522 h 926"/>
                <a:gd name="T48" fmla="*/ 436 w 553"/>
                <a:gd name="T49" fmla="*/ 581 h 926"/>
                <a:gd name="T50" fmla="*/ 454 w 553"/>
                <a:gd name="T51" fmla="*/ 638 h 926"/>
                <a:gd name="T52" fmla="*/ 472 w 553"/>
                <a:gd name="T53" fmla="*/ 697 h 926"/>
                <a:gd name="T54" fmla="*/ 490 w 553"/>
                <a:gd name="T55" fmla="*/ 755 h 926"/>
                <a:gd name="T56" fmla="*/ 509 w 553"/>
                <a:gd name="T57" fmla="*/ 815 h 926"/>
                <a:gd name="T58" fmla="*/ 527 w 553"/>
                <a:gd name="T59" fmla="*/ 875 h 926"/>
                <a:gd name="T60" fmla="*/ 528 w 553"/>
                <a:gd name="T61" fmla="*/ 922 h 926"/>
                <a:gd name="T62" fmla="*/ 474 w 553"/>
                <a:gd name="T63" fmla="*/ 922 h 926"/>
                <a:gd name="T64" fmla="*/ 422 w 553"/>
                <a:gd name="T65" fmla="*/ 922 h 926"/>
                <a:gd name="T66" fmla="*/ 370 w 553"/>
                <a:gd name="T67" fmla="*/ 922 h 926"/>
                <a:gd name="T68" fmla="*/ 327 w 553"/>
                <a:gd name="T69" fmla="*/ 906 h 926"/>
                <a:gd name="T70" fmla="*/ 312 w 553"/>
                <a:gd name="T71" fmla="*/ 849 h 926"/>
                <a:gd name="T72" fmla="*/ 297 w 553"/>
                <a:gd name="T73" fmla="*/ 791 h 926"/>
                <a:gd name="T74" fmla="*/ 281 w 553"/>
                <a:gd name="T75" fmla="*/ 735 h 926"/>
                <a:gd name="T76" fmla="*/ 265 w 553"/>
                <a:gd name="T77" fmla="*/ 680 h 926"/>
                <a:gd name="T78" fmla="*/ 249 w 553"/>
                <a:gd name="T79" fmla="*/ 624 h 926"/>
                <a:gd name="T80" fmla="*/ 233 w 553"/>
                <a:gd name="T81" fmla="*/ 569 h 926"/>
                <a:gd name="T82" fmla="*/ 217 w 553"/>
                <a:gd name="T83" fmla="*/ 515 h 926"/>
                <a:gd name="T84" fmla="*/ 210 w 553"/>
                <a:gd name="T85" fmla="*/ 461 h 926"/>
                <a:gd name="T86" fmla="*/ 228 w 553"/>
                <a:gd name="T87" fmla="*/ 408 h 926"/>
                <a:gd name="T88" fmla="*/ 247 w 553"/>
                <a:gd name="T89" fmla="*/ 355 h 926"/>
                <a:gd name="T90" fmla="*/ 265 w 553"/>
                <a:gd name="T91" fmla="*/ 301 h 926"/>
                <a:gd name="T92" fmla="*/ 283 w 553"/>
                <a:gd name="T93" fmla="*/ 247 h 926"/>
                <a:gd name="T94" fmla="*/ 301 w 553"/>
                <a:gd name="T95" fmla="*/ 193 h 926"/>
                <a:gd name="T96" fmla="*/ 318 w 553"/>
                <a:gd name="T97" fmla="*/ 138 h 926"/>
                <a:gd name="T98" fmla="*/ 336 w 553"/>
                <a:gd name="T99" fmla="*/ 81 h 926"/>
                <a:gd name="T100" fmla="*/ 363 w 553"/>
                <a:gd name="T101" fmla="*/ 38 h 926"/>
                <a:gd name="T102" fmla="*/ 413 w 553"/>
                <a:gd name="T103" fmla="*/ 26 h 926"/>
                <a:gd name="T104" fmla="*/ 464 w 553"/>
                <a:gd name="T105" fmla="*/ 17 h 926"/>
                <a:gd name="T106" fmla="*/ 515 w 553"/>
                <a:gd name="T107" fmla="*/ 6 h 926"/>
                <a:gd name="T108" fmla="*/ 547 w 553"/>
                <a:gd name="T109" fmla="*/ 14 h 926"/>
                <a:gd name="T110" fmla="*/ 527 w 553"/>
                <a:gd name="T111" fmla="*/ 71 h 926"/>
                <a:gd name="T112" fmla="*/ 508 w 553"/>
                <a:gd name="T113" fmla="*/ 128 h 926"/>
                <a:gd name="T114" fmla="*/ 488 w 553"/>
                <a:gd name="T115" fmla="*/ 185 h 926"/>
                <a:gd name="T116" fmla="*/ 467 w 553"/>
                <a:gd name="T117" fmla="*/ 241 h 926"/>
                <a:gd name="T118" fmla="*/ 448 w 553"/>
                <a:gd name="T119" fmla="*/ 298 h 926"/>
                <a:gd name="T120" fmla="*/ 428 w 553"/>
                <a:gd name="T121" fmla="*/ 353 h 926"/>
                <a:gd name="T122" fmla="*/ 409 w 553"/>
                <a:gd name="T123" fmla="*/ 409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3" h="926">
                  <a:moveTo>
                    <a:pt x="0" y="926"/>
                  </a:moveTo>
                  <a:lnTo>
                    <a:pt x="0" y="912"/>
                  </a:lnTo>
                  <a:lnTo>
                    <a:pt x="0" y="899"/>
                  </a:lnTo>
                  <a:lnTo>
                    <a:pt x="1" y="887"/>
                  </a:lnTo>
                  <a:lnTo>
                    <a:pt x="2" y="874"/>
                  </a:lnTo>
                  <a:lnTo>
                    <a:pt x="2" y="861"/>
                  </a:lnTo>
                  <a:lnTo>
                    <a:pt x="2" y="849"/>
                  </a:lnTo>
                  <a:lnTo>
                    <a:pt x="3" y="836"/>
                  </a:lnTo>
                  <a:lnTo>
                    <a:pt x="4" y="823"/>
                  </a:lnTo>
                  <a:lnTo>
                    <a:pt x="4" y="810"/>
                  </a:lnTo>
                  <a:lnTo>
                    <a:pt x="5" y="798"/>
                  </a:lnTo>
                  <a:lnTo>
                    <a:pt x="5" y="785"/>
                  </a:lnTo>
                  <a:lnTo>
                    <a:pt x="7" y="772"/>
                  </a:lnTo>
                  <a:lnTo>
                    <a:pt x="7" y="760"/>
                  </a:lnTo>
                  <a:lnTo>
                    <a:pt x="8" y="747"/>
                  </a:lnTo>
                  <a:lnTo>
                    <a:pt x="9" y="734"/>
                  </a:lnTo>
                  <a:lnTo>
                    <a:pt x="10" y="721"/>
                  </a:lnTo>
                  <a:lnTo>
                    <a:pt x="10" y="709"/>
                  </a:lnTo>
                  <a:lnTo>
                    <a:pt x="10" y="696"/>
                  </a:lnTo>
                  <a:lnTo>
                    <a:pt x="10" y="683"/>
                  </a:lnTo>
                  <a:lnTo>
                    <a:pt x="11" y="671"/>
                  </a:lnTo>
                  <a:lnTo>
                    <a:pt x="11" y="658"/>
                  </a:lnTo>
                  <a:lnTo>
                    <a:pt x="12" y="645"/>
                  </a:lnTo>
                  <a:lnTo>
                    <a:pt x="12" y="632"/>
                  </a:lnTo>
                  <a:lnTo>
                    <a:pt x="13" y="620"/>
                  </a:lnTo>
                  <a:lnTo>
                    <a:pt x="13" y="607"/>
                  </a:lnTo>
                  <a:lnTo>
                    <a:pt x="13" y="594"/>
                  </a:lnTo>
                  <a:lnTo>
                    <a:pt x="14" y="582"/>
                  </a:lnTo>
                  <a:lnTo>
                    <a:pt x="15" y="569"/>
                  </a:lnTo>
                  <a:lnTo>
                    <a:pt x="15" y="556"/>
                  </a:lnTo>
                  <a:lnTo>
                    <a:pt x="15" y="543"/>
                  </a:lnTo>
                  <a:lnTo>
                    <a:pt x="16" y="531"/>
                  </a:lnTo>
                  <a:lnTo>
                    <a:pt x="17" y="518"/>
                  </a:lnTo>
                  <a:lnTo>
                    <a:pt x="17" y="504"/>
                  </a:lnTo>
                  <a:lnTo>
                    <a:pt x="17" y="492"/>
                  </a:lnTo>
                  <a:lnTo>
                    <a:pt x="17" y="479"/>
                  </a:lnTo>
                  <a:lnTo>
                    <a:pt x="18" y="466"/>
                  </a:lnTo>
                  <a:lnTo>
                    <a:pt x="18" y="453"/>
                  </a:lnTo>
                  <a:lnTo>
                    <a:pt x="18" y="441"/>
                  </a:lnTo>
                  <a:lnTo>
                    <a:pt x="18" y="428"/>
                  </a:lnTo>
                  <a:lnTo>
                    <a:pt x="19" y="415"/>
                  </a:lnTo>
                  <a:lnTo>
                    <a:pt x="19" y="403"/>
                  </a:lnTo>
                  <a:lnTo>
                    <a:pt x="19" y="390"/>
                  </a:lnTo>
                  <a:lnTo>
                    <a:pt x="19" y="377"/>
                  </a:lnTo>
                  <a:lnTo>
                    <a:pt x="20" y="364"/>
                  </a:lnTo>
                  <a:lnTo>
                    <a:pt x="20" y="352"/>
                  </a:lnTo>
                  <a:lnTo>
                    <a:pt x="21" y="339"/>
                  </a:lnTo>
                  <a:lnTo>
                    <a:pt x="21" y="326"/>
                  </a:lnTo>
                  <a:lnTo>
                    <a:pt x="22" y="314"/>
                  </a:lnTo>
                  <a:lnTo>
                    <a:pt x="22" y="300"/>
                  </a:lnTo>
                  <a:lnTo>
                    <a:pt x="22" y="287"/>
                  </a:lnTo>
                  <a:lnTo>
                    <a:pt x="22" y="274"/>
                  </a:lnTo>
                  <a:lnTo>
                    <a:pt x="22" y="262"/>
                  </a:lnTo>
                  <a:lnTo>
                    <a:pt x="22" y="249"/>
                  </a:lnTo>
                  <a:lnTo>
                    <a:pt x="23" y="236"/>
                  </a:lnTo>
                  <a:lnTo>
                    <a:pt x="23" y="223"/>
                  </a:lnTo>
                  <a:lnTo>
                    <a:pt x="25" y="211"/>
                  </a:lnTo>
                  <a:lnTo>
                    <a:pt x="25" y="198"/>
                  </a:lnTo>
                  <a:lnTo>
                    <a:pt x="25" y="185"/>
                  </a:lnTo>
                  <a:lnTo>
                    <a:pt x="25" y="173"/>
                  </a:lnTo>
                  <a:lnTo>
                    <a:pt x="25" y="160"/>
                  </a:lnTo>
                  <a:lnTo>
                    <a:pt x="25" y="147"/>
                  </a:lnTo>
                  <a:lnTo>
                    <a:pt x="26" y="134"/>
                  </a:lnTo>
                  <a:lnTo>
                    <a:pt x="26" y="122"/>
                  </a:lnTo>
                  <a:lnTo>
                    <a:pt x="27" y="109"/>
                  </a:lnTo>
                  <a:lnTo>
                    <a:pt x="37" y="106"/>
                  </a:lnTo>
                  <a:lnTo>
                    <a:pt x="49" y="103"/>
                  </a:lnTo>
                  <a:lnTo>
                    <a:pt x="59" y="99"/>
                  </a:lnTo>
                  <a:lnTo>
                    <a:pt x="71" y="97"/>
                  </a:lnTo>
                  <a:lnTo>
                    <a:pt x="76" y="95"/>
                  </a:lnTo>
                  <a:lnTo>
                    <a:pt x="83" y="94"/>
                  </a:lnTo>
                  <a:lnTo>
                    <a:pt x="88" y="93"/>
                  </a:lnTo>
                  <a:lnTo>
                    <a:pt x="94" y="92"/>
                  </a:lnTo>
                  <a:lnTo>
                    <a:pt x="100" y="90"/>
                  </a:lnTo>
                  <a:lnTo>
                    <a:pt x="106" y="90"/>
                  </a:lnTo>
                  <a:lnTo>
                    <a:pt x="112" y="88"/>
                  </a:lnTo>
                  <a:lnTo>
                    <a:pt x="119" y="88"/>
                  </a:lnTo>
                  <a:lnTo>
                    <a:pt x="129" y="85"/>
                  </a:lnTo>
                  <a:lnTo>
                    <a:pt x="141" y="83"/>
                  </a:lnTo>
                  <a:lnTo>
                    <a:pt x="146" y="80"/>
                  </a:lnTo>
                  <a:lnTo>
                    <a:pt x="153" y="79"/>
                  </a:lnTo>
                  <a:lnTo>
                    <a:pt x="158" y="78"/>
                  </a:lnTo>
                  <a:lnTo>
                    <a:pt x="164" y="77"/>
                  </a:lnTo>
                  <a:lnTo>
                    <a:pt x="170" y="75"/>
                  </a:lnTo>
                  <a:lnTo>
                    <a:pt x="175" y="74"/>
                  </a:lnTo>
                  <a:lnTo>
                    <a:pt x="181" y="73"/>
                  </a:lnTo>
                  <a:lnTo>
                    <a:pt x="188" y="72"/>
                  </a:lnTo>
                  <a:lnTo>
                    <a:pt x="193" y="70"/>
                  </a:lnTo>
                  <a:lnTo>
                    <a:pt x="198" y="70"/>
                  </a:lnTo>
                  <a:lnTo>
                    <a:pt x="205" y="68"/>
                  </a:lnTo>
                  <a:lnTo>
                    <a:pt x="211" y="68"/>
                  </a:lnTo>
                  <a:lnTo>
                    <a:pt x="210" y="80"/>
                  </a:lnTo>
                  <a:lnTo>
                    <a:pt x="209" y="94"/>
                  </a:lnTo>
                  <a:lnTo>
                    <a:pt x="209" y="108"/>
                  </a:lnTo>
                  <a:lnTo>
                    <a:pt x="209" y="122"/>
                  </a:lnTo>
                  <a:lnTo>
                    <a:pt x="208" y="134"/>
                  </a:lnTo>
                  <a:lnTo>
                    <a:pt x="207" y="148"/>
                  </a:lnTo>
                  <a:lnTo>
                    <a:pt x="207" y="162"/>
                  </a:lnTo>
                  <a:lnTo>
                    <a:pt x="207" y="176"/>
                  </a:lnTo>
                  <a:lnTo>
                    <a:pt x="206" y="188"/>
                  </a:lnTo>
                  <a:lnTo>
                    <a:pt x="206" y="202"/>
                  </a:lnTo>
                  <a:lnTo>
                    <a:pt x="205" y="216"/>
                  </a:lnTo>
                  <a:lnTo>
                    <a:pt x="205" y="230"/>
                  </a:lnTo>
                  <a:lnTo>
                    <a:pt x="204" y="243"/>
                  </a:lnTo>
                  <a:lnTo>
                    <a:pt x="204" y="256"/>
                  </a:lnTo>
                  <a:lnTo>
                    <a:pt x="204" y="270"/>
                  </a:lnTo>
                  <a:lnTo>
                    <a:pt x="204" y="284"/>
                  </a:lnTo>
                  <a:lnTo>
                    <a:pt x="203" y="297"/>
                  </a:lnTo>
                  <a:lnTo>
                    <a:pt x="201" y="309"/>
                  </a:lnTo>
                  <a:lnTo>
                    <a:pt x="201" y="323"/>
                  </a:lnTo>
                  <a:lnTo>
                    <a:pt x="201" y="337"/>
                  </a:lnTo>
                  <a:lnTo>
                    <a:pt x="200" y="350"/>
                  </a:lnTo>
                  <a:lnTo>
                    <a:pt x="199" y="363"/>
                  </a:lnTo>
                  <a:lnTo>
                    <a:pt x="199" y="377"/>
                  </a:lnTo>
                  <a:lnTo>
                    <a:pt x="199" y="391"/>
                  </a:lnTo>
                  <a:lnTo>
                    <a:pt x="198" y="404"/>
                  </a:lnTo>
                  <a:lnTo>
                    <a:pt x="198" y="416"/>
                  </a:lnTo>
                  <a:lnTo>
                    <a:pt x="197" y="430"/>
                  </a:lnTo>
                  <a:lnTo>
                    <a:pt x="197" y="444"/>
                  </a:lnTo>
                  <a:lnTo>
                    <a:pt x="196" y="457"/>
                  </a:lnTo>
                  <a:lnTo>
                    <a:pt x="196" y="470"/>
                  </a:lnTo>
                  <a:lnTo>
                    <a:pt x="196" y="484"/>
                  </a:lnTo>
                  <a:lnTo>
                    <a:pt x="196" y="498"/>
                  </a:lnTo>
                  <a:lnTo>
                    <a:pt x="195" y="511"/>
                  </a:lnTo>
                  <a:lnTo>
                    <a:pt x="194" y="523"/>
                  </a:lnTo>
                  <a:lnTo>
                    <a:pt x="193" y="537"/>
                  </a:lnTo>
                  <a:lnTo>
                    <a:pt x="193" y="551"/>
                  </a:lnTo>
                  <a:lnTo>
                    <a:pt x="192" y="564"/>
                  </a:lnTo>
                  <a:lnTo>
                    <a:pt x="192" y="576"/>
                  </a:lnTo>
                  <a:lnTo>
                    <a:pt x="192" y="590"/>
                  </a:lnTo>
                  <a:lnTo>
                    <a:pt x="192" y="604"/>
                  </a:lnTo>
                  <a:lnTo>
                    <a:pt x="191" y="617"/>
                  </a:lnTo>
                  <a:lnTo>
                    <a:pt x="191" y="630"/>
                  </a:lnTo>
                  <a:lnTo>
                    <a:pt x="190" y="644"/>
                  </a:lnTo>
                  <a:lnTo>
                    <a:pt x="190" y="658"/>
                  </a:lnTo>
                  <a:lnTo>
                    <a:pt x="189" y="671"/>
                  </a:lnTo>
                  <a:lnTo>
                    <a:pt x="189" y="684"/>
                  </a:lnTo>
                  <a:lnTo>
                    <a:pt x="189" y="698"/>
                  </a:lnTo>
                  <a:lnTo>
                    <a:pt x="189" y="712"/>
                  </a:lnTo>
                  <a:lnTo>
                    <a:pt x="188" y="725"/>
                  </a:lnTo>
                  <a:lnTo>
                    <a:pt x="188" y="737"/>
                  </a:lnTo>
                  <a:lnTo>
                    <a:pt x="187" y="751"/>
                  </a:lnTo>
                  <a:lnTo>
                    <a:pt x="187" y="765"/>
                  </a:lnTo>
                  <a:lnTo>
                    <a:pt x="186" y="778"/>
                  </a:lnTo>
                  <a:lnTo>
                    <a:pt x="186" y="790"/>
                  </a:lnTo>
                  <a:lnTo>
                    <a:pt x="186" y="804"/>
                  </a:lnTo>
                  <a:lnTo>
                    <a:pt x="186" y="818"/>
                  </a:lnTo>
                  <a:lnTo>
                    <a:pt x="185" y="831"/>
                  </a:lnTo>
                  <a:lnTo>
                    <a:pt x="185" y="844"/>
                  </a:lnTo>
                  <a:lnTo>
                    <a:pt x="185" y="858"/>
                  </a:lnTo>
                  <a:lnTo>
                    <a:pt x="185" y="872"/>
                  </a:lnTo>
                  <a:lnTo>
                    <a:pt x="185" y="885"/>
                  </a:lnTo>
                  <a:lnTo>
                    <a:pt x="185" y="898"/>
                  </a:lnTo>
                  <a:lnTo>
                    <a:pt x="185" y="912"/>
                  </a:lnTo>
                  <a:lnTo>
                    <a:pt x="185" y="926"/>
                  </a:lnTo>
                  <a:lnTo>
                    <a:pt x="178" y="926"/>
                  </a:lnTo>
                  <a:lnTo>
                    <a:pt x="172" y="926"/>
                  </a:lnTo>
                  <a:lnTo>
                    <a:pt x="167" y="926"/>
                  </a:lnTo>
                  <a:lnTo>
                    <a:pt x="161" y="926"/>
                  </a:lnTo>
                  <a:lnTo>
                    <a:pt x="155" y="926"/>
                  </a:lnTo>
                  <a:lnTo>
                    <a:pt x="148" y="926"/>
                  </a:lnTo>
                  <a:lnTo>
                    <a:pt x="143" y="926"/>
                  </a:lnTo>
                  <a:lnTo>
                    <a:pt x="138" y="926"/>
                  </a:lnTo>
                  <a:lnTo>
                    <a:pt x="132" y="926"/>
                  </a:lnTo>
                  <a:lnTo>
                    <a:pt x="126" y="926"/>
                  </a:lnTo>
                  <a:lnTo>
                    <a:pt x="120" y="926"/>
                  </a:lnTo>
                  <a:lnTo>
                    <a:pt x="115" y="926"/>
                  </a:lnTo>
                  <a:lnTo>
                    <a:pt x="103" y="926"/>
                  </a:lnTo>
                  <a:lnTo>
                    <a:pt x="92" y="926"/>
                  </a:lnTo>
                  <a:lnTo>
                    <a:pt x="86" y="926"/>
                  </a:lnTo>
                  <a:lnTo>
                    <a:pt x="80" y="926"/>
                  </a:lnTo>
                  <a:lnTo>
                    <a:pt x="73" y="926"/>
                  </a:lnTo>
                  <a:lnTo>
                    <a:pt x="68" y="926"/>
                  </a:lnTo>
                  <a:lnTo>
                    <a:pt x="62" y="926"/>
                  </a:lnTo>
                  <a:lnTo>
                    <a:pt x="56" y="926"/>
                  </a:lnTo>
                  <a:lnTo>
                    <a:pt x="50" y="926"/>
                  </a:lnTo>
                  <a:lnTo>
                    <a:pt x="45" y="926"/>
                  </a:lnTo>
                  <a:lnTo>
                    <a:pt x="33" y="926"/>
                  </a:lnTo>
                  <a:lnTo>
                    <a:pt x="22" y="926"/>
                  </a:lnTo>
                  <a:lnTo>
                    <a:pt x="11" y="926"/>
                  </a:lnTo>
                  <a:lnTo>
                    <a:pt x="0" y="926"/>
                  </a:lnTo>
                  <a:close/>
                  <a:moveTo>
                    <a:pt x="395" y="451"/>
                  </a:moveTo>
                  <a:lnTo>
                    <a:pt x="396" y="458"/>
                  </a:lnTo>
                  <a:lnTo>
                    <a:pt x="399" y="465"/>
                  </a:lnTo>
                  <a:lnTo>
                    <a:pt x="401" y="472"/>
                  </a:lnTo>
                  <a:lnTo>
                    <a:pt x="404" y="480"/>
                  </a:lnTo>
                  <a:lnTo>
                    <a:pt x="406" y="486"/>
                  </a:lnTo>
                  <a:lnTo>
                    <a:pt x="408" y="494"/>
                  </a:lnTo>
                  <a:lnTo>
                    <a:pt x="410" y="501"/>
                  </a:lnTo>
                  <a:lnTo>
                    <a:pt x="413" y="508"/>
                  </a:lnTo>
                  <a:lnTo>
                    <a:pt x="414" y="515"/>
                  </a:lnTo>
                  <a:lnTo>
                    <a:pt x="417" y="522"/>
                  </a:lnTo>
                  <a:lnTo>
                    <a:pt x="419" y="530"/>
                  </a:lnTo>
                  <a:lnTo>
                    <a:pt x="422" y="537"/>
                  </a:lnTo>
                  <a:lnTo>
                    <a:pt x="424" y="543"/>
                  </a:lnTo>
                  <a:lnTo>
                    <a:pt x="426" y="551"/>
                  </a:lnTo>
                  <a:lnTo>
                    <a:pt x="428" y="558"/>
                  </a:lnTo>
                  <a:lnTo>
                    <a:pt x="431" y="567"/>
                  </a:lnTo>
                  <a:lnTo>
                    <a:pt x="432" y="573"/>
                  </a:lnTo>
                  <a:lnTo>
                    <a:pt x="436" y="581"/>
                  </a:lnTo>
                  <a:lnTo>
                    <a:pt x="437" y="588"/>
                  </a:lnTo>
                  <a:lnTo>
                    <a:pt x="440" y="595"/>
                  </a:lnTo>
                  <a:lnTo>
                    <a:pt x="442" y="602"/>
                  </a:lnTo>
                  <a:lnTo>
                    <a:pt x="444" y="609"/>
                  </a:lnTo>
                  <a:lnTo>
                    <a:pt x="446" y="617"/>
                  </a:lnTo>
                  <a:lnTo>
                    <a:pt x="449" y="624"/>
                  </a:lnTo>
                  <a:lnTo>
                    <a:pt x="452" y="630"/>
                  </a:lnTo>
                  <a:lnTo>
                    <a:pt x="454" y="638"/>
                  </a:lnTo>
                  <a:lnTo>
                    <a:pt x="456" y="645"/>
                  </a:lnTo>
                  <a:lnTo>
                    <a:pt x="459" y="654"/>
                  </a:lnTo>
                  <a:lnTo>
                    <a:pt x="461" y="660"/>
                  </a:lnTo>
                  <a:lnTo>
                    <a:pt x="463" y="667"/>
                  </a:lnTo>
                  <a:lnTo>
                    <a:pt x="465" y="675"/>
                  </a:lnTo>
                  <a:lnTo>
                    <a:pt x="469" y="683"/>
                  </a:lnTo>
                  <a:lnTo>
                    <a:pt x="470" y="690"/>
                  </a:lnTo>
                  <a:lnTo>
                    <a:pt x="472" y="697"/>
                  </a:lnTo>
                  <a:lnTo>
                    <a:pt x="474" y="705"/>
                  </a:lnTo>
                  <a:lnTo>
                    <a:pt x="477" y="712"/>
                  </a:lnTo>
                  <a:lnTo>
                    <a:pt x="479" y="718"/>
                  </a:lnTo>
                  <a:lnTo>
                    <a:pt x="481" y="727"/>
                  </a:lnTo>
                  <a:lnTo>
                    <a:pt x="483" y="733"/>
                  </a:lnTo>
                  <a:lnTo>
                    <a:pt x="487" y="742"/>
                  </a:lnTo>
                  <a:lnTo>
                    <a:pt x="488" y="748"/>
                  </a:lnTo>
                  <a:lnTo>
                    <a:pt x="490" y="755"/>
                  </a:lnTo>
                  <a:lnTo>
                    <a:pt x="492" y="763"/>
                  </a:lnTo>
                  <a:lnTo>
                    <a:pt x="495" y="771"/>
                  </a:lnTo>
                  <a:lnTo>
                    <a:pt x="497" y="778"/>
                  </a:lnTo>
                  <a:lnTo>
                    <a:pt x="499" y="785"/>
                  </a:lnTo>
                  <a:lnTo>
                    <a:pt x="501" y="792"/>
                  </a:lnTo>
                  <a:lnTo>
                    <a:pt x="505" y="801"/>
                  </a:lnTo>
                  <a:lnTo>
                    <a:pt x="506" y="807"/>
                  </a:lnTo>
                  <a:lnTo>
                    <a:pt x="509" y="815"/>
                  </a:lnTo>
                  <a:lnTo>
                    <a:pt x="510" y="822"/>
                  </a:lnTo>
                  <a:lnTo>
                    <a:pt x="513" y="830"/>
                  </a:lnTo>
                  <a:lnTo>
                    <a:pt x="515" y="837"/>
                  </a:lnTo>
                  <a:lnTo>
                    <a:pt x="517" y="844"/>
                  </a:lnTo>
                  <a:lnTo>
                    <a:pt x="519" y="852"/>
                  </a:lnTo>
                  <a:lnTo>
                    <a:pt x="523" y="860"/>
                  </a:lnTo>
                  <a:lnTo>
                    <a:pt x="525" y="867"/>
                  </a:lnTo>
                  <a:lnTo>
                    <a:pt x="527" y="875"/>
                  </a:lnTo>
                  <a:lnTo>
                    <a:pt x="529" y="881"/>
                  </a:lnTo>
                  <a:lnTo>
                    <a:pt x="532" y="890"/>
                  </a:lnTo>
                  <a:lnTo>
                    <a:pt x="534" y="897"/>
                  </a:lnTo>
                  <a:lnTo>
                    <a:pt x="536" y="906"/>
                  </a:lnTo>
                  <a:lnTo>
                    <a:pt x="538" y="913"/>
                  </a:lnTo>
                  <a:lnTo>
                    <a:pt x="542" y="922"/>
                  </a:lnTo>
                  <a:lnTo>
                    <a:pt x="534" y="922"/>
                  </a:lnTo>
                  <a:lnTo>
                    <a:pt x="528" y="922"/>
                  </a:lnTo>
                  <a:lnTo>
                    <a:pt x="520" y="922"/>
                  </a:lnTo>
                  <a:lnTo>
                    <a:pt x="514" y="922"/>
                  </a:lnTo>
                  <a:lnTo>
                    <a:pt x="507" y="922"/>
                  </a:lnTo>
                  <a:lnTo>
                    <a:pt x="500" y="922"/>
                  </a:lnTo>
                  <a:lnTo>
                    <a:pt x="494" y="922"/>
                  </a:lnTo>
                  <a:lnTo>
                    <a:pt x="488" y="922"/>
                  </a:lnTo>
                  <a:lnTo>
                    <a:pt x="480" y="922"/>
                  </a:lnTo>
                  <a:lnTo>
                    <a:pt x="474" y="922"/>
                  </a:lnTo>
                  <a:lnTo>
                    <a:pt x="467" y="922"/>
                  </a:lnTo>
                  <a:lnTo>
                    <a:pt x="461" y="922"/>
                  </a:lnTo>
                  <a:lnTo>
                    <a:pt x="455" y="922"/>
                  </a:lnTo>
                  <a:lnTo>
                    <a:pt x="448" y="922"/>
                  </a:lnTo>
                  <a:lnTo>
                    <a:pt x="442" y="922"/>
                  </a:lnTo>
                  <a:lnTo>
                    <a:pt x="436" y="922"/>
                  </a:lnTo>
                  <a:lnTo>
                    <a:pt x="428" y="922"/>
                  </a:lnTo>
                  <a:lnTo>
                    <a:pt x="422" y="922"/>
                  </a:lnTo>
                  <a:lnTo>
                    <a:pt x="416" y="922"/>
                  </a:lnTo>
                  <a:lnTo>
                    <a:pt x="409" y="922"/>
                  </a:lnTo>
                  <a:lnTo>
                    <a:pt x="403" y="922"/>
                  </a:lnTo>
                  <a:lnTo>
                    <a:pt x="396" y="922"/>
                  </a:lnTo>
                  <a:lnTo>
                    <a:pt x="390" y="922"/>
                  </a:lnTo>
                  <a:lnTo>
                    <a:pt x="384" y="922"/>
                  </a:lnTo>
                  <a:lnTo>
                    <a:pt x="376" y="922"/>
                  </a:lnTo>
                  <a:lnTo>
                    <a:pt x="370" y="922"/>
                  </a:lnTo>
                  <a:lnTo>
                    <a:pt x="364" y="922"/>
                  </a:lnTo>
                  <a:lnTo>
                    <a:pt x="357" y="922"/>
                  </a:lnTo>
                  <a:lnTo>
                    <a:pt x="350" y="922"/>
                  </a:lnTo>
                  <a:lnTo>
                    <a:pt x="343" y="922"/>
                  </a:lnTo>
                  <a:lnTo>
                    <a:pt x="337" y="922"/>
                  </a:lnTo>
                  <a:lnTo>
                    <a:pt x="331" y="922"/>
                  </a:lnTo>
                  <a:lnTo>
                    <a:pt x="328" y="913"/>
                  </a:lnTo>
                  <a:lnTo>
                    <a:pt x="327" y="906"/>
                  </a:lnTo>
                  <a:lnTo>
                    <a:pt x="323" y="898"/>
                  </a:lnTo>
                  <a:lnTo>
                    <a:pt x="322" y="892"/>
                  </a:lnTo>
                  <a:lnTo>
                    <a:pt x="320" y="885"/>
                  </a:lnTo>
                  <a:lnTo>
                    <a:pt x="319" y="877"/>
                  </a:lnTo>
                  <a:lnTo>
                    <a:pt x="317" y="870"/>
                  </a:lnTo>
                  <a:lnTo>
                    <a:pt x="316" y="863"/>
                  </a:lnTo>
                  <a:lnTo>
                    <a:pt x="313" y="856"/>
                  </a:lnTo>
                  <a:lnTo>
                    <a:pt x="312" y="849"/>
                  </a:lnTo>
                  <a:lnTo>
                    <a:pt x="308" y="841"/>
                  </a:lnTo>
                  <a:lnTo>
                    <a:pt x="307" y="835"/>
                  </a:lnTo>
                  <a:lnTo>
                    <a:pt x="305" y="827"/>
                  </a:lnTo>
                  <a:lnTo>
                    <a:pt x="304" y="820"/>
                  </a:lnTo>
                  <a:lnTo>
                    <a:pt x="302" y="813"/>
                  </a:lnTo>
                  <a:lnTo>
                    <a:pt x="301" y="806"/>
                  </a:lnTo>
                  <a:lnTo>
                    <a:pt x="298" y="799"/>
                  </a:lnTo>
                  <a:lnTo>
                    <a:pt x="297" y="791"/>
                  </a:lnTo>
                  <a:lnTo>
                    <a:pt x="294" y="784"/>
                  </a:lnTo>
                  <a:lnTo>
                    <a:pt x="293" y="778"/>
                  </a:lnTo>
                  <a:lnTo>
                    <a:pt x="290" y="770"/>
                  </a:lnTo>
                  <a:lnTo>
                    <a:pt x="288" y="764"/>
                  </a:lnTo>
                  <a:lnTo>
                    <a:pt x="286" y="756"/>
                  </a:lnTo>
                  <a:lnTo>
                    <a:pt x="285" y="750"/>
                  </a:lnTo>
                  <a:lnTo>
                    <a:pt x="282" y="743"/>
                  </a:lnTo>
                  <a:lnTo>
                    <a:pt x="281" y="735"/>
                  </a:lnTo>
                  <a:lnTo>
                    <a:pt x="279" y="729"/>
                  </a:lnTo>
                  <a:lnTo>
                    <a:pt x="278" y="723"/>
                  </a:lnTo>
                  <a:lnTo>
                    <a:pt x="275" y="715"/>
                  </a:lnTo>
                  <a:lnTo>
                    <a:pt x="274" y="708"/>
                  </a:lnTo>
                  <a:lnTo>
                    <a:pt x="271" y="701"/>
                  </a:lnTo>
                  <a:lnTo>
                    <a:pt x="270" y="695"/>
                  </a:lnTo>
                  <a:lnTo>
                    <a:pt x="267" y="688"/>
                  </a:lnTo>
                  <a:lnTo>
                    <a:pt x="265" y="680"/>
                  </a:lnTo>
                  <a:lnTo>
                    <a:pt x="263" y="673"/>
                  </a:lnTo>
                  <a:lnTo>
                    <a:pt x="262" y="666"/>
                  </a:lnTo>
                  <a:lnTo>
                    <a:pt x="259" y="659"/>
                  </a:lnTo>
                  <a:lnTo>
                    <a:pt x="257" y="653"/>
                  </a:lnTo>
                  <a:lnTo>
                    <a:pt x="254" y="645"/>
                  </a:lnTo>
                  <a:lnTo>
                    <a:pt x="253" y="639"/>
                  </a:lnTo>
                  <a:lnTo>
                    <a:pt x="250" y="631"/>
                  </a:lnTo>
                  <a:lnTo>
                    <a:pt x="249" y="624"/>
                  </a:lnTo>
                  <a:lnTo>
                    <a:pt x="246" y="618"/>
                  </a:lnTo>
                  <a:lnTo>
                    <a:pt x="245" y="611"/>
                  </a:lnTo>
                  <a:lnTo>
                    <a:pt x="243" y="604"/>
                  </a:lnTo>
                  <a:lnTo>
                    <a:pt x="241" y="596"/>
                  </a:lnTo>
                  <a:lnTo>
                    <a:pt x="239" y="590"/>
                  </a:lnTo>
                  <a:lnTo>
                    <a:pt x="238" y="584"/>
                  </a:lnTo>
                  <a:lnTo>
                    <a:pt x="234" y="576"/>
                  </a:lnTo>
                  <a:lnTo>
                    <a:pt x="233" y="569"/>
                  </a:lnTo>
                  <a:lnTo>
                    <a:pt x="230" y="563"/>
                  </a:lnTo>
                  <a:lnTo>
                    <a:pt x="229" y="556"/>
                  </a:lnTo>
                  <a:lnTo>
                    <a:pt x="227" y="549"/>
                  </a:lnTo>
                  <a:lnTo>
                    <a:pt x="225" y="541"/>
                  </a:lnTo>
                  <a:lnTo>
                    <a:pt x="223" y="535"/>
                  </a:lnTo>
                  <a:lnTo>
                    <a:pt x="222" y="529"/>
                  </a:lnTo>
                  <a:lnTo>
                    <a:pt x="218" y="521"/>
                  </a:lnTo>
                  <a:lnTo>
                    <a:pt x="217" y="515"/>
                  </a:lnTo>
                  <a:lnTo>
                    <a:pt x="214" y="507"/>
                  </a:lnTo>
                  <a:lnTo>
                    <a:pt x="213" y="501"/>
                  </a:lnTo>
                  <a:lnTo>
                    <a:pt x="211" y="494"/>
                  </a:lnTo>
                  <a:lnTo>
                    <a:pt x="210" y="487"/>
                  </a:lnTo>
                  <a:lnTo>
                    <a:pt x="208" y="481"/>
                  </a:lnTo>
                  <a:lnTo>
                    <a:pt x="207" y="475"/>
                  </a:lnTo>
                  <a:lnTo>
                    <a:pt x="208" y="467"/>
                  </a:lnTo>
                  <a:lnTo>
                    <a:pt x="210" y="461"/>
                  </a:lnTo>
                  <a:lnTo>
                    <a:pt x="212" y="453"/>
                  </a:lnTo>
                  <a:lnTo>
                    <a:pt x="215" y="447"/>
                  </a:lnTo>
                  <a:lnTo>
                    <a:pt x="217" y="441"/>
                  </a:lnTo>
                  <a:lnTo>
                    <a:pt x="219" y="434"/>
                  </a:lnTo>
                  <a:lnTo>
                    <a:pt x="222" y="428"/>
                  </a:lnTo>
                  <a:lnTo>
                    <a:pt x="225" y="422"/>
                  </a:lnTo>
                  <a:lnTo>
                    <a:pt x="226" y="414"/>
                  </a:lnTo>
                  <a:lnTo>
                    <a:pt x="228" y="408"/>
                  </a:lnTo>
                  <a:lnTo>
                    <a:pt x="230" y="400"/>
                  </a:lnTo>
                  <a:lnTo>
                    <a:pt x="233" y="394"/>
                  </a:lnTo>
                  <a:lnTo>
                    <a:pt x="235" y="388"/>
                  </a:lnTo>
                  <a:lnTo>
                    <a:pt x="238" y="381"/>
                  </a:lnTo>
                  <a:lnTo>
                    <a:pt x="240" y="375"/>
                  </a:lnTo>
                  <a:lnTo>
                    <a:pt x="243" y="369"/>
                  </a:lnTo>
                  <a:lnTo>
                    <a:pt x="244" y="361"/>
                  </a:lnTo>
                  <a:lnTo>
                    <a:pt x="247" y="355"/>
                  </a:lnTo>
                  <a:lnTo>
                    <a:pt x="248" y="347"/>
                  </a:lnTo>
                  <a:lnTo>
                    <a:pt x="251" y="341"/>
                  </a:lnTo>
                  <a:lnTo>
                    <a:pt x="253" y="334"/>
                  </a:lnTo>
                  <a:lnTo>
                    <a:pt x="256" y="327"/>
                  </a:lnTo>
                  <a:lnTo>
                    <a:pt x="258" y="321"/>
                  </a:lnTo>
                  <a:lnTo>
                    <a:pt x="261" y="315"/>
                  </a:lnTo>
                  <a:lnTo>
                    <a:pt x="263" y="307"/>
                  </a:lnTo>
                  <a:lnTo>
                    <a:pt x="265" y="301"/>
                  </a:lnTo>
                  <a:lnTo>
                    <a:pt x="267" y="294"/>
                  </a:lnTo>
                  <a:lnTo>
                    <a:pt x="270" y="288"/>
                  </a:lnTo>
                  <a:lnTo>
                    <a:pt x="272" y="281"/>
                  </a:lnTo>
                  <a:lnTo>
                    <a:pt x="275" y="274"/>
                  </a:lnTo>
                  <a:lnTo>
                    <a:pt x="277" y="268"/>
                  </a:lnTo>
                  <a:lnTo>
                    <a:pt x="280" y="262"/>
                  </a:lnTo>
                  <a:lnTo>
                    <a:pt x="281" y="254"/>
                  </a:lnTo>
                  <a:lnTo>
                    <a:pt x="283" y="247"/>
                  </a:lnTo>
                  <a:lnTo>
                    <a:pt x="285" y="240"/>
                  </a:lnTo>
                  <a:lnTo>
                    <a:pt x="288" y="234"/>
                  </a:lnTo>
                  <a:lnTo>
                    <a:pt x="289" y="227"/>
                  </a:lnTo>
                  <a:lnTo>
                    <a:pt x="292" y="219"/>
                  </a:lnTo>
                  <a:lnTo>
                    <a:pt x="294" y="213"/>
                  </a:lnTo>
                  <a:lnTo>
                    <a:pt x="297" y="206"/>
                  </a:lnTo>
                  <a:lnTo>
                    <a:pt x="298" y="199"/>
                  </a:lnTo>
                  <a:lnTo>
                    <a:pt x="301" y="193"/>
                  </a:lnTo>
                  <a:lnTo>
                    <a:pt x="302" y="185"/>
                  </a:lnTo>
                  <a:lnTo>
                    <a:pt x="305" y="179"/>
                  </a:lnTo>
                  <a:lnTo>
                    <a:pt x="307" y="172"/>
                  </a:lnTo>
                  <a:lnTo>
                    <a:pt x="310" y="165"/>
                  </a:lnTo>
                  <a:lnTo>
                    <a:pt x="312" y="159"/>
                  </a:lnTo>
                  <a:lnTo>
                    <a:pt x="315" y="152"/>
                  </a:lnTo>
                  <a:lnTo>
                    <a:pt x="316" y="145"/>
                  </a:lnTo>
                  <a:lnTo>
                    <a:pt x="318" y="138"/>
                  </a:lnTo>
                  <a:lnTo>
                    <a:pt x="320" y="130"/>
                  </a:lnTo>
                  <a:lnTo>
                    <a:pt x="323" y="124"/>
                  </a:lnTo>
                  <a:lnTo>
                    <a:pt x="324" y="116"/>
                  </a:lnTo>
                  <a:lnTo>
                    <a:pt x="327" y="110"/>
                  </a:lnTo>
                  <a:lnTo>
                    <a:pt x="329" y="103"/>
                  </a:lnTo>
                  <a:lnTo>
                    <a:pt x="332" y="96"/>
                  </a:lnTo>
                  <a:lnTo>
                    <a:pt x="333" y="89"/>
                  </a:lnTo>
                  <a:lnTo>
                    <a:pt x="336" y="81"/>
                  </a:lnTo>
                  <a:lnTo>
                    <a:pt x="337" y="75"/>
                  </a:lnTo>
                  <a:lnTo>
                    <a:pt x="340" y="69"/>
                  </a:lnTo>
                  <a:lnTo>
                    <a:pt x="342" y="61"/>
                  </a:lnTo>
                  <a:lnTo>
                    <a:pt x="345" y="54"/>
                  </a:lnTo>
                  <a:lnTo>
                    <a:pt x="347" y="48"/>
                  </a:lnTo>
                  <a:lnTo>
                    <a:pt x="350" y="41"/>
                  </a:lnTo>
                  <a:lnTo>
                    <a:pt x="356" y="39"/>
                  </a:lnTo>
                  <a:lnTo>
                    <a:pt x="363" y="38"/>
                  </a:lnTo>
                  <a:lnTo>
                    <a:pt x="369" y="36"/>
                  </a:lnTo>
                  <a:lnTo>
                    <a:pt x="375" y="35"/>
                  </a:lnTo>
                  <a:lnTo>
                    <a:pt x="382" y="33"/>
                  </a:lnTo>
                  <a:lnTo>
                    <a:pt x="388" y="32"/>
                  </a:lnTo>
                  <a:lnTo>
                    <a:pt x="394" y="31"/>
                  </a:lnTo>
                  <a:lnTo>
                    <a:pt x="401" y="30"/>
                  </a:lnTo>
                  <a:lnTo>
                    <a:pt x="407" y="27"/>
                  </a:lnTo>
                  <a:lnTo>
                    <a:pt x="413" y="26"/>
                  </a:lnTo>
                  <a:lnTo>
                    <a:pt x="420" y="25"/>
                  </a:lnTo>
                  <a:lnTo>
                    <a:pt x="426" y="24"/>
                  </a:lnTo>
                  <a:lnTo>
                    <a:pt x="432" y="22"/>
                  </a:lnTo>
                  <a:lnTo>
                    <a:pt x="439" y="22"/>
                  </a:lnTo>
                  <a:lnTo>
                    <a:pt x="445" y="20"/>
                  </a:lnTo>
                  <a:lnTo>
                    <a:pt x="452" y="20"/>
                  </a:lnTo>
                  <a:lnTo>
                    <a:pt x="458" y="18"/>
                  </a:lnTo>
                  <a:lnTo>
                    <a:pt x="464" y="17"/>
                  </a:lnTo>
                  <a:lnTo>
                    <a:pt x="471" y="16"/>
                  </a:lnTo>
                  <a:lnTo>
                    <a:pt x="477" y="15"/>
                  </a:lnTo>
                  <a:lnTo>
                    <a:pt x="483" y="13"/>
                  </a:lnTo>
                  <a:lnTo>
                    <a:pt x="490" y="12"/>
                  </a:lnTo>
                  <a:lnTo>
                    <a:pt x="496" y="10"/>
                  </a:lnTo>
                  <a:lnTo>
                    <a:pt x="502" y="9"/>
                  </a:lnTo>
                  <a:lnTo>
                    <a:pt x="509" y="7"/>
                  </a:lnTo>
                  <a:lnTo>
                    <a:pt x="515" y="6"/>
                  </a:lnTo>
                  <a:lnTo>
                    <a:pt x="521" y="5"/>
                  </a:lnTo>
                  <a:lnTo>
                    <a:pt x="528" y="4"/>
                  </a:lnTo>
                  <a:lnTo>
                    <a:pt x="534" y="2"/>
                  </a:lnTo>
                  <a:lnTo>
                    <a:pt x="541" y="2"/>
                  </a:lnTo>
                  <a:lnTo>
                    <a:pt x="547" y="0"/>
                  </a:lnTo>
                  <a:lnTo>
                    <a:pt x="553" y="0"/>
                  </a:lnTo>
                  <a:lnTo>
                    <a:pt x="550" y="6"/>
                  </a:lnTo>
                  <a:lnTo>
                    <a:pt x="547" y="14"/>
                  </a:lnTo>
                  <a:lnTo>
                    <a:pt x="545" y="21"/>
                  </a:lnTo>
                  <a:lnTo>
                    <a:pt x="543" y="28"/>
                  </a:lnTo>
                  <a:lnTo>
                    <a:pt x="539" y="35"/>
                  </a:lnTo>
                  <a:lnTo>
                    <a:pt x="537" y="42"/>
                  </a:lnTo>
                  <a:lnTo>
                    <a:pt x="535" y="50"/>
                  </a:lnTo>
                  <a:lnTo>
                    <a:pt x="533" y="57"/>
                  </a:lnTo>
                  <a:lnTo>
                    <a:pt x="530" y="63"/>
                  </a:lnTo>
                  <a:lnTo>
                    <a:pt x="527" y="71"/>
                  </a:lnTo>
                  <a:lnTo>
                    <a:pt x="525" y="78"/>
                  </a:lnTo>
                  <a:lnTo>
                    <a:pt x="523" y="86"/>
                  </a:lnTo>
                  <a:lnTo>
                    <a:pt x="519" y="92"/>
                  </a:lnTo>
                  <a:lnTo>
                    <a:pt x="517" y="99"/>
                  </a:lnTo>
                  <a:lnTo>
                    <a:pt x="515" y="107"/>
                  </a:lnTo>
                  <a:lnTo>
                    <a:pt x="513" y="114"/>
                  </a:lnTo>
                  <a:lnTo>
                    <a:pt x="510" y="121"/>
                  </a:lnTo>
                  <a:lnTo>
                    <a:pt x="508" y="128"/>
                  </a:lnTo>
                  <a:lnTo>
                    <a:pt x="505" y="135"/>
                  </a:lnTo>
                  <a:lnTo>
                    <a:pt x="502" y="143"/>
                  </a:lnTo>
                  <a:lnTo>
                    <a:pt x="499" y="149"/>
                  </a:lnTo>
                  <a:lnTo>
                    <a:pt x="497" y="157"/>
                  </a:lnTo>
                  <a:lnTo>
                    <a:pt x="495" y="164"/>
                  </a:lnTo>
                  <a:lnTo>
                    <a:pt x="493" y="172"/>
                  </a:lnTo>
                  <a:lnTo>
                    <a:pt x="490" y="178"/>
                  </a:lnTo>
                  <a:lnTo>
                    <a:pt x="488" y="185"/>
                  </a:lnTo>
                  <a:lnTo>
                    <a:pt x="485" y="193"/>
                  </a:lnTo>
                  <a:lnTo>
                    <a:pt x="483" y="200"/>
                  </a:lnTo>
                  <a:lnTo>
                    <a:pt x="480" y="206"/>
                  </a:lnTo>
                  <a:lnTo>
                    <a:pt x="478" y="214"/>
                  </a:lnTo>
                  <a:lnTo>
                    <a:pt x="476" y="221"/>
                  </a:lnTo>
                  <a:lnTo>
                    <a:pt x="474" y="229"/>
                  </a:lnTo>
                  <a:lnTo>
                    <a:pt x="471" y="235"/>
                  </a:lnTo>
                  <a:lnTo>
                    <a:pt x="467" y="241"/>
                  </a:lnTo>
                  <a:lnTo>
                    <a:pt x="465" y="249"/>
                  </a:lnTo>
                  <a:lnTo>
                    <a:pt x="463" y="256"/>
                  </a:lnTo>
                  <a:lnTo>
                    <a:pt x="460" y="263"/>
                  </a:lnTo>
                  <a:lnTo>
                    <a:pt x="458" y="269"/>
                  </a:lnTo>
                  <a:lnTo>
                    <a:pt x="456" y="276"/>
                  </a:lnTo>
                  <a:lnTo>
                    <a:pt x="454" y="284"/>
                  </a:lnTo>
                  <a:lnTo>
                    <a:pt x="450" y="290"/>
                  </a:lnTo>
                  <a:lnTo>
                    <a:pt x="448" y="298"/>
                  </a:lnTo>
                  <a:lnTo>
                    <a:pt x="446" y="304"/>
                  </a:lnTo>
                  <a:lnTo>
                    <a:pt x="444" y="311"/>
                  </a:lnTo>
                  <a:lnTo>
                    <a:pt x="441" y="318"/>
                  </a:lnTo>
                  <a:lnTo>
                    <a:pt x="439" y="325"/>
                  </a:lnTo>
                  <a:lnTo>
                    <a:pt x="437" y="333"/>
                  </a:lnTo>
                  <a:lnTo>
                    <a:pt x="435" y="340"/>
                  </a:lnTo>
                  <a:lnTo>
                    <a:pt x="431" y="346"/>
                  </a:lnTo>
                  <a:lnTo>
                    <a:pt x="428" y="353"/>
                  </a:lnTo>
                  <a:lnTo>
                    <a:pt x="426" y="360"/>
                  </a:lnTo>
                  <a:lnTo>
                    <a:pt x="424" y="368"/>
                  </a:lnTo>
                  <a:lnTo>
                    <a:pt x="421" y="374"/>
                  </a:lnTo>
                  <a:lnTo>
                    <a:pt x="419" y="380"/>
                  </a:lnTo>
                  <a:lnTo>
                    <a:pt x="417" y="388"/>
                  </a:lnTo>
                  <a:lnTo>
                    <a:pt x="414" y="395"/>
                  </a:lnTo>
                  <a:lnTo>
                    <a:pt x="411" y="401"/>
                  </a:lnTo>
                  <a:lnTo>
                    <a:pt x="409" y="409"/>
                  </a:lnTo>
                  <a:lnTo>
                    <a:pt x="407" y="415"/>
                  </a:lnTo>
                  <a:lnTo>
                    <a:pt x="405" y="423"/>
                  </a:lnTo>
                  <a:lnTo>
                    <a:pt x="402" y="429"/>
                  </a:lnTo>
                  <a:lnTo>
                    <a:pt x="400" y="436"/>
                  </a:lnTo>
                  <a:lnTo>
                    <a:pt x="398" y="444"/>
                  </a:lnTo>
                  <a:lnTo>
                    <a:pt x="395" y="45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 name="Freeform 19"/>
            <p:cNvSpPr>
              <a:spLocks/>
            </p:cNvSpPr>
            <p:nvPr/>
          </p:nvSpPr>
          <p:spPr bwMode="auto">
            <a:xfrm>
              <a:off x="2069" y="2422"/>
              <a:ext cx="1" cy="3"/>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 name="Freeform 20"/>
            <p:cNvSpPr>
              <a:spLocks noEditPoints="1"/>
            </p:cNvSpPr>
            <p:nvPr/>
          </p:nvSpPr>
          <p:spPr bwMode="auto">
            <a:xfrm>
              <a:off x="1339" y="943"/>
              <a:ext cx="739" cy="1850"/>
            </a:xfrm>
            <a:custGeom>
              <a:avLst/>
              <a:gdLst>
                <a:gd name="T0" fmla="*/ 711 w 739"/>
                <a:gd name="T1" fmla="*/ 963 h 1850"/>
                <a:gd name="T2" fmla="*/ 692 w 739"/>
                <a:gd name="T3" fmla="*/ 826 h 1850"/>
                <a:gd name="T4" fmla="*/ 655 w 739"/>
                <a:gd name="T5" fmla="*/ 704 h 1850"/>
                <a:gd name="T6" fmla="*/ 594 w 739"/>
                <a:gd name="T7" fmla="*/ 635 h 1850"/>
                <a:gd name="T8" fmla="*/ 495 w 739"/>
                <a:gd name="T9" fmla="*/ 586 h 1850"/>
                <a:gd name="T10" fmla="*/ 560 w 739"/>
                <a:gd name="T11" fmla="*/ 503 h 1850"/>
                <a:gd name="T12" fmla="*/ 593 w 739"/>
                <a:gd name="T13" fmla="*/ 421 h 1850"/>
                <a:gd name="T14" fmla="*/ 584 w 739"/>
                <a:gd name="T15" fmla="*/ 350 h 1850"/>
                <a:gd name="T16" fmla="*/ 585 w 739"/>
                <a:gd name="T17" fmla="*/ 266 h 1850"/>
                <a:gd name="T18" fmla="*/ 519 w 739"/>
                <a:gd name="T19" fmla="*/ 171 h 1850"/>
                <a:gd name="T20" fmla="*/ 404 w 739"/>
                <a:gd name="T21" fmla="*/ 157 h 1850"/>
                <a:gd name="T22" fmla="*/ 303 w 739"/>
                <a:gd name="T23" fmla="*/ 222 h 1850"/>
                <a:gd name="T24" fmla="*/ 246 w 739"/>
                <a:gd name="T25" fmla="*/ 240 h 1850"/>
                <a:gd name="T26" fmla="*/ 230 w 739"/>
                <a:gd name="T27" fmla="*/ 147 h 1850"/>
                <a:gd name="T28" fmla="*/ 215 w 739"/>
                <a:gd name="T29" fmla="*/ 56 h 1850"/>
                <a:gd name="T30" fmla="*/ 144 w 739"/>
                <a:gd name="T31" fmla="*/ 23 h 1850"/>
                <a:gd name="T32" fmla="*/ 66 w 739"/>
                <a:gd name="T33" fmla="*/ 23 h 1850"/>
                <a:gd name="T34" fmla="*/ 5 w 739"/>
                <a:gd name="T35" fmla="*/ 69 h 1850"/>
                <a:gd name="T36" fmla="*/ 10 w 739"/>
                <a:gd name="T37" fmla="*/ 146 h 1850"/>
                <a:gd name="T38" fmla="*/ 77 w 739"/>
                <a:gd name="T39" fmla="*/ 242 h 1850"/>
                <a:gd name="T40" fmla="*/ 134 w 739"/>
                <a:gd name="T41" fmla="*/ 355 h 1850"/>
                <a:gd name="T42" fmla="*/ 178 w 739"/>
                <a:gd name="T43" fmla="*/ 462 h 1850"/>
                <a:gd name="T44" fmla="*/ 203 w 739"/>
                <a:gd name="T45" fmla="*/ 549 h 1850"/>
                <a:gd name="T46" fmla="*/ 191 w 739"/>
                <a:gd name="T47" fmla="*/ 621 h 1850"/>
                <a:gd name="T48" fmla="*/ 127 w 739"/>
                <a:gd name="T49" fmla="*/ 729 h 1850"/>
                <a:gd name="T50" fmla="*/ 73 w 739"/>
                <a:gd name="T51" fmla="*/ 821 h 1850"/>
                <a:gd name="T52" fmla="*/ 33 w 739"/>
                <a:gd name="T53" fmla="*/ 939 h 1850"/>
                <a:gd name="T54" fmla="*/ 38 w 739"/>
                <a:gd name="T55" fmla="*/ 1056 h 1850"/>
                <a:gd name="T56" fmla="*/ 126 w 739"/>
                <a:gd name="T57" fmla="*/ 1085 h 1850"/>
                <a:gd name="T58" fmla="*/ 218 w 739"/>
                <a:gd name="T59" fmla="*/ 1002 h 1850"/>
                <a:gd name="T60" fmla="*/ 218 w 739"/>
                <a:gd name="T61" fmla="*/ 1085 h 1850"/>
                <a:gd name="T62" fmla="*/ 230 w 739"/>
                <a:gd name="T63" fmla="*/ 1168 h 1850"/>
                <a:gd name="T64" fmla="*/ 218 w 739"/>
                <a:gd name="T65" fmla="*/ 1259 h 1850"/>
                <a:gd name="T66" fmla="*/ 216 w 739"/>
                <a:gd name="T67" fmla="*/ 1367 h 1850"/>
                <a:gd name="T68" fmla="*/ 212 w 739"/>
                <a:gd name="T69" fmla="*/ 1456 h 1850"/>
                <a:gd name="T70" fmla="*/ 207 w 739"/>
                <a:gd name="T71" fmla="*/ 1551 h 1850"/>
                <a:gd name="T72" fmla="*/ 193 w 739"/>
                <a:gd name="T73" fmla="*/ 1645 h 1850"/>
                <a:gd name="T74" fmla="*/ 157 w 739"/>
                <a:gd name="T75" fmla="*/ 1708 h 1850"/>
                <a:gd name="T76" fmla="*/ 89 w 739"/>
                <a:gd name="T77" fmla="*/ 1769 h 1850"/>
                <a:gd name="T78" fmla="*/ 136 w 739"/>
                <a:gd name="T79" fmla="*/ 1846 h 1850"/>
                <a:gd name="T80" fmla="*/ 241 w 739"/>
                <a:gd name="T81" fmla="*/ 1824 h 1850"/>
                <a:gd name="T82" fmla="*/ 308 w 739"/>
                <a:gd name="T83" fmla="*/ 1787 h 1850"/>
                <a:gd name="T84" fmla="*/ 398 w 739"/>
                <a:gd name="T85" fmla="*/ 1781 h 1850"/>
                <a:gd name="T86" fmla="*/ 488 w 739"/>
                <a:gd name="T87" fmla="*/ 1824 h 1850"/>
                <a:gd name="T88" fmla="*/ 587 w 739"/>
                <a:gd name="T89" fmla="*/ 1782 h 1850"/>
                <a:gd name="T90" fmla="*/ 527 w 739"/>
                <a:gd name="T91" fmla="*/ 1695 h 1850"/>
                <a:gd name="T92" fmla="*/ 515 w 739"/>
                <a:gd name="T93" fmla="*/ 1585 h 1850"/>
                <a:gd name="T94" fmla="*/ 516 w 739"/>
                <a:gd name="T95" fmla="*/ 1473 h 1850"/>
                <a:gd name="T96" fmla="*/ 518 w 739"/>
                <a:gd name="T97" fmla="*/ 1387 h 1850"/>
                <a:gd name="T98" fmla="*/ 526 w 739"/>
                <a:gd name="T99" fmla="*/ 1302 h 1850"/>
                <a:gd name="T100" fmla="*/ 562 w 739"/>
                <a:gd name="T101" fmla="*/ 1250 h 1850"/>
                <a:gd name="T102" fmla="*/ 579 w 739"/>
                <a:gd name="T103" fmla="*/ 1319 h 1850"/>
                <a:gd name="T104" fmla="*/ 584 w 739"/>
                <a:gd name="T105" fmla="*/ 1404 h 1850"/>
                <a:gd name="T106" fmla="*/ 610 w 739"/>
                <a:gd name="T107" fmla="*/ 1467 h 1850"/>
                <a:gd name="T108" fmla="*/ 659 w 739"/>
                <a:gd name="T109" fmla="*/ 1520 h 1850"/>
                <a:gd name="T110" fmla="*/ 733 w 739"/>
                <a:gd name="T111" fmla="*/ 1467 h 1850"/>
                <a:gd name="T112" fmla="*/ 727 w 739"/>
                <a:gd name="T113" fmla="*/ 1324 h 1850"/>
                <a:gd name="T114" fmla="*/ 727 w 739"/>
                <a:gd name="T115" fmla="*/ 1237 h 1850"/>
                <a:gd name="T116" fmla="*/ 719 w 739"/>
                <a:gd name="T117" fmla="*/ 1137 h 1850"/>
                <a:gd name="T118" fmla="*/ 346 w 739"/>
                <a:gd name="T119" fmla="*/ 196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9" h="1850">
                  <a:moveTo>
                    <a:pt x="719" y="1038"/>
                  </a:moveTo>
                  <a:lnTo>
                    <a:pt x="719" y="1034"/>
                  </a:lnTo>
                  <a:lnTo>
                    <a:pt x="719" y="1030"/>
                  </a:lnTo>
                  <a:lnTo>
                    <a:pt x="719" y="1024"/>
                  </a:lnTo>
                  <a:lnTo>
                    <a:pt x="722" y="1019"/>
                  </a:lnTo>
                  <a:lnTo>
                    <a:pt x="723" y="1012"/>
                  </a:lnTo>
                  <a:lnTo>
                    <a:pt x="724" y="1005"/>
                  </a:lnTo>
                  <a:lnTo>
                    <a:pt x="726" y="998"/>
                  </a:lnTo>
                  <a:lnTo>
                    <a:pt x="727" y="990"/>
                  </a:lnTo>
                  <a:lnTo>
                    <a:pt x="724" y="982"/>
                  </a:lnTo>
                  <a:lnTo>
                    <a:pt x="722" y="975"/>
                  </a:lnTo>
                  <a:lnTo>
                    <a:pt x="717" y="968"/>
                  </a:lnTo>
                  <a:lnTo>
                    <a:pt x="711" y="963"/>
                  </a:lnTo>
                  <a:lnTo>
                    <a:pt x="710" y="951"/>
                  </a:lnTo>
                  <a:lnTo>
                    <a:pt x="709" y="941"/>
                  </a:lnTo>
                  <a:lnTo>
                    <a:pt x="708" y="929"/>
                  </a:lnTo>
                  <a:lnTo>
                    <a:pt x="708" y="918"/>
                  </a:lnTo>
                  <a:lnTo>
                    <a:pt x="705" y="908"/>
                  </a:lnTo>
                  <a:lnTo>
                    <a:pt x="704" y="897"/>
                  </a:lnTo>
                  <a:lnTo>
                    <a:pt x="703" y="887"/>
                  </a:lnTo>
                  <a:lnTo>
                    <a:pt x="702" y="877"/>
                  </a:lnTo>
                  <a:lnTo>
                    <a:pt x="700" y="866"/>
                  </a:lnTo>
                  <a:lnTo>
                    <a:pt x="698" y="856"/>
                  </a:lnTo>
                  <a:lnTo>
                    <a:pt x="696" y="845"/>
                  </a:lnTo>
                  <a:lnTo>
                    <a:pt x="694" y="836"/>
                  </a:lnTo>
                  <a:lnTo>
                    <a:pt x="692" y="826"/>
                  </a:lnTo>
                  <a:lnTo>
                    <a:pt x="690" y="817"/>
                  </a:lnTo>
                  <a:lnTo>
                    <a:pt x="687" y="807"/>
                  </a:lnTo>
                  <a:lnTo>
                    <a:pt x="685" y="798"/>
                  </a:lnTo>
                  <a:lnTo>
                    <a:pt x="682" y="787"/>
                  </a:lnTo>
                  <a:lnTo>
                    <a:pt x="679" y="777"/>
                  </a:lnTo>
                  <a:lnTo>
                    <a:pt x="676" y="768"/>
                  </a:lnTo>
                  <a:lnTo>
                    <a:pt x="674" y="758"/>
                  </a:lnTo>
                  <a:lnTo>
                    <a:pt x="670" y="749"/>
                  </a:lnTo>
                  <a:lnTo>
                    <a:pt x="667" y="740"/>
                  </a:lnTo>
                  <a:lnTo>
                    <a:pt x="664" y="731"/>
                  </a:lnTo>
                  <a:lnTo>
                    <a:pt x="662" y="722"/>
                  </a:lnTo>
                  <a:lnTo>
                    <a:pt x="658" y="713"/>
                  </a:lnTo>
                  <a:lnTo>
                    <a:pt x="655" y="704"/>
                  </a:lnTo>
                  <a:lnTo>
                    <a:pt x="651" y="696"/>
                  </a:lnTo>
                  <a:lnTo>
                    <a:pt x="648" y="687"/>
                  </a:lnTo>
                  <a:lnTo>
                    <a:pt x="645" y="678"/>
                  </a:lnTo>
                  <a:lnTo>
                    <a:pt x="642" y="670"/>
                  </a:lnTo>
                  <a:lnTo>
                    <a:pt x="639" y="662"/>
                  </a:lnTo>
                  <a:lnTo>
                    <a:pt x="635" y="655"/>
                  </a:lnTo>
                  <a:lnTo>
                    <a:pt x="632" y="643"/>
                  </a:lnTo>
                  <a:lnTo>
                    <a:pt x="621" y="643"/>
                  </a:lnTo>
                  <a:lnTo>
                    <a:pt x="613" y="647"/>
                  </a:lnTo>
                  <a:lnTo>
                    <a:pt x="610" y="647"/>
                  </a:lnTo>
                  <a:lnTo>
                    <a:pt x="607" y="641"/>
                  </a:lnTo>
                  <a:lnTo>
                    <a:pt x="598" y="635"/>
                  </a:lnTo>
                  <a:lnTo>
                    <a:pt x="594" y="635"/>
                  </a:lnTo>
                  <a:lnTo>
                    <a:pt x="584" y="633"/>
                  </a:lnTo>
                  <a:lnTo>
                    <a:pt x="574" y="631"/>
                  </a:lnTo>
                  <a:lnTo>
                    <a:pt x="564" y="629"/>
                  </a:lnTo>
                  <a:lnTo>
                    <a:pt x="555" y="627"/>
                  </a:lnTo>
                  <a:lnTo>
                    <a:pt x="545" y="624"/>
                  </a:lnTo>
                  <a:lnTo>
                    <a:pt x="536" y="622"/>
                  </a:lnTo>
                  <a:lnTo>
                    <a:pt x="527" y="619"/>
                  </a:lnTo>
                  <a:lnTo>
                    <a:pt x="519" y="616"/>
                  </a:lnTo>
                  <a:lnTo>
                    <a:pt x="512" y="608"/>
                  </a:lnTo>
                  <a:lnTo>
                    <a:pt x="505" y="603"/>
                  </a:lnTo>
                  <a:lnTo>
                    <a:pt x="497" y="597"/>
                  </a:lnTo>
                  <a:lnTo>
                    <a:pt x="489" y="594"/>
                  </a:lnTo>
                  <a:lnTo>
                    <a:pt x="495" y="586"/>
                  </a:lnTo>
                  <a:lnTo>
                    <a:pt x="501" y="578"/>
                  </a:lnTo>
                  <a:lnTo>
                    <a:pt x="505" y="571"/>
                  </a:lnTo>
                  <a:lnTo>
                    <a:pt x="510" y="563"/>
                  </a:lnTo>
                  <a:lnTo>
                    <a:pt x="514" y="555"/>
                  </a:lnTo>
                  <a:lnTo>
                    <a:pt x="518" y="546"/>
                  </a:lnTo>
                  <a:lnTo>
                    <a:pt x="522" y="538"/>
                  </a:lnTo>
                  <a:lnTo>
                    <a:pt x="526" y="531"/>
                  </a:lnTo>
                  <a:lnTo>
                    <a:pt x="535" y="527"/>
                  </a:lnTo>
                  <a:lnTo>
                    <a:pt x="542" y="524"/>
                  </a:lnTo>
                  <a:lnTo>
                    <a:pt x="548" y="519"/>
                  </a:lnTo>
                  <a:lnTo>
                    <a:pt x="553" y="515"/>
                  </a:lnTo>
                  <a:lnTo>
                    <a:pt x="556" y="508"/>
                  </a:lnTo>
                  <a:lnTo>
                    <a:pt x="560" y="503"/>
                  </a:lnTo>
                  <a:lnTo>
                    <a:pt x="562" y="498"/>
                  </a:lnTo>
                  <a:lnTo>
                    <a:pt x="564" y="492"/>
                  </a:lnTo>
                  <a:lnTo>
                    <a:pt x="567" y="484"/>
                  </a:lnTo>
                  <a:lnTo>
                    <a:pt x="570" y="479"/>
                  </a:lnTo>
                  <a:lnTo>
                    <a:pt x="573" y="474"/>
                  </a:lnTo>
                  <a:lnTo>
                    <a:pt x="579" y="474"/>
                  </a:lnTo>
                  <a:lnTo>
                    <a:pt x="584" y="470"/>
                  </a:lnTo>
                  <a:lnTo>
                    <a:pt x="587" y="466"/>
                  </a:lnTo>
                  <a:lnTo>
                    <a:pt x="589" y="456"/>
                  </a:lnTo>
                  <a:lnTo>
                    <a:pt x="592" y="448"/>
                  </a:lnTo>
                  <a:lnTo>
                    <a:pt x="593" y="439"/>
                  </a:lnTo>
                  <a:lnTo>
                    <a:pt x="594" y="431"/>
                  </a:lnTo>
                  <a:lnTo>
                    <a:pt x="593" y="421"/>
                  </a:lnTo>
                  <a:lnTo>
                    <a:pt x="592" y="413"/>
                  </a:lnTo>
                  <a:lnTo>
                    <a:pt x="591" y="406"/>
                  </a:lnTo>
                  <a:lnTo>
                    <a:pt x="591" y="399"/>
                  </a:lnTo>
                  <a:lnTo>
                    <a:pt x="594" y="392"/>
                  </a:lnTo>
                  <a:lnTo>
                    <a:pt x="598" y="385"/>
                  </a:lnTo>
                  <a:lnTo>
                    <a:pt x="599" y="380"/>
                  </a:lnTo>
                  <a:lnTo>
                    <a:pt x="602" y="376"/>
                  </a:lnTo>
                  <a:lnTo>
                    <a:pt x="602" y="371"/>
                  </a:lnTo>
                  <a:lnTo>
                    <a:pt x="602" y="365"/>
                  </a:lnTo>
                  <a:lnTo>
                    <a:pt x="598" y="361"/>
                  </a:lnTo>
                  <a:lnTo>
                    <a:pt x="594" y="357"/>
                  </a:lnTo>
                  <a:lnTo>
                    <a:pt x="587" y="354"/>
                  </a:lnTo>
                  <a:lnTo>
                    <a:pt x="584" y="350"/>
                  </a:lnTo>
                  <a:lnTo>
                    <a:pt x="579" y="346"/>
                  </a:lnTo>
                  <a:lnTo>
                    <a:pt x="579" y="343"/>
                  </a:lnTo>
                  <a:lnTo>
                    <a:pt x="578" y="337"/>
                  </a:lnTo>
                  <a:lnTo>
                    <a:pt x="578" y="331"/>
                  </a:lnTo>
                  <a:lnTo>
                    <a:pt x="580" y="324"/>
                  </a:lnTo>
                  <a:lnTo>
                    <a:pt x="584" y="315"/>
                  </a:lnTo>
                  <a:lnTo>
                    <a:pt x="584" y="309"/>
                  </a:lnTo>
                  <a:lnTo>
                    <a:pt x="585" y="303"/>
                  </a:lnTo>
                  <a:lnTo>
                    <a:pt x="586" y="295"/>
                  </a:lnTo>
                  <a:lnTo>
                    <a:pt x="587" y="289"/>
                  </a:lnTo>
                  <a:lnTo>
                    <a:pt x="587" y="280"/>
                  </a:lnTo>
                  <a:lnTo>
                    <a:pt x="587" y="273"/>
                  </a:lnTo>
                  <a:lnTo>
                    <a:pt x="585" y="266"/>
                  </a:lnTo>
                  <a:lnTo>
                    <a:pt x="584" y="259"/>
                  </a:lnTo>
                  <a:lnTo>
                    <a:pt x="579" y="250"/>
                  </a:lnTo>
                  <a:lnTo>
                    <a:pt x="576" y="241"/>
                  </a:lnTo>
                  <a:lnTo>
                    <a:pt x="572" y="233"/>
                  </a:lnTo>
                  <a:lnTo>
                    <a:pt x="568" y="225"/>
                  </a:lnTo>
                  <a:lnTo>
                    <a:pt x="562" y="217"/>
                  </a:lnTo>
                  <a:lnTo>
                    <a:pt x="557" y="209"/>
                  </a:lnTo>
                  <a:lnTo>
                    <a:pt x="552" y="202"/>
                  </a:lnTo>
                  <a:lnTo>
                    <a:pt x="546" y="196"/>
                  </a:lnTo>
                  <a:lnTo>
                    <a:pt x="539" y="188"/>
                  </a:lnTo>
                  <a:lnTo>
                    <a:pt x="533" y="182"/>
                  </a:lnTo>
                  <a:lnTo>
                    <a:pt x="525" y="176"/>
                  </a:lnTo>
                  <a:lnTo>
                    <a:pt x="519" y="171"/>
                  </a:lnTo>
                  <a:lnTo>
                    <a:pt x="510" y="166"/>
                  </a:lnTo>
                  <a:lnTo>
                    <a:pt x="502" y="163"/>
                  </a:lnTo>
                  <a:lnTo>
                    <a:pt x="493" y="159"/>
                  </a:lnTo>
                  <a:lnTo>
                    <a:pt x="485" y="158"/>
                  </a:lnTo>
                  <a:lnTo>
                    <a:pt x="482" y="158"/>
                  </a:lnTo>
                  <a:lnTo>
                    <a:pt x="472" y="155"/>
                  </a:lnTo>
                  <a:lnTo>
                    <a:pt x="463" y="154"/>
                  </a:lnTo>
                  <a:lnTo>
                    <a:pt x="453" y="153"/>
                  </a:lnTo>
                  <a:lnTo>
                    <a:pt x="444" y="153"/>
                  </a:lnTo>
                  <a:lnTo>
                    <a:pt x="433" y="152"/>
                  </a:lnTo>
                  <a:lnTo>
                    <a:pt x="424" y="153"/>
                  </a:lnTo>
                  <a:lnTo>
                    <a:pt x="414" y="153"/>
                  </a:lnTo>
                  <a:lnTo>
                    <a:pt x="404" y="157"/>
                  </a:lnTo>
                  <a:lnTo>
                    <a:pt x="395" y="158"/>
                  </a:lnTo>
                  <a:lnTo>
                    <a:pt x="385" y="161"/>
                  </a:lnTo>
                  <a:lnTo>
                    <a:pt x="376" y="163"/>
                  </a:lnTo>
                  <a:lnTo>
                    <a:pt x="367" y="168"/>
                  </a:lnTo>
                  <a:lnTo>
                    <a:pt x="358" y="172"/>
                  </a:lnTo>
                  <a:lnTo>
                    <a:pt x="349" y="180"/>
                  </a:lnTo>
                  <a:lnTo>
                    <a:pt x="341" y="186"/>
                  </a:lnTo>
                  <a:lnTo>
                    <a:pt x="335" y="196"/>
                  </a:lnTo>
                  <a:lnTo>
                    <a:pt x="326" y="201"/>
                  </a:lnTo>
                  <a:lnTo>
                    <a:pt x="321" y="208"/>
                  </a:lnTo>
                  <a:lnTo>
                    <a:pt x="315" y="217"/>
                  </a:lnTo>
                  <a:lnTo>
                    <a:pt x="312" y="225"/>
                  </a:lnTo>
                  <a:lnTo>
                    <a:pt x="303" y="222"/>
                  </a:lnTo>
                  <a:lnTo>
                    <a:pt x="293" y="221"/>
                  </a:lnTo>
                  <a:lnTo>
                    <a:pt x="284" y="221"/>
                  </a:lnTo>
                  <a:lnTo>
                    <a:pt x="275" y="225"/>
                  </a:lnTo>
                  <a:lnTo>
                    <a:pt x="267" y="230"/>
                  </a:lnTo>
                  <a:lnTo>
                    <a:pt x="267" y="237"/>
                  </a:lnTo>
                  <a:lnTo>
                    <a:pt x="267" y="240"/>
                  </a:lnTo>
                  <a:lnTo>
                    <a:pt x="269" y="249"/>
                  </a:lnTo>
                  <a:lnTo>
                    <a:pt x="268" y="254"/>
                  </a:lnTo>
                  <a:lnTo>
                    <a:pt x="264" y="256"/>
                  </a:lnTo>
                  <a:lnTo>
                    <a:pt x="256" y="259"/>
                  </a:lnTo>
                  <a:lnTo>
                    <a:pt x="251" y="253"/>
                  </a:lnTo>
                  <a:lnTo>
                    <a:pt x="248" y="247"/>
                  </a:lnTo>
                  <a:lnTo>
                    <a:pt x="246" y="240"/>
                  </a:lnTo>
                  <a:lnTo>
                    <a:pt x="243" y="234"/>
                  </a:lnTo>
                  <a:lnTo>
                    <a:pt x="240" y="226"/>
                  </a:lnTo>
                  <a:lnTo>
                    <a:pt x="239" y="220"/>
                  </a:lnTo>
                  <a:lnTo>
                    <a:pt x="238" y="213"/>
                  </a:lnTo>
                  <a:lnTo>
                    <a:pt x="237" y="206"/>
                  </a:lnTo>
                  <a:lnTo>
                    <a:pt x="233" y="196"/>
                  </a:lnTo>
                  <a:lnTo>
                    <a:pt x="222" y="196"/>
                  </a:lnTo>
                  <a:lnTo>
                    <a:pt x="222" y="186"/>
                  </a:lnTo>
                  <a:lnTo>
                    <a:pt x="224" y="179"/>
                  </a:lnTo>
                  <a:lnTo>
                    <a:pt x="225" y="170"/>
                  </a:lnTo>
                  <a:lnTo>
                    <a:pt x="228" y="163"/>
                  </a:lnTo>
                  <a:lnTo>
                    <a:pt x="228" y="154"/>
                  </a:lnTo>
                  <a:lnTo>
                    <a:pt x="230" y="147"/>
                  </a:lnTo>
                  <a:lnTo>
                    <a:pt x="231" y="138"/>
                  </a:lnTo>
                  <a:lnTo>
                    <a:pt x="233" y="131"/>
                  </a:lnTo>
                  <a:lnTo>
                    <a:pt x="233" y="128"/>
                  </a:lnTo>
                  <a:lnTo>
                    <a:pt x="233" y="124"/>
                  </a:lnTo>
                  <a:lnTo>
                    <a:pt x="232" y="114"/>
                  </a:lnTo>
                  <a:lnTo>
                    <a:pt x="232" y="107"/>
                  </a:lnTo>
                  <a:lnTo>
                    <a:pt x="231" y="97"/>
                  </a:lnTo>
                  <a:lnTo>
                    <a:pt x="231" y="90"/>
                  </a:lnTo>
                  <a:lnTo>
                    <a:pt x="228" y="81"/>
                  </a:lnTo>
                  <a:lnTo>
                    <a:pt x="225" y="74"/>
                  </a:lnTo>
                  <a:lnTo>
                    <a:pt x="222" y="66"/>
                  </a:lnTo>
                  <a:lnTo>
                    <a:pt x="218" y="60"/>
                  </a:lnTo>
                  <a:lnTo>
                    <a:pt x="215" y="56"/>
                  </a:lnTo>
                  <a:lnTo>
                    <a:pt x="207" y="56"/>
                  </a:lnTo>
                  <a:lnTo>
                    <a:pt x="201" y="56"/>
                  </a:lnTo>
                  <a:lnTo>
                    <a:pt x="196" y="56"/>
                  </a:lnTo>
                  <a:lnTo>
                    <a:pt x="190" y="57"/>
                  </a:lnTo>
                  <a:lnTo>
                    <a:pt x="187" y="60"/>
                  </a:lnTo>
                  <a:lnTo>
                    <a:pt x="179" y="66"/>
                  </a:lnTo>
                  <a:lnTo>
                    <a:pt x="173" y="75"/>
                  </a:lnTo>
                  <a:lnTo>
                    <a:pt x="162" y="45"/>
                  </a:lnTo>
                  <a:lnTo>
                    <a:pt x="158" y="41"/>
                  </a:lnTo>
                  <a:lnTo>
                    <a:pt x="155" y="39"/>
                  </a:lnTo>
                  <a:lnTo>
                    <a:pt x="154" y="34"/>
                  </a:lnTo>
                  <a:lnTo>
                    <a:pt x="149" y="28"/>
                  </a:lnTo>
                  <a:lnTo>
                    <a:pt x="144" y="23"/>
                  </a:lnTo>
                  <a:lnTo>
                    <a:pt x="139" y="18"/>
                  </a:lnTo>
                  <a:lnTo>
                    <a:pt x="133" y="13"/>
                  </a:lnTo>
                  <a:lnTo>
                    <a:pt x="127" y="8"/>
                  </a:lnTo>
                  <a:lnTo>
                    <a:pt x="121" y="5"/>
                  </a:lnTo>
                  <a:lnTo>
                    <a:pt x="113" y="1"/>
                  </a:lnTo>
                  <a:lnTo>
                    <a:pt x="106" y="0"/>
                  </a:lnTo>
                  <a:lnTo>
                    <a:pt x="101" y="0"/>
                  </a:lnTo>
                  <a:lnTo>
                    <a:pt x="98" y="4"/>
                  </a:lnTo>
                  <a:lnTo>
                    <a:pt x="92" y="6"/>
                  </a:lnTo>
                  <a:lnTo>
                    <a:pt x="87" y="11"/>
                  </a:lnTo>
                  <a:lnTo>
                    <a:pt x="80" y="18"/>
                  </a:lnTo>
                  <a:lnTo>
                    <a:pt x="75" y="26"/>
                  </a:lnTo>
                  <a:lnTo>
                    <a:pt x="66" y="23"/>
                  </a:lnTo>
                  <a:lnTo>
                    <a:pt x="58" y="22"/>
                  </a:lnTo>
                  <a:lnTo>
                    <a:pt x="47" y="25"/>
                  </a:lnTo>
                  <a:lnTo>
                    <a:pt x="38" y="34"/>
                  </a:lnTo>
                  <a:lnTo>
                    <a:pt x="30" y="41"/>
                  </a:lnTo>
                  <a:lnTo>
                    <a:pt x="34" y="48"/>
                  </a:lnTo>
                  <a:lnTo>
                    <a:pt x="34" y="52"/>
                  </a:lnTo>
                  <a:lnTo>
                    <a:pt x="34" y="56"/>
                  </a:lnTo>
                  <a:lnTo>
                    <a:pt x="31" y="56"/>
                  </a:lnTo>
                  <a:lnTo>
                    <a:pt x="30" y="56"/>
                  </a:lnTo>
                  <a:lnTo>
                    <a:pt x="21" y="58"/>
                  </a:lnTo>
                  <a:lnTo>
                    <a:pt x="13" y="62"/>
                  </a:lnTo>
                  <a:lnTo>
                    <a:pt x="9" y="65"/>
                  </a:lnTo>
                  <a:lnTo>
                    <a:pt x="5" y="69"/>
                  </a:lnTo>
                  <a:lnTo>
                    <a:pt x="2" y="73"/>
                  </a:lnTo>
                  <a:lnTo>
                    <a:pt x="0" y="79"/>
                  </a:lnTo>
                  <a:lnTo>
                    <a:pt x="0" y="82"/>
                  </a:lnTo>
                  <a:lnTo>
                    <a:pt x="0" y="87"/>
                  </a:lnTo>
                  <a:lnTo>
                    <a:pt x="0" y="93"/>
                  </a:lnTo>
                  <a:lnTo>
                    <a:pt x="0" y="100"/>
                  </a:lnTo>
                  <a:lnTo>
                    <a:pt x="1" y="107"/>
                  </a:lnTo>
                  <a:lnTo>
                    <a:pt x="3" y="114"/>
                  </a:lnTo>
                  <a:lnTo>
                    <a:pt x="3" y="120"/>
                  </a:lnTo>
                  <a:lnTo>
                    <a:pt x="5" y="127"/>
                  </a:lnTo>
                  <a:lnTo>
                    <a:pt x="6" y="133"/>
                  </a:lnTo>
                  <a:lnTo>
                    <a:pt x="9" y="141"/>
                  </a:lnTo>
                  <a:lnTo>
                    <a:pt x="10" y="146"/>
                  </a:lnTo>
                  <a:lnTo>
                    <a:pt x="12" y="152"/>
                  </a:lnTo>
                  <a:lnTo>
                    <a:pt x="15" y="159"/>
                  </a:lnTo>
                  <a:lnTo>
                    <a:pt x="18" y="165"/>
                  </a:lnTo>
                  <a:lnTo>
                    <a:pt x="20" y="170"/>
                  </a:lnTo>
                  <a:lnTo>
                    <a:pt x="23" y="177"/>
                  </a:lnTo>
                  <a:lnTo>
                    <a:pt x="26" y="182"/>
                  </a:lnTo>
                  <a:lnTo>
                    <a:pt x="29" y="188"/>
                  </a:lnTo>
                  <a:lnTo>
                    <a:pt x="36" y="198"/>
                  </a:lnTo>
                  <a:lnTo>
                    <a:pt x="42" y="208"/>
                  </a:lnTo>
                  <a:lnTo>
                    <a:pt x="50" y="217"/>
                  </a:lnTo>
                  <a:lnTo>
                    <a:pt x="59" y="226"/>
                  </a:lnTo>
                  <a:lnTo>
                    <a:pt x="68" y="234"/>
                  </a:lnTo>
                  <a:lnTo>
                    <a:pt x="77" y="242"/>
                  </a:lnTo>
                  <a:lnTo>
                    <a:pt x="87" y="249"/>
                  </a:lnTo>
                  <a:lnTo>
                    <a:pt x="98" y="256"/>
                  </a:lnTo>
                  <a:lnTo>
                    <a:pt x="91" y="264"/>
                  </a:lnTo>
                  <a:lnTo>
                    <a:pt x="90" y="271"/>
                  </a:lnTo>
                  <a:lnTo>
                    <a:pt x="91" y="277"/>
                  </a:lnTo>
                  <a:lnTo>
                    <a:pt x="94" y="282"/>
                  </a:lnTo>
                  <a:lnTo>
                    <a:pt x="98" y="293"/>
                  </a:lnTo>
                  <a:lnTo>
                    <a:pt x="105" y="303"/>
                  </a:lnTo>
                  <a:lnTo>
                    <a:pt x="111" y="312"/>
                  </a:lnTo>
                  <a:lnTo>
                    <a:pt x="117" y="323"/>
                  </a:lnTo>
                  <a:lnTo>
                    <a:pt x="124" y="333"/>
                  </a:lnTo>
                  <a:lnTo>
                    <a:pt x="129" y="343"/>
                  </a:lnTo>
                  <a:lnTo>
                    <a:pt x="134" y="355"/>
                  </a:lnTo>
                  <a:lnTo>
                    <a:pt x="136" y="361"/>
                  </a:lnTo>
                  <a:lnTo>
                    <a:pt x="139" y="367"/>
                  </a:lnTo>
                  <a:lnTo>
                    <a:pt x="141" y="374"/>
                  </a:lnTo>
                  <a:lnTo>
                    <a:pt x="143" y="380"/>
                  </a:lnTo>
                  <a:lnTo>
                    <a:pt x="143" y="383"/>
                  </a:lnTo>
                  <a:lnTo>
                    <a:pt x="148" y="394"/>
                  </a:lnTo>
                  <a:lnTo>
                    <a:pt x="153" y="406"/>
                  </a:lnTo>
                  <a:lnTo>
                    <a:pt x="159" y="416"/>
                  </a:lnTo>
                  <a:lnTo>
                    <a:pt x="164" y="428"/>
                  </a:lnTo>
                  <a:lnTo>
                    <a:pt x="168" y="438"/>
                  </a:lnTo>
                  <a:lnTo>
                    <a:pt x="173" y="450"/>
                  </a:lnTo>
                  <a:lnTo>
                    <a:pt x="176" y="455"/>
                  </a:lnTo>
                  <a:lnTo>
                    <a:pt x="178" y="462"/>
                  </a:lnTo>
                  <a:lnTo>
                    <a:pt x="180" y="467"/>
                  </a:lnTo>
                  <a:lnTo>
                    <a:pt x="183" y="473"/>
                  </a:lnTo>
                  <a:lnTo>
                    <a:pt x="186" y="484"/>
                  </a:lnTo>
                  <a:lnTo>
                    <a:pt x="190" y="496"/>
                  </a:lnTo>
                  <a:lnTo>
                    <a:pt x="191" y="501"/>
                  </a:lnTo>
                  <a:lnTo>
                    <a:pt x="194" y="507"/>
                  </a:lnTo>
                  <a:lnTo>
                    <a:pt x="196" y="514"/>
                  </a:lnTo>
                  <a:lnTo>
                    <a:pt x="198" y="520"/>
                  </a:lnTo>
                  <a:lnTo>
                    <a:pt x="199" y="525"/>
                  </a:lnTo>
                  <a:lnTo>
                    <a:pt x="200" y="532"/>
                  </a:lnTo>
                  <a:lnTo>
                    <a:pt x="201" y="537"/>
                  </a:lnTo>
                  <a:lnTo>
                    <a:pt x="203" y="543"/>
                  </a:lnTo>
                  <a:lnTo>
                    <a:pt x="203" y="549"/>
                  </a:lnTo>
                  <a:lnTo>
                    <a:pt x="205" y="555"/>
                  </a:lnTo>
                  <a:lnTo>
                    <a:pt x="205" y="561"/>
                  </a:lnTo>
                  <a:lnTo>
                    <a:pt x="207" y="568"/>
                  </a:lnTo>
                  <a:lnTo>
                    <a:pt x="203" y="568"/>
                  </a:lnTo>
                  <a:lnTo>
                    <a:pt x="200" y="575"/>
                  </a:lnTo>
                  <a:lnTo>
                    <a:pt x="197" y="584"/>
                  </a:lnTo>
                  <a:lnTo>
                    <a:pt x="196" y="592"/>
                  </a:lnTo>
                  <a:lnTo>
                    <a:pt x="196" y="600"/>
                  </a:lnTo>
                  <a:lnTo>
                    <a:pt x="196" y="609"/>
                  </a:lnTo>
                  <a:lnTo>
                    <a:pt x="196" y="616"/>
                  </a:lnTo>
                  <a:lnTo>
                    <a:pt x="196" y="625"/>
                  </a:lnTo>
                  <a:lnTo>
                    <a:pt x="194" y="624"/>
                  </a:lnTo>
                  <a:lnTo>
                    <a:pt x="191" y="621"/>
                  </a:lnTo>
                  <a:lnTo>
                    <a:pt x="173" y="616"/>
                  </a:lnTo>
                  <a:lnTo>
                    <a:pt x="173" y="635"/>
                  </a:lnTo>
                  <a:lnTo>
                    <a:pt x="173" y="650"/>
                  </a:lnTo>
                  <a:lnTo>
                    <a:pt x="166" y="657"/>
                  </a:lnTo>
                  <a:lnTo>
                    <a:pt x="160" y="664"/>
                  </a:lnTo>
                  <a:lnTo>
                    <a:pt x="153" y="671"/>
                  </a:lnTo>
                  <a:lnTo>
                    <a:pt x="149" y="681"/>
                  </a:lnTo>
                  <a:lnTo>
                    <a:pt x="145" y="688"/>
                  </a:lnTo>
                  <a:lnTo>
                    <a:pt x="141" y="697"/>
                  </a:lnTo>
                  <a:lnTo>
                    <a:pt x="137" y="705"/>
                  </a:lnTo>
                  <a:lnTo>
                    <a:pt x="135" y="715"/>
                  </a:lnTo>
                  <a:lnTo>
                    <a:pt x="130" y="721"/>
                  </a:lnTo>
                  <a:lnTo>
                    <a:pt x="127" y="729"/>
                  </a:lnTo>
                  <a:lnTo>
                    <a:pt x="122" y="735"/>
                  </a:lnTo>
                  <a:lnTo>
                    <a:pt x="118" y="742"/>
                  </a:lnTo>
                  <a:lnTo>
                    <a:pt x="113" y="748"/>
                  </a:lnTo>
                  <a:lnTo>
                    <a:pt x="110" y="754"/>
                  </a:lnTo>
                  <a:lnTo>
                    <a:pt x="105" y="760"/>
                  </a:lnTo>
                  <a:lnTo>
                    <a:pt x="101" y="767"/>
                  </a:lnTo>
                  <a:lnTo>
                    <a:pt x="99" y="767"/>
                  </a:lnTo>
                  <a:lnTo>
                    <a:pt x="98" y="767"/>
                  </a:lnTo>
                  <a:lnTo>
                    <a:pt x="98" y="771"/>
                  </a:lnTo>
                  <a:lnTo>
                    <a:pt x="87" y="798"/>
                  </a:lnTo>
                  <a:lnTo>
                    <a:pt x="81" y="805"/>
                  </a:lnTo>
                  <a:lnTo>
                    <a:pt x="78" y="813"/>
                  </a:lnTo>
                  <a:lnTo>
                    <a:pt x="73" y="821"/>
                  </a:lnTo>
                  <a:lnTo>
                    <a:pt x="70" y="830"/>
                  </a:lnTo>
                  <a:lnTo>
                    <a:pt x="65" y="839"/>
                  </a:lnTo>
                  <a:lnTo>
                    <a:pt x="61" y="847"/>
                  </a:lnTo>
                  <a:lnTo>
                    <a:pt x="58" y="856"/>
                  </a:lnTo>
                  <a:lnTo>
                    <a:pt x="55" y="865"/>
                  </a:lnTo>
                  <a:lnTo>
                    <a:pt x="51" y="874"/>
                  </a:lnTo>
                  <a:lnTo>
                    <a:pt x="47" y="883"/>
                  </a:lnTo>
                  <a:lnTo>
                    <a:pt x="44" y="892"/>
                  </a:lnTo>
                  <a:lnTo>
                    <a:pt x="42" y="901"/>
                  </a:lnTo>
                  <a:lnTo>
                    <a:pt x="39" y="910"/>
                  </a:lnTo>
                  <a:lnTo>
                    <a:pt x="36" y="919"/>
                  </a:lnTo>
                  <a:lnTo>
                    <a:pt x="34" y="929"/>
                  </a:lnTo>
                  <a:lnTo>
                    <a:pt x="33" y="939"/>
                  </a:lnTo>
                  <a:lnTo>
                    <a:pt x="29" y="947"/>
                  </a:lnTo>
                  <a:lnTo>
                    <a:pt x="28" y="957"/>
                  </a:lnTo>
                  <a:lnTo>
                    <a:pt x="26" y="966"/>
                  </a:lnTo>
                  <a:lnTo>
                    <a:pt x="26" y="976"/>
                  </a:lnTo>
                  <a:lnTo>
                    <a:pt x="26" y="984"/>
                  </a:lnTo>
                  <a:lnTo>
                    <a:pt x="26" y="994"/>
                  </a:lnTo>
                  <a:lnTo>
                    <a:pt x="26" y="1003"/>
                  </a:lnTo>
                  <a:lnTo>
                    <a:pt x="27" y="1013"/>
                  </a:lnTo>
                  <a:lnTo>
                    <a:pt x="27" y="1021"/>
                  </a:lnTo>
                  <a:lnTo>
                    <a:pt x="29" y="1030"/>
                  </a:lnTo>
                  <a:lnTo>
                    <a:pt x="31" y="1038"/>
                  </a:lnTo>
                  <a:lnTo>
                    <a:pt x="35" y="1048"/>
                  </a:lnTo>
                  <a:lnTo>
                    <a:pt x="38" y="1056"/>
                  </a:lnTo>
                  <a:lnTo>
                    <a:pt x="42" y="1066"/>
                  </a:lnTo>
                  <a:lnTo>
                    <a:pt x="46" y="1074"/>
                  </a:lnTo>
                  <a:lnTo>
                    <a:pt x="53" y="1084"/>
                  </a:lnTo>
                  <a:lnTo>
                    <a:pt x="57" y="1087"/>
                  </a:lnTo>
                  <a:lnTo>
                    <a:pt x="60" y="1091"/>
                  </a:lnTo>
                  <a:lnTo>
                    <a:pt x="65" y="1092"/>
                  </a:lnTo>
                  <a:lnTo>
                    <a:pt x="72" y="1093"/>
                  </a:lnTo>
                  <a:lnTo>
                    <a:pt x="77" y="1094"/>
                  </a:lnTo>
                  <a:lnTo>
                    <a:pt x="83" y="1095"/>
                  </a:lnTo>
                  <a:lnTo>
                    <a:pt x="94" y="1094"/>
                  </a:lnTo>
                  <a:lnTo>
                    <a:pt x="106" y="1093"/>
                  </a:lnTo>
                  <a:lnTo>
                    <a:pt x="115" y="1089"/>
                  </a:lnTo>
                  <a:lnTo>
                    <a:pt x="126" y="1085"/>
                  </a:lnTo>
                  <a:lnTo>
                    <a:pt x="135" y="1079"/>
                  </a:lnTo>
                  <a:lnTo>
                    <a:pt x="146" y="1074"/>
                  </a:lnTo>
                  <a:lnTo>
                    <a:pt x="154" y="1066"/>
                  </a:lnTo>
                  <a:lnTo>
                    <a:pt x="163" y="1058"/>
                  </a:lnTo>
                  <a:lnTo>
                    <a:pt x="171" y="1049"/>
                  </a:lnTo>
                  <a:lnTo>
                    <a:pt x="180" y="1040"/>
                  </a:lnTo>
                  <a:lnTo>
                    <a:pt x="187" y="1031"/>
                  </a:lnTo>
                  <a:lnTo>
                    <a:pt x="195" y="1022"/>
                  </a:lnTo>
                  <a:lnTo>
                    <a:pt x="202" y="1013"/>
                  </a:lnTo>
                  <a:lnTo>
                    <a:pt x="211" y="1004"/>
                  </a:lnTo>
                  <a:lnTo>
                    <a:pt x="216" y="1000"/>
                  </a:lnTo>
                  <a:lnTo>
                    <a:pt x="218" y="997"/>
                  </a:lnTo>
                  <a:lnTo>
                    <a:pt x="218" y="1002"/>
                  </a:lnTo>
                  <a:lnTo>
                    <a:pt x="218" y="1007"/>
                  </a:lnTo>
                  <a:lnTo>
                    <a:pt x="218" y="1014"/>
                  </a:lnTo>
                  <a:lnTo>
                    <a:pt x="219" y="1020"/>
                  </a:lnTo>
                  <a:lnTo>
                    <a:pt x="219" y="1026"/>
                  </a:lnTo>
                  <a:lnTo>
                    <a:pt x="219" y="1033"/>
                  </a:lnTo>
                  <a:lnTo>
                    <a:pt x="219" y="1039"/>
                  </a:lnTo>
                  <a:lnTo>
                    <a:pt x="219" y="1046"/>
                  </a:lnTo>
                  <a:lnTo>
                    <a:pt x="218" y="1052"/>
                  </a:lnTo>
                  <a:lnTo>
                    <a:pt x="218" y="1058"/>
                  </a:lnTo>
                  <a:lnTo>
                    <a:pt x="218" y="1065"/>
                  </a:lnTo>
                  <a:lnTo>
                    <a:pt x="218" y="1072"/>
                  </a:lnTo>
                  <a:lnTo>
                    <a:pt x="218" y="1078"/>
                  </a:lnTo>
                  <a:lnTo>
                    <a:pt x="218" y="1085"/>
                  </a:lnTo>
                  <a:lnTo>
                    <a:pt x="218" y="1091"/>
                  </a:lnTo>
                  <a:lnTo>
                    <a:pt x="218" y="1099"/>
                  </a:lnTo>
                  <a:lnTo>
                    <a:pt x="215" y="1103"/>
                  </a:lnTo>
                  <a:lnTo>
                    <a:pt x="213" y="1109"/>
                  </a:lnTo>
                  <a:lnTo>
                    <a:pt x="213" y="1117"/>
                  </a:lnTo>
                  <a:lnTo>
                    <a:pt x="213" y="1125"/>
                  </a:lnTo>
                  <a:lnTo>
                    <a:pt x="216" y="1133"/>
                  </a:lnTo>
                  <a:lnTo>
                    <a:pt x="218" y="1141"/>
                  </a:lnTo>
                  <a:lnTo>
                    <a:pt x="221" y="1148"/>
                  </a:lnTo>
                  <a:lnTo>
                    <a:pt x="224" y="1155"/>
                  </a:lnTo>
                  <a:lnTo>
                    <a:pt x="230" y="1162"/>
                  </a:lnTo>
                  <a:lnTo>
                    <a:pt x="230" y="1164"/>
                  </a:lnTo>
                  <a:lnTo>
                    <a:pt x="230" y="1168"/>
                  </a:lnTo>
                  <a:lnTo>
                    <a:pt x="230" y="1172"/>
                  </a:lnTo>
                  <a:lnTo>
                    <a:pt x="230" y="1178"/>
                  </a:lnTo>
                  <a:lnTo>
                    <a:pt x="229" y="1184"/>
                  </a:lnTo>
                  <a:lnTo>
                    <a:pt x="226" y="1191"/>
                  </a:lnTo>
                  <a:lnTo>
                    <a:pt x="224" y="1196"/>
                  </a:lnTo>
                  <a:lnTo>
                    <a:pt x="222" y="1200"/>
                  </a:lnTo>
                  <a:lnTo>
                    <a:pt x="218" y="1203"/>
                  </a:lnTo>
                  <a:lnTo>
                    <a:pt x="218" y="1211"/>
                  </a:lnTo>
                  <a:lnTo>
                    <a:pt x="218" y="1220"/>
                  </a:lnTo>
                  <a:lnTo>
                    <a:pt x="219" y="1231"/>
                  </a:lnTo>
                  <a:lnTo>
                    <a:pt x="219" y="1242"/>
                  </a:lnTo>
                  <a:lnTo>
                    <a:pt x="219" y="1253"/>
                  </a:lnTo>
                  <a:lnTo>
                    <a:pt x="218" y="1259"/>
                  </a:lnTo>
                  <a:lnTo>
                    <a:pt x="218" y="1264"/>
                  </a:lnTo>
                  <a:lnTo>
                    <a:pt x="218" y="1270"/>
                  </a:lnTo>
                  <a:lnTo>
                    <a:pt x="218" y="1277"/>
                  </a:lnTo>
                  <a:lnTo>
                    <a:pt x="218" y="1283"/>
                  </a:lnTo>
                  <a:lnTo>
                    <a:pt x="218" y="1289"/>
                  </a:lnTo>
                  <a:lnTo>
                    <a:pt x="218" y="1296"/>
                  </a:lnTo>
                  <a:lnTo>
                    <a:pt x="218" y="1302"/>
                  </a:lnTo>
                  <a:lnTo>
                    <a:pt x="217" y="1313"/>
                  </a:lnTo>
                  <a:lnTo>
                    <a:pt x="217" y="1324"/>
                  </a:lnTo>
                  <a:lnTo>
                    <a:pt x="216" y="1335"/>
                  </a:lnTo>
                  <a:lnTo>
                    <a:pt x="216" y="1346"/>
                  </a:lnTo>
                  <a:lnTo>
                    <a:pt x="216" y="1356"/>
                  </a:lnTo>
                  <a:lnTo>
                    <a:pt x="216" y="1367"/>
                  </a:lnTo>
                  <a:lnTo>
                    <a:pt x="216" y="1377"/>
                  </a:lnTo>
                  <a:lnTo>
                    <a:pt x="218" y="1388"/>
                  </a:lnTo>
                  <a:lnTo>
                    <a:pt x="215" y="1392"/>
                  </a:lnTo>
                  <a:lnTo>
                    <a:pt x="211" y="1395"/>
                  </a:lnTo>
                  <a:lnTo>
                    <a:pt x="211" y="1399"/>
                  </a:lnTo>
                  <a:lnTo>
                    <a:pt x="211" y="1406"/>
                  </a:lnTo>
                  <a:lnTo>
                    <a:pt x="211" y="1412"/>
                  </a:lnTo>
                  <a:lnTo>
                    <a:pt x="211" y="1420"/>
                  </a:lnTo>
                  <a:lnTo>
                    <a:pt x="211" y="1427"/>
                  </a:lnTo>
                  <a:lnTo>
                    <a:pt x="211" y="1433"/>
                  </a:lnTo>
                  <a:lnTo>
                    <a:pt x="211" y="1441"/>
                  </a:lnTo>
                  <a:lnTo>
                    <a:pt x="211" y="1448"/>
                  </a:lnTo>
                  <a:lnTo>
                    <a:pt x="212" y="1456"/>
                  </a:lnTo>
                  <a:lnTo>
                    <a:pt x="211" y="1462"/>
                  </a:lnTo>
                  <a:lnTo>
                    <a:pt x="211" y="1470"/>
                  </a:lnTo>
                  <a:lnTo>
                    <a:pt x="211" y="1477"/>
                  </a:lnTo>
                  <a:lnTo>
                    <a:pt x="211" y="1485"/>
                  </a:lnTo>
                  <a:lnTo>
                    <a:pt x="211" y="1493"/>
                  </a:lnTo>
                  <a:lnTo>
                    <a:pt x="211" y="1500"/>
                  </a:lnTo>
                  <a:lnTo>
                    <a:pt x="211" y="1508"/>
                  </a:lnTo>
                  <a:lnTo>
                    <a:pt x="211" y="1516"/>
                  </a:lnTo>
                  <a:lnTo>
                    <a:pt x="210" y="1522"/>
                  </a:lnTo>
                  <a:lnTo>
                    <a:pt x="208" y="1530"/>
                  </a:lnTo>
                  <a:lnTo>
                    <a:pt x="208" y="1537"/>
                  </a:lnTo>
                  <a:lnTo>
                    <a:pt x="208" y="1545"/>
                  </a:lnTo>
                  <a:lnTo>
                    <a:pt x="207" y="1551"/>
                  </a:lnTo>
                  <a:lnTo>
                    <a:pt x="206" y="1559"/>
                  </a:lnTo>
                  <a:lnTo>
                    <a:pt x="206" y="1566"/>
                  </a:lnTo>
                  <a:lnTo>
                    <a:pt x="206" y="1574"/>
                  </a:lnTo>
                  <a:lnTo>
                    <a:pt x="205" y="1581"/>
                  </a:lnTo>
                  <a:lnTo>
                    <a:pt x="204" y="1588"/>
                  </a:lnTo>
                  <a:lnTo>
                    <a:pt x="203" y="1595"/>
                  </a:lnTo>
                  <a:lnTo>
                    <a:pt x="203" y="1603"/>
                  </a:lnTo>
                  <a:lnTo>
                    <a:pt x="202" y="1609"/>
                  </a:lnTo>
                  <a:lnTo>
                    <a:pt x="201" y="1618"/>
                  </a:lnTo>
                  <a:lnTo>
                    <a:pt x="200" y="1624"/>
                  </a:lnTo>
                  <a:lnTo>
                    <a:pt x="200" y="1633"/>
                  </a:lnTo>
                  <a:lnTo>
                    <a:pt x="196" y="1639"/>
                  </a:lnTo>
                  <a:lnTo>
                    <a:pt x="193" y="1645"/>
                  </a:lnTo>
                  <a:lnTo>
                    <a:pt x="191" y="1651"/>
                  </a:lnTo>
                  <a:lnTo>
                    <a:pt x="191" y="1656"/>
                  </a:lnTo>
                  <a:lnTo>
                    <a:pt x="193" y="1664"/>
                  </a:lnTo>
                  <a:lnTo>
                    <a:pt x="196" y="1674"/>
                  </a:lnTo>
                  <a:lnTo>
                    <a:pt x="196" y="1677"/>
                  </a:lnTo>
                  <a:lnTo>
                    <a:pt x="196" y="1678"/>
                  </a:lnTo>
                  <a:lnTo>
                    <a:pt x="191" y="1682"/>
                  </a:lnTo>
                  <a:lnTo>
                    <a:pt x="187" y="1688"/>
                  </a:lnTo>
                  <a:lnTo>
                    <a:pt x="182" y="1692"/>
                  </a:lnTo>
                  <a:lnTo>
                    <a:pt x="177" y="1697"/>
                  </a:lnTo>
                  <a:lnTo>
                    <a:pt x="170" y="1700"/>
                  </a:lnTo>
                  <a:lnTo>
                    <a:pt x="164" y="1705"/>
                  </a:lnTo>
                  <a:lnTo>
                    <a:pt x="157" y="1708"/>
                  </a:lnTo>
                  <a:lnTo>
                    <a:pt x="150" y="1712"/>
                  </a:lnTo>
                  <a:lnTo>
                    <a:pt x="144" y="1715"/>
                  </a:lnTo>
                  <a:lnTo>
                    <a:pt x="137" y="1718"/>
                  </a:lnTo>
                  <a:lnTo>
                    <a:pt x="131" y="1722"/>
                  </a:lnTo>
                  <a:lnTo>
                    <a:pt x="126" y="1726"/>
                  </a:lnTo>
                  <a:lnTo>
                    <a:pt x="119" y="1729"/>
                  </a:lnTo>
                  <a:lnTo>
                    <a:pt x="114" y="1733"/>
                  </a:lnTo>
                  <a:lnTo>
                    <a:pt x="108" y="1737"/>
                  </a:lnTo>
                  <a:lnTo>
                    <a:pt x="104" y="1744"/>
                  </a:lnTo>
                  <a:lnTo>
                    <a:pt x="98" y="1749"/>
                  </a:lnTo>
                  <a:lnTo>
                    <a:pt x="94" y="1755"/>
                  </a:lnTo>
                  <a:lnTo>
                    <a:pt x="91" y="1762"/>
                  </a:lnTo>
                  <a:lnTo>
                    <a:pt x="89" y="1769"/>
                  </a:lnTo>
                  <a:lnTo>
                    <a:pt x="86" y="1777"/>
                  </a:lnTo>
                  <a:lnTo>
                    <a:pt x="86" y="1786"/>
                  </a:lnTo>
                  <a:lnTo>
                    <a:pt x="84" y="1795"/>
                  </a:lnTo>
                  <a:lnTo>
                    <a:pt x="87" y="1806"/>
                  </a:lnTo>
                  <a:lnTo>
                    <a:pt x="87" y="1810"/>
                  </a:lnTo>
                  <a:lnTo>
                    <a:pt x="92" y="1817"/>
                  </a:lnTo>
                  <a:lnTo>
                    <a:pt x="99" y="1824"/>
                  </a:lnTo>
                  <a:lnTo>
                    <a:pt x="106" y="1830"/>
                  </a:lnTo>
                  <a:lnTo>
                    <a:pt x="113" y="1836"/>
                  </a:lnTo>
                  <a:lnTo>
                    <a:pt x="118" y="1838"/>
                  </a:lnTo>
                  <a:lnTo>
                    <a:pt x="125" y="1843"/>
                  </a:lnTo>
                  <a:lnTo>
                    <a:pt x="128" y="1843"/>
                  </a:lnTo>
                  <a:lnTo>
                    <a:pt x="136" y="1846"/>
                  </a:lnTo>
                  <a:lnTo>
                    <a:pt x="145" y="1848"/>
                  </a:lnTo>
                  <a:lnTo>
                    <a:pt x="153" y="1849"/>
                  </a:lnTo>
                  <a:lnTo>
                    <a:pt x="163" y="1850"/>
                  </a:lnTo>
                  <a:lnTo>
                    <a:pt x="170" y="1849"/>
                  </a:lnTo>
                  <a:lnTo>
                    <a:pt x="179" y="1849"/>
                  </a:lnTo>
                  <a:lnTo>
                    <a:pt x="187" y="1847"/>
                  </a:lnTo>
                  <a:lnTo>
                    <a:pt x="196" y="1846"/>
                  </a:lnTo>
                  <a:lnTo>
                    <a:pt x="203" y="1842"/>
                  </a:lnTo>
                  <a:lnTo>
                    <a:pt x="211" y="1839"/>
                  </a:lnTo>
                  <a:lnTo>
                    <a:pt x="218" y="1836"/>
                  </a:lnTo>
                  <a:lnTo>
                    <a:pt x="226" y="1833"/>
                  </a:lnTo>
                  <a:lnTo>
                    <a:pt x="233" y="1829"/>
                  </a:lnTo>
                  <a:lnTo>
                    <a:pt x="241" y="1824"/>
                  </a:lnTo>
                  <a:lnTo>
                    <a:pt x="248" y="1820"/>
                  </a:lnTo>
                  <a:lnTo>
                    <a:pt x="256" y="1817"/>
                  </a:lnTo>
                  <a:lnTo>
                    <a:pt x="260" y="1814"/>
                  </a:lnTo>
                  <a:lnTo>
                    <a:pt x="265" y="1812"/>
                  </a:lnTo>
                  <a:lnTo>
                    <a:pt x="269" y="1808"/>
                  </a:lnTo>
                  <a:lnTo>
                    <a:pt x="275" y="1806"/>
                  </a:lnTo>
                  <a:lnTo>
                    <a:pt x="283" y="1806"/>
                  </a:lnTo>
                  <a:lnTo>
                    <a:pt x="283" y="1798"/>
                  </a:lnTo>
                  <a:lnTo>
                    <a:pt x="287" y="1788"/>
                  </a:lnTo>
                  <a:lnTo>
                    <a:pt x="291" y="1785"/>
                  </a:lnTo>
                  <a:lnTo>
                    <a:pt x="295" y="1784"/>
                  </a:lnTo>
                  <a:lnTo>
                    <a:pt x="301" y="1787"/>
                  </a:lnTo>
                  <a:lnTo>
                    <a:pt x="308" y="1787"/>
                  </a:lnTo>
                  <a:lnTo>
                    <a:pt x="312" y="1783"/>
                  </a:lnTo>
                  <a:lnTo>
                    <a:pt x="320" y="1779"/>
                  </a:lnTo>
                  <a:lnTo>
                    <a:pt x="331" y="1776"/>
                  </a:lnTo>
                  <a:lnTo>
                    <a:pt x="337" y="1772"/>
                  </a:lnTo>
                  <a:lnTo>
                    <a:pt x="344" y="1771"/>
                  </a:lnTo>
                  <a:lnTo>
                    <a:pt x="350" y="1767"/>
                  </a:lnTo>
                  <a:lnTo>
                    <a:pt x="358" y="1761"/>
                  </a:lnTo>
                  <a:lnTo>
                    <a:pt x="363" y="1766"/>
                  </a:lnTo>
                  <a:lnTo>
                    <a:pt x="373" y="1772"/>
                  </a:lnTo>
                  <a:lnTo>
                    <a:pt x="376" y="1772"/>
                  </a:lnTo>
                  <a:lnTo>
                    <a:pt x="383" y="1772"/>
                  </a:lnTo>
                  <a:lnTo>
                    <a:pt x="391" y="1776"/>
                  </a:lnTo>
                  <a:lnTo>
                    <a:pt x="398" y="1781"/>
                  </a:lnTo>
                  <a:lnTo>
                    <a:pt x="407" y="1790"/>
                  </a:lnTo>
                  <a:lnTo>
                    <a:pt x="414" y="1797"/>
                  </a:lnTo>
                  <a:lnTo>
                    <a:pt x="424" y="1805"/>
                  </a:lnTo>
                  <a:lnTo>
                    <a:pt x="429" y="1808"/>
                  </a:lnTo>
                  <a:lnTo>
                    <a:pt x="435" y="1812"/>
                  </a:lnTo>
                  <a:lnTo>
                    <a:pt x="442" y="1814"/>
                  </a:lnTo>
                  <a:lnTo>
                    <a:pt x="451" y="1817"/>
                  </a:lnTo>
                  <a:lnTo>
                    <a:pt x="454" y="1817"/>
                  </a:lnTo>
                  <a:lnTo>
                    <a:pt x="461" y="1819"/>
                  </a:lnTo>
                  <a:lnTo>
                    <a:pt x="467" y="1820"/>
                  </a:lnTo>
                  <a:lnTo>
                    <a:pt x="473" y="1822"/>
                  </a:lnTo>
                  <a:lnTo>
                    <a:pt x="480" y="1823"/>
                  </a:lnTo>
                  <a:lnTo>
                    <a:pt x="488" y="1824"/>
                  </a:lnTo>
                  <a:lnTo>
                    <a:pt x="497" y="1825"/>
                  </a:lnTo>
                  <a:lnTo>
                    <a:pt x="506" y="1828"/>
                  </a:lnTo>
                  <a:lnTo>
                    <a:pt x="515" y="1826"/>
                  </a:lnTo>
                  <a:lnTo>
                    <a:pt x="523" y="1826"/>
                  </a:lnTo>
                  <a:lnTo>
                    <a:pt x="532" y="1824"/>
                  </a:lnTo>
                  <a:lnTo>
                    <a:pt x="541" y="1823"/>
                  </a:lnTo>
                  <a:lnTo>
                    <a:pt x="550" y="1819"/>
                  </a:lnTo>
                  <a:lnTo>
                    <a:pt x="559" y="1816"/>
                  </a:lnTo>
                  <a:lnTo>
                    <a:pt x="568" y="1812"/>
                  </a:lnTo>
                  <a:lnTo>
                    <a:pt x="576" y="1806"/>
                  </a:lnTo>
                  <a:lnTo>
                    <a:pt x="580" y="1798"/>
                  </a:lnTo>
                  <a:lnTo>
                    <a:pt x="585" y="1790"/>
                  </a:lnTo>
                  <a:lnTo>
                    <a:pt x="587" y="1782"/>
                  </a:lnTo>
                  <a:lnTo>
                    <a:pt x="589" y="1775"/>
                  </a:lnTo>
                  <a:lnTo>
                    <a:pt x="588" y="1766"/>
                  </a:lnTo>
                  <a:lnTo>
                    <a:pt x="588" y="1758"/>
                  </a:lnTo>
                  <a:lnTo>
                    <a:pt x="586" y="1749"/>
                  </a:lnTo>
                  <a:lnTo>
                    <a:pt x="584" y="1742"/>
                  </a:lnTo>
                  <a:lnTo>
                    <a:pt x="584" y="1739"/>
                  </a:lnTo>
                  <a:lnTo>
                    <a:pt x="576" y="1728"/>
                  </a:lnTo>
                  <a:lnTo>
                    <a:pt x="569" y="1721"/>
                  </a:lnTo>
                  <a:lnTo>
                    <a:pt x="561" y="1713"/>
                  </a:lnTo>
                  <a:lnTo>
                    <a:pt x="554" y="1708"/>
                  </a:lnTo>
                  <a:lnTo>
                    <a:pt x="544" y="1703"/>
                  </a:lnTo>
                  <a:lnTo>
                    <a:pt x="536" y="1698"/>
                  </a:lnTo>
                  <a:lnTo>
                    <a:pt x="527" y="1695"/>
                  </a:lnTo>
                  <a:lnTo>
                    <a:pt x="519" y="1693"/>
                  </a:lnTo>
                  <a:lnTo>
                    <a:pt x="514" y="1691"/>
                  </a:lnTo>
                  <a:lnTo>
                    <a:pt x="512" y="1689"/>
                  </a:lnTo>
                  <a:lnTo>
                    <a:pt x="512" y="1678"/>
                  </a:lnTo>
                  <a:lnTo>
                    <a:pt x="512" y="1666"/>
                  </a:lnTo>
                  <a:lnTo>
                    <a:pt x="513" y="1656"/>
                  </a:lnTo>
                  <a:lnTo>
                    <a:pt x="513" y="1645"/>
                  </a:lnTo>
                  <a:lnTo>
                    <a:pt x="514" y="1636"/>
                  </a:lnTo>
                  <a:lnTo>
                    <a:pt x="514" y="1625"/>
                  </a:lnTo>
                  <a:lnTo>
                    <a:pt x="514" y="1615"/>
                  </a:lnTo>
                  <a:lnTo>
                    <a:pt x="514" y="1605"/>
                  </a:lnTo>
                  <a:lnTo>
                    <a:pt x="515" y="1595"/>
                  </a:lnTo>
                  <a:lnTo>
                    <a:pt x="515" y="1585"/>
                  </a:lnTo>
                  <a:lnTo>
                    <a:pt x="515" y="1575"/>
                  </a:lnTo>
                  <a:lnTo>
                    <a:pt x="515" y="1565"/>
                  </a:lnTo>
                  <a:lnTo>
                    <a:pt x="515" y="1555"/>
                  </a:lnTo>
                  <a:lnTo>
                    <a:pt x="515" y="1545"/>
                  </a:lnTo>
                  <a:lnTo>
                    <a:pt x="515" y="1535"/>
                  </a:lnTo>
                  <a:lnTo>
                    <a:pt x="515" y="1526"/>
                  </a:lnTo>
                  <a:lnTo>
                    <a:pt x="516" y="1516"/>
                  </a:lnTo>
                  <a:lnTo>
                    <a:pt x="516" y="1509"/>
                  </a:lnTo>
                  <a:lnTo>
                    <a:pt x="516" y="1501"/>
                  </a:lnTo>
                  <a:lnTo>
                    <a:pt x="516" y="1494"/>
                  </a:lnTo>
                  <a:lnTo>
                    <a:pt x="516" y="1487"/>
                  </a:lnTo>
                  <a:lnTo>
                    <a:pt x="516" y="1480"/>
                  </a:lnTo>
                  <a:lnTo>
                    <a:pt x="516" y="1473"/>
                  </a:lnTo>
                  <a:lnTo>
                    <a:pt x="516" y="1466"/>
                  </a:lnTo>
                  <a:lnTo>
                    <a:pt x="516" y="1460"/>
                  </a:lnTo>
                  <a:lnTo>
                    <a:pt x="516" y="1452"/>
                  </a:lnTo>
                  <a:lnTo>
                    <a:pt x="516" y="1446"/>
                  </a:lnTo>
                  <a:lnTo>
                    <a:pt x="516" y="1439"/>
                  </a:lnTo>
                  <a:lnTo>
                    <a:pt x="516" y="1432"/>
                  </a:lnTo>
                  <a:lnTo>
                    <a:pt x="516" y="1426"/>
                  </a:lnTo>
                  <a:lnTo>
                    <a:pt x="517" y="1420"/>
                  </a:lnTo>
                  <a:lnTo>
                    <a:pt x="517" y="1413"/>
                  </a:lnTo>
                  <a:lnTo>
                    <a:pt x="518" y="1407"/>
                  </a:lnTo>
                  <a:lnTo>
                    <a:pt x="518" y="1399"/>
                  </a:lnTo>
                  <a:lnTo>
                    <a:pt x="518" y="1393"/>
                  </a:lnTo>
                  <a:lnTo>
                    <a:pt x="518" y="1387"/>
                  </a:lnTo>
                  <a:lnTo>
                    <a:pt x="519" y="1380"/>
                  </a:lnTo>
                  <a:lnTo>
                    <a:pt x="519" y="1373"/>
                  </a:lnTo>
                  <a:lnTo>
                    <a:pt x="520" y="1367"/>
                  </a:lnTo>
                  <a:lnTo>
                    <a:pt x="520" y="1360"/>
                  </a:lnTo>
                  <a:lnTo>
                    <a:pt x="521" y="1354"/>
                  </a:lnTo>
                  <a:lnTo>
                    <a:pt x="521" y="1346"/>
                  </a:lnTo>
                  <a:lnTo>
                    <a:pt x="521" y="1340"/>
                  </a:lnTo>
                  <a:lnTo>
                    <a:pt x="522" y="1334"/>
                  </a:lnTo>
                  <a:lnTo>
                    <a:pt x="523" y="1327"/>
                  </a:lnTo>
                  <a:lnTo>
                    <a:pt x="523" y="1321"/>
                  </a:lnTo>
                  <a:lnTo>
                    <a:pt x="524" y="1315"/>
                  </a:lnTo>
                  <a:lnTo>
                    <a:pt x="525" y="1308"/>
                  </a:lnTo>
                  <a:lnTo>
                    <a:pt x="526" y="1302"/>
                  </a:lnTo>
                  <a:lnTo>
                    <a:pt x="535" y="1298"/>
                  </a:lnTo>
                  <a:lnTo>
                    <a:pt x="531" y="1283"/>
                  </a:lnTo>
                  <a:lnTo>
                    <a:pt x="531" y="1271"/>
                  </a:lnTo>
                  <a:lnTo>
                    <a:pt x="531" y="1264"/>
                  </a:lnTo>
                  <a:lnTo>
                    <a:pt x="533" y="1256"/>
                  </a:lnTo>
                  <a:lnTo>
                    <a:pt x="534" y="1250"/>
                  </a:lnTo>
                  <a:lnTo>
                    <a:pt x="533" y="1243"/>
                  </a:lnTo>
                  <a:lnTo>
                    <a:pt x="531" y="1237"/>
                  </a:lnTo>
                  <a:lnTo>
                    <a:pt x="534" y="1239"/>
                  </a:lnTo>
                  <a:lnTo>
                    <a:pt x="535" y="1242"/>
                  </a:lnTo>
                  <a:lnTo>
                    <a:pt x="543" y="1245"/>
                  </a:lnTo>
                  <a:lnTo>
                    <a:pt x="553" y="1249"/>
                  </a:lnTo>
                  <a:lnTo>
                    <a:pt x="562" y="1250"/>
                  </a:lnTo>
                  <a:lnTo>
                    <a:pt x="572" y="1249"/>
                  </a:lnTo>
                  <a:lnTo>
                    <a:pt x="577" y="1257"/>
                  </a:lnTo>
                  <a:lnTo>
                    <a:pt x="587" y="1264"/>
                  </a:lnTo>
                  <a:lnTo>
                    <a:pt x="592" y="1266"/>
                  </a:lnTo>
                  <a:lnTo>
                    <a:pt x="594" y="1268"/>
                  </a:lnTo>
                  <a:lnTo>
                    <a:pt x="594" y="1271"/>
                  </a:lnTo>
                  <a:lnTo>
                    <a:pt x="594" y="1287"/>
                  </a:lnTo>
                  <a:lnTo>
                    <a:pt x="592" y="1292"/>
                  </a:lnTo>
                  <a:lnTo>
                    <a:pt x="591" y="1298"/>
                  </a:lnTo>
                  <a:lnTo>
                    <a:pt x="588" y="1302"/>
                  </a:lnTo>
                  <a:lnTo>
                    <a:pt x="585" y="1307"/>
                  </a:lnTo>
                  <a:lnTo>
                    <a:pt x="581" y="1313"/>
                  </a:lnTo>
                  <a:lnTo>
                    <a:pt x="579" y="1319"/>
                  </a:lnTo>
                  <a:lnTo>
                    <a:pt x="576" y="1324"/>
                  </a:lnTo>
                  <a:lnTo>
                    <a:pt x="574" y="1331"/>
                  </a:lnTo>
                  <a:lnTo>
                    <a:pt x="572" y="1337"/>
                  </a:lnTo>
                  <a:lnTo>
                    <a:pt x="571" y="1343"/>
                  </a:lnTo>
                  <a:lnTo>
                    <a:pt x="569" y="1350"/>
                  </a:lnTo>
                  <a:lnTo>
                    <a:pt x="568" y="1356"/>
                  </a:lnTo>
                  <a:lnTo>
                    <a:pt x="568" y="1362"/>
                  </a:lnTo>
                  <a:lnTo>
                    <a:pt x="569" y="1369"/>
                  </a:lnTo>
                  <a:lnTo>
                    <a:pt x="569" y="1375"/>
                  </a:lnTo>
                  <a:lnTo>
                    <a:pt x="572" y="1381"/>
                  </a:lnTo>
                  <a:lnTo>
                    <a:pt x="574" y="1388"/>
                  </a:lnTo>
                  <a:lnTo>
                    <a:pt x="579" y="1395"/>
                  </a:lnTo>
                  <a:lnTo>
                    <a:pt x="584" y="1404"/>
                  </a:lnTo>
                  <a:lnTo>
                    <a:pt x="587" y="1404"/>
                  </a:lnTo>
                  <a:lnTo>
                    <a:pt x="594" y="1404"/>
                  </a:lnTo>
                  <a:lnTo>
                    <a:pt x="602" y="1404"/>
                  </a:lnTo>
                  <a:lnTo>
                    <a:pt x="607" y="1402"/>
                  </a:lnTo>
                  <a:lnTo>
                    <a:pt x="613" y="1399"/>
                  </a:lnTo>
                  <a:lnTo>
                    <a:pt x="612" y="1407"/>
                  </a:lnTo>
                  <a:lnTo>
                    <a:pt x="612" y="1414"/>
                  </a:lnTo>
                  <a:lnTo>
                    <a:pt x="611" y="1421"/>
                  </a:lnTo>
                  <a:lnTo>
                    <a:pt x="610" y="1429"/>
                  </a:lnTo>
                  <a:lnTo>
                    <a:pt x="610" y="1439"/>
                  </a:lnTo>
                  <a:lnTo>
                    <a:pt x="610" y="1449"/>
                  </a:lnTo>
                  <a:lnTo>
                    <a:pt x="610" y="1458"/>
                  </a:lnTo>
                  <a:lnTo>
                    <a:pt x="610" y="1467"/>
                  </a:lnTo>
                  <a:lnTo>
                    <a:pt x="607" y="1475"/>
                  </a:lnTo>
                  <a:lnTo>
                    <a:pt x="607" y="1483"/>
                  </a:lnTo>
                  <a:lnTo>
                    <a:pt x="608" y="1490"/>
                  </a:lnTo>
                  <a:lnTo>
                    <a:pt x="613" y="1497"/>
                  </a:lnTo>
                  <a:lnTo>
                    <a:pt x="621" y="1500"/>
                  </a:lnTo>
                  <a:lnTo>
                    <a:pt x="629" y="1501"/>
                  </a:lnTo>
                  <a:lnTo>
                    <a:pt x="637" y="1501"/>
                  </a:lnTo>
                  <a:lnTo>
                    <a:pt x="644" y="1501"/>
                  </a:lnTo>
                  <a:lnTo>
                    <a:pt x="647" y="1501"/>
                  </a:lnTo>
                  <a:lnTo>
                    <a:pt x="647" y="1502"/>
                  </a:lnTo>
                  <a:lnTo>
                    <a:pt x="647" y="1504"/>
                  </a:lnTo>
                  <a:lnTo>
                    <a:pt x="644" y="1520"/>
                  </a:lnTo>
                  <a:lnTo>
                    <a:pt x="659" y="1520"/>
                  </a:lnTo>
                  <a:lnTo>
                    <a:pt x="668" y="1519"/>
                  </a:lnTo>
                  <a:lnTo>
                    <a:pt x="678" y="1517"/>
                  </a:lnTo>
                  <a:lnTo>
                    <a:pt x="685" y="1513"/>
                  </a:lnTo>
                  <a:lnTo>
                    <a:pt x="693" y="1509"/>
                  </a:lnTo>
                  <a:lnTo>
                    <a:pt x="696" y="1504"/>
                  </a:lnTo>
                  <a:lnTo>
                    <a:pt x="696" y="1497"/>
                  </a:lnTo>
                  <a:lnTo>
                    <a:pt x="702" y="1498"/>
                  </a:lnTo>
                  <a:lnTo>
                    <a:pt x="713" y="1497"/>
                  </a:lnTo>
                  <a:lnTo>
                    <a:pt x="717" y="1494"/>
                  </a:lnTo>
                  <a:lnTo>
                    <a:pt x="721" y="1491"/>
                  </a:lnTo>
                  <a:lnTo>
                    <a:pt x="726" y="1485"/>
                  </a:lnTo>
                  <a:lnTo>
                    <a:pt x="730" y="1479"/>
                  </a:lnTo>
                  <a:lnTo>
                    <a:pt x="733" y="1467"/>
                  </a:lnTo>
                  <a:lnTo>
                    <a:pt x="736" y="1457"/>
                  </a:lnTo>
                  <a:lnTo>
                    <a:pt x="737" y="1445"/>
                  </a:lnTo>
                  <a:lnTo>
                    <a:pt x="739" y="1434"/>
                  </a:lnTo>
                  <a:lnTo>
                    <a:pt x="739" y="1423"/>
                  </a:lnTo>
                  <a:lnTo>
                    <a:pt x="739" y="1412"/>
                  </a:lnTo>
                  <a:lnTo>
                    <a:pt x="739" y="1402"/>
                  </a:lnTo>
                  <a:lnTo>
                    <a:pt x="739" y="1391"/>
                  </a:lnTo>
                  <a:lnTo>
                    <a:pt x="737" y="1379"/>
                  </a:lnTo>
                  <a:lnTo>
                    <a:pt x="736" y="1369"/>
                  </a:lnTo>
                  <a:lnTo>
                    <a:pt x="734" y="1357"/>
                  </a:lnTo>
                  <a:lnTo>
                    <a:pt x="732" y="1346"/>
                  </a:lnTo>
                  <a:lnTo>
                    <a:pt x="729" y="1335"/>
                  </a:lnTo>
                  <a:lnTo>
                    <a:pt x="727" y="1324"/>
                  </a:lnTo>
                  <a:lnTo>
                    <a:pt x="724" y="1313"/>
                  </a:lnTo>
                  <a:lnTo>
                    <a:pt x="722" y="1302"/>
                  </a:lnTo>
                  <a:lnTo>
                    <a:pt x="720" y="1295"/>
                  </a:lnTo>
                  <a:lnTo>
                    <a:pt x="719" y="1288"/>
                  </a:lnTo>
                  <a:lnTo>
                    <a:pt x="717" y="1282"/>
                  </a:lnTo>
                  <a:lnTo>
                    <a:pt x="716" y="1275"/>
                  </a:lnTo>
                  <a:lnTo>
                    <a:pt x="714" y="1268"/>
                  </a:lnTo>
                  <a:lnTo>
                    <a:pt x="713" y="1262"/>
                  </a:lnTo>
                  <a:lnTo>
                    <a:pt x="712" y="1255"/>
                  </a:lnTo>
                  <a:lnTo>
                    <a:pt x="711" y="1249"/>
                  </a:lnTo>
                  <a:lnTo>
                    <a:pt x="716" y="1244"/>
                  </a:lnTo>
                  <a:lnTo>
                    <a:pt x="719" y="1237"/>
                  </a:lnTo>
                  <a:lnTo>
                    <a:pt x="727" y="1237"/>
                  </a:lnTo>
                  <a:lnTo>
                    <a:pt x="727" y="1227"/>
                  </a:lnTo>
                  <a:lnTo>
                    <a:pt x="724" y="1219"/>
                  </a:lnTo>
                  <a:lnTo>
                    <a:pt x="723" y="1213"/>
                  </a:lnTo>
                  <a:lnTo>
                    <a:pt x="721" y="1206"/>
                  </a:lnTo>
                  <a:lnTo>
                    <a:pt x="721" y="1199"/>
                  </a:lnTo>
                  <a:lnTo>
                    <a:pt x="720" y="1191"/>
                  </a:lnTo>
                  <a:lnTo>
                    <a:pt x="719" y="1183"/>
                  </a:lnTo>
                  <a:lnTo>
                    <a:pt x="719" y="1176"/>
                  </a:lnTo>
                  <a:lnTo>
                    <a:pt x="719" y="1168"/>
                  </a:lnTo>
                  <a:lnTo>
                    <a:pt x="719" y="1160"/>
                  </a:lnTo>
                  <a:lnTo>
                    <a:pt x="719" y="1153"/>
                  </a:lnTo>
                  <a:lnTo>
                    <a:pt x="719" y="1144"/>
                  </a:lnTo>
                  <a:lnTo>
                    <a:pt x="719" y="1137"/>
                  </a:lnTo>
                  <a:lnTo>
                    <a:pt x="719" y="1128"/>
                  </a:lnTo>
                  <a:lnTo>
                    <a:pt x="719" y="1121"/>
                  </a:lnTo>
                  <a:lnTo>
                    <a:pt x="719" y="1112"/>
                  </a:lnTo>
                  <a:lnTo>
                    <a:pt x="719" y="1106"/>
                  </a:lnTo>
                  <a:lnTo>
                    <a:pt x="719" y="1095"/>
                  </a:lnTo>
                  <a:lnTo>
                    <a:pt x="719" y="1086"/>
                  </a:lnTo>
                  <a:lnTo>
                    <a:pt x="719" y="1077"/>
                  </a:lnTo>
                  <a:lnTo>
                    <a:pt x="719" y="1070"/>
                  </a:lnTo>
                  <a:lnTo>
                    <a:pt x="719" y="1061"/>
                  </a:lnTo>
                  <a:lnTo>
                    <a:pt x="719" y="1054"/>
                  </a:lnTo>
                  <a:lnTo>
                    <a:pt x="719" y="1046"/>
                  </a:lnTo>
                  <a:lnTo>
                    <a:pt x="719" y="1038"/>
                  </a:lnTo>
                  <a:close/>
                  <a:moveTo>
                    <a:pt x="346" y="196"/>
                  </a:moveTo>
                  <a:lnTo>
                    <a:pt x="335" y="206"/>
                  </a:lnTo>
                  <a:lnTo>
                    <a:pt x="339" y="196"/>
                  </a:lnTo>
                  <a:lnTo>
                    <a:pt x="346"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 name="Freeform 21"/>
            <p:cNvSpPr>
              <a:spLocks/>
            </p:cNvSpPr>
            <p:nvPr/>
          </p:nvSpPr>
          <p:spPr bwMode="auto">
            <a:xfrm>
              <a:off x="1355" y="958"/>
              <a:ext cx="710" cy="1821"/>
            </a:xfrm>
            <a:custGeom>
              <a:avLst/>
              <a:gdLst>
                <a:gd name="T0" fmla="*/ 200 w 710"/>
                <a:gd name="T1" fmla="*/ 73 h 1821"/>
                <a:gd name="T2" fmla="*/ 191 w 710"/>
                <a:gd name="T3" fmla="*/ 188 h 1821"/>
                <a:gd name="T4" fmla="*/ 253 w 710"/>
                <a:gd name="T5" fmla="*/ 253 h 1821"/>
                <a:gd name="T6" fmla="*/ 307 w 710"/>
                <a:gd name="T7" fmla="*/ 215 h 1821"/>
                <a:gd name="T8" fmla="*/ 392 w 710"/>
                <a:gd name="T9" fmla="*/ 155 h 1821"/>
                <a:gd name="T10" fmla="*/ 501 w 710"/>
                <a:gd name="T11" fmla="*/ 172 h 1821"/>
                <a:gd name="T12" fmla="*/ 558 w 710"/>
                <a:gd name="T13" fmla="*/ 263 h 1821"/>
                <a:gd name="T14" fmla="*/ 561 w 710"/>
                <a:gd name="T15" fmla="*/ 352 h 1821"/>
                <a:gd name="T16" fmla="*/ 560 w 710"/>
                <a:gd name="T17" fmla="*/ 443 h 1821"/>
                <a:gd name="T18" fmla="*/ 494 w 710"/>
                <a:gd name="T19" fmla="*/ 511 h 1821"/>
                <a:gd name="T20" fmla="*/ 485 w 710"/>
                <a:gd name="T21" fmla="*/ 602 h 1821"/>
                <a:gd name="T22" fmla="*/ 589 w 710"/>
                <a:gd name="T23" fmla="*/ 647 h 1821"/>
                <a:gd name="T24" fmla="*/ 643 w 710"/>
                <a:gd name="T25" fmla="*/ 745 h 1821"/>
                <a:gd name="T26" fmla="*/ 674 w 710"/>
                <a:gd name="T27" fmla="*/ 874 h 1821"/>
                <a:gd name="T28" fmla="*/ 696 w 710"/>
                <a:gd name="T29" fmla="*/ 976 h 1821"/>
                <a:gd name="T30" fmla="*/ 688 w 710"/>
                <a:gd name="T31" fmla="*/ 1081 h 1821"/>
                <a:gd name="T32" fmla="*/ 688 w 710"/>
                <a:gd name="T33" fmla="*/ 1161 h 1821"/>
                <a:gd name="T34" fmla="*/ 684 w 710"/>
                <a:gd name="T35" fmla="*/ 1253 h 1821"/>
                <a:gd name="T36" fmla="*/ 704 w 710"/>
                <a:gd name="T37" fmla="*/ 1347 h 1821"/>
                <a:gd name="T38" fmla="*/ 703 w 710"/>
                <a:gd name="T39" fmla="*/ 1445 h 1821"/>
                <a:gd name="T40" fmla="*/ 649 w 710"/>
                <a:gd name="T41" fmla="*/ 1488 h 1821"/>
                <a:gd name="T42" fmla="*/ 605 w 710"/>
                <a:gd name="T43" fmla="*/ 1452 h 1821"/>
                <a:gd name="T44" fmla="*/ 609 w 710"/>
                <a:gd name="T45" fmla="*/ 1360 h 1821"/>
                <a:gd name="T46" fmla="*/ 568 w 710"/>
                <a:gd name="T47" fmla="*/ 1327 h 1821"/>
                <a:gd name="T48" fmla="*/ 587 w 710"/>
                <a:gd name="T49" fmla="*/ 1235 h 1821"/>
                <a:gd name="T50" fmla="*/ 537 w 710"/>
                <a:gd name="T51" fmla="*/ 1219 h 1821"/>
                <a:gd name="T52" fmla="*/ 500 w 710"/>
                <a:gd name="T53" fmla="*/ 1252 h 1821"/>
                <a:gd name="T54" fmla="*/ 492 w 710"/>
                <a:gd name="T55" fmla="*/ 1324 h 1821"/>
                <a:gd name="T56" fmla="*/ 487 w 710"/>
                <a:gd name="T57" fmla="*/ 1401 h 1821"/>
                <a:gd name="T58" fmla="*/ 486 w 710"/>
                <a:gd name="T59" fmla="*/ 1479 h 1821"/>
                <a:gd name="T60" fmla="*/ 485 w 710"/>
                <a:gd name="T61" fmla="*/ 1558 h 1821"/>
                <a:gd name="T62" fmla="*/ 481 w 710"/>
                <a:gd name="T63" fmla="*/ 1640 h 1821"/>
                <a:gd name="T64" fmla="*/ 501 w 710"/>
                <a:gd name="T65" fmla="*/ 1690 h 1821"/>
                <a:gd name="T66" fmla="*/ 557 w 710"/>
                <a:gd name="T67" fmla="*/ 1764 h 1821"/>
                <a:gd name="T68" fmla="*/ 477 w 710"/>
                <a:gd name="T69" fmla="*/ 1797 h 1821"/>
                <a:gd name="T70" fmla="*/ 391 w 710"/>
                <a:gd name="T71" fmla="*/ 1754 h 1821"/>
                <a:gd name="T72" fmla="*/ 316 w 710"/>
                <a:gd name="T73" fmla="*/ 1744 h 1821"/>
                <a:gd name="T74" fmla="*/ 246 w 710"/>
                <a:gd name="T75" fmla="*/ 1783 h 1821"/>
                <a:gd name="T76" fmla="*/ 134 w 710"/>
                <a:gd name="T77" fmla="*/ 1820 h 1821"/>
                <a:gd name="T78" fmla="*/ 97 w 710"/>
                <a:gd name="T79" fmla="*/ 1734 h 1821"/>
                <a:gd name="T80" fmla="*/ 191 w 710"/>
                <a:gd name="T81" fmla="*/ 1654 h 1821"/>
                <a:gd name="T82" fmla="*/ 203 w 710"/>
                <a:gd name="T83" fmla="*/ 1554 h 1821"/>
                <a:gd name="T84" fmla="*/ 209 w 710"/>
                <a:gd name="T85" fmla="*/ 1453 h 1821"/>
                <a:gd name="T86" fmla="*/ 213 w 710"/>
                <a:gd name="T87" fmla="*/ 1369 h 1821"/>
                <a:gd name="T88" fmla="*/ 214 w 710"/>
                <a:gd name="T89" fmla="*/ 1290 h 1821"/>
                <a:gd name="T90" fmla="*/ 222 w 710"/>
                <a:gd name="T91" fmla="*/ 1183 h 1821"/>
                <a:gd name="T92" fmla="*/ 212 w 710"/>
                <a:gd name="T93" fmla="*/ 1093 h 1821"/>
                <a:gd name="T94" fmla="*/ 217 w 710"/>
                <a:gd name="T95" fmla="*/ 981 h 1821"/>
                <a:gd name="T96" fmla="*/ 128 w 710"/>
                <a:gd name="T97" fmla="*/ 1042 h 1821"/>
                <a:gd name="T98" fmla="*/ 38 w 710"/>
                <a:gd name="T99" fmla="*/ 1042 h 1821"/>
                <a:gd name="T100" fmla="*/ 32 w 710"/>
                <a:gd name="T101" fmla="*/ 919 h 1821"/>
                <a:gd name="T102" fmla="*/ 80 w 710"/>
                <a:gd name="T103" fmla="*/ 795 h 1821"/>
                <a:gd name="T104" fmla="*/ 134 w 710"/>
                <a:gd name="T105" fmla="*/ 693 h 1821"/>
                <a:gd name="T106" fmla="*/ 191 w 710"/>
                <a:gd name="T107" fmla="*/ 613 h 1821"/>
                <a:gd name="T108" fmla="*/ 199 w 710"/>
                <a:gd name="T109" fmla="*/ 519 h 1821"/>
                <a:gd name="T110" fmla="*/ 172 w 710"/>
                <a:gd name="T111" fmla="*/ 434 h 1821"/>
                <a:gd name="T112" fmla="*/ 138 w 710"/>
                <a:gd name="T113" fmla="*/ 353 h 1821"/>
                <a:gd name="T114" fmla="*/ 96 w 710"/>
                <a:gd name="T115" fmla="*/ 271 h 1821"/>
                <a:gd name="T116" fmla="*/ 49 w 710"/>
                <a:gd name="T117" fmla="*/ 198 h 1821"/>
                <a:gd name="T118" fmla="*/ 4 w 710"/>
                <a:gd name="T119" fmla="*/ 105 h 1821"/>
                <a:gd name="T120" fmla="*/ 29 w 710"/>
                <a:gd name="T121" fmla="*/ 43 h 1821"/>
                <a:gd name="T122" fmla="*/ 90 w 710"/>
                <a:gd name="T123" fmla="*/ 0 h 1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0" h="1821">
                  <a:moveTo>
                    <a:pt x="131" y="33"/>
                  </a:moveTo>
                  <a:lnTo>
                    <a:pt x="157" y="94"/>
                  </a:lnTo>
                  <a:lnTo>
                    <a:pt x="160" y="87"/>
                  </a:lnTo>
                  <a:lnTo>
                    <a:pt x="162" y="81"/>
                  </a:lnTo>
                  <a:lnTo>
                    <a:pt x="165" y="75"/>
                  </a:lnTo>
                  <a:lnTo>
                    <a:pt x="168" y="69"/>
                  </a:lnTo>
                  <a:lnTo>
                    <a:pt x="171" y="63"/>
                  </a:lnTo>
                  <a:lnTo>
                    <a:pt x="177" y="60"/>
                  </a:lnTo>
                  <a:lnTo>
                    <a:pt x="183" y="57"/>
                  </a:lnTo>
                  <a:lnTo>
                    <a:pt x="191" y="57"/>
                  </a:lnTo>
                  <a:lnTo>
                    <a:pt x="195" y="60"/>
                  </a:lnTo>
                  <a:lnTo>
                    <a:pt x="198" y="66"/>
                  </a:lnTo>
                  <a:lnTo>
                    <a:pt x="200" y="73"/>
                  </a:lnTo>
                  <a:lnTo>
                    <a:pt x="202" y="81"/>
                  </a:lnTo>
                  <a:lnTo>
                    <a:pt x="203" y="87"/>
                  </a:lnTo>
                  <a:lnTo>
                    <a:pt x="205" y="95"/>
                  </a:lnTo>
                  <a:lnTo>
                    <a:pt x="205" y="101"/>
                  </a:lnTo>
                  <a:lnTo>
                    <a:pt x="206" y="109"/>
                  </a:lnTo>
                  <a:lnTo>
                    <a:pt x="204" y="118"/>
                  </a:lnTo>
                  <a:lnTo>
                    <a:pt x="203" y="128"/>
                  </a:lnTo>
                  <a:lnTo>
                    <a:pt x="201" y="137"/>
                  </a:lnTo>
                  <a:lnTo>
                    <a:pt x="200" y="148"/>
                  </a:lnTo>
                  <a:lnTo>
                    <a:pt x="198" y="157"/>
                  </a:lnTo>
                  <a:lnTo>
                    <a:pt x="196" y="168"/>
                  </a:lnTo>
                  <a:lnTo>
                    <a:pt x="194" y="178"/>
                  </a:lnTo>
                  <a:lnTo>
                    <a:pt x="191" y="188"/>
                  </a:lnTo>
                  <a:lnTo>
                    <a:pt x="198" y="194"/>
                  </a:lnTo>
                  <a:lnTo>
                    <a:pt x="206" y="196"/>
                  </a:lnTo>
                  <a:lnTo>
                    <a:pt x="206" y="203"/>
                  </a:lnTo>
                  <a:lnTo>
                    <a:pt x="208" y="211"/>
                  </a:lnTo>
                  <a:lnTo>
                    <a:pt x="212" y="220"/>
                  </a:lnTo>
                  <a:lnTo>
                    <a:pt x="215" y="229"/>
                  </a:lnTo>
                  <a:lnTo>
                    <a:pt x="218" y="237"/>
                  </a:lnTo>
                  <a:lnTo>
                    <a:pt x="222" y="245"/>
                  </a:lnTo>
                  <a:lnTo>
                    <a:pt x="226" y="254"/>
                  </a:lnTo>
                  <a:lnTo>
                    <a:pt x="233" y="263"/>
                  </a:lnTo>
                  <a:lnTo>
                    <a:pt x="240" y="259"/>
                  </a:lnTo>
                  <a:lnTo>
                    <a:pt x="248" y="256"/>
                  </a:lnTo>
                  <a:lnTo>
                    <a:pt x="253" y="253"/>
                  </a:lnTo>
                  <a:lnTo>
                    <a:pt x="259" y="251"/>
                  </a:lnTo>
                  <a:lnTo>
                    <a:pt x="261" y="246"/>
                  </a:lnTo>
                  <a:lnTo>
                    <a:pt x="265" y="241"/>
                  </a:lnTo>
                  <a:lnTo>
                    <a:pt x="266" y="235"/>
                  </a:lnTo>
                  <a:lnTo>
                    <a:pt x="267" y="225"/>
                  </a:lnTo>
                  <a:lnTo>
                    <a:pt x="267" y="222"/>
                  </a:lnTo>
                  <a:lnTo>
                    <a:pt x="275" y="219"/>
                  </a:lnTo>
                  <a:lnTo>
                    <a:pt x="284" y="221"/>
                  </a:lnTo>
                  <a:lnTo>
                    <a:pt x="292" y="226"/>
                  </a:lnTo>
                  <a:lnTo>
                    <a:pt x="301" y="233"/>
                  </a:lnTo>
                  <a:lnTo>
                    <a:pt x="303" y="226"/>
                  </a:lnTo>
                  <a:lnTo>
                    <a:pt x="305" y="221"/>
                  </a:lnTo>
                  <a:lnTo>
                    <a:pt x="307" y="215"/>
                  </a:lnTo>
                  <a:lnTo>
                    <a:pt x="310" y="209"/>
                  </a:lnTo>
                  <a:lnTo>
                    <a:pt x="316" y="199"/>
                  </a:lnTo>
                  <a:lnTo>
                    <a:pt x="326" y="191"/>
                  </a:lnTo>
                  <a:lnTo>
                    <a:pt x="326" y="188"/>
                  </a:lnTo>
                  <a:lnTo>
                    <a:pt x="326" y="191"/>
                  </a:lnTo>
                  <a:lnTo>
                    <a:pt x="332" y="183"/>
                  </a:lnTo>
                  <a:lnTo>
                    <a:pt x="340" y="176"/>
                  </a:lnTo>
                  <a:lnTo>
                    <a:pt x="347" y="170"/>
                  </a:lnTo>
                  <a:lnTo>
                    <a:pt x="357" y="167"/>
                  </a:lnTo>
                  <a:lnTo>
                    <a:pt x="364" y="162"/>
                  </a:lnTo>
                  <a:lnTo>
                    <a:pt x="373" y="160"/>
                  </a:lnTo>
                  <a:lnTo>
                    <a:pt x="382" y="156"/>
                  </a:lnTo>
                  <a:lnTo>
                    <a:pt x="392" y="155"/>
                  </a:lnTo>
                  <a:lnTo>
                    <a:pt x="400" y="153"/>
                  </a:lnTo>
                  <a:lnTo>
                    <a:pt x="410" y="152"/>
                  </a:lnTo>
                  <a:lnTo>
                    <a:pt x="419" y="152"/>
                  </a:lnTo>
                  <a:lnTo>
                    <a:pt x="429" y="153"/>
                  </a:lnTo>
                  <a:lnTo>
                    <a:pt x="437" y="153"/>
                  </a:lnTo>
                  <a:lnTo>
                    <a:pt x="447" y="154"/>
                  </a:lnTo>
                  <a:lnTo>
                    <a:pt x="456" y="155"/>
                  </a:lnTo>
                  <a:lnTo>
                    <a:pt x="466" y="157"/>
                  </a:lnTo>
                  <a:lnTo>
                    <a:pt x="472" y="158"/>
                  </a:lnTo>
                  <a:lnTo>
                    <a:pt x="480" y="162"/>
                  </a:lnTo>
                  <a:lnTo>
                    <a:pt x="487" y="164"/>
                  </a:lnTo>
                  <a:lnTo>
                    <a:pt x="494" y="169"/>
                  </a:lnTo>
                  <a:lnTo>
                    <a:pt x="501" y="172"/>
                  </a:lnTo>
                  <a:lnTo>
                    <a:pt x="507" y="178"/>
                  </a:lnTo>
                  <a:lnTo>
                    <a:pt x="514" y="184"/>
                  </a:lnTo>
                  <a:lnTo>
                    <a:pt x="520" y="190"/>
                  </a:lnTo>
                  <a:lnTo>
                    <a:pt x="525" y="197"/>
                  </a:lnTo>
                  <a:lnTo>
                    <a:pt x="530" y="203"/>
                  </a:lnTo>
                  <a:lnTo>
                    <a:pt x="536" y="209"/>
                  </a:lnTo>
                  <a:lnTo>
                    <a:pt x="541" y="218"/>
                  </a:lnTo>
                  <a:lnTo>
                    <a:pt x="544" y="224"/>
                  </a:lnTo>
                  <a:lnTo>
                    <a:pt x="548" y="233"/>
                  </a:lnTo>
                  <a:lnTo>
                    <a:pt x="552" y="240"/>
                  </a:lnTo>
                  <a:lnTo>
                    <a:pt x="556" y="249"/>
                  </a:lnTo>
                  <a:lnTo>
                    <a:pt x="557" y="255"/>
                  </a:lnTo>
                  <a:lnTo>
                    <a:pt x="558" y="263"/>
                  </a:lnTo>
                  <a:lnTo>
                    <a:pt x="557" y="270"/>
                  </a:lnTo>
                  <a:lnTo>
                    <a:pt x="557" y="278"/>
                  </a:lnTo>
                  <a:lnTo>
                    <a:pt x="555" y="286"/>
                  </a:lnTo>
                  <a:lnTo>
                    <a:pt x="554" y="293"/>
                  </a:lnTo>
                  <a:lnTo>
                    <a:pt x="552" y="300"/>
                  </a:lnTo>
                  <a:lnTo>
                    <a:pt x="551" y="309"/>
                  </a:lnTo>
                  <a:lnTo>
                    <a:pt x="548" y="315"/>
                  </a:lnTo>
                  <a:lnTo>
                    <a:pt x="548" y="323"/>
                  </a:lnTo>
                  <a:lnTo>
                    <a:pt x="547" y="329"/>
                  </a:lnTo>
                  <a:lnTo>
                    <a:pt x="550" y="336"/>
                  </a:lnTo>
                  <a:lnTo>
                    <a:pt x="552" y="342"/>
                  </a:lnTo>
                  <a:lnTo>
                    <a:pt x="556" y="347"/>
                  </a:lnTo>
                  <a:lnTo>
                    <a:pt x="561" y="352"/>
                  </a:lnTo>
                  <a:lnTo>
                    <a:pt x="571" y="358"/>
                  </a:lnTo>
                  <a:lnTo>
                    <a:pt x="571" y="364"/>
                  </a:lnTo>
                  <a:lnTo>
                    <a:pt x="568" y="369"/>
                  </a:lnTo>
                  <a:lnTo>
                    <a:pt x="563" y="374"/>
                  </a:lnTo>
                  <a:lnTo>
                    <a:pt x="560" y="380"/>
                  </a:lnTo>
                  <a:lnTo>
                    <a:pt x="560" y="386"/>
                  </a:lnTo>
                  <a:lnTo>
                    <a:pt x="561" y="395"/>
                  </a:lnTo>
                  <a:lnTo>
                    <a:pt x="562" y="402"/>
                  </a:lnTo>
                  <a:lnTo>
                    <a:pt x="563" y="412"/>
                  </a:lnTo>
                  <a:lnTo>
                    <a:pt x="563" y="419"/>
                  </a:lnTo>
                  <a:lnTo>
                    <a:pt x="563" y="428"/>
                  </a:lnTo>
                  <a:lnTo>
                    <a:pt x="561" y="435"/>
                  </a:lnTo>
                  <a:lnTo>
                    <a:pt x="560" y="443"/>
                  </a:lnTo>
                  <a:lnTo>
                    <a:pt x="553" y="445"/>
                  </a:lnTo>
                  <a:lnTo>
                    <a:pt x="547" y="449"/>
                  </a:lnTo>
                  <a:lnTo>
                    <a:pt x="543" y="452"/>
                  </a:lnTo>
                  <a:lnTo>
                    <a:pt x="540" y="457"/>
                  </a:lnTo>
                  <a:lnTo>
                    <a:pt x="535" y="466"/>
                  </a:lnTo>
                  <a:lnTo>
                    <a:pt x="532" y="477"/>
                  </a:lnTo>
                  <a:lnTo>
                    <a:pt x="527" y="486"/>
                  </a:lnTo>
                  <a:lnTo>
                    <a:pt x="522" y="493"/>
                  </a:lnTo>
                  <a:lnTo>
                    <a:pt x="518" y="495"/>
                  </a:lnTo>
                  <a:lnTo>
                    <a:pt x="512" y="499"/>
                  </a:lnTo>
                  <a:lnTo>
                    <a:pt x="506" y="500"/>
                  </a:lnTo>
                  <a:lnTo>
                    <a:pt x="500" y="501"/>
                  </a:lnTo>
                  <a:lnTo>
                    <a:pt x="494" y="511"/>
                  </a:lnTo>
                  <a:lnTo>
                    <a:pt x="490" y="523"/>
                  </a:lnTo>
                  <a:lnTo>
                    <a:pt x="485" y="534"/>
                  </a:lnTo>
                  <a:lnTo>
                    <a:pt x="480" y="545"/>
                  </a:lnTo>
                  <a:lnTo>
                    <a:pt x="472" y="555"/>
                  </a:lnTo>
                  <a:lnTo>
                    <a:pt x="464" y="565"/>
                  </a:lnTo>
                  <a:lnTo>
                    <a:pt x="454" y="575"/>
                  </a:lnTo>
                  <a:lnTo>
                    <a:pt x="444" y="583"/>
                  </a:lnTo>
                  <a:lnTo>
                    <a:pt x="450" y="585"/>
                  </a:lnTo>
                  <a:lnTo>
                    <a:pt x="457" y="589"/>
                  </a:lnTo>
                  <a:lnTo>
                    <a:pt x="464" y="592"/>
                  </a:lnTo>
                  <a:lnTo>
                    <a:pt x="472" y="595"/>
                  </a:lnTo>
                  <a:lnTo>
                    <a:pt x="479" y="598"/>
                  </a:lnTo>
                  <a:lnTo>
                    <a:pt x="485" y="602"/>
                  </a:lnTo>
                  <a:lnTo>
                    <a:pt x="490" y="607"/>
                  </a:lnTo>
                  <a:lnTo>
                    <a:pt x="496" y="613"/>
                  </a:lnTo>
                  <a:lnTo>
                    <a:pt x="504" y="616"/>
                  </a:lnTo>
                  <a:lnTo>
                    <a:pt x="514" y="620"/>
                  </a:lnTo>
                  <a:lnTo>
                    <a:pt x="523" y="624"/>
                  </a:lnTo>
                  <a:lnTo>
                    <a:pt x="534" y="627"/>
                  </a:lnTo>
                  <a:lnTo>
                    <a:pt x="544" y="629"/>
                  </a:lnTo>
                  <a:lnTo>
                    <a:pt x="556" y="631"/>
                  </a:lnTo>
                  <a:lnTo>
                    <a:pt x="567" y="633"/>
                  </a:lnTo>
                  <a:lnTo>
                    <a:pt x="578" y="635"/>
                  </a:lnTo>
                  <a:lnTo>
                    <a:pt x="581" y="640"/>
                  </a:lnTo>
                  <a:lnTo>
                    <a:pt x="585" y="645"/>
                  </a:lnTo>
                  <a:lnTo>
                    <a:pt x="589" y="647"/>
                  </a:lnTo>
                  <a:lnTo>
                    <a:pt x="597" y="644"/>
                  </a:lnTo>
                  <a:lnTo>
                    <a:pt x="609" y="644"/>
                  </a:lnTo>
                  <a:lnTo>
                    <a:pt x="612" y="652"/>
                  </a:lnTo>
                  <a:lnTo>
                    <a:pt x="615" y="662"/>
                  </a:lnTo>
                  <a:lnTo>
                    <a:pt x="618" y="670"/>
                  </a:lnTo>
                  <a:lnTo>
                    <a:pt x="622" y="680"/>
                  </a:lnTo>
                  <a:lnTo>
                    <a:pt x="625" y="688"/>
                  </a:lnTo>
                  <a:lnTo>
                    <a:pt x="628" y="698"/>
                  </a:lnTo>
                  <a:lnTo>
                    <a:pt x="631" y="707"/>
                  </a:lnTo>
                  <a:lnTo>
                    <a:pt x="634" y="717"/>
                  </a:lnTo>
                  <a:lnTo>
                    <a:pt x="636" y="726"/>
                  </a:lnTo>
                  <a:lnTo>
                    <a:pt x="640" y="736"/>
                  </a:lnTo>
                  <a:lnTo>
                    <a:pt x="643" y="745"/>
                  </a:lnTo>
                  <a:lnTo>
                    <a:pt x="646" y="755"/>
                  </a:lnTo>
                  <a:lnTo>
                    <a:pt x="648" y="765"/>
                  </a:lnTo>
                  <a:lnTo>
                    <a:pt x="651" y="774"/>
                  </a:lnTo>
                  <a:lnTo>
                    <a:pt x="654" y="784"/>
                  </a:lnTo>
                  <a:lnTo>
                    <a:pt x="658" y="794"/>
                  </a:lnTo>
                  <a:lnTo>
                    <a:pt x="659" y="804"/>
                  </a:lnTo>
                  <a:lnTo>
                    <a:pt x="662" y="813"/>
                  </a:lnTo>
                  <a:lnTo>
                    <a:pt x="663" y="823"/>
                  </a:lnTo>
                  <a:lnTo>
                    <a:pt x="666" y="833"/>
                  </a:lnTo>
                  <a:lnTo>
                    <a:pt x="667" y="843"/>
                  </a:lnTo>
                  <a:lnTo>
                    <a:pt x="669" y="854"/>
                  </a:lnTo>
                  <a:lnTo>
                    <a:pt x="671" y="863"/>
                  </a:lnTo>
                  <a:lnTo>
                    <a:pt x="674" y="874"/>
                  </a:lnTo>
                  <a:lnTo>
                    <a:pt x="675" y="883"/>
                  </a:lnTo>
                  <a:lnTo>
                    <a:pt x="676" y="893"/>
                  </a:lnTo>
                  <a:lnTo>
                    <a:pt x="677" y="903"/>
                  </a:lnTo>
                  <a:lnTo>
                    <a:pt x="678" y="914"/>
                  </a:lnTo>
                  <a:lnTo>
                    <a:pt x="678" y="924"/>
                  </a:lnTo>
                  <a:lnTo>
                    <a:pt x="679" y="934"/>
                  </a:lnTo>
                  <a:lnTo>
                    <a:pt x="679" y="945"/>
                  </a:lnTo>
                  <a:lnTo>
                    <a:pt x="680" y="955"/>
                  </a:lnTo>
                  <a:lnTo>
                    <a:pt x="685" y="957"/>
                  </a:lnTo>
                  <a:lnTo>
                    <a:pt x="689" y="961"/>
                  </a:lnTo>
                  <a:lnTo>
                    <a:pt x="692" y="964"/>
                  </a:lnTo>
                  <a:lnTo>
                    <a:pt x="695" y="968"/>
                  </a:lnTo>
                  <a:lnTo>
                    <a:pt x="696" y="976"/>
                  </a:lnTo>
                  <a:lnTo>
                    <a:pt x="696" y="986"/>
                  </a:lnTo>
                  <a:lnTo>
                    <a:pt x="693" y="995"/>
                  </a:lnTo>
                  <a:lnTo>
                    <a:pt x="690" y="1004"/>
                  </a:lnTo>
                  <a:lnTo>
                    <a:pt x="687" y="1014"/>
                  </a:lnTo>
                  <a:lnTo>
                    <a:pt x="687" y="1023"/>
                  </a:lnTo>
                  <a:lnTo>
                    <a:pt x="687" y="1034"/>
                  </a:lnTo>
                  <a:lnTo>
                    <a:pt x="687" y="1045"/>
                  </a:lnTo>
                  <a:lnTo>
                    <a:pt x="687" y="1051"/>
                  </a:lnTo>
                  <a:lnTo>
                    <a:pt x="687" y="1057"/>
                  </a:lnTo>
                  <a:lnTo>
                    <a:pt x="687" y="1063"/>
                  </a:lnTo>
                  <a:lnTo>
                    <a:pt x="688" y="1070"/>
                  </a:lnTo>
                  <a:lnTo>
                    <a:pt x="688" y="1075"/>
                  </a:lnTo>
                  <a:lnTo>
                    <a:pt x="688" y="1081"/>
                  </a:lnTo>
                  <a:lnTo>
                    <a:pt x="688" y="1088"/>
                  </a:lnTo>
                  <a:lnTo>
                    <a:pt x="688" y="1094"/>
                  </a:lnTo>
                  <a:lnTo>
                    <a:pt x="688" y="1100"/>
                  </a:lnTo>
                  <a:lnTo>
                    <a:pt x="688" y="1107"/>
                  </a:lnTo>
                  <a:lnTo>
                    <a:pt x="688" y="1113"/>
                  </a:lnTo>
                  <a:lnTo>
                    <a:pt x="688" y="1120"/>
                  </a:lnTo>
                  <a:lnTo>
                    <a:pt x="688" y="1125"/>
                  </a:lnTo>
                  <a:lnTo>
                    <a:pt x="688" y="1131"/>
                  </a:lnTo>
                  <a:lnTo>
                    <a:pt x="688" y="1136"/>
                  </a:lnTo>
                  <a:lnTo>
                    <a:pt x="688" y="1143"/>
                  </a:lnTo>
                  <a:lnTo>
                    <a:pt x="688" y="1148"/>
                  </a:lnTo>
                  <a:lnTo>
                    <a:pt x="688" y="1155"/>
                  </a:lnTo>
                  <a:lnTo>
                    <a:pt x="688" y="1161"/>
                  </a:lnTo>
                  <a:lnTo>
                    <a:pt x="689" y="1167"/>
                  </a:lnTo>
                  <a:lnTo>
                    <a:pt x="689" y="1178"/>
                  </a:lnTo>
                  <a:lnTo>
                    <a:pt x="690" y="1189"/>
                  </a:lnTo>
                  <a:lnTo>
                    <a:pt x="692" y="1200"/>
                  </a:lnTo>
                  <a:lnTo>
                    <a:pt x="695" y="1212"/>
                  </a:lnTo>
                  <a:lnTo>
                    <a:pt x="689" y="1215"/>
                  </a:lnTo>
                  <a:lnTo>
                    <a:pt x="688" y="1220"/>
                  </a:lnTo>
                  <a:lnTo>
                    <a:pt x="685" y="1224"/>
                  </a:lnTo>
                  <a:lnTo>
                    <a:pt x="680" y="1227"/>
                  </a:lnTo>
                  <a:lnTo>
                    <a:pt x="680" y="1233"/>
                  </a:lnTo>
                  <a:lnTo>
                    <a:pt x="681" y="1239"/>
                  </a:lnTo>
                  <a:lnTo>
                    <a:pt x="682" y="1246"/>
                  </a:lnTo>
                  <a:lnTo>
                    <a:pt x="684" y="1253"/>
                  </a:lnTo>
                  <a:lnTo>
                    <a:pt x="685" y="1259"/>
                  </a:lnTo>
                  <a:lnTo>
                    <a:pt x="687" y="1267"/>
                  </a:lnTo>
                  <a:lnTo>
                    <a:pt x="688" y="1274"/>
                  </a:lnTo>
                  <a:lnTo>
                    <a:pt x="692" y="1282"/>
                  </a:lnTo>
                  <a:lnTo>
                    <a:pt x="693" y="1288"/>
                  </a:lnTo>
                  <a:lnTo>
                    <a:pt x="695" y="1295"/>
                  </a:lnTo>
                  <a:lnTo>
                    <a:pt x="696" y="1303"/>
                  </a:lnTo>
                  <a:lnTo>
                    <a:pt x="698" y="1310"/>
                  </a:lnTo>
                  <a:lnTo>
                    <a:pt x="699" y="1318"/>
                  </a:lnTo>
                  <a:lnTo>
                    <a:pt x="701" y="1325"/>
                  </a:lnTo>
                  <a:lnTo>
                    <a:pt x="702" y="1333"/>
                  </a:lnTo>
                  <a:lnTo>
                    <a:pt x="704" y="1341"/>
                  </a:lnTo>
                  <a:lnTo>
                    <a:pt x="704" y="1347"/>
                  </a:lnTo>
                  <a:lnTo>
                    <a:pt x="705" y="1356"/>
                  </a:lnTo>
                  <a:lnTo>
                    <a:pt x="706" y="1362"/>
                  </a:lnTo>
                  <a:lnTo>
                    <a:pt x="707" y="1371"/>
                  </a:lnTo>
                  <a:lnTo>
                    <a:pt x="707" y="1377"/>
                  </a:lnTo>
                  <a:lnTo>
                    <a:pt x="708" y="1386"/>
                  </a:lnTo>
                  <a:lnTo>
                    <a:pt x="708" y="1392"/>
                  </a:lnTo>
                  <a:lnTo>
                    <a:pt x="710" y="1400"/>
                  </a:lnTo>
                  <a:lnTo>
                    <a:pt x="708" y="1407"/>
                  </a:lnTo>
                  <a:lnTo>
                    <a:pt x="708" y="1415"/>
                  </a:lnTo>
                  <a:lnTo>
                    <a:pt x="707" y="1422"/>
                  </a:lnTo>
                  <a:lnTo>
                    <a:pt x="706" y="1430"/>
                  </a:lnTo>
                  <a:lnTo>
                    <a:pt x="704" y="1436"/>
                  </a:lnTo>
                  <a:lnTo>
                    <a:pt x="703" y="1445"/>
                  </a:lnTo>
                  <a:lnTo>
                    <a:pt x="701" y="1451"/>
                  </a:lnTo>
                  <a:lnTo>
                    <a:pt x="699" y="1460"/>
                  </a:lnTo>
                  <a:lnTo>
                    <a:pt x="695" y="1465"/>
                  </a:lnTo>
                  <a:lnTo>
                    <a:pt x="689" y="1467"/>
                  </a:lnTo>
                  <a:lnTo>
                    <a:pt x="684" y="1467"/>
                  </a:lnTo>
                  <a:lnTo>
                    <a:pt x="679" y="1467"/>
                  </a:lnTo>
                  <a:lnTo>
                    <a:pt x="672" y="1467"/>
                  </a:lnTo>
                  <a:lnTo>
                    <a:pt x="668" y="1468"/>
                  </a:lnTo>
                  <a:lnTo>
                    <a:pt x="665" y="1472"/>
                  </a:lnTo>
                  <a:lnTo>
                    <a:pt x="665" y="1482"/>
                  </a:lnTo>
                  <a:lnTo>
                    <a:pt x="661" y="1485"/>
                  </a:lnTo>
                  <a:lnTo>
                    <a:pt x="656" y="1488"/>
                  </a:lnTo>
                  <a:lnTo>
                    <a:pt x="649" y="1488"/>
                  </a:lnTo>
                  <a:lnTo>
                    <a:pt x="643" y="1489"/>
                  </a:lnTo>
                  <a:lnTo>
                    <a:pt x="642" y="1482"/>
                  </a:lnTo>
                  <a:lnTo>
                    <a:pt x="641" y="1477"/>
                  </a:lnTo>
                  <a:lnTo>
                    <a:pt x="639" y="1472"/>
                  </a:lnTo>
                  <a:lnTo>
                    <a:pt x="636" y="1471"/>
                  </a:lnTo>
                  <a:lnTo>
                    <a:pt x="630" y="1470"/>
                  </a:lnTo>
                  <a:lnTo>
                    <a:pt x="624" y="1472"/>
                  </a:lnTo>
                  <a:lnTo>
                    <a:pt x="615" y="1472"/>
                  </a:lnTo>
                  <a:lnTo>
                    <a:pt x="609" y="1470"/>
                  </a:lnTo>
                  <a:lnTo>
                    <a:pt x="606" y="1467"/>
                  </a:lnTo>
                  <a:lnTo>
                    <a:pt x="605" y="1464"/>
                  </a:lnTo>
                  <a:lnTo>
                    <a:pt x="604" y="1459"/>
                  </a:lnTo>
                  <a:lnTo>
                    <a:pt x="605" y="1452"/>
                  </a:lnTo>
                  <a:lnTo>
                    <a:pt x="605" y="1442"/>
                  </a:lnTo>
                  <a:lnTo>
                    <a:pt x="606" y="1431"/>
                  </a:lnTo>
                  <a:lnTo>
                    <a:pt x="606" y="1425"/>
                  </a:lnTo>
                  <a:lnTo>
                    <a:pt x="607" y="1418"/>
                  </a:lnTo>
                  <a:lnTo>
                    <a:pt x="608" y="1412"/>
                  </a:lnTo>
                  <a:lnTo>
                    <a:pt x="609" y="1406"/>
                  </a:lnTo>
                  <a:lnTo>
                    <a:pt x="609" y="1398"/>
                  </a:lnTo>
                  <a:lnTo>
                    <a:pt x="609" y="1392"/>
                  </a:lnTo>
                  <a:lnTo>
                    <a:pt x="609" y="1384"/>
                  </a:lnTo>
                  <a:lnTo>
                    <a:pt x="610" y="1378"/>
                  </a:lnTo>
                  <a:lnTo>
                    <a:pt x="610" y="1372"/>
                  </a:lnTo>
                  <a:lnTo>
                    <a:pt x="610" y="1365"/>
                  </a:lnTo>
                  <a:lnTo>
                    <a:pt x="609" y="1360"/>
                  </a:lnTo>
                  <a:lnTo>
                    <a:pt x="609" y="1355"/>
                  </a:lnTo>
                  <a:lnTo>
                    <a:pt x="603" y="1362"/>
                  </a:lnTo>
                  <a:lnTo>
                    <a:pt x="596" y="1370"/>
                  </a:lnTo>
                  <a:lnTo>
                    <a:pt x="591" y="1372"/>
                  </a:lnTo>
                  <a:lnTo>
                    <a:pt x="587" y="1374"/>
                  </a:lnTo>
                  <a:lnTo>
                    <a:pt x="580" y="1373"/>
                  </a:lnTo>
                  <a:lnTo>
                    <a:pt x="575" y="1373"/>
                  </a:lnTo>
                  <a:lnTo>
                    <a:pt x="570" y="1364"/>
                  </a:lnTo>
                  <a:lnTo>
                    <a:pt x="567" y="1358"/>
                  </a:lnTo>
                  <a:lnTo>
                    <a:pt x="565" y="1349"/>
                  </a:lnTo>
                  <a:lnTo>
                    <a:pt x="565" y="1343"/>
                  </a:lnTo>
                  <a:lnTo>
                    <a:pt x="565" y="1335"/>
                  </a:lnTo>
                  <a:lnTo>
                    <a:pt x="568" y="1327"/>
                  </a:lnTo>
                  <a:lnTo>
                    <a:pt x="570" y="1320"/>
                  </a:lnTo>
                  <a:lnTo>
                    <a:pt x="573" y="1312"/>
                  </a:lnTo>
                  <a:lnTo>
                    <a:pt x="576" y="1304"/>
                  </a:lnTo>
                  <a:lnTo>
                    <a:pt x="579" y="1297"/>
                  </a:lnTo>
                  <a:lnTo>
                    <a:pt x="582" y="1289"/>
                  </a:lnTo>
                  <a:lnTo>
                    <a:pt x="587" y="1283"/>
                  </a:lnTo>
                  <a:lnTo>
                    <a:pt x="589" y="1275"/>
                  </a:lnTo>
                  <a:lnTo>
                    <a:pt x="592" y="1269"/>
                  </a:lnTo>
                  <a:lnTo>
                    <a:pt x="594" y="1263"/>
                  </a:lnTo>
                  <a:lnTo>
                    <a:pt x="597" y="1256"/>
                  </a:lnTo>
                  <a:lnTo>
                    <a:pt x="594" y="1256"/>
                  </a:lnTo>
                  <a:lnTo>
                    <a:pt x="594" y="1234"/>
                  </a:lnTo>
                  <a:lnTo>
                    <a:pt x="587" y="1235"/>
                  </a:lnTo>
                  <a:lnTo>
                    <a:pt x="581" y="1236"/>
                  </a:lnTo>
                  <a:lnTo>
                    <a:pt x="577" y="1235"/>
                  </a:lnTo>
                  <a:lnTo>
                    <a:pt x="574" y="1233"/>
                  </a:lnTo>
                  <a:lnTo>
                    <a:pt x="569" y="1226"/>
                  </a:lnTo>
                  <a:lnTo>
                    <a:pt x="567" y="1218"/>
                  </a:lnTo>
                  <a:lnTo>
                    <a:pt x="564" y="1210"/>
                  </a:lnTo>
                  <a:lnTo>
                    <a:pt x="562" y="1205"/>
                  </a:lnTo>
                  <a:lnTo>
                    <a:pt x="560" y="1205"/>
                  </a:lnTo>
                  <a:lnTo>
                    <a:pt x="558" y="1207"/>
                  </a:lnTo>
                  <a:lnTo>
                    <a:pt x="555" y="1212"/>
                  </a:lnTo>
                  <a:lnTo>
                    <a:pt x="552" y="1219"/>
                  </a:lnTo>
                  <a:lnTo>
                    <a:pt x="544" y="1221"/>
                  </a:lnTo>
                  <a:lnTo>
                    <a:pt x="537" y="1219"/>
                  </a:lnTo>
                  <a:lnTo>
                    <a:pt x="528" y="1215"/>
                  </a:lnTo>
                  <a:lnTo>
                    <a:pt x="521" y="1211"/>
                  </a:lnTo>
                  <a:lnTo>
                    <a:pt x="514" y="1206"/>
                  </a:lnTo>
                  <a:lnTo>
                    <a:pt x="508" y="1205"/>
                  </a:lnTo>
                  <a:lnTo>
                    <a:pt x="505" y="1206"/>
                  </a:lnTo>
                  <a:lnTo>
                    <a:pt x="504" y="1210"/>
                  </a:lnTo>
                  <a:lnTo>
                    <a:pt x="503" y="1215"/>
                  </a:lnTo>
                  <a:lnTo>
                    <a:pt x="503" y="1222"/>
                  </a:lnTo>
                  <a:lnTo>
                    <a:pt x="503" y="1228"/>
                  </a:lnTo>
                  <a:lnTo>
                    <a:pt x="503" y="1233"/>
                  </a:lnTo>
                  <a:lnTo>
                    <a:pt x="502" y="1239"/>
                  </a:lnTo>
                  <a:lnTo>
                    <a:pt x="501" y="1246"/>
                  </a:lnTo>
                  <a:lnTo>
                    <a:pt x="500" y="1252"/>
                  </a:lnTo>
                  <a:lnTo>
                    <a:pt x="500" y="1258"/>
                  </a:lnTo>
                  <a:lnTo>
                    <a:pt x="500" y="1265"/>
                  </a:lnTo>
                  <a:lnTo>
                    <a:pt x="503" y="1272"/>
                  </a:lnTo>
                  <a:lnTo>
                    <a:pt x="500" y="1272"/>
                  </a:lnTo>
                  <a:lnTo>
                    <a:pt x="498" y="1277"/>
                  </a:lnTo>
                  <a:lnTo>
                    <a:pt x="497" y="1283"/>
                  </a:lnTo>
                  <a:lnTo>
                    <a:pt x="496" y="1289"/>
                  </a:lnTo>
                  <a:lnTo>
                    <a:pt x="496" y="1295"/>
                  </a:lnTo>
                  <a:lnTo>
                    <a:pt x="494" y="1301"/>
                  </a:lnTo>
                  <a:lnTo>
                    <a:pt x="493" y="1306"/>
                  </a:lnTo>
                  <a:lnTo>
                    <a:pt x="493" y="1312"/>
                  </a:lnTo>
                  <a:lnTo>
                    <a:pt x="493" y="1319"/>
                  </a:lnTo>
                  <a:lnTo>
                    <a:pt x="492" y="1324"/>
                  </a:lnTo>
                  <a:lnTo>
                    <a:pt x="491" y="1330"/>
                  </a:lnTo>
                  <a:lnTo>
                    <a:pt x="490" y="1336"/>
                  </a:lnTo>
                  <a:lnTo>
                    <a:pt x="490" y="1342"/>
                  </a:lnTo>
                  <a:lnTo>
                    <a:pt x="490" y="1347"/>
                  </a:lnTo>
                  <a:lnTo>
                    <a:pt x="490" y="1354"/>
                  </a:lnTo>
                  <a:lnTo>
                    <a:pt x="490" y="1360"/>
                  </a:lnTo>
                  <a:lnTo>
                    <a:pt x="490" y="1366"/>
                  </a:lnTo>
                  <a:lnTo>
                    <a:pt x="489" y="1372"/>
                  </a:lnTo>
                  <a:lnTo>
                    <a:pt x="489" y="1378"/>
                  </a:lnTo>
                  <a:lnTo>
                    <a:pt x="488" y="1383"/>
                  </a:lnTo>
                  <a:lnTo>
                    <a:pt x="488" y="1390"/>
                  </a:lnTo>
                  <a:lnTo>
                    <a:pt x="487" y="1395"/>
                  </a:lnTo>
                  <a:lnTo>
                    <a:pt x="487" y="1401"/>
                  </a:lnTo>
                  <a:lnTo>
                    <a:pt x="487" y="1408"/>
                  </a:lnTo>
                  <a:lnTo>
                    <a:pt x="487" y="1414"/>
                  </a:lnTo>
                  <a:lnTo>
                    <a:pt x="487" y="1419"/>
                  </a:lnTo>
                  <a:lnTo>
                    <a:pt x="487" y="1426"/>
                  </a:lnTo>
                  <a:lnTo>
                    <a:pt x="487" y="1431"/>
                  </a:lnTo>
                  <a:lnTo>
                    <a:pt x="487" y="1437"/>
                  </a:lnTo>
                  <a:lnTo>
                    <a:pt x="487" y="1443"/>
                  </a:lnTo>
                  <a:lnTo>
                    <a:pt x="487" y="1449"/>
                  </a:lnTo>
                  <a:lnTo>
                    <a:pt x="487" y="1455"/>
                  </a:lnTo>
                  <a:lnTo>
                    <a:pt x="487" y="1462"/>
                  </a:lnTo>
                  <a:lnTo>
                    <a:pt x="486" y="1467"/>
                  </a:lnTo>
                  <a:lnTo>
                    <a:pt x="486" y="1473"/>
                  </a:lnTo>
                  <a:lnTo>
                    <a:pt x="486" y="1479"/>
                  </a:lnTo>
                  <a:lnTo>
                    <a:pt x="486" y="1485"/>
                  </a:lnTo>
                  <a:lnTo>
                    <a:pt x="486" y="1490"/>
                  </a:lnTo>
                  <a:lnTo>
                    <a:pt x="486" y="1497"/>
                  </a:lnTo>
                  <a:lnTo>
                    <a:pt x="486" y="1503"/>
                  </a:lnTo>
                  <a:lnTo>
                    <a:pt x="486" y="1509"/>
                  </a:lnTo>
                  <a:lnTo>
                    <a:pt x="485" y="1515"/>
                  </a:lnTo>
                  <a:lnTo>
                    <a:pt x="485" y="1521"/>
                  </a:lnTo>
                  <a:lnTo>
                    <a:pt x="485" y="1526"/>
                  </a:lnTo>
                  <a:lnTo>
                    <a:pt x="485" y="1533"/>
                  </a:lnTo>
                  <a:lnTo>
                    <a:pt x="485" y="1539"/>
                  </a:lnTo>
                  <a:lnTo>
                    <a:pt x="485" y="1546"/>
                  </a:lnTo>
                  <a:lnTo>
                    <a:pt x="485" y="1552"/>
                  </a:lnTo>
                  <a:lnTo>
                    <a:pt x="485" y="1558"/>
                  </a:lnTo>
                  <a:lnTo>
                    <a:pt x="484" y="1564"/>
                  </a:lnTo>
                  <a:lnTo>
                    <a:pt x="484" y="1570"/>
                  </a:lnTo>
                  <a:lnTo>
                    <a:pt x="484" y="1576"/>
                  </a:lnTo>
                  <a:lnTo>
                    <a:pt x="484" y="1583"/>
                  </a:lnTo>
                  <a:lnTo>
                    <a:pt x="483" y="1589"/>
                  </a:lnTo>
                  <a:lnTo>
                    <a:pt x="483" y="1595"/>
                  </a:lnTo>
                  <a:lnTo>
                    <a:pt x="483" y="1602"/>
                  </a:lnTo>
                  <a:lnTo>
                    <a:pt x="483" y="1608"/>
                  </a:lnTo>
                  <a:lnTo>
                    <a:pt x="482" y="1614"/>
                  </a:lnTo>
                  <a:lnTo>
                    <a:pt x="482" y="1621"/>
                  </a:lnTo>
                  <a:lnTo>
                    <a:pt x="482" y="1627"/>
                  </a:lnTo>
                  <a:lnTo>
                    <a:pt x="482" y="1633"/>
                  </a:lnTo>
                  <a:lnTo>
                    <a:pt x="481" y="1640"/>
                  </a:lnTo>
                  <a:lnTo>
                    <a:pt x="481" y="1646"/>
                  </a:lnTo>
                  <a:lnTo>
                    <a:pt x="481" y="1653"/>
                  </a:lnTo>
                  <a:lnTo>
                    <a:pt x="481" y="1659"/>
                  </a:lnTo>
                  <a:lnTo>
                    <a:pt x="475" y="1659"/>
                  </a:lnTo>
                  <a:lnTo>
                    <a:pt x="473" y="1664"/>
                  </a:lnTo>
                  <a:lnTo>
                    <a:pt x="469" y="1671"/>
                  </a:lnTo>
                  <a:lnTo>
                    <a:pt x="466" y="1674"/>
                  </a:lnTo>
                  <a:lnTo>
                    <a:pt x="471" y="1676"/>
                  </a:lnTo>
                  <a:lnTo>
                    <a:pt x="476" y="1679"/>
                  </a:lnTo>
                  <a:lnTo>
                    <a:pt x="483" y="1682"/>
                  </a:lnTo>
                  <a:lnTo>
                    <a:pt x="489" y="1685"/>
                  </a:lnTo>
                  <a:lnTo>
                    <a:pt x="494" y="1688"/>
                  </a:lnTo>
                  <a:lnTo>
                    <a:pt x="501" y="1690"/>
                  </a:lnTo>
                  <a:lnTo>
                    <a:pt x="507" y="1693"/>
                  </a:lnTo>
                  <a:lnTo>
                    <a:pt x="514" y="1696"/>
                  </a:lnTo>
                  <a:lnTo>
                    <a:pt x="524" y="1702"/>
                  </a:lnTo>
                  <a:lnTo>
                    <a:pt x="536" y="1710"/>
                  </a:lnTo>
                  <a:lnTo>
                    <a:pt x="540" y="1713"/>
                  </a:lnTo>
                  <a:lnTo>
                    <a:pt x="545" y="1718"/>
                  </a:lnTo>
                  <a:lnTo>
                    <a:pt x="551" y="1725"/>
                  </a:lnTo>
                  <a:lnTo>
                    <a:pt x="556" y="1731"/>
                  </a:lnTo>
                  <a:lnTo>
                    <a:pt x="557" y="1737"/>
                  </a:lnTo>
                  <a:lnTo>
                    <a:pt x="559" y="1744"/>
                  </a:lnTo>
                  <a:lnTo>
                    <a:pt x="559" y="1750"/>
                  </a:lnTo>
                  <a:lnTo>
                    <a:pt x="559" y="1757"/>
                  </a:lnTo>
                  <a:lnTo>
                    <a:pt x="557" y="1764"/>
                  </a:lnTo>
                  <a:lnTo>
                    <a:pt x="555" y="1770"/>
                  </a:lnTo>
                  <a:lnTo>
                    <a:pt x="552" y="1777"/>
                  </a:lnTo>
                  <a:lnTo>
                    <a:pt x="548" y="1783"/>
                  </a:lnTo>
                  <a:lnTo>
                    <a:pt x="542" y="1786"/>
                  </a:lnTo>
                  <a:lnTo>
                    <a:pt x="536" y="1790"/>
                  </a:lnTo>
                  <a:lnTo>
                    <a:pt x="528" y="1792"/>
                  </a:lnTo>
                  <a:lnTo>
                    <a:pt x="522" y="1796"/>
                  </a:lnTo>
                  <a:lnTo>
                    <a:pt x="515" y="1797"/>
                  </a:lnTo>
                  <a:lnTo>
                    <a:pt x="507" y="1798"/>
                  </a:lnTo>
                  <a:lnTo>
                    <a:pt x="500" y="1798"/>
                  </a:lnTo>
                  <a:lnTo>
                    <a:pt x="493" y="1799"/>
                  </a:lnTo>
                  <a:lnTo>
                    <a:pt x="485" y="1798"/>
                  </a:lnTo>
                  <a:lnTo>
                    <a:pt x="477" y="1797"/>
                  </a:lnTo>
                  <a:lnTo>
                    <a:pt x="470" y="1796"/>
                  </a:lnTo>
                  <a:lnTo>
                    <a:pt x="464" y="1795"/>
                  </a:lnTo>
                  <a:lnTo>
                    <a:pt x="457" y="1792"/>
                  </a:lnTo>
                  <a:lnTo>
                    <a:pt x="451" y="1790"/>
                  </a:lnTo>
                  <a:lnTo>
                    <a:pt x="445" y="1788"/>
                  </a:lnTo>
                  <a:lnTo>
                    <a:pt x="439" y="1787"/>
                  </a:lnTo>
                  <a:lnTo>
                    <a:pt x="432" y="1786"/>
                  </a:lnTo>
                  <a:lnTo>
                    <a:pt x="426" y="1785"/>
                  </a:lnTo>
                  <a:lnTo>
                    <a:pt x="420" y="1782"/>
                  </a:lnTo>
                  <a:lnTo>
                    <a:pt x="416" y="1780"/>
                  </a:lnTo>
                  <a:lnTo>
                    <a:pt x="406" y="1771"/>
                  </a:lnTo>
                  <a:lnTo>
                    <a:pt x="399" y="1764"/>
                  </a:lnTo>
                  <a:lnTo>
                    <a:pt x="391" y="1754"/>
                  </a:lnTo>
                  <a:lnTo>
                    <a:pt x="382" y="1748"/>
                  </a:lnTo>
                  <a:lnTo>
                    <a:pt x="377" y="1745"/>
                  </a:lnTo>
                  <a:lnTo>
                    <a:pt x="372" y="1743"/>
                  </a:lnTo>
                  <a:lnTo>
                    <a:pt x="365" y="1742"/>
                  </a:lnTo>
                  <a:lnTo>
                    <a:pt x="360" y="1742"/>
                  </a:lnTo>
                  <a:lnTo>
                    <a:pt x="352" y="1737"/>
                  </a:lnTo>
                  <a:lnTo>
                    <a:pt x="347" y="1732"/>
                  </a:lnTo>
                  <a:lnTo>
                    <a:pt x="341" y="1727"/>
                  </a:lnTo>
                  <a:lnTo>
                    <a:pt x="334" y="1724"/>
                  </a:lnTo>
                  <a:lnTo>
                    <a:pt x="332" y="1731"/>
                  </a:lnTo>
                  <a:lnTo>
                    <a:pt x="329" y="1736"/>
                  </a:lnTo>
                  <a:lnTo>
                    <a:pt x="323" y="1739"/>
                  </a:lnTo>
                  <a:lnTo>
                    <a:pt x="316" y="1744"/>
                  </a:lnTo>
                  <a:lnTo>
                    <a:pt x="308" y="1745"/>
                  </a:lnTo>
                  <a:lnTo>
                    <a:pt x="301" y="1748"/>
                  </a:lnTo>
                  <a:lnTo>
                    <a:pt x="293" y="1751"/>
                  </a:lnTo>
                  <a:lnTo>
                    <a:pt x="289" y="1757"/>
                  </a:lnTo>
                  <a:lnTo>
                    <a:pt x="281" y="1755"/>
                  </a:lnTo>
                  <a:lnTo>
                    <a:pt x="276" y="1755"/>
                  </a:lnTo>
                  <a:lnTo>
                    <a:pt x="270" y="1756"/>
                  </a:lnTo>
                  <a:lnTo>
                    <a:pt x="267" y="1760"/>
                  </a:lnTo>
                  <a:lnTo>
                    <a:pt x="263" y="1762"/>
                  </a:lnTo>
                  <a:lnTo>
                    <a:pt x="260" y="1767"/>
                  </a:lnTo>
                  <a:lnTo>
                    <a:pt x="257" y="1772"/>
                  </a:lnTo>
                  <a:lnTo>
                    <a:pt x="255" y="1780"/>
                  </a:lnTo>
                  <a:lnTo>
                    <a:pt x="246" y="1783"/>
                  </a:lnTo>
                  <a:lnTo>
                    <a:pt x="238" y="1787"/>
                  </a:lnTo>
                  <a:lnTo>
                    <a:pt x="230" y="1791"/>
                  </a:lnTo>
                  <a:lnTo>
                    <a:pt x="222" y="1797"/>
                  </a:lnTo>
                  <a:lnTo>
                    <a:pt x="214" y="1801"/>
                  </a:lnTo>
                  <a:lnTo>
                    <a:pt x="205" y="1805"/>
                  </a:lnTo>
                  <a:lnTo>
                    <a:pt x="197" y="1809"/>
                  </a:lnTo>
                  <a:lnTo>
                    <a:pt x="189" y="1814"/>
                  </a:lnTo>
                  <a:lnTo>
                    <a:pt x="180" y="1816"/>
                  </a:lnTo>
                  <a:lnTo>
                    <a:pt x="171" y="1819"/>
                  </a:lnTo>
                  <a:lnTo>
                    <a:pt x="162" y="1820"/>
                  </a:lnTo>
                  <a:lnTo>
                    <a:pt x="153" y="1821"/>
                  </a:lnTo>
                  <a:lnTo>
                    <a:pt x="144" y="1820"/>
                  </a:lnTo>
                  <a:lnTo>
                    <a:pt x="134" y="1820"/>
                  </a:lnTo>
                  <a:lnTo>
                    <a:pt x="125" y="1819"/>
                  </a:lnTo>
                  <a:lnTo>
                    <a:pt x="116" y="1817"/>
                  </a:lnTo>
                  <a:lnTo>
                    <a:pt x="107" y="1809"/>
                  </a:lnTo>
                  <a:lnTo>
                    <a:pt x="97" y="1803"/>
                  </a:lnTo>
                  <a:lnTo>
                    <a:pt x="88" y="1796"/>
                  </a:lnTo>
                  <a:lnTo>
                    <a:pt x="82" y="1787"/>
                  </a:lnTo>
                  <a:lnTo>
                    <a:pt x="81" y="1780"/>
                  </a:lnTo>
                  <a:lnTo>
                    <a:pt x="81" y="1773"/>
                  </a:lnTo>
                  <a:lnTo>
                    <a:pt x="81" y="1767"/>
                  </a:lnTo>
                  <a:lnTo>
                    <a:pt x="83" y="1762"/>
                  </a:lnTo>
                  <a:lnTo>
                    <a:pt x="85" y="1751"/>
                  </a:lnTo>
                  <a:lnTo>
                    <a:pt x="92" y="1743"/>
                  </a:lnTo>
                  <a:lnTo>
                    <a:pt x="97" y="1734"/>
                  </a:lnTo>
                  <a:lnTo>
                    <a:pt x="106" y="1729"/>
                  </a:lnTo>
                  <a:lnTo>
                    <a:pt x="114" y="1722"/>
                  </a:lnTo>
                  <a:lnTo>
                    <a:pt x="124" y="1718"/>
                  </a:lnTo>
                  <a:lnTo>
                    <a:pt x="133" y="1712"/>
                  </a:lnTo>
                  <a:lnTo>
                    <a:pt x="143" y="1707"/>
                  </a:lnTo>
                  <a:lnTo>
                    <a:pt x="152" y="1701"/>
                  </a:lnTo>
                  <a:lnTo>
                    <a:pt x="163" y="1696"/>
                  </a:lnTo>
                  <a:lnTo>
                    <a:pt x="171" y="1689"/>
                  </a:lnTo>
                  <a:lnTo>
                    <a:pt x="180" y="1682"/>
                  </a:lnTo>
                  <a:lnTo>
                    <a:pt x="187" y="1675"/>
                  </a:lnTo>
                  <a:lnTo>
                    <a:pt x="195" y="1666"/>
                  </a:lnTo>
                  <a:lnTo>
                    <a:pt x="192" y="1659"/>
                  </a:lnTo>
                  <a:lnTo>
                    <a:pt x="191" y="1654"/>
                  </a:lnTo>
                  <a:lnTo>
                    <a:pt x="190" y="1648"/>
                  </a:lnTo>
                  <a:lnTo>
                    <a:pt x="190" y="1644"/>
                  </a:lnTo>
                  <a:lnTo>
                    <a:pt x="190" y="1635"/>
                  </a:lnTo>
                  <a:lnTo>
                    <a:pt x="195" y="1625"/>
                  </a:lnTo>
                  <a:lnTo>
                    <a:pt x="195" y="1617"/>
                  </a:lnTo>
                  <a:lnTo>
                    <a:pt x="197" y="1609"/>
                  </a:lnTo>
                  <a:lnTo>
                    <a:pt x="197" y="1601"/>
                  </a:lnTo>
                  <a:lnTo>
                    <a:pt x="199" y="1593"/>
                  </a:lnTo>
                  <a:lnTo>
                    <a:pt x="199" y="1585"/>
                  </a:lnTo>
                  <a:lnTo>
                    <a:pt x="201" y="1577"/>
                  </a:lnTo>
                  <a:lnTo>
                    <a:pt x="201" y="1569"/>
                  </a:lnTo>
                  <a:lnTo>
                    <a:pt x="203" y="1562"/>
                  </a:lnTo>
                  <a:lnTo>
                    <a:pt x="203" y="1554"/>
                  </a:lnTo>
                  <a:lnTo>
                    <a:pt x="204" y="1547"/>
                  </a:lnTo>
                  <a:lnTo>
                    <a:pt x="204" y="1538"/>
                  </a:lnTo>
                  <a:lnTo>
                    <a:pt x="205" y="1531"/>
                  </a:lnTo>
                  <a:lnTo>
                    <a:pt x="205" y="1522"/>
                  </a:lnTo>
                  <a:lnTo>
                    <a:pt x="206" y="1515"/>
                  </a:lnTo>
                  <a:lnTo>
                    <a:pt x="207" y="1506"/>
                  </a:lnTo>
                  <a:lnTo>
                    <a:pt x="208" y="1500"/>
                  </a:lnTo>
                  <a:lnTo>
                    <a:pt x="208" y="1491"/>
                  </a:lnTo>
                  <a:lnTo>
                    <a:pt x="208" y="1484"/>
                  </a:lnTo>
                  <a:lnTo>
                    <a:pt x="208" y="1476"/>
                  </a:lnTo>
                  <a:lnTo>
                    <a:pt x="209" y="1468"/>
                  </a:lnTo>
                  <a:lnTo>
                    <a:pt x="209" y="1461"/>
                  </a:lnTo>
                  <a:lnTo>
                    <a:pt x="209" y="1453"/>
                  </a:lnTo>
                  <a:lnTo>
                    <a:pt x="209" y="1446"/>
                  </a:lnTo>
                  <a:lnTo>
                    <a:pt x="210" y="1440"/>
                  </a:lnTo>
                  <a:lnTo>
                    <a:pt x="209" y="1432"/>
                  </a:lnTo>
                  <a:lnTo>
                    <a:pt x="209" y="1425"/>
                  </a:lnTo>
                  <a:lnTo>
                    <a:pt x="209" y="1417"/>
                  </a:lnTo>
                  <a:lnTo>
                    <a:pt x="209" y="1411"/>
                  </a:lnTo>
                  <a:lnTo>
                    <a:pt x="209" y="1404"/>
                  </a:lnTo>
                  <a:lnTo>
                    <a:pt x="209" y="1397"/>
                  </a:lnTo>
                  <a:lnTo>
                    <a:pt x="209" y="1391"/>
                  </a:lnTo>
                  <a:lnTo>
                    <a:pt x="209" y="1384"/>
                  </a:lnTo>
                  <a:lnTo>
                    <a:pt x="214" y="1380"/>
                  </a:lnTo>
                  <a:lnTo>
                    <a:pt x="213" y="1374"/>
                  </a:lnTo>
                  <a:lnTo>
                    <a:pt x="213" y="1369"/>
                  </a:lnTo>
                  <a:lnTo>
                    <a:pt x="212" y="1362"/>
                  </a:lnTo>
                  <a:lnTo>
                    <a:pt x="212" y="1357"/>
                  </a:lnTo>
                  <a:lnTo>
                    <a:pt x="212" y="1351"/>
                  </a:lnTo>
                  <a:lnTo>
                    <a:pt x="212" y="1345"/>
                  </a:lnTo>
                  <a:lnTo>
                    <a:pt x="212" y="1339"/>
                  </a:lnTo>
                  <a:lnTo>
                    <a:pt x="213" y="1334"/>
                  </a:lnTo>
                  <a:lnTo>
                    <a:pt x="213" y="1327"/>
                  </a:lnTo>
                  <a:lnTo>
                    <a:pt x="213" y="1321"/>
                  </a:lnTo>
                  <a:lnTo>
                    <a:pt x="213" y="1315"/>
                  </a:lnTo>
                  <a:lnTo>
                    <a:pt x="213" y="1309"/>
                  </a:lnTo>
                  <a:lnTo>
                    <a:pt x="213" y="1303"/>
                  </a:lnTo>
                  <a:lnTo>
                    <a:pt x="214" y="1297"/>
                  </a:lnTo>
                  <a:lnTo>
                    <a:pt x="214" y="1290"/>
                  </a:lnTo>
                  <a:lnTo>
                    <a:pt x="215" y="1285"/>
                  </a:lnTo>
                  <a:lnTo>
                    <a:pt x="215" y="1278"/>
                  </a:lnTo>
                  <a:lnTo>
                    <a:pt x="215" y="1272"/>
                  </a:lnTo>
                  <a:lnTo>
                    <a:pt x="215" y="1266"/>
                  </a:lnTo>
                  <a:lnTo>
                    <a:pt x="216" y="1260"/>
                  </a:lnTo>
                  <a:lnTo>
                    <a:pt x="216" y="1249"/>
                  </a:lnTo>
                  <a:lnTo>
                    <a:pt x="217" y="1238"/>
                  </a:lnTo>
                  <a:lnTo>
                    <a:pt x="217" y="1227"/>
                  </a:lnTo>
                  <a:lnTo>
                    <a:pt x="217" y="1216"/>
                  </a:lnTo>
                  <a:lnTo>
                    <a:pt x="217" y="1205"/>
                  </a:lnTo>
                  <a:lnTo>
                    <a:pt x="217" y="1196"/>
                  </a:lnTo>
                  <a:lnTo>
                    <a:pt x="219" y="1189"/>
                  </a:lnTo>
                  <a:lnTo>
                    <a:pt x="222" y="1183"/>
                  </a:lnTo>
                  <a:lnTo>
                    <a:pt x="223" y="1177"/>
                  </a:lnTo>
                  <a:lnTo>
                    <a:pt x="225" y="1171"/>
                  </a:lnTo>
                  <a:lnTo>
                    <a:pt x="225" y="1164"/>
                  </a:lnTo>
                  <a:lnTo>
                    <a:pt x="226" y="1158"/>
                  </a:lnTo>
                  <a:lnTo>
                    <a:pt x="226" y="1150"/>
                  </a:lnTo>
                  <a:lnTo>
                    <a:pt x="228" y="1144"/>
                  </a:lnTo>
                  <a:lnTo>
                    <a:pt x="223" y="1138"/>
                  </a:lnTo>
                  <a:lnTo>
                    <a:pt x="220" y="1131"/>
                  </a:lnTo>
                  <a:lnTo>
                    <a:pt x="217" y="1124"/>
                  </a:lnTo>
                  <a:lnTo>
                    <a:pt x="215" y="1116"/>
                  </a:lnTo>
                  <a:lnTo>
                    <a:pt x="212" y="1108"/>
                  </a:lnTo>
                  <a:lnTo>
                    <a:pt x="212" y="1100"/>
                  </a:lnTo>
                  <a:lnTo>
                    <a:pt x="212" y="1093"/>
                  </a:lnTo>
                  <a:lnTo>
                    <a:pt x="214" y="1088"/>
                  </a:lnTo>
                  <a:lnTo>
                    <a:pt x="214" y="1078"/>
                  </a:lnTo>
                  <a:lnTo>
                    <a:pt x="214" y="1069"/>
                  </a:lnTo>
                  <a:lnTo>
                    <a:pt x="215" y="1059"/>
                  </a:lnTo>
                  <a:lnTo>
                    <a:pt x="216" y="1051"/>
                  </a:lnTo>
                  <a:lnTo>
                    <a:pt x="216" y="1041"/>
                  </a:lnTo>
                  <a:lnTo>
                    <a:pt x="217" y="1033"/>
                  </a:lnTo>
                  <a:lnTo>
                    <a:pt x="217" y="1023"/>
                  </a:lnTo>
                  <a:lnTo>
                    <a:pt x="218" y="1015"/>
                  </a:lnTo>
                  <a:lnTo>
                    <a:pt x="217" y="1005"/>
                  </a:lnTo>
                  <a:lnTo>
                    <a:pt x="217" y="997"/>
                  </a:lnTo>
                  <a:lnTo>
                    <a:pt x="217" y="988"/>
                  </a:lnTo>
                  <a:lnTo>
                    <a:pt x="217" y="981"/>
                  </a:lnTo>
                  <a:lnTo>
                    <a:pt x="215" y="972"/>
                  </a:lnTo>
                  <a:lnTo>
                    <a:pt x="213" y="965"/>
                  </a:lnTo>
                  <a:lnTo>
                    <a:pt x="210" y="958"/>
                  </a:lnTo>
                  <a:lnTo>
                    <a:pt x="209" y="952"/>
                  </a:lnTo>
                  <a:lnTo>
                    <a:pt x="200" y="961"/>
                  </a:lnTo>
                  <a:lnTo>
                    <a:pt x="191" y="971"/>
                  </a:lnTo>
                  <a:lnTo>
                    <a:pt x="183" y="982"/>
                  </a:lnTo>
                  <a:lnTo>
                    <a:pt x="174" y="993"/>
                  </a:lnTo>
                  <a:lnTo>
                    <a:pt x="165" y="1003"/>
                  </a:lnTo>
                  <a:lnTo>
                    <a:pt x="156" y="1014"/>
                  </a:lnTo>
                  <a:lnTo>
                    <a:pt x="147" y="1024"/>
                  </a:lnTo>
                  <a:lnTo>
                    <a:pt x="138" y="1035"/>
                  </a:lnTo>
                  <a:lnTo>
                    <a:pt x="128" y="1042"/>
                  </a:lnTo>
                  <a:lnTo>
                    <a:pt x="118" y="1050"/>
                  </a:lnTo>
                  <a:lnTo>
                    <a:pt x="107" y="1056"/>
                  </a:lnTo>
                  <a:lnTo>
                    <a:pt x="96" y="1061"/>
                  </a:lnTo>
                  <a:lnTo>
                    <a:pt x="90" y="1062"/>
                  </a:lnTo>
                  <a:lnTo>
                    <a:pt x="84" y="1063"/>
                  </a:lnTo>
                  <a:lnTo>
                    <a:pt x="78" y="1064"/>
                  </a:lnTo>
                  <a:lnTo>
                    <a:pt x="73" y="1066"/>
                  </a:lnTo>
                  <a:lnTo>
                    <a:pt x="66" y="1064"/>
                  </a:lnTo>
                  <a:lnTo>
                    <a:pt x="60" y="1064"/>
                  </a:lnTo>
                  <a:lnTo>
                    <a:pt x="54" y="1062"/>
                  </a:lnTo>
                  <a:lnTo>
                    <a:pt x="48" y="1061"/>
                  </a:lnTo>
                  <a:lnTo>
                    <a:pt x="42" y="1052"/>
                  </a:lnTo>
                  <a:lnTo>
                    <a:pt x="38" y="1042"/>
                  </a:lnTo>
                  <a:lnTo>
                    <a:pt x="35" y="1033"/>
                  </a:lnTo>
                  <a:lnTo>
                    <a:pt x="31" y="1024"/>
                  </a:lnTo>
                  <a:lnTo>
                    <a:pt x="28" y="1015"/>
                  </a:lnTo>
                  <a:lnTo>
                    <a:pt x="27" y="1005"/>
                  </a:lnTo>
                  <a:lnTo>
                    <a:pt x="25" y="996"/>
                  </a:lnTo>
                  <a:lnTo>
                    <a:pt x="25" y="987"/>
                  </a:lnTo>
                  <a:lnTo>
                    <a:pt x="24" y="976"/>
                  </a:lnTo>
                  <a:lnTo>
                    <a:pt x="24" y="967"/>
                  </a:lnTo>
                  <a:lnTo>
                    <a:pt x="25" y="957"/>
                  </a:lnTo>
                  <a:lnTo>
                    <a:pt x="27" y="948"/>
                  </a:lnTo>
                  <a:lnTo>
                    <a:pt x="27" y="938"/>
                  </a:lnTo>
                  <a:lnTo>
                    <a:pt x="29" y="929"/>
                  </a:lnTo>
                  <a:lnTo>
                    <a:pt x="32" y="919"/>
                  </a:lnTo>
                  <a:lnTo>
                    <a:pt x="36" y="910"/>
                  </a:lnTo>
                  <a:lnTo>
                    <a:pt x="38" y="899"/>
                  </a:lnTo>
                  <a:lnTo>
                    <a:pt x="41" y="890"/>
                  </a:lnTo>
                  <a:lnTo>
                    <a:pt x="44" y="880"/>
                  </a:lnTo>
                  <a:lnTo>
                    <a:pt x="47" y="871"/>
                  </a:lnTo>
                  <a:lnTo>
                    <a:pt x="50" y="861"/>
                  </a:lnTo>
                  <a:lnTo>
                    <a:pt x="55" y="851"/>
                  </a:lnTo>
                  <a:lnTo>
                    <a:pt x="59" y="842"/>
                  </a:lnTo>
                  <a:lnTo>
                    <a:pt x="63" y="832"/>
                  </a:lnTo>
                  <a:lnTo>
                    <a:pt x="66" y="823"/>
                  </a:lnTo>
                  <a:lnTo>
                    <a:pt x="71" y="813"/>
                  </a:lnTo>
                  <a:lnTo>
                    <a:pt x="75" y="804"/>
                  </a:lnTo>
                  <a:lnTo>
                    <a:pt x="80" y="795"/>
                  </a:lnTo>
                  <a:lnTo>
                    <a:pt x="83" y="786"/>
                  </a:lnTo>
                  <a:lnTo>
                    <a:pt x="89" y="777"/>
                  </a:lnTo>
                  <a:lnTo>
                    <a:pt x="92" y="769"/>
                  </a:lnTo>
                  <a:lnTo>
                    <a:pt x="97" y="760"/>
                  </a:lnTo>
                  <a:lnTo>
                    <a:pt x="101" y="753"/>
                  </a:lnTo>
                  <a:lnTo>
                    <a:pt x="107" y="747"/>
                  </a:lnTo>
                  <a:lnTo>
                    <a:pt x="111" y="739"/>
                  </a:lnTo>
                  <a:lnTo>
                    <a:pt x="115" y="732"/>
                  </a:lnTo>
                  <a:lnTo>
                    <a:pt x="118" y="723"/>
                  </a:lnTo>
                  <a:lnTo>
                    <a:pt x="123" y="716"/>
                  </a:lnTo>
                  <a:lnTo>
                    <a:pt x="127" y="708"/>
                  </a:lnTo>
                  <a:lnTo>
                    <a:pt x="131" y="701"/>
                  </a:lnTo>
                  <a:lnTo>
                    <a:pt x="134" y="693"/>
                  </a:lnTo>
                  <a:lnTo>
                    <a:pt x="138" y="684"/>
                  </a:lnTo>
                  <a:lnTo>
                    <a:pt x="143" y="676"/>
                  </a:lnTo>
                  <a:lnTo>
                    <a:pt x="148" y="668"/>
                  </a:lnTo>
                  <a:lnTo>
                    <a:pt x="152" y="660"/>
                  </a:lnTo>
                  <a:lnTo>
                    <a:pt x="159" y="653"/>
                  </a:lnTo>
                  <a:lnTo>
                    <a:pt x="165" y="646"/>
                  </a:lnTo>
                  <a:lnTo>
                    <a:pt x="172" y="640"/>
                  </a:lnTo>
                  <a:lnTo>
                    <a:pt x="172" y="620"/>
                  </a:lnTo>
                  <a:lnTo>
                    <a:pt x="178" y="620"/>
                  </a:lnTo>
                  <a:lnTo>
                    <a:pt x="182" y="622"/>
                  </a:lnTo>
                  <a:lnTo>
                    <a:pt x="185" y="620"/>
                  </a:lnTo>
                  <a:lnTo>
                    <a:pt x="188" y="619"/>
                  </a:lnTo>
                  <a:lnTo>
                    <a:pt x="191" y="613"/>
                  </a:lnTo>
                  <a:lnTo>
                    <a:pt x="192" y="606"/>
                  </a:lnTo>
                  <a:lnTo>
                    <a:pt x="191" y="595"/>
                  </a:lnTo>
                  <a:lnTo>
                    <a:pt x="191" y="585"/>
                  </a:lnTo>
                  <a:lnTo>
                    <a:pt x="191" y="575"/>
                  </a:lnTo>
                  <a:lnTo>
                    <a:pt x="195" y="569"/>
                  </a:lnTo>
                  <a:lnTo>
                    <a:pt x="206" y="569"/>
                  </a:lnTo>
                  <a:lnTo>
                    <a:pt x="205" y="561"/>
                  </a:lnTo>
                  <a:lnTo>
                    <a:pt x="204" y="554"/>
                  </a:lnTo>
                  <a:lnTo>
                    <a:pt x="203" y="546"/>
                  </a:lnTo>
                  <a:lnTo>
                    <a:pt x="203" y="540"/>
                  </a:lnTo>
                  <a:lnTo>
                    <a:pt x="201" y="533"/>
                  </a:lnTo>
                  <a:lnTo>
                    <a:pt x="200" y="525"/>
                  </a:lnTo>
                  <a:lnTo>
                    <a:pt x="199" y="519"/>
                  </a:lnTo>
                  <a:lnTo>
                    <a:pt x="198" y="512"/>
                  </a:lnTo>
                  <a:lnTo>
                    <a:pt x="196" y="505"/>
                  </a:lnTo>
                  <a:lnTo>
                    <a:pt x="195" y="499"/>
                  </a:lnTo>
                  <a:lnTo>
                    <a:pt x="192" y="491"/>
                  </a:lnTo>
                  <a:lnTo>
                    <a:pt x="191" y="485"/>
                  </a:lnTo>
                  <a:lnTo>
                    <a:pt x="188" y="478"/>
                  </a:lnTo>
                  <a:lnTo>
                    <a:pt x="187" y="472"/>
                  </a:lnTo>
                  <a:lnTo>
                    <a:pt x="184" y="466"/>
                  </a:lnTo>
                  <a:lnTo>
                    <a:pt x="183" y="459"/>
                  </a:lnTo>
                  <a:lnTo>
                    <a:pt x="180" y="453"/>
                  </a:lnTo>
                  <a:lnTo>
                    <a:pt x="178" y="447"/>
                  </a:lnTo>
                  <a:lnTo>
                    <a:pt x="174" y="440"/>
                  </a:lnTo>
                  <a:lnTo>
                    <a:pt x="172" y="434"/>
                  </a:lnTo>
                  <a:lnTo>
                    <a:pt x="169" y="428"/>
                  </a:lnTo>
                  <a:lnTo>
                    <a:pt x="167" y="421"/>
                  </a:lnTo>
                  <a:lnTo>
                    <a:pt x="165" y="415"/>
                  </a:lnTo>
                  <a:lnTo>
                    <a:pt x="163" y="409"/>
                  </a:lnTo>
                  <a:lnTo>
                    <a:pt x="160" y="402"/>
                  </a:lnTo>
                  <a:lnTo>
                    <a:pt x="157" y="396"/>
                  </a:lnTo>
                  <a:lnTo>
                    <a:pt x="154" y="389"/>
                  </a:lnTo>
                  <a:lnTo>
                    <a:pt x="152" y="384"/>
                  </a:lnTo>
                  <a:lnTo>
                    <a:pt x="149" y="378"/>
                  </a:lnTo>
                  <a:lnTo>
                    <a:pt x="147" y="373"/>
                  </a:lnTo>
                  <a:lnTo>
                    <a:pt x="144" y="366"/>
                  </a:lnTo>
                  <a:lnTo>
                    <a:pt x="142" y="361"/>
                  </a:lnTo>
                  <a:lnTo>
                    <a:pt x="138" y="353"/>
                  </a:lnTo>
                  <a:lnTo>
                    <a:pt x="136" y="346"/>
                  </a:lnTo>
                  <a:lnTo>
                    <a:pt x="133" y="340"/>
                  </a:lnTo>
                  <a:lnTo>
                    <a:pt x="131" y="333"/>
                  </a:lnTo>
                  <a:lnTo>
                    <a:pt x="128" y="327"/>
                  </a:lnTo>
                  <a:lnTo>
                    <a:pt x="125" y="321"/>
                  </a:lnTo>
                  <a:lnTo>
                    <a:pt x="121" y="314"/>
                  </a:lnTo>
                  <a:lnTo>
                    <a:pt x="118" y="308"/>
                  </a:lnTo>
                  <a:lnTo>
                    <a:pt x="114" y="302"/>
                  </a:lnTo>
                  <a:lnTo>
                    <a:pt x="111" y="295"/>
                  </a:lnTo>
                  <a:lnTo>
                    <a:pt x="107" y="289"/>
                  </a:lnTo>
                  <a:lnTo>
                    <a:pt x="103" y="283"/>
                  </a:lnTo>
                  <a:lnTo>
                    <a:pt x="99" y="277"/>
                  </a:lnTo>
                  <a:lnTo>
                    <a:pt x="96" y="271"/>
                  </a:lnTo>
                  <a:lnTo>
                    <a:pt x="93" y="264"/>
                  </a:lnTo>
                  <a:lnTo>
                    <a:pt x="90" y="259"/>
                  </a:lnTo>
                  <a:lnTo>
                    <a:pt x="89" y="253"/>
                  </a:lnTo>
                  <a:lnTo>
                    <a:pt x="92" y="246"/>
                  </a:lnTo>
                  <a:lnTo>
                    <a:pt x="98" y="240"/>
                  </a:lnTo>
                  <a:lnTo>
                    <a:pt x="105" y="237"/>
                  </a:lnTo>
                  <a:lnTo>
                    <a:pt x="98" y="234"/>
                  </a:lnTo>
                  <a:lnTo>
                    <a:pt x="92" y="231"/>
                  </a:lnTo>
                  <a:lnTo>
                    <a:pt x="85" y="227"/>
                  </a:lnTo>
                  <a:lnTo>
                    <a:pt x="80" y="224"/>
                  </a:lnTo>
                  <a:lnTo>
                    <a:pt x="68" y="216"/>
                  </a:lnTo>
                  <a:lnTo>
                    <a:pt x="59" y="208"/>
                  </a:lnTo>
                  <a:lnTo>
                    <a:pt x="49" y="198"/>
                  </a:lnTo>
                  <a:lnTo>
                    <a:pt x="41" y="188"/>
                  </a:lnTo>
                  <a:lnTo>
                    <a:pt x="34" y="178"/>
                  </a:lnTo>
                  <a:lnTo>
                    <a:pt x="27" y="167"/>
                  </a:lnTo>
                  <a:lnTo>
                    <a:pt x="24" y="161"/>
                  </a:lnTo>
                  <a:lnTo>
                    <a:pt x="21" y="154"/>
                  </a:lnTo>
                  <a:lnTo>
                    <a:pt x="18" y="148"/>
                  </a:lnTo>
                  <a:lnTo>
                    <a:pt x="15" y="143"/>
                  </a:lnTo>
                  <a:lnTo>
                    <a:pt x="12" y="136"/>
                  </a:lnTo>
                  <a:lnTo>
                    <a:pt x="10" y="130"/>
                  </a:lnTo>
                  <a:lnTo>
                    <a:pt x="8" y="123"/>
                  </a:lnTo>
                  <a:lnTo>
                    <a:pt x="7" y="118"/>
                  </a:lnTo>
                  <a:lnTo>
                    <a:pt x="5" y="112"/>
                  </a:lnTo>
                  <a:lnTo>
                    <a:pt x="4" y="105"/>
                  </a:lnTo>
                  <a:lnTo>
                    <a:pt x="2" y="99"/>
                  </a:lnTo>
                  <a:lnTo>
                    <a:pt x="2" y="93"/>
                  </a:lnTo>
                  <a:lnTo>
                    <a:pt x="0" y="86"/>
                  </a:lnTo>
                  <a:lnTo>
                    <a:pt x="0" y="80"/>
                  </a:lnTo>
                  <a:lnTo>
                    <a:pt x="0" y="74"/>
                  </a:lnTo>
                  <a:lnTo>
                    <a:pt x="0" y="67"/>
                  </a:lnTo>
                  <a:lnTo>
                    <a:pt x="1" y="61"/>
                  </a:lnTo>
                  <a:lnTo>
                    <a:pt x="6" y="58"/>
                  </a:lnTo>
                  <a:lnTo>
                    <a:pt x="12" y="55"/>
                  </a:lnTo>
                  <a:lnTo>
                    <a:pt x="20" y="54"/>
                  </a:lnTo>
                  <a:lnTo>
                    <a:pt x="25" y="50"/>
                  </a:lnTo>
                  <a:lnTo>
                    <a:pt x="29" y="47"/>
                  </a:lnTo>
                  <a:lnTo>
                    <a:pt x="29" y="43"/>
                  </a:lnTo>
                  <a:lnTo>
                    <a:pt x="30" y="40"/>
                  </a:lnTo>
                  <a:lnTo>
                    <a:pt x="29" y="36"/>
                  </a:lnTo>
                  <a:lnTo>
                    <a:pt x="29" y="30"/>
                  </a:lnTo>
                  <a:lnTo>
                    <a:pt x="37" y="23"/>
                  </a:lnTo>
                  <a:lnTo>
                    <a:pt x="44" y="22"/>
                  </a:lnTo>
                  <a:lnTo>
                    <a:pt x="53" y="23"/>
                  </a:lnTo>
                  <a:lnTo>
                    <a:pt x="63" y="26"/>
                  </a:lnTo>
                  <a:lnTo>
                    <a:pt x="63" y="29"/>
                  </a:lnTo>
                  <a:lnTo>
                    <a:pt x="66" y="33"/>
                  </a:lnTo>
                  <a:lnTo>
                    <a:pt x="67" y="24"/>
                  </a:lnTo>
                  <a:lnTo>
                    <a:pt x="73" y="14"/>
                  </a:lnTo>
                  <a:lnTo>
                    <a:pt x="80" y="6"/>
                  </a:lnTo>
                  <a:lnTo>
                    <a:pt x="90" y="0"/>
                  </a:lnTo>
                  <a:lnTo>
                    <a:pt x="96" y="1"/>
                  </a:lnTo>
                  <a:lnTo>
                    <a:pt x="102" y="4"/>
                  </a:lnTo>
                  <a:lnTo>
                    <a:pt x="108" y="7"/>
                  </a:lnTo>
                  <a:lnTo>
                    <a:pt x="113" y="12"/>
                  </a:lnTo>
                  <a:lnTo>
                    <a:pt x="121" y="22"/>
                  </a:lnTo>
                  <a:lnTo>
                    <a:pt x="131"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 name="Freeform 22"/>
            <p:cNvSpPr>
              <a:spLocks/>
            </p:cNvSpPr>
            <p:nvPr/>
          </p:nvSpPr>
          <p:spPr bwMode="auto">
            <a:xfrm>
              <a:off x="1364" y="969"/>
              <a:ext cx="183" cy="218"/>
            </a:xfrm>
            <a:custGeom>
              <a:avLst/>
              <a:gdLst>
                <a:gd name="T0" fmla="*/ 134 w 183"/>
                <a:gd name="T1" fmla="*/ 92 h 218"/>
                <a:gd name="T2" fmla="*/ 118 w 183"/>
                <a:gd name="T3" fmla="*/ 121 h 218"/>
                <a:gd name="T4" fmla="*/ 118 w 183"/>
                <a:gd name="T5" fmla="*/ 151 h 218"/>
                <a:gd name="T6" fmla="*/ 126 w 183"/>
                <a:gd name="T7" fmla="*/ 151 h 218"/>
                <a:gd name="T8" fmla="*/ 121 w 183"/>
                <a:gd name="T9" fmla="*/ 145 h 218"/>
                <a:gd name="T10" fmla="*/ 130 w 183"/>
                <a:gd name="T11" fmla="*/ 138 h 218"/>
                <a:gd name="T12" fmla="*/ 145 w 183"/>
                <a:gd name="T13" fmla="*/ 115 h 218"/>
                <a:gd name="T14" fmla="*/ 158 w 183"/>
                <a:gd name="T15" fmla="*/ 84 h 218"/>
                <a:gd name="T16" fmla="*/ 178 w 183"/>
                <a:gd name="T17" fmla="*/ 61 h 218"/>
                <a:gd name="T18" fmla="*/ 181 w 183"/>
                <a:gd name="T19" fmla="*/ 78 h 218"/>
                <a:gd name="T20" fmla="*/ 183 w 183"/>
                <a:gd name="T21" fmla="*/ 98 h 218"/>
                <a:gd name="T22" fmla="*/ 181 w 183"/>
                <a:gd name="T23" fmla="*/ 119 h 218"/>
                <a:gd name="T24" fmla="*/ 177 w 183"/>
                <a:gd name="T25" fmla="*/ 140 h 218"/>
                <a:gd name="T26" fmla="*/ 169 w 183"/>
                <a:gd name="T27" fmla="*/ 159 h 218"/>
                <a:gd name="T28" fmla="*/ 172 w 183"/>
                <a:gd name="T29" fmla="*/ 177 h 218"/>
                <a:gd name="T30" fmla="*/ 165 w 183"/>
                <a:gd name="T31" fmla="*/ 193 h 218"/>
                <a:gd name="T32" fmla="*/ 135 w 183"/>
                <a:gd name="T33" fmla="*/ 207 h 218"/>
                <a:gd name="T34" fmla="*/ 129 w 183"/>
                <a:gd name="T35" fmla="*/ 207 h 218"/>
                <a:gd name="T36" fmla="*/ 107 w 183"/>
                <a:gd name="T37" fmla="*/ 205 h 218"/>
                <a:gd name="T38" fmla="*/ 107 w 183"/>
                <a:gd name="T39" fmla="*/ 203 h 218"/>
                <a:gd name="T40" fmla="*/ 103 w 183"/>
                <a:gd name="T41" fmla="*/ 192 h 218"/>
                <a:gd name="T42" fmla="*/ 76 w 183"/>
                <a:gd name="T43" fmla="*/ 196 h 218"/>
                <a:gd name="T44" fmla="*/ 75 w 183"/>
                <a:gd name="T45" fmla="*/ 183 h 218"/>
                <a:gd name="T46" fmla="*/ 50 w 183"/>
                <a:gd name="T47" fmla="*/ 180 h 218"/>
                <a:gd name="T48" fmla="*/ 49 w 183"/>
                <a:gd name="T49" fmla="*/ 167 h 218"/>
                <a:gd name="T50" fmla="*/ 32 w 183"/>
                <a:gd name="T51" fmla="*/ 155 h 218"/>
                <a:gd name="T52" fmla="*/ 37 w 183"/>
                <a:gd name="T53" fmla="*/ 137 h 218"/>
                <a:gd name="T54" fmla="*/ 23 w 183"/>
                <a:gd name="T55" fmla="*/ 143 h 218"/>
                <a:gd name="T56" fmla="*/ 22 w 183"/>
                <a:gd name="T57" fmla="*/ 123 h 218"/>
                <a:gd name="T58" fmla="*/ 16 w 183"/>
                <a:gd name="T59" fmla="*/ 114 h 218"/>
                <a:gd name="T60" fmla="*/ 11 w 183"/>
                <a:gd name="T61" fmla="*/ 106 h 218"/>
                <a:gd name="T62" fmla="*/ 2 w 183"/>
                <a:gd name="T63" fmla="*/ 87 h 218"/>
                <a:gd name="T64" fmla="*/ 1 w 183"/>
                <a:gd name="T65" fmla="*/ 64 h 218"/>
                <a:gd name="T66" fmla="*/ 21 w 183"/>
                <a:gd name="T67" fmla="*/ 64 h 218"/>
                <a:gd name="T68" fmla="*/ 35 w 183"/>
                <a:gd name="T69" fmla="*/ 87 h 218"/>
                <a:gd name="T70" fmla="*/ 41 w 183"/>
                <a:gd name="T71" fmla="*/ 108 h 218"/>
                <a:gd name="T72" fmla="*/ 54 w 183"/>
                <a:gd name="T73" fmla="*/ 121 h 218"/>
                <a:gd name="T74" fmla="*/ 58 w 183"/>
                <a:gd name="T75" fmla="*/ 102 h 218"/>
                <a:gd name="T76" fmla="*/ 48 w 183"/>
                <a:gd name="T77" fmla="*/ 82 h 218"/>
                <a:gd name="T78" fmla="*/ 36 w 183"/>
                <a:gd name="T79" fmla="*/ 61 h 218"/>
                <a:gd name="T80" fmla="*/ 32 w 183"/>
                <a:gd name="T81" fmla="*/ 30 h 218"/>
                <a:gd name="T82" fmla="*/ 43 w 183"/>
                <a:gd name="T83" fmla="*/ 27 h 218"/>
                <a:gd name="T84" fmla="*/ 59 w 183"/>
                <a:gd name="T85" fmla="*/ 44 h 218"/>
                <a:gd name="T86" fmla="*/ 73 w 183"/>
                <a:gd name="T87" fmla="*/ 69 h 218"/>
                <a:gd name="T88" fmla="*/ 88 w 183"/>
                <a:gd name="T89" fmla="*/ 94 h 218"/>
                <a:gd name="T90" fmla="*/ 91 w 183"/>
                <a:gd name="T91" fmla="*/ 76 h 218"/>
                <a:gd name="T92" fmla="*/ 85 w 183"/>
                <a:gd name="T93" fmla="*/ 54 h 218"/>
                <a:gd name="T94" fmla="*/ 72 w 183"/>
                <a:gd name="T95" fmla="*/ 29 h 218"/>
                <a:gd name="T96" fmla="*/ 73 w 183"/>
                <a:gd name="T97" fmla="*/ 12 h 218"/>
                <a:gd name="T98" fmla="*/ 86 w 183"/>
                <a:gd name="T99" fmla="*/ 0 h 218"/>
                <a:gd name="T100" fmla="*/ 104 w 183"/>
                <a:gd name="T101" fmla="*/ 18 h 218"/>
                <a:gd name="T102" fmla="*/ 119 w 183"/>
                <a:gd name="T103" fmla="*/ 45 h 218"/>
                <a:gd name="T104" fmla="*/ 133 w 183"/>
                <a:gd name="T105" fmla="*/ 7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3" h="218">
                  <a:moveTo>
                    <a:pt x="133" y="71"/>
                  </a:moveTo>
                  <a:lnTo>
                    <a:pt x="135" y="82"/>
                  </a:lnTo>
                  <a:lnTo>
                    <a:pt x="134" y="92"/>
                  </a:lnTo>
                  <a:lnTo>
                    <a:pt x="128" y="102"/>
                  </a:lnTo>
                  <a:lnTo>
                    <a:pt x="124" y="112"/>
                  </a:lnTo>
                  <a:lnTo>
                    <a:pt x="118" y="121"/>
                  </a:lnTo>
                  <a:lnTo>
                    <a:pt x="114" y="131"/>
                  </a:lnTo>
                  <a:lnTo>
                    <a:pt x="112" y="140"/>
                  </a:lnTo>
                  <a:lnTo>
                    <a:pt x="118" y="151"/>
                  </a:lnTo>
                  <a:lnTo>
                    <a:pt x="120" y="151"/>
                  </a:lnTo>
                  <a:lnTo>
                    <a:pt x="123" y="152"/>
                  </a:lnTo>
                  <a:lnTo>
                    <a:pt x="126" y="151"/>
                  </a:lnTo>
                  <a:lnTo>
                    <a:pt x="129" y="146"/>
                  </a:lnTo>
                  <a:lnTo>
                    <a:pt x="122" y="145"/>
                  </a:lnTo>
                  <a:lnTo>
                    <a:pt x="121" y="145"/>
                  </a:lnTo>
                  <a:lnTo>
                    <a:pt x="122" y="144"/>
                  </a:lnTo>
                  <a:lnTo>
                    <a:pt x="125" y="143"/>
                  </a:lnTo>
                  <a:lnTo>
                    <a:pt x="130" y="138"/>
                  </a:lnTo>
                  <a:lnTo>
                    <a:pt x="129" y="132"/>
                  </a:lnTo>
                  <a:lnTo>
                    <a:pt x="138" y="123"/>
                  </a:lnTo>
                  <a:lnTo>
                    <a:pt x="145" y="115"/>
                  </a:lnTo>
                  <a:lnTo>
                    <a:pt x="150" y="104"/>
                  </a:lnTo>
                  <a:lnTo>
                    <a:pt x="155" y="94"/>
                  </a:lnTo>
                  <a:lnTo>
                    <a:pt x="158" y="84"/>
                  </a:lnTo>
                  <a:lnTo>
                    <a:pt x="163" y="74"/>
                  </a:lnTo>
                  <a:lnTo>
                    <a:pt x="169" y="66"/>
                  </a:lnTo>
                  <a:lnTo>
                    <a:pt x="178" y="61"/>
                  </a:lnTo>
                  <a:lnTo>
                    <a:pt x="179" y="66"/>
                  </a:lnTo>
                  <a:lnTo>
                    <a:pt x="180" y="71"/>
                  </a:lnTo>
                  <a:lnTo>
                    <a:pt x="181" y="78"/>
                  </a:lnTo>
                  <a:lnTo>
                    <a:pt x="183" y="85"/>
                  </a:lnTo>
                  <a:lnTo>
                    <a:pt x="183" y="91"/>
                  </a:lnTo>
                  <a:lnTo>
                    <a:pt x="183" y="98"/>
                  </a:lnTo>
                  <a:lnTo>
                    <a:pt x="183" y="105"/>
                  </a:lnTo>
                  <a:lnTo>
                    <a:pt x="183" y="112"/>
                  </a:lnTo>
                  <a:lnTo>
                    <a:pt x="181" y="119"/>
                  </a:lnTo>
                  <a:lnTo>
                    <a:pt x="180" y="126"/>
                  </a:lnTo>
                  <a:lnTo>
                    <a:pt x="178" y="133"/>
                  </a:lnTo>
                  <a:lnTo>
                    <a:pt x="177" y="140"/>
                  </a:lnTo>
                  <a:lnTo>
                    <a:pt x="174" y="146"/>
                  </a:lnTo>
                  <a:lnTo>
                    <a:pt x="172" y="153"/>
                  </a:lnTo>
                  <a:lnTo>
                    <a:pt x="169" y="159"/>
                  </a:lnTo>
                  <a:lnTo>
                    <a:pt x="166" y="165"/>
                  </a:lnTo>
                  <a:lnTo>
                    <a:pt x="170" y="171"/>
                  </a:lnTo>
                  <a:lnTo>
                    <a:pt x="172" y="177"/>
                  </a:lnTo>
                  <a:lnTo>
                    <a:pt x="172" y="181"/>
                  </a:lnTo>
                  <a:lnTo>
                    <a:pt x="171" y="187"/>
                  </a:lnTo>
                  <a:lnTo>
                    <a:pt x="165" y="193"/>
                  </a:lnTo>
                  <a:lnTo>
                    <a:pt x="157" y="198"/>
                  </a:lnTo>
                  <a:lnTo>
                    <a:pt x="145" y="203"/>
                  </a:lnTo>
                  <a:lnTo>
                    <a:pt x="135" y="207"/>
                  </a:lnTo>
                  <a:lnTo>
                    <a:pt x="124" y="211"/>
                  </a:lnTo>
                  <a:lnTo>
                    <a:pt x="118" y="218"/>
                  </a:lnTo>
                  <a:lnTo>
                    <a:pt x="129" y="207"/>
                  </a:lnTo>
                  <a:lnTo>
                    <a:pt x="122" y="201"/>
                  </a:lnTo>
                  <a:lnTo>
                    <a:pt x="116" y="203"/>
                  </a:lnTo>
                  <a:lnTo>
                    <a:pt x="107" y="205"/>
                  </a:lnTo>
                  <a:lnTo>
                    <a:pt x="100" y="207"/>
                  </a:lnTo>
                  <a:lnTo>
                    <a:pt x="103" y="204"/>
                  </a:lnTo>
                  <a:lnTo>
                    <a:pt x="107" y="203"/>
                  </a:lnTo>
                  <a:lnTo>
                    <a:pt x="110" y="199"/>
                  </a:lnTo>
                  <a:lnTo>
                    <a:pt x="110" y="196"/>
                  </a:lnTo>
                  <a:lnTo>
                    <a:pt x="103" y="192"/>
                  </a:lnTo>
                  <a:lnTo>
                    <a:pt x="94" y="194"/>
                  </a:lnTo>
                  <a:lnTo>
                    <a:pt x="85" y="196"/>
                  </a:lnTo>
                  <a:lnTo>
                    <a:pt x="76" y="196"/>
                  </a:lnTo>
                  <a:lnTo>
                    <a:pt x="83" y="193"/>
                  </a:lnTo>
                  <a:lnTo>
                    <a:pt x="84" y="189"/>
                  </a:lnTo>
                  <a:lnTo>
                    <a:pt x="75" y="183"/>
                  </a:lnTo>
                  <a:lnTo>
                    <a:pt x="67" y="186"/>
                  </a:lnTo>
                  <a:lnTo>
                    <a:pt x="56" y="186"/>
                  </a:lnTo>
                  <a:lnTo>
                    <a:pt x="50" y="180"/>
                  </a:lnTo>
                  <a:lnTo>
                    <a:pt x="56" y="176"/>
                  </a:lnTo>
                  <a:lnTo>
                    <a:pt x="57" y="170"/>
                  </a:lnTo>
                  <a:lnTo>
                    <a:pt x="49" y="167"/>
                  </a:lnTo>
                  <a:lnTo>
                    <a:pt x="41" y="164"/>
                  </a:lnTo>
                  <a:lnTo>
                    <a:pt x="35" y="160"/>
                  </a:lnTo>
                  <a:lnTo>
                    <a:pt x="32" y="155"/>
                  </a:lnTo>
                  <a:lnTo>
                    <a:pt x="47" y="143"/>
                  </a:lnTo>
                  <a:lnTo>
                    <a:pt x="41" y="138"/>
                  </a:lnTo>
                  <a:lnTo>
                    <a:pt x="37" y="137"/>
                  </a:lnTo>
                  <a:lnTo>
                    <a:pt x="31" y="136"/>
                  </a:lnTo>
                  <a:lnTo>
                    <a:pt x="28" y="139"/>
                  </a:lnTo>
                  <a:lnTo>
                    <a:pt x="23" y="143"/>
                  </a:lnTo>
                  <a:lnTo>
                    <a:pt x="18" y="135"/>
                  </a:lnTo>
                  <a:lnTo>
                    <a:pt x="21" y="127"/>
                  </a:lnTo>
                  <a:lnTo>
                    <a:pt x="22" y="123"/>
                  </a:lnTo>
                  <a:lnTo>
                    <a:pt x="22" y="120"/>
                  </a:lnTo>
                  <a:lnTo>
                    <a:pt x="20" y="117"/>
                  </a:lnTo>
                  <a:lnTo>
                    <a:pt x="16" y="114"/>
                  </a:lnTo>
                  <a:lnTo>
                    <a:pt x="16" y="117"/>
                  </a:lnTo>
                  <a:lnTo>
                    <a:pt x="13" y="111"/>
                  </a:lnTo>
                  <a:lnTo>
                    <a:pt x="11" y="106"/>
                  </a:lnTo>
                  <a:lnTo>
                    <a:pt x="8" y="100"/>
                  </a:lnTo>
                  <a:lnTo>
                    <a:pt x="5" y="94"/>
                  </a:lnTo>
                  <a:lnTo>
                    <a:pt x="2" y="87"/>
                  </a:lnTo>
                  <a:lnTo>
                    <a:pt x="1" y="80"/>
                  </a:lnTo>
                  <a:lnTo>
                    <a:pt x="0" y="71"/>
                  </a:lnTo>
                  <a:lnTo>
                    <a:pt x="1" y="64"/>
                  </a:lnTo>
                  <a:lnTo>
                    <a:pt x="9" y="60"/>
                  </a:lnTo>
                  <a:lnTo>
                    <a:pt x="16" y="61"/>
                  </a:lnTo>
                  <a:lnTo>
                    <a:pt x="21" y="64"/>
                  </a:lnTo>
                  <a:lnTo>
                    <a:pt x="28" y="71"/>
                  </a:lnTo>
                  <a:lnTo>
                    <a:pt x="31" y="79"/>
                  </a:lnTo>
                  <a:lnTo>
                    <a:pt x="35" y="87"/>
                  </a:lnTo>
                  <a:lnTo>
                    <a:pt x="38" y="94"/>
                  </a:lnTo>
                  <a:lnTo>
                    <a:pt x="43" y="102"/>
                  </a:lnTo>
                  <a:lnTo>
                    <a:pt x="41" y="108"/>
                  </a:lnTo>
                  <a:lnTo>
                    <a:pt x="45" y="112"/>
                  </a:lnTo>
                  <a:lnTo>
                    <a:pt x="49" y="116"/>
                  </a:lnTo>
                  <a:lnTo>
                    <a:pt x="54" y="121"/>
                  </a:lnTo>
                  <a:lnTo>
                    <a:pt x="58" y="115"/>
                  </a:lnTo>
                  <a:lnTo>
                    <a:pt x="61" y="108"/>
                  </a:lnTo>
                  <a:lnTo>
                    <a:pt x="58" y="102"/>
                  </a:lnTo>
                  <a:lnTo>
                    <a:pt x="56" y="96"/>
                  </a:lnTo>
                  <a:lnTo>
                    <a:pt x="52" y="88"/>
                  </a:lnTo>
                  <a:lnTo>
                    <a:pt x="48" y="82"/>
                  </a:lnTo>
                  <a:lnTo>
                    <a:pt x="45" y="74"/>
                  </a:lnTo>
                  <a:lnTo>
                    <a:pt x="43" y="68"/>
                  </a:lnTo>
                  <a:lnTo>
                    <a:pt x="36" y="61"/>
                  </a:lnTo>
                  <a:lnTo>
                    <a:pt x="33" y="52"/>
                  </a:lnTo>
                  <a:lnTo>
                    <a:pt x="32" y="40"/>
                  </a:lnTo>
                  <a:lnTo>
                    <a:pt x="32" y="30"/>
                  </a:lnTo>
                  <a:lnTo>
                    <a:pt x="34" y="25"/>
                  </a:lnTo>
                  <a:lnTo>
                    <a:pt x="38" y="25"/>
                  </a:lnTo>
                  <a:lnTo>
                    <a:pt x="43" y="27"/>
                  </a:lnTo>
                  <a:lnTo>
                    <a:pt x="47" y="30"/>
                  </a:lnTo>
                  <a:lnTo>
                    <a:pt x="53" y="35"/>
                  </a:lnTo>
                  <a:lnTo>
                    <a:pt x="59" y="44"/>
                  </a:lnTo>
                  <a:lnTo>
                    <a:pt x="65" y="51"/>
                  </a:lnTo>
                  <a:lnTo>
                    <a:pt x="70" y="61"/>
                  </a:lnTo>
                  <a:lnTo>
                    <a:pt x="73" y="69"/>
                  </a:lnTo>
                  <a:lnTo>
                    <a:pt x="77" y="78"/>
                  </a:lnTo>
                  <a:lnTo>
                    <a:pt x="82" y="86"/>
                  </a:lnTo>
                  <a:lnTo>
                    <a:pt x="88" y="94"/>
                  </a:lnTo>
                  <a:lnTo>
                    <a:pt x="90" y="88"/>
                  </a:lnTo>
                  <a:lnTo>
                    <a:pt x="91" y="83"/>
                  </a:lnTo>
                  <a:lnTo>
                    <a:pt x="91" y="76"/>
                  </a:lnTo>
                  <a:lnTo>
                    <a:pt x="92" y="72"/>
                  </a:lnTo>
                  <a:lnTo>
                    <a:pt x="89" y="63"/>
                  </a:lnTo>
                  <a:lnTo>
                    <a:pt x="85" y="54"/>
                  </a:lnTo>
                  <a:lnTo>
                    <a:pt x="79" y="44"/>
                  </a:lnTo>
                  <a:lnTo>
                    <a:pt x="74" y="34"/>
                  </a:lnTo>
                  <a:lnTo>
                    <a:pt x="72" y="29"/>
                  </a:lnTo>
                  <a:lnTo>
                    <a:pt x="72" y="23"/>
                  </a:lnTo>
                  <a:lnTo>
                    <a:pt x="71" y="17"/>
                  </a:lnTo>
                  <a:lnTo>
                    <a:pt x="73" y="12"/>
                  </a:lnTo>
                  <a:lnTo>
                    <a:pt x="77" y="8"/>
                  </a:lnTo>
                  <a:lnTo>
                    <a:pt x="82" y="3"/>
                  </a:lnTo>
                  <a:lnTo>
                    <a:pt x="86" y="0"/>
                  </a:lnTo>
                  <a:lnTo>
                    <a:pt x="91" y="4"/>
                  </a:lnTo>
                  <a:lnTo>
                    <a:pt x="98" y="11"/>
                  </a:lnTo>
                  <a:lnTo>
                    <a:pt x="104" y="18"/>
                  </a:lnTo>
                  <a:lnTo>
                    <a:pt x="109" y="27"/>
                  </a:lnTo>
                  <a:lnTo>
                    <a:pt x="115" y="36"/>
                  </a:lnTo>
                  <a:lnTo>
                    <a:pt x="119" y="45"/>
                  </a:lnTo>
                  <a:lnTo>
                    <a:pt x="123" y="53"/>
                  </a:lnTo>
                  <a:lnTo>
                    <a:pt x="127" y="62"/>
                  </a:lnTo>
                  <a:lnTo>
                    <a:pt x="133" y="71"/>
                  </a:lnTo>
                  <a:close/>
                </a:path>
              </a:pathLst>
            </a:custGeom>
            <a:solidFill>
              <a:srgbClr val="FFB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 name="Freeform 23"/>
            <p:cNvSpPr>
              <a:spLocks/>
            </p:cNvSpPr>
            <p:nvPr/>
          </p:nvSpPr>
          <p:spPr bwMode="auto">
            <a:xfrm>
              <a:off x="1561" y="1124"/>
              <a:ext cx="351" cy="293"/>
            </a:xfrm>
            <a:custGeom>
              <a:avLst/>
              <a:gdLst>
                <a:gd name="T0" fmla="*/ 319 w 351"/>
                <a:gd name="T1" fmla="*/ 39 h 293"/>
                <a:gd name="T2" fmla="*/ 332 w 351"/>
                <a:gd name="T3" fmla="*/ 65 h 293"/>
                <a:gd name="T4" fmla="*/ 336 w 351"/>
                <a:gd name="T5" fmla="*/ 92 h 293"/>
                <a:gd name="T6" fmla="*/ 337 w 351"/>
                <a:gd name="T7" fmla="*/ 120 h 293"/>
                <a:gd name="T8" fmla="*/ 332 w 351"/>
                <a:gd name="T9" fmla="*/ 145 h 293"/>
                <a:gd name="T10" fmla="*/ 333 w 351"/>
                <a:gd name="T11" fmla="*/ 169 h 293"/>
                <a:gd name="T12" fmla="*/ 349 w 351"/>
                <a:gd name="T13" fmla="*/ 184 h 293"/>
                <a:gd name="T14" fmla="*/ 340 w 351"/>
                <a:gd name="T15" fmla="*/ 209 h 293"/>
                <a:gd name="T16" fmla="*/ 346 w 351"/>
                <a:gd name="T17" fmla="*/ 243 h 293"/>
                <a:gd name="T18" fmla="*/ 338 w 351"/>
                <a:gd name="T19" fmla="*/ 268 h 293"/>
                <a:gd name="T20" fmla="*/ 323 w 351"/>
                <a:gd name="T21" fmla="*/ 270 h 293"/>
                <a:gd name="T22" fmla="*/ 321 w 351"/>
                <a:gd name="T23" fmla="*/ 234 h 293"/>
                <a:gd name="T24" fmla="*/ 301 w 351"/>
                <a:gd name="T25" fmla="*/ 227 h 293"/>
                <a:gd name="T26" fmla="*/ 299 w 351"/>
                <a:gd name="T27" fmla="*/ 204 h 293"/>
                <a:gd name="T28" fmla="*/ 297 w 351"/>
                <a:gd name="T29" fmla="*/ 177 h 293"/>
                <a:gd name="T30" fmla="*/ 264 w 351"/>
                <a:gd name="T31" fmla="*/ 157 h 293"/>
                <a:gd name="T32" fmla="*/ 224 w 351"/>
                <a:gd name="T33" fmla="*/ 149 h 293"/>
                <a:gd name="T34" fmla="*/ 182 w 351"/>
                <a:gd name="T35" fmla="*/ 142 h 293"/>
                <a:gd name="T36" fmla="*/ 144 w 351"/>
                <a:gd name="T37" fmla="*/ 133 h 293"/>
                <a:gd name="T38" fmla="*/ 121 w 351"/>
                <a:gd name="T39" fmla="*/ 109 h 293"/>
                <a:gd name="T40" fmla="*/ 102 w 351"/>
                <a:gd name="T41" fmla="*/ 119 h 293"/>
                <a:gd name="T42" fmla="*/ 74 w 351"/>
                <a:gd name="T43" fmla="*/ 132 h 293"/>
                <a:gd name="T44" fmla="*/ 52 w 351"/>
                <a:gd name="T45" fmla="*/ 162 h 293"/>
                <a:gd name="T46" fmla="*/ 75 w 351"/>
                <a:gd name="T47" fmla="*/ 199 h 293"/>
                <a:gd name="T48" fmla="*/ 53 w 351"/>
                <a:gd name="T49" fmla="*/ 214 h 293"/>
                <a:gd name="T50" fmla="*/ 34 w 351"/>
                <a:gd name="T51" fmla="*/ 237 h 293"/>
                <a:gd name="T52" fmla="*/ 30 w 351"/>
                <a:gd name="T53" fmla="*/ 270 h 293"/>
                <a:gd name="T54" fmla="*/ 46 w 351"/>
                <a:gd name="T55" fmla="*/ 284 h 293"/>
                <a:gd name="T56" fmla="*/ 35 w 351"/>
                <a:gd name="T57" fmla="*/ 291 h 293"/>
                <a:gd name="T58" fmla="*/ 20 w 351"/>
                <a:gd name="T59" fmla="*/ 262 h 293"/>
                <a:gd name="T60" fmla="*/ 19 w 351"/>
                <a:gd name="T61" fmla="*/ 231 h 293"/>
                <a:gd name="T62" fmla="*/ 29 w 351"/>
                <a:gd name="T63" fmla="*/ 204 h 293"/>
                <a:gd name="T64" fmla="*/ 45 w 351"/>
                <a:gd name="T65" fmla="*/ 187 h 293"/>
                <a:gd name="T66" fmla="*/ 17 w 351"/>
                <a:gd name="T67" fmla="*/ 177 h 293"/>
                <a:gd name="T68" fmla="*/ 21 w 351"/>
                <a:gd name="T69" fmla="*/ 164 h 293"/>
                <a:gd name="T70" fmla="*/ 13 w 351"/>
                <a:gd name="T71" fmla="*/ 150 h 293"/>
                <a:gd name="T72" fmla="*/ 3 w 351"/>
                <a:gd name="T73" fmla="*/ 139 h 293"/>
                <a:gd name="T74" fmla="*/ 28 w 351"/>
                <a:gd name="T75" fmla="*/ 134 h 293"/>
                <a:gd name="T76" fmla="*/ 16 w 351"/>
                <a:gd name="T77" fmla="*/ 116 h 293"/>
                <a:gd name="T78" fmla="*/ 43 w 351"/>
                <a:gd name="T79" fmla="*/ 114 h 293"/>
                <a:gd name="T80" fmla="*/ 59 w 351"/>
                <a:gd name="T81" fmla="*/ 99 h 293"/>
                <a:gd name="T82" fmla="*/ 72 w 351"/>
                <a:gd name="T83" fmla="*/ 84 h 293"/>
                <a:gd name="T84" fmla="*/ 90 w 351"/>
                <a:gd name="T85" fmla="*/ 76 h 293"/>
                <a:gd name="T86" fmla="*/ 117 w 351"/>
                <a:gd name="T87" fmla="*/ 75 h 293"/>
                <a:gd name="T88" fmla="*/ 135 w 351"/>
                <a:gd name="T89" fmla="*/ 63 h 293"/>
                <a:gd name="T90" fmla="*/ 113 w 351"/>
                <a:gd name="T91" fmla="*/ 52 h 293"/>
                <a:gd name="T92" fmla="*/ 151 w 351"/>
                <a:gd name="T93" fmla="*/ 44 h 293"/>
                <a:gd name="T94" fmla="*/ 124 w 351"/>
                <a:gd name="T95" fmla="*/ 37 h 293"/>
                <a:gd name="T96" fmla="*/ 158 w 351"/>
                <a:gd name="T97" fmla="*/ 28 h 293"/>
                <a:gd name="T98" fmla="*/ 185 w 351"/>
                <a:gd name="T99" fmla="*/ 22 h 293"/>
                <a:gd name="T100" fmla="*/ 151 w 351"/>
                <a:gd name="T101" fmla="*/ 15 h 293"/>
                <a:gd name="T102" fmla="*/ 188 w 351"/>
                <a:gd name="T103" fmla="*/ 5 h 293"/>
                <a:gd name="T104" fmla="*/ 229 w 351"/>
                <a:gd name="T105" fmla="*/ 0 h 293"/>
                <a:gd name="T106" fmla="*/ 268 w 351"/>
                <a:gd name="T107" fmla="*/ 6 h 293"/>
                <a:gd name="T108" fmla="*/ 304 w 351"/>
                <a:gd name="T109" fmla="*/ 2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1" h="293">
                  <a:moveTo>
                    <a:pt x="304" y="25"/>
                  </a:moveTo>
                  <a:lnTo>
                    <a:pt x="310" y="28"/>
                  </a:lnTo>
                  <a:lnTo>
                    <a:pt x="315" y="34"/>
                  </a:lnTo>
                  <a:lnTo>
                    <a:pt x="319" y="39"/>
                  </a:lnTo>
                  <a:lnTo>
                    <a:pt x="323" y="45"/>
                  </a:lnTo>
                  <a:lnTo>
                    <a:pt x="327" y="52"/>
                  </a:lnTo>
                  <a:lnTo>
                    <a:pt x="330" y="58"/>
                  </a:lnTo>
                  <a:lnTo>
                    <a:pt x="332" y="65"/>
                  </a:lnTo>
                  <a:lnTo>
                    <a:pt x="334" y="72"/>
                  </a:lnTo>
                  <a:lnTo>
                    <a:pt x="335" y="78"/>
                  </a:lnTo>
                  <a:lnTo>
                    <a:pt x="336" y="85"/>
                  </a:lnTo>
                  <a:lnTo>
                    <a:pt x="336" y="92"/>
                  </a:lnTo>
                  <a:lnTo>
                    <a:pt x="337" y="99"/>
                  </a:lnTo>
                  <a:lnTo>
                    <a:pt x="337" y="106"/>
                  </a:lnTo>
                  <a:lnTo>
                    <a:pt x="337" y="113"/>
                  </a:lnTo>
                  <a:lnTo>
                    <a:pt x="337" y="120"/>
                  </a:lnTo>
                  <a:lnTo>
                    <a:pt x="338" y="127"/>
                  </a:lnTo>
                  <a:lnTo>
                    <a:pt x="335" y="132"/>
                  </a:lnTo>
                  <a:lnTo>
                    <a:pt x="333" y="139"/>
                  </a:lnTo>
                  <a:lnTo>
                    <a:pt x="332" y="145"/>
                  </a:lnTo>
                  <a:lnTo>
                    <a:pt x="332" y="151"/>
                  </a:lnTo>
                  <a:lnTo>
                    <a:pt x="332" y="157"/>
                  </a:lnTo>
                  <a:lnTo>
                    <a:pt x="332" y="163"/>
                  </a:lnTo>
                  <a:lnTo>
                    <a:pt x="333" y="169"/>
                  </a:lnTo>
                  <a:lnTo>
                    <a:pt x="335" y="176"/>
                  </a:lnTo>
                  <a:lnTo>
                    <a:pt x="341" y="178"/>
                  </a:lnTo>
                  <a:lnTo>
                    <a:pt x="346" y="181"/>
                  </a:lnTo>
                  <a:lnTo>
                    <a:pt x="349" y="184"/>
                  </a:lnTo>
                  <a:lnTo>
                    <a:pt x="351" y="187"/>
                  </a:lnTo>
                  <a:lnTo>
                    <a:pt x="349" y="194"/>
                  </a:lnTo>
                  <a:lnTo>
                    <a:pt x="346" y="201"/>
                  </a:lnTo>
                  <a:lnTo>
                    <a:pt x="340" y="209"/>
                  </a:lnTo>
                  <a:lnTo>
                    <a:pt x="337" y="217"/>
                  </a:lnTo>
                  <a:lnTo>
                    <a:pt x="338" y="226"/>
                  </a:lnTo>
                  <a:lnTo>
                    <a:pt x="346" y="236"/>
                  </a:lnTo>
                  <a:lnTo>
                    <a:pt x="346" y="243"/>
                  </a:lnTo>
                  <a:lnTo>
                    <a:pt x="346" y="250"/>
                  </a:lnTo>
                  <a:lnTo>
                    <a:pt x="345" y="256"/>
                  </a:lnTo>
                  <a:lnTo>
                    <a:pt x="342" y="263"/>
                  </a:lnTo>
                  <a:lnTo>
                    <a:pt x="338" y="268"/>
                  </a:lnTo>
                  <a:lnTo>
                    <a:pt x="335" y="273"/>
                  </a:lnTo>
                  <a:lnTo>
                    <a:pt x="329" y="277"/>
                  </a:lnTo>
                  <a:lnTo>
                    <a:pt x="323" y="282"/>
                  </a:lnTo>
                  <a:lnTo>
                    <a:pt x="323" y="270"/>
                  </a:lnTo>
                  <a:lnTo>
                    <a:pt x="320" y="261"/>
                  </a:lnTo>
                  <a:lnTo>
                    <a:pt x="319" y="250"/>
                  </a:lnTo>
                  <a:lnTo>
                    <a:pt x="323" y="240"/>
                  </a:lnTo>
                  <a:lnTo>
                    <a:pt x="321" y="234"/>
                  </a:lnTo>
                  <a:lnTo>
                    <a:pt x="318" y="231"/>
                  </a:lnTo>
                  <a:lnTo>
                    <a:pt x="313" y="230"/>
                  </a:lnTo>
                  <a:lnTo>
                    <a:pt x="308" y="229"/>
                  </a:lnTo>
                  <a:lnTo>
                    <a:pt x="301" y="227"/>
                  </a:lnTo>
                  <a:lnTo>
                    <a:pt x="299" y="223"/>
                  </a:lnTo>
                  <a:lnTo>
                    <a:pt x="298" y="218"/>
                  </a:lnTo>
                  <a:lnTo>
                    <a:pt x="301" y="210"/>
                  </a:lnTo>
                  <a:lnTo>
                    <a:pt x="299" y="204"/>
                  </a:lnTo>
                  <a:lnTo>
                    <a:pt x="299" y="200"/>
                  </a:lnTo>
                  <a:lnTo>
                    <a:pt x="298" y="194"/>
                  </a:lnTo>
                  <a:lnTo>
                    <a:pt x="298" y="188"/>
                  </a:lnTo>
                  <a:lnTo>
                    <a:pt x="297" y="177"/>
                  </a:lnTo>
                  <a:lnTo>
                    <a:pt x="294" y="168"/>
                  </a:lnTo>
                  <a:lnTo>
                    <a:pt x="283" y="163"/>
                  </a:lnTo>
                  <a:lnTo>
                    <a:pt x="274" y="160"/>
                  </a:lnTo>
                  <a:lnTo>
                    <a:pt x="264" y="157"/>
                  </a:lnTo>
                  <a:lnTo>
                    <a:pt x="255" y="155"/>
                  </a:lnTo>
                  <a:lnTo>
                    <a:pt x="244" y="152"/>
                  </a:lnTo>
                  <a:lnTo>
                    <a:pt x="234" y="151"/>
                  </a:lnTo>
                  <a:lnTo>
                    <a:pt x="224" y="149"/>
                  </a:lnTo>
                  <a:lnTo>
                    <a:pt x="214" y="148"/>
                  </a:lnTo>
                  <a:lnTo>
                    <a:pt x="204" y="146"/>
                  </a:lnTo>
                  <a:lnTo>
                    <a:pt x="193" y="144"/>
                  </a:lnTo>
                  <a:lnTo>
                    <a:pt x="182" y="142"/>
                  </a:lnTo>
                  <a:lnTo>
                    <a:pt x="173" y="141"/>
                  </a:lnTo>
                  <a:lnTo>
                    <a:pt x="163" y="139"/>
                  </a:lnTo>
                  <a:lnTo>
                    <a:pt x="154" y="137"/>
                  </a:lnTo>
                  <a:lnTo>
                    <a:pt x="144" y="133"/>
                  </a:lnTo>
                  <a:lnTo>
                    <a:pt x="136" y="131"/>
                  </a:lnTo>
                  <a:lnTo>
                    <a:pt x="131" y="123"/>
                  </a:lnTo>
                  <a:lnTo>
                    <a:pt x="127" y="115"/>
                  </a:lnTo>
                  <a:lnTo>
                    <a:pt x="121" y="109"/>
                  </a:lnTo>
                  <a:lnTo>
                    <a:pt x="113" y="109"/>
                  </a:lnTo>
                  <a:lnTo>
                    <a:pt x="105" y="116"/>
                  </a:lnTo>
                  <a:lnTo>
                    <a:pt x="109" y="116"/>
                  </a:lnTo>
                  <a:lnTo>
                    <a:pt x="102" y="119"/>
                  </a:lnTo>
                  <a:lnTo>
                    <a:pt x="95" y="122"/>
                  </a:lnTo>
                  <a:lnTo>
                    <a:pt x="87" y="125"/>
                  </a:lnTo>
                  <a:lnTo>
                    <a:pt x="81" y="129"/>
                  </a:lnTo>
                  <a:lnTo>
                    <a:pt x="74" y="132"/>
                  </a:lnTo>
                  <a:lnTo>
                    <a:pt x="68" y="139"/>
                  </a:lnTo>
                  <a:lnTo>
                    <a:pt x="62" y="145"/>
                  </a:lnTo>
                  <a:lnTo>
                    <a:pt x="56" y="154"/>
                  </a:lnTo>
                  <a:lnTo>
                    <a:pt x="52" y="162"/>
                  </a:lnTo>
                  <a:lnTo>
                    <a:pt x="54" y="172"/>
                  </a:lnTo>
                  <a:lnTo>
                    <a:pt x="60" y="180"/>
                  </a:lnTo>
                  <a:lnTo>
                    <a:pt x="68" y="187"/>
                  </a:lnTo>
                  <a:lnTo>
                    <a:pt x="75" y="199"/>
                  </a:lnTo>
                  <a:lnTo>
                    <a:pt x="67" y="200"/>
                  </a:lnTo>
                  <a:lnTo>
                    <a:pt x="57" y="201"/>
                  </a:lnTo>
                  <a:lnTo>
                    <a:pt x="51" y="205"/>
                  </a:lnTo>
                  <a:lnTo>
                    <a:pt x="53" y="214"/>
                  </a:lnTo>
                  <a:lnTo>
                    <a:pt x="48" y="217"/>
                  </a:lnTo>
                  <a:lnTo>
                    <a:pt x="43" y="223"/>
                  </a:lnTo>
                  <a:lnTo>
                    <a:pt x="37" y="230"/>
                  </a:lnTo>
                  <a:lnTo>
                    <a:pt x="34" y="237"/>
                  </a:lnTo>
                  <a:lnTo>
                    <a:pt x="30" y="245"/>
                  </a:lnTo>
                  <a:lnTo>
                    <a:pt x="28" y="253"/>
                  </a:lnTo>
                  <a:lnTo>
                    <a:pt x="27" y="261"/>
                  </a:lnTo>
                  <a:lnTo>
                    <a:pt x="30" y="270"/>
                  </a:lnTo>
                  <a:lnTo>
                    <a:pt x="34" y="276"/>
                  </a:lnTo>
                  <a:lnTo>
                    <a:pt x="42" y="281"/>
                  </a:lnTo>
                  <a:lnTo>
                    <a:pt x="44" y="282"/>
                  </a:lnTo>
                  <a:lnTo>
                    <a:pt x="46" y="284"/>
                  </a:lnTo>
                  <a:lnTo>
                    <a:pt x="46" y="287"/>
                  </a:lnTo>
                  <a:lnTo>
                    <a:pt x="45" y="293"/>
                  </a:lnTo>
                  <a:lnTo>
                    <a:pt x="39" y="293"/>
                  </a:lnTo>
                  <a:lnTo>
                    <a:pt x="35" y="291"/>
                  </a:lnTo>
                  <a:lnTo>
                    <a:pt x="30" y="286"/>
                  </a:lnTo>
                  <a:lnTo>
                    <a:pt x="27" y="280"/>
                  </a:lnTo>
                  <a:lnTo>
                    <a:pt x="22" y="270"/>
                  </a:lnTo>
                  <a:lnTo>
                    <a:pt x="20" y="262"/>
                  </a:lnTo>
                  <a:lnTo>
                    <a:pt x="19" y="252"/>
                  </a:lnTo>
                  <a:lnTo>
                    <a:pt x="22" y="244"/>
                  </a:lnTo>
                  <a:lnTo>
                    <a:pt x="19" y="237"/>
                  </a:lnTo>
                  <a:lnTo>
                    <a:pt x="19" y="231"/>
                  </a:lnTo>
                  <a:lnTo>
                    <a:pt x="20" y="223"/>
                  </a:lnTo>
                  <a:lnTo>
                    <a:pt x="24" y="217"/>
                  </a:lnTo>
                  <a:lnTo>
                    <a:pt x="26" y="211"/>
                  </a:lnTo>
                  <a:lnTo>
                    <a:pt x="29" y="204"/>
                  </a:lnTo>
                  <a:lnTo>
                    <a:pt x="31" y="198"/>
                  </a:lnTo>
                  <a:lnTo>
                    <a:pt x="34" y="195"/>
                  </a:lnTo>
                  <a:lnTo>
                    <a:pt x="39" y="193"/>
                  </a:lnTo>
                  <a:lnTo>
                    <a:pt x="45" y="187"/>
                  </a:lnTo>
                  <a:lnTo>
                    <a:pt x="37" y="180"/>
                  </a:lnTo>
                  <a:lnTo>
                    <a:pt x="28" y="179"/>
                  </a:lnTo>
                  <a:lnTo>
                    <a:pt x="21" y="178"/>
                  </a:lnTo>
                  <a:lnTo>
                    <a:pt x="17" y="177"/>
                  </a:lnTo>
                  <a:lnTo>
                    <a:pt x="13" y="174"/>
                  </a:lnTo>
                  <a:lnTo>
                    <a:pt x="11" y="168"/>
                  </a:lnTo>
                  <a:lnTo>
                    <a:pt x="15" y="165"/>
                  </a:lnTo>
                  <a:lnTo>
                    <a:pt x="21" y="164"/>
                  </a:lnTo>
                  <a:lnTo>
                    <a:pt x="26" y="160"/>
                  </a:lnTo>
                  <a:lnTo>
                    <a:pt x="27" y="154"/>
                  </a:lnTo>
                  <a:lnTo>
                    <a:pt x="19" y="149"/>
                  </a:lnTo>
                  <a:lnTo>
                    <a:pt x="13" y="150"/>
                  </a:lnTo>
                  <a:lnTo>
                    <a:pt x="6" y="150"/>
                  </a:lnTo>
                  <a:lnTo>
                    <a:pt x="0" y="150"/>
                  </a:lnTo>
                  <a:lnTo>
                    <a:pt x="0" y="143"/>
                  </a:lnTo>
                  <a:lnTo>
                    <a:pt x="3" y="139"/>
                  </a:lnTo>
                  <a:lnTo>
                    <a:pt x="9" y="137"/>
                  </a:lnTo>
                  <a:lnTo>
                    <a:pt x="15" y="137"/>
                  </a:lnTo>
                  <a:lnTo>
                    <a:pt x="21" y="136"/>
                  </a:lnTo>
                  <a:lnTo>
                    <a:pt x="28" y="134"/>
                  </a:lnTo>
                  <a:lnTo>
                    <a:pt x="32" y="131"/>
                  </a:lnTo>
                  <a:lnTo>
                    <a:pt x="34" y="127"/>
                  </a:lnTo>
                  <a:lnTo>
                    <a:pt x="11" y="124"/>
                  </a:lnTo>
                  <a:lnTo>
                    <a:pt x="16" y="116"/>
                  </a:lnTo>
                  <a:lnTo>
                    <a:pt x="21" y="113"/>
                  </a:lnTo>
                  <a:lnTo>
                    <a:pt x="27" y="112"/>
                  </a:lnTo>
                  <a:lnTo>
                    <a:pt x="33" y="113"/>
                  </a:lnTo>
                  <a:lnTo>
                    <a:pt x="43" y="114"/>
                  </a:lnTo>
                  <a:lnTo>
                    <a:pt x="53" y="109"/>
                  </a:lnTo>
                  <a:lnTo>
                    <a:pt x="49" y="105"/>
                  </a:lnTo>
                  <a:lnTo>
                    <a:pt x="53" y="101"/>
                  </a:lnTo>
                  <a:lnTo>
                    <a:pt x="59" y="99"/>
                  </a:lnTo>
                  <a:lnTo>
                    <a:pt x="64" y="99"/>
                  </a:lnTo>
                  <a:lnTo>
                    <a:pt x="71" y="101"/>
                  </a:lnTo>
                  <a:lnTo>
                    <a:pt x="73" y="92"/>
                  </a:lnTo>
                  <a:lnTo>
                    <a:pt x="72" y="84"/>
                  </a:lnTo>
                  <a:lnTo>
                    <a:pt x="69" y="75"/>
                  </a:lnTo>
                  <a:lnTo>
                    <a:pt x="68" y="67"/>
                  </a:lnTo>
                  <a:lnTo>
                    <a:pt x="79" y="68"/>
                  </a:lnTo>
                  <a:lnTo>
                    <a:pt x="90" y="76"/>
                  </a:lnTo>
                  <a:lnTo>
                    <a:pt x="97" y="78"/>
                  </a:lnTo>
                  <a:lnTo>
                    <a:pt x="103" y="80"/>
                  </a:lnTo>
                  <a:lnTo>
                    <a:pt x="109" y="79"/>
                  </a:lnTo>
                  <a:lnTo>
                    <a:pt x="117" y="75"/>
                  </a:lnTo>
                  <a:lnTo>
                    <a:pt x="126" y="74"/>
                  </a:lnTo>
                  <a:lnTo>
                    <a:pt x="136" y="75"/>
                  </a:lnTo>
                  <a:lnTo>
                    <a:pt x="143" y="67"/>
                  </a:lnTo>
                  <a:lnTo>
                    <a:pt x="135" y="63"/>
                  </a:lnTo>
                  <a:lnTo>
                    <a:pt x="127" y="61"/>
                  </a:lnTo>
                  <a:lnTo>
                    <a:pt x="120" y="59"/>
                  </a:lnTo>
                  <a:lnTo>
                    <a:pt x="113" y="59"/>
                  </a:lnTo>
                  <a:lnTo>
                    <a:pt x="113" y="52"/>
                  </a:lnTo>
                  <a:lnTo>
                    <a:pt x="121" y="48"/>
                  </a:lnTo>
                  <a:lnTo>
                    <a:pt x="132" y="50"/>
                  </a:lnTo>
                  <a:lnTo>
                    <a:pt x="141" y="50"/>
                  </a:lnTo>
                  <a:lnTo>
                    <a:pt x="151" y="44"/>
                  </a:lnTo>
                  <a:lnTo>
                    <a:pt x="144" y="42"/>
                  </a:lnTo>
                  <a:lnTo>
                    <a:pt x="139" y="40"/>
                  </a:lnTo>
                  <a:lnTo>
                    <a:pt x="132" y="37"/>
                  </a:lnTo>
                  <a:lnTo>
                    <a:pt x="124" y="37"/>
                  </a:lnTo>
                  <a:lnTo>
                    <a:pt x="128" y="27"/>
                  </a:lnTo>
                  <a:lnTo>
                    <a:pt x="136" y="22"/>
                  </a:lnTo>
                  <a:lnTo>
                    <a:pt x="146" y="27"/>
                  </a:lnTo>
                  <a:lnTo>
                    <a:pt x="158" y="28"/>
                  </a:lnTo>
                  <a:lnTo>
                    <a:pt x="164" y="27"/>
                  </a:lnTo>
                  <a:lnTo>
                    <a:pt x="171" y="26"/>
                  </a:lnTo>
                  <a:lnTo>
                    <a:pt x="177" y="24"/>
                  </a:lnTo>
                  <a:lnTo>
                    <a:pt x="185" y="22"/>
                  </a:lnTo>
                  <a:lnTo>
                    <a:pt x="176" y="20"/>
                  </a:lnTo>
                  <a:lnTo>
                    <a:pt x="169" y="17"/>
                  </a:lnTo>
                  <a:lnTo>
                    <a:pt x="160" y="14"/>
                  </a:lnTo>
                  <a:lnTo>
                    <a:pt x="151" y="15"/>
                  </a:lnTo>
                  <a:lnTo>
                    <a:pt x="159" y="9"/>
                  </a:lnTo>
                  <a:lnTo>
                    <a:pt x="169" y="7"/>
                  </a:lnTo>
                  <a:lnTo>
                    <a:pt x="178" y="5"/>
                  </a:lnTo>
                  <a:lnTo>
                    <a:pt x="188" y="5"/>
                  </a:lnTo>
                  <a:lnTo>
                    <a:pt x="197" y="4"/>
                  </a:lnTo>
                  <a:lnTo>
                    <a:pt x="207" y="4"/>
                  </a:lnTo>
                  <a:lnTo>
                    <a:pt x="217" y="2"/>
                  </a:lnTo>
                  <a:lnTo>
                    <a:pt x="229" y="0"/>
                  </a:lnTo>
                  <a:lnTo>
                    <a:pt x="239" y="0"/>
                  </a:lnTo>
                  <a:lnTo>
                    <a:pt x="248" y="2"/>
                  </a:lnTo>
                  <a:lnTo>
                    <a:pt x="258" y="3"/>
                  </a:lnTo>
                  <a:lnTo>
                    <a:pt x="268" y="6"/>
                  </a:lnTo>
                  <a:lnTo>
                    <a:pt x="277" y="9"/>
                  </a:lnTo>
                  <a:lnTo>
                    <a:pt x="286" y="14"/>
                  </a:lnTo>
                  <a:lnTo>
                    <a:pt x="295" y="18"/>
                  </a:lnTo>
                  <a:lnTo>
                    <a:pt x="304" y="25"/>
                  </a:lnTo>
                  <a:close/>
                </a:path>
              </a:pathLst>
            </a:custGeom>
            <a:solidFill>
              <a:srgbClr val="40F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 name="Freeform 24"/>
            <p:cNvSpPr>
              <a:spLocks/>
            </p:cNvSpPr>
            <p:nvPr/>
          </p:nvSpPr>
          <p:spPr bwMode="auto">
            <a:xfrm>
              <a:off x="1391" y="1168"/>
              <a:ext cx="265" cy="844"/>
            </a:xfrm>
            <a:custGeom>
              <a:avLst/>
              <a:gdLst>
                <a:gd name="T0" fmla="*/ 163 w 265"/>
                <a:gd name="T1" fmla="*/ 80 h 844"/>
                <a:gd name="T2" fmla="*/ 169 w 265"/>
                <a:gd name="T3" fmla="*/ 130 h 844"/>
                <a:gd name="T4" fmla="*/ 177 w 265"/>
                <a:gd name="T5" fmla="*/ 178 h 844"/>
                <a:gd name="T6" fmla="*/ 178 w 265"/>
                <a:gd name="T7" fmla="*/ 228 h 844"/>
                <a:gd name="T8" fmla="*/ 209 w 265"/>
                <a:gd name="T9" fmla="*/ 268 h 844"/>
                <a:gd name="T10" fmla="*/ 233 w 265"/>
                <a:gd name="T11" fmla="*/ 312 h 844"/>
                <a:gd name="T12" fmla="*/ 257 w 265"/>
                <a:gd name="T13" fmla="*/ 355 h 844"/>
                <a:gd name="T14" fmla="*/ 245 w 265"/>
                <a:gd name="T15" fmla="*/ 386 h 844"/>
                <a:gd name="T16" fmla="*/ 255 w 265"/>
                <a:gd name="T17" fmla="*/ 431 h 844"/>
                <a:gd name="T18" fmla="*/ 220 w 265"/>
                <a:gd name="T19" fmla="*/ 460 h 844"/>
                <a:gd name="T20" fmla="*/ 217 w 265"/>
                <a:gd name="T21" fmla="*/ 495 h 844"/>
                <a:gd name="T22" fmla="*/ 220 w 265"/>
                <a:gd name="T23" fmla="*/ 533 h 844"/>
                <a:gd name="T24" fmla="*/ 224 w 265"/>
                <a:gd name="T25" fmla="*/ 572 h 844"/>
                <a:gd name="T26" fmla="*/ 220 w 265"/>
                <a:gd name="T27" fmla="*/ 611 h 844"/>
                <a:gd name="T28" fmla="*/ 201 w 265"/>
                <a:gd name="T29" fmla="*/ 672 h 844"/>
                <a:gd name="T30" fmla="*/ 173 w 265"/>
                <a:gd name="T31" fmla="*/ 719 h 844"/>
                <a:gd name="T32" fmla="*/ 147 w 265"/>
                <a:gd name="T33" fmla="*/ 756 h 844"/>
                <a:gd name="T34" fmla="*/ 109 w 265"/>
                <a:gd name="T35" fmla="*/ 803 h 844"/>
                <a:gd name="T36" fmla="*/ 63 w 265"/>
                <a:gd name="T37" fmla="*/ 835 h 844"/>
                <a:gd name="T38" fmla="*/ 23 w 265"/>
                <a:gd name="T39" fmla="*/ 841 h 844"/>
                <a:gd name="T40" fmla="*/ 5 w 265"/>
                <a:gd name="T41" fmla="*/ 810 h 844"/>
                <a:gd name="T42" fmla="*/ 12 w 265"/>
                <a:gd name="T43" fmla="*/ 772 h 844"/>
                <a:gd name="T44" fmla="*/ 7 w 265"/>
                <a:gd name="T45" fmla="*/ 750 h 844"/>
                <a:gd name="T46" fmla="*/ 4 w 265"/>
                <a:gd name="T47" fmla="*/ 723 h 844"/>
                <a:gd name="T48" fmla="*/ 35 w 265"/>
                <a:gd name="T49" fmla="*/ 708 h 844"/>
                <a:gd name="T50" fmla="*/ 16 w 265"/>
                <a:gd name="T51" fmla="*/ 690 h 844"/>
                <a:gd name="T52" fmla="*/ 54 w 265"/>
                <a:gd name="T53" fmla="*/ 674 h 844"/>
                <a:gd name="T54" fmla="*/ 22 w 265"/>
                <a:gd name="T55" fmla="*/ 661 h 844"/>
                <a:gd name="T56" fmla="*/ 69 w 265"/>
                <a:gd name="T57" fmla="*/ 633 h 844"/>
                <a:gd name="T58" fmla="*/ 57 w 265"/>
                <a:gd name="T59" fmla="*/ 600 h 844"/>
                <a:gd name="T60" fmla="*/ 94 w 265"/>
                <a:gd name="T61" fmla="*/ 593 h 844"/>
                <a:gd name="T62" fmla="*/ 58 w 265"/>
                <a:gd name="T63" fmla="*/ 584 h 844"/>
                <a:gd name="T64" fmla="*/ 79 w 265"/>
                <a:gd name="T65" fmla="*/ 554 h 844"/>
                <a:gd name="T66" fmla="*/ 117 w 265"/>
                <a:gd name="T67" fmla="*/ 548 h 844"/>
                <a:gd name="T68" fmla="*/ 83 w 265"/>
                <a:gd name="T69" fmla="*/ 543 h 844"/>
                <a:gd name="T70" fmla="*/ 96 w 265"/>
                <a:gd name="T71" fmla="*/ 520 h 844"/>
                <a:gd name="T72" fmla="*/ 136 w 265"/>
                <a:gd name="T73" fmla="*/ 514 h 844"/>
                <a:gd name="T74" fmla="*/ 98 w 265"/>
                <a:gd name="T75" fmla="*/ 505 h 844"/>
                <a:gd name="T76" fmla="*/ 142 w 265"/>
                <a:gd name="T77" fmla="*/ 473 h 844"/>
                <a:gd name="T78" fmla="*/ 152 w 265"/>
                <a:gd name="T79" fmla="*/ 459 h 844"/>
                <a:gd name="T80" fmla="*/ 163 w 265"/>
                <a:gd name="T81" fmla="*/ 437 h 844"/>
                <a:gd name="T82" fmla="*/ 197 w 265"/>
                <a:gd name="T83" fmla="*/ 434 h 844"/>
                <a:gd name="T84" fmla="*/ 159 w 265"/>
                <a:gd name="T85" fmla="*/ 422 h 844"/>
                <a:gd name="T86" fmla="*/ 170 w 265"/>
                <a:gd name="T87" fmla="*/ 415 h 844"/>
                <a:gd name="T88" fmla="*/ 185 w 265"/>
                <a:gd name="T89" fmla="*/ 354 h 844"/>
                <a:gd name="T90" fmla="*/ 185 w 265"/>
                <a:gd name="T91" fmla="*/ 335 h 844"/>
                <a:gd name="T92" fmla="*/ 192 w 265"/>
                <a:gd name="T93" fmla="*/ 316 h 844"/>
                <a:gd name="T94" fmla="*/ 174 w 265"/>
                <a:gd name="T95" fmla="*/ 311 h 844"/>
                <a:gd name="T96" fmla="*/ 189 w 265"/>
                <a:gd name="T97" fmla="*/ 291 h 844"/>
                <a:gd name="T98" fmla="*/ 164 w 265"/>
                <a:gd name="T99" fmla="*/ 278 h 844"/>
                <a:gd name="T100" fmla="*/ 159 w 265"/>
                <a:gd name="T101" fmla="*/ 258 h 844"/>
                <a:gd name="T102" fmla="*/ 151 w 265"/>
                <a:gd name="T103" fmla="*/ 233 h 844"/>
                <a:gd name="T104" fmla="*/ 146 w 265"/>
                <a:gd name="T105" fmla="*/ 200 h 844"/>
                <a:gd name="T106" fmla="*/ 144 w 265"/>
                <a:gd name="T107" fmla="*/ 177 h 844"/>
                <a:gd name="T108" fmla="*/ 130 w 265"/>
                <a:gd name="T109" fmla="*/ 156 h 844"/>
                <a:gd name="T110" fmla="*/ 111 w 265"/>
                <a:gd name="T111" fmla="*/ 141 h 844"/>
                <a:gd name="T112" fmla="*/ 102 w 265"/>
                <a:gd name="T113" fmla="*/ 114 h 844"/>
                <a:gd name="T114" fmla="*/ 95 w 265"/>
                <a:gd name="T115" fmla="*/ 90 h 844"/>
                <a:gd name="T116" fmla="*/ 102 w 265"/>
                <a:gd name="T117" fmla="*/ 68 h 844"/>
                <a:gd name="T118" fmla="*/ 69 w 265"/>
                <a:gd name="T119" fmla="*/ 49 h 844"/>
                <a:gd name="T120" fmla="*/ 99 w 265"/>
                <a:gd name="T121" fmla="*/ 31 h 844"/>
                <a:gd name="T122" fmla="*/ 159 w 265"/>
                <a:gd name="T123" fmla="*/ 0 h 844"/>
                <a:gd name="T124" fmla="*/ 174 w 265"/>
                <a:gd name="T125" fmla="*/ 42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5" h="844">
                  <a:moveTo>
                    <a:pt x="185" y="57"/>
                  </a:moveTo>
                  <a:lnTo>
                    <a:pt x="178" y="60"/>
                  </a:lnTo>
                  <a:lnTo>
                    <a:pt x="172" y="64"/>
                  </a:lnTo>
                  <a:lnTo>
                    <a:pt x="168" y="68"/>
                  </a:lnTo>
                  <a:lnTo>
                    <a:pt x="166" y="75"/>
                  </a:lnTo>
                  <a:lnTo>
                    <a:pt x="163" y="80"/>
                  </a:lnTo>
                  <a:lnTo>
                    <a:pt x="161" y="86"/>
                  </a:lnTo>
                  <a:lnTo>
                    <a:pt x="160" y="93"/>
                  </a:lnTo>
                  <a:lnTo>
                    <a:pt x="159" y="99"/>
                  </a:lnTo>
                  <a:lnTo>
                    <a:pt x="159" y="108"/>
                  </a:lnTo>
                  <a:lnTo>
                    <a:pt x="163" y="119"/>
                  </a:lnTo>
                  <a:lnTo>
                    <a:pt x="169" y="130"/>
                  </a:lnTo>
                  <a:lnTo>
                    <a:pt x="176" y="140"/>
                  </a:lnTo>
                  <a:lnTo>
                    <a:pt x="181" y="150"/>
                  </a:lnTo>
                  <a:lnTo>
                    <a:pt x="183" y="160"/>
                  </a:lnTo>
                  <a:lnTo>
                    <a:pt x="182" y="166"/>
                  </a:lnTo>
                  <a:lnTo>
                    <a:pt x="181" y="172"/>
                  </a:lnTo>
                  <a:lnTo>
                    <a:pt x="177" y="178"/>
                  </a:lnTo>
                  <a:lnTo>
                    <a:pt x="173" y="185"/>
                  </a:lnTo>
                  <a:lnTo>
                    <a:pt x="177" y="192"/>
                  </a:lnTo>
                  <a:lnTo>
                    <a:pt x="179" y="202"/>
                  </a:lnTo>
                  <a:lnTo>
                    <a:pt x="178" y="210"/>
                  </a:lnTo>
                  <a:lnTo>
                    <a:pt x="178" y="220"/>
                  </a:lnTo>
                  <a:lnTo>
                    <a:pt x="178" y="228"/>
                  </a:lnTo>
                  <a:lnTo>
                    <a:pt x="179" y="238"/>
                  </a:lnTo>
                  <a:lnTo>
                    <a:pt x="182" y="247"/>
                  </a:lnTo>
                  <a:lnTo>
                    <a:pt x="189" y="257"/>
                  </a:lnTo>
                  <a:lnTo>
                    <a:pt x="197" y="259"/>
                  </a:lnTo>
                  <a:lnTo>
                    <a:pt x="204" y="263"/>
                  </a:lnTo>
                  <a:lnTo>
                    <a:pt x="209" y="268"/>
                  </a:lnTo>
                  <a:lnTo>
                    <a:pt x="216" y="275"/>
                  </a:lnTo>
                  <a:lnTo>
                    <a:pt x="219" y="281"/>
                  </a:lnTo>
                  <a:lnTo>
                    <a:pt x="223" y="289"/>
                  </a:lnTo>
                  <a:lnTo>
                    <a:pt x="226" y="296"/>
                  </a:lnTo>
                  <a:lnTo>
                    <a:pt x="231" y="304"/>
                  </a:lnTo>
                  <a:lnTo>
                    <a:pt x="233" y="312"/>
                  </a:lnTo>
                  <a:lnTo>
                    <a:pt x="236" y="319"/>
                  </a:lnTo>
                  <a:lnTo>
                    <a:pt x="239" y="327"/>
                  </a:lnTo>
                  <a:lnTo>
                    <a:pt x="242" y="335"/>
                  </a:lnTo>
                  <a:lnTo>
                    <a:pt x="245" y="342"/>
                  </a:lnTo>
                  <a:lnTo>
                    <a:pt x="252" y="349"/>
                  </a:lnTo>
                  <a:lnTo>
                    <a:pt x="257" y="355"/>
                  </a:lnTo>
                  <a:lnTo>
                    <a:pt x="265" y="362"/>
                  </a:lnTo>
                  <a:lnTo>
                    <a:pt x="258" y="365"/>
                  </a:lnTo>
                  <a:lnTo>
                    <a:pt x="254" y="368"/>
                  </a:lnTo>
                  <a:lnTo>
                    <a:pt x="250" y="372"/>
                  </a:lnTo>
                  <a:lnTo>
                    <a:pt x="249" y="377"/>
                  </a:lnTo>
                  <a:lnTo>
                    <a:pt x="245" y="386"/>
                  </a:lnTo>
                  <a:lnTo>
                    <a:pt x="247" y="396"/>
                  </a:lnTo>
                  <a:lnTo>
                    <a:pt x="249" y="404"/>
                  </a:lnTo>
                  <a:lnTo>
                    <a:pt x="253" y="413"/>
                  </a:lnTo>
                  <a:lnTo>
                    <a:pt x="258" y="421"/>
                  </a:lnTo>
                  <a:lnTo>
                    <a:pt x="265" y="430"/>
                  </a:lnTo>
                  <a:lnTo>
                    <a:pt x="255" y="431"/>
                  </a:lnTo>
                  <a:lnTo>
                    <a:pt x="249" y="433"/>
                  </a:lnTo>
                  <a:lnTo>
                    <a:pt x="242" y="436"/>
                  </a:lnTo>
                  <a:lnTo>
                    <a:pt x="237" y="439"/>
                  </a:lnTo>
                  <a:lnTo>
                    <a:pt x="229" y="446"/>
                  </a:lnTo>
                  <a:lnTo>
                    <a:pt x="223" y="456"/>
                  </a:lnTo>
                  <a:lnTo>
                    <a:pt x="220" y="460"/>
                  </a:lnTo>
                  <a:lnTo>
                    <a:pt x="219" y="466"/>
                  </a:lnTo>
                  <a:lnTo>
                    <a:pt x="217" y="471"/>
                  </a:lnTo>
                  <a:lnTo>
                    <a:pt x="217" y="477"/>
                  </a:lnTo>
                  <a:lnTo>
                    <a:pt x="216" y="483"/>
                  </a:lnTo>
                  <a:lnTo>
                    <a:pt x="216" y="489"/>
                  </a:lnTo>
                  <a:lnTo>
                    <a:pt x="217" y="495"/>
                  </a:lnTo>
                  <a:lnTo>
                    <a:pt x="218" y="502"/>
                  </a:lnTo>
                  <a:lnTo>
                    <a:pt x="218" y="508"/>
                  </a:lnTo>
                  <a:lnTo>
                    <a:pt x="218" y="514"/>
                  </a:lnTo>
                  <a:lnTo>
                    <a:pt x="219" y="521"/>
                  </a:lnTo>
                  <a:lnTo>
                    <a:pt x="220" y="527"/>
                  </a:lnTo>
                  <a:lnTo>
                    <a:pt x="220" y="533"/>
                  </a:lnTo>
                  <a:lnTo>
                    <a:pt x="222" y="540"/>
                  </a:lnTo>
                  <a:lnTo>
                    <a:pt x="222" y="546"/>
                  </a:lnTo>
                  <a:lnTo>
                    <a:pt x="224" y="554"/>
                  </a:lnTo>
                  <a:lnTo>
                    <a:pt x="224" y="559"/>
                  </a:lnTo>
                  <a:lnTo>
                    <a:pt x="224" y="565"/>
                  </a:lnTo>
                  <a:lnTo>
                    <a:pt x="224" y="572"/>
                  </a:lnTo>
                  <a:lnTo>
                    <a:pt x="225" y="578"/>
                  </a:lnTo>
                  <a:lnTo>
                    <a:pt x="224" y="583"/>
                  </a:lnTo>
                  <a:lnTo>
                    <a:pt x="224" y="590"/>
                  </a:lnTo>
                  <a:lnTo>
                    <a:pt x="223" y="596"/>
                  </a:lnTo>
                  <a:lnTo>
                    <a:pt x="223" y="602"/>
                  </a:lnTo>
                  <a:lnTo>
                    <a:pt x="220" y="611"/>
                  </a:lnTo>
                  <a:lnTo>
                    <a:pt x="217" y="620"/>
                  </a:lnTo>
                  <a:lnTo>
                    <a:pt x="214" y="631"/>
                  </a:lnTo>
                  <a:lnTo>
                    <a:pt x="212" y="641"/>
                  </a:lnTo>
                  <a:lnTo>
                    <a:pt x="208" y="652"/>
                  </a:lnTo>
                  <a:lnTo>
                    <a:pt x="205" y="663"/>
                  </a:lnTo>
                  <a:lnTo>
                    <a:pt x="201" y="672"/>
                  </a:lnTo>
                  <a:lnTo>
                    <a:pt x="197" y="682"/>
                  </a:lnTo>
                  <a:lnTo>
                    <a:pt x="200" y="685"/>
                  </a:lnTo>
                  <a:lnTo>
                    <a:pt x="190" y="694"/>
                  </a:lnTo>
                  <a:lnTo>
                    <a:pt x="182" y="706"/>
                  </a:lnTo>
                  <a:lnTo>
                    <a:pt x="177" y="712"/>
                  </a:lnTo>
                  <a:lnTo>
                    <a:pt x="173" y="719"/>
                  </a:lnTo>
                  <a:lnTo>
                    <a:pt x="168" y="725"/>
                  </a:lnTo>
                  <a:lnTo>
                    <a:pt x="165" y="732"/>
                  </a:lnTo>
                  <a:lnTo>
                    <a:pt x="160" y="737"/>
                  </a:lnTo>
                  <a:lnTo>
                    <a:pt x="155" y="743"/>
                  </a:lnTo>
                  <a:lnTo>
                    <a:pt x="151" y="750"/>
                  </a:lnTo>
                  <a:lnTo>
                    <a:pt x="147" y="756"/>
                  </a:lnTo>
                  <a:lnTo>
                    <a:pt x="142" y="762"/>
                  </a:lnTo>
                  <a:lnTo>
                    <a:pt x="137" y="769"/>
                  </a:lnTo>
                  <a:lnTo>
                    <a:pt x="133" y="775"/>
                  </a:lnTo>
                  <a:lnTo>
                    <a:pt x="129" y="781"/>
                  </a:lnTo>
                  <a:lnTo>
                    <a:pt x="118" y="792"/>
                  </a:lnTo>
                  <a:lnTo>
                    <a:pt x="109" y="803"/>
                  </a:lnTo>
                  <a:lnTo>
                    <a:pt x="97" y="812"/>
                  </a:lnTo>
                  <a:lnTo>
                    <a:pt x="87" y="822"/>
                  </a:lnTo>
                  <a:lnTo>
                    <a:pt x="80" y="825"/>
                  </a:lnTo>
                  <a:lnTo>
                    <a:pt x="75" y="828"/>
                  </a:lnTo>
                  <a:lnTo>
                    <a:pt x="69" y="831"/>
                  </a:lnTo>
                  <a:lnTo>
                    <a:pt x="63" y="835"/>
                  </a:lnTo>
                  <a:lnTo>
                    <a:pt x="57" y="837"/>
                  </a:lnTo>
                  <a:lnTo>
                    <a:pt x="50" y="840"/>
                  </a:lnTo>
                  <a:lnTo>
                    <a:pt x="44" y="842"/>
                  </a:lnTo>
                  <a:lnTo>
                    <a:pt x="39" y="844"/>
                  </a:lnTo>
                  <a:lnTo>
                    <a:pt x="29" y="843"/>
                  </a:lnTo>
                  <a:lnTo>
                    <a:pt x="23" y="841"/>
                  </a:lnTo>
                  <a:lnTo>
                    <a:pt x="19" y="836"/>
                  </a:lnTo>
                  <a:lnTo>
                    <a:pt x="16" y="831"/>
                  </a:lnTo>
                  <a:lnTo>
                    <a:pt x="12" y="825"/>
                  </a:lnTo>
                  <a:lnTo>
                    <a:pt x="10" y="819"/>
                  </a:lnTo>
                  <a:lnTo>
                    <a:pt x="7" y="813"/>
                  </a:lnTo>
                  <a:lnTo>
                    <a:pt x="5" y="810"/>
                  </a:lnTo>
                  <a:lnTo>
                    <a:pt x="3" y="804"/>
                  </a:lnTo>
                  <a:lnTo>
                    <a:pt x="2" y="798"/>
                  </a:lnTo>
                  <a:lnTo>
                    <a:pt x="2" y="793"/>
                  </a:lnTo>
                  <a:lnTo>
                    <a:pt x="2" y="789"/>
                  </a:lnTo>
                  <a:lnTo>
                    <a:pt x="5" y="779"/>
                  </a:lnTo>
                  <a:lnTo>
                    <a:pt x="12" y="772"/>
                  </a:lnTo>
                  <a:lnTo>
                    <a:pt x="7" y="770"/>
                  </a:lnTo>
                  <a:lnTo>
                    <a:pt x="3" y="769"/>
                  </a:lnTo>
                  <a:lnTo>
                    <a:pt x="0" y="765"/>
                  </a:lnTo>
                  <a:lnTo>
                    <a:pt x="1" y="760"/>
                  </a:lnTo>
                  <a:lnTo>
                    <a:pt x="1" y="752"/>
                  </a:lnTo>
                  <a:lnTo>
                    <a:pt x="7" y="750"/>
                  </a:lnTo>
                  <a:lnTo>
                    <a:pt x="13" y="746"/>
                  </a:lnTo>
                  <a:lnTo>
                    <a:pt x="20" y="742"/>
                  </a:lnTo>
                  <a:lnTo>
                    <a:pt x="11" y="735"/>
                  </a:lnTo>
                  <a:lnTo>
                    <a:pt x="5" y="735"/>
                  </a:lnTo>
                  <a:lnTo>
                    <a:pt x="3" y="727"/>
                  </a:lnTo>
                  <a:lnTo>
                    <a:pt x="4" y="723"/>
                  </a:lnTo>
                  <a:lnTo>
                    <a:pt x="6" y="720"/>
                  </a:lnTo>
                  <a:lnTo>
                    <a:pt x="11" y="718"/>
                  </a:lnTo>
                  <a:lnTo>
                    <a:pt x="17" y="715"/>
                  </a:lnTo>
                  <a:lnTo>
                    <a:pt x="23" y="714"/>
                  </a:lnTo>
                  <a:lnTo>
                    <a:pt x="28" y="710"/>
                  </a:lnTo>
                  <a:lnTo>
                    <a:pt x="35" y="708"/>
                  </a:lnTo>
                  <a:lnTo>
                    <a:pt x="28" y="702"/>
                  </a:lnTo>
                  <a:lnTo>
                    <a:pt x="21" y="703"/>
                  </a:lnTo>
                  <a:lnTo>
                    <a:pt x="12" y="703"/>
                  </a:lnTo>
                  <a:lnTo>
                    <a:pt x="8" y="701"/>
                  </a:lnTo>
                  <a:lnTo>
                    <a:pt x="10" y="694"/>
                  </a:lnTo>
                  <a:lnTo>
                    <a:pt x="16" y="690"/>
                  </a:lnTo>
                  <a:lnTo>
                    <a:pt x="21" y="687"/>
                  </a:lnTo>
                  <a:lnTo>
                    <a:pt x="27" y="685"/>
                  </a:lnTo>
                  <a:lnTo>
                    <a:pt x="34" y="682"/>
                  </a:lnTo>
                  <a:lnTo>
                    <a:pt x="41" y="680"/>
                  </a:lnTo>
                  <a:lnTo>
                    <a:pt x="47" y="676"/>
                  </a:lnTo>
                  <a:lnTo>
                    <a:pt x="54" y="674"/>
                  </a:lnTo>
                  <a:lnTo>
                    <a:pt x="48" y="672"/>
                  </a:lnTo>
                  <a:lnTo>
                    <a:pt x="41" y="672"/>
                  </a:lnTo>
                  <a:lnTo>
                    <a:pt x="31" y="673"/>
                  </a:lnTo>
                  <a:lnTo>
                    <a:pt x="23" y="674"/>
                  </a:lnTo>
                  <a:lnTo>
                    <a:pt x="21" y="667"/>
                  </a:lnTo>
                  <a:lnTo>
                    <a:pt x="22" y="661"/>
                  </a:lnTo>
                  <a:lnTo>
                    <a:pt x="25" y="653"/>
                  </a:lnTo>
                  <a:lnTo>
                    <a:pt x="30" y="648"/>
                  </a:lnTo>
                  <a:lnTo>
                    <a:pt x="39" y="645"/>
                  </a:lnTo>
                  <a:lnTo>
                    <a:pt x="50" y="643"/>
                  </a:lnTo>
                  <a:lnTo>
                    <a:pt x="60" y="638"/>
                  </a:lnTo>
                  <a:lnTo>
                    <a:pt x="69" y="633"/>
                  </a:lnTo>
                  <a:lnTo>
                    <a:pt x="39" y="629"/>
                  </a:lnTo>
                  <a:lnTo>
                    <a:pt x="39" y="620"/>
                  </a:lnTo>
                  <a:lnTo>
                    <a:pt x="42" y="614"/>
                  </a:lnTo>
                  <a:lnTo>
                    <a:pt x="45" y="608"/>
                  </a:lnTo>
                  <a:lnTo>
                    <a:pt x="52" y="604"/>
                  </a:lnTo>
                  <a:lnTo>
                    <a:pt x="57" y="600"/>
                  </a:lnTo>
                  <a:lnTo>
                    <a:pt x="64" y="598"/>
                  </a:lnTo>
                  <a:lnTo>
                    <a:pt x="71" y="596"/>
                  </a:lnTo>
                  <a:lnTo>
                    <a:pt x="80" y="595"/>
                  </a:lnTo>
                  <a:lnTo>
                    <a:pt x="85" y="595"/>
                  </a:lnTo>
                  <a:lnTo>
                    <a:pt x="91" y="595"/>
                  </a:lnTo>
                  <a:lnTo>
                    <a:pt x="94" y="593"/>
                  </a:lnTo>
                  <a:lnTo>
                    <a:pt x="98" y="587"/>
                  </a:lnTo>
                  <a:lnTo>
                    <a:pt x="88" y="583"/>
                  </a:lnTo>
                  <a:lnTo>
                    <a:pt x="77" y="584"/>
                  </a:lnTo>
                  <a:lnTo>
                    <a:pt x="66" y="585"/>
                  </a:lnTo>
                  <a:lnTo>
                    <a:pt x="57" y="587"/>
                  </a:lnTo>
                  <a:lnTo>
                    <a:pt x="58" y="584"/>
                  </a:lnTo>
                  <a:lnTo>
                    <a:pt x="61" y="580"/>
                  </a:lnTo>
                  <a:lnTo>
                    <a:pt x="62" y="574"/>
                  </a:lnTo>
                  <a:lnTo>
                    <a:pt x="65" y="568"/>
                  </a:lnTo>
                  <a:lnTo>
                    <a:pt x="69" y="562"/>
                  </a:lnTo>
                  <a:lnTo>
                    <a:pt x="73" y="558"/>
                  </a:lnTo>
                  <a:lnTo>
                    <a:pt x="79" y="554"/>
                  </a:lnTo>
                  <a:lnTo>
                    <a:pt x="88" y="554"/>
                  </a:lnTo>
                  <a:lnTo>
                    <a:pt x="92" y="557"/>
                  </a:lnTo>
                  <a:lnTo>
                    <a:pt x="101" y="558"/>
                  </a:lnTo>
                  <a:lnTo>
                    <a:pt x="111" y="556"/>
                  </a:lnTo>
                  <a:lnTo>
                    <a:pt x="121" y="554"/>
                  </a:lnTo>
                  <a:lnTo>
                    <a:pt x="117" y="548"/>
                  </a:lnTo>
                  <a:lnTo>
                    <a:pt x="113" y="546"/>
                  </a:lnTo>
                  <a:lnTo>
                    <a:pt x="107" y="545"/>
                  </a:lnTo>
                  <a:lnTo>
                    <a:pt x="101" y="545"/>
                  </a:lnTo>
                  <a:lnTo>
                    <a:pt x="95" y="545"/>
                  </a:lnTo>
                  <a:lnTo>
                    <a:pt x="90" y="545"/>
                  </a:lnTo>
                  <a:lnTo>
                    <a:pt x="83" y="543"/>
                  </a:lnTo>
                  <a:lnTo>
                    <a:pt x="80" y="542"/>
                  </a:lnTo>
                  <a:lnTo>
                    <a:pt x="80" y="534"/>
                  </a:lnTo>
                  <a:lnTo>
                    <a:pt x="83" y="530"/>
                  </a:lnTo>
                  <a:lnTo>
                    <a:pt x="87" y="526"/>
                  </a:lnTo>
                  <a:lnTo>
                    <a:pt x="92" y="523"/>
                  </a:lnTo>
                  <a:lnTo>
                    <a:pt x="96" y="520"/>
                  </a:lnTo>
                  <a:lnTo>
                    <a:pt x="101" y="519"/>
                  </a:lnTo>
                  <a:lnTo>
                    <a:pt x="108" y="516"/>
                  </a:lnTo>
                  <a:lnTo>
                    <a:pt x="114" y="516"/>
                  </a:lnTo>
                  <a:lnTo>
                    <a:pt x="121" y="515"/>
                  </a:lnTo>
                  <a:lnTo>
                    <a:pt x="130" y="515"/>
                  </a:lnTo>
                  <a:lnTo>
                    <a:pt x="136" y="514"/>
                  </a:lnTo>
                  <a:lnTo>
                    <a:pt x="144" y="512"/>
                  </a:lnTo>
                  <a:lnTo>
                    <a:pt x="143" y="505"/>
                  </a:lnTo>
                  <a:lnTo>
                    <a:pt x="138" y="503"/>
                  </a:lnTo>
                  <a:lnTo>
                    <a:pt x="131" y="502"/>
                  </a:lnTo>
                  <a:lnTo>
                    <a:pt x="125" y="501"/>
                  </a:lnTo>
                  <a:lnTo>
                    <a:pt x="98" y="505"/>
                  </a:lnTo>
                  <a:lnTo>
                    <a:pt x="100" y="494"/>
                  </a:lnTo>
                  <a:lnTo>
                    <a:pt x="107" y="487"/>
                  </a:lnTo>
                  <a:lnTo>
                    <a:pt x="113" y="481"/>
                  </a:lnTo>
                  <a:lnTo>
                    <a:pt x="123" y="478"/>
                  </a:lnTo>
                  <a:lnTo>
                    <a:pt x="132" y="475"/>
                  </a:lnTo>
                  <a:lnTo>
                    <a:pt x="142" y="473"/>
                  </a:lnTo>
                  <a:lnTo>
                    <a:pt x="152" y="472"/>
                  </a:lnTo>
                  <a:lnTo>
                    <a:pt x="163" y="471"/>
                  </a:lnTo>
                  <a:lnTo>
                    <a:pt x="166" y="475"/>
                  </a:lnTo>
                  <a:lnTo>
                    <a:pt x="170" y="467"/>
                  </a:lnTo>
                  <a:lnTo>
                    <a:pt x="161" y="461"/>
                  </a:lnTo>
                  <a:lnTo>
                    <a:pt x="152" y="459"/>
                  </a:lnTo>
                  <a:lnTo>
                    <a:pt x="142" y="459"/>
                  </a:lnTo>
                  <a:lnTo>
                    <a:pt x="132" y="459"/>
                  </a:lnTo>
                  <a:lnTo>
                    <a:pt x="135" y="453"/>
                  </a:lnTo>
                  <a:lnTo>
                    <a:pt x="143" y="446"/>
                  </a:lnTo>
                  <a:lnTo>
                    <a:pt x="151" y="440"/>
                  </a:lnTo>
                  <a:lnTo>
                    <a:pt x="163" y="437"/>
                  </a:lnTo>
                  <a:lnTo>
                    <a:pt x="171" y="435"/>
                  </a:lnTo>
                  <a:lnTo>
                    <a:pt x="179" y="437"/>
                  </a:lnTo>
                  <a:lnTo>
                    <a:pt x="182" y="436"/>
                  </a:lnTo>
                  <a:lnTo>
                    <a:pt x="186" y="436"/>
                  </a:lnTo>
                  <a:lnTo>
                    <a:pt x="190" y="435"/>
                  </a:lnTo>
                  <a:lnTo>
                    <a:pt x="197" y="434"/>
                  </a:lnTo>
                  <a:lnTo>
                    <a:pt x="190" y="428"/>
                  </a:lnTo>
                  <a:lnTo>
                    <a:pt x="184" y="426"/>
                  </a:lnTo>
                  <a:lnTo>
                    <a:pt x="178" y="423"/>
                  </a:lnTo>
                  <a:lnTo>
                    <a:pt x="171" y="423"/>
                  </a:lnTo>
                  <a:lnTo>
                    <a:pt x="165" y="422"/>
                  </a:lnTo>
                  <a:lnTo>
                    <a:pt x="159" y="422"/>
                  </a:lnTo>
                  <a:lnTo>
                    <a:pt x="153" y="423"/>
                  </a:lnTo>
                  <a:lnTo>
                    <a:pt x="148" y="425"/>
                  </a:lnTo>
                  <a:lnTo>
                    <a:pt x="153" y="421"/>
                  </a:lnTo>
                  <a:lnTo>
                    <a:pt x="160" y="421"/>
                  </a:lnTo>
                  <a:lnTo>
                    <a:pt x="165" y="421"/>
                  </a:lnTo>
                  <a:lnTo>
                    <a:pt x="170" y="415"/>
                  </a:lnTo>
                  <a:lnTo>
                    <a:pt x="170" y="369"/>
                  </a:lnTo>
                  <a:lnTo>
                    <a:pt x="174" y="369"/>
                  </a:lnTo>
                  <a:lnTo>
                    <a:pt x="179" y="366"/>
                  </a:lnTo>
                  <a:lnTo>
                    <a:pt x="183" y="360"/>
                  </a:lnTo>
                  <a:lnTo>
                    <a:pt x="189" y="354"/>
                  </a:lnTo>
                  <a:lnTo>
                    <a:pt x="185" y="354"/>
                  </a:lnTo>
                  <a:lnTo>
                    <a:pt x="186" y="351"/>
                  </a:lnTo>
                  <a:lnTo>
                    <a:pt x="191" y="348"/>
                  </a:lnTo>
                  <a:lnTo>
                    <a:pt x="196" y="344"/>
                  </a:lnTo>
                  <a:lnTo>
                    <a:pt x="197" y="339"/>
                  </a:lnTo>
                  <a:lnTo>
                    <a:pt x="190" y="334"/>
                  </a:lnTo>
                  <a:lnTo>
                    <a:pt x="185" y="335"/>
                  </a:lnTo>
                  <a:lnTo>
                    <a:pt x="184" y="330"/>
                  </a:lnTo>
                  <a:lnTo>
                    <a:pt x="181" y="328"/>
                  </a:lnTo>
                  <a:lnTo>
                    <a:pt x="183" y="325"/>
                  </a:lnTo>
                  <a:lnTo>
                    <a:pt x="186" y="324"/>
                  </a:lnTo>
                  <a:lnTo>
                    <a:pt x="189" y="320"/>
                  </a:lnTo>
                  <a:lnTo>
                    <a:pt x="192" y="316"/>
                  </a:lnTo>
                  <a:lnTo>
                    <a:pt x="190" y="309"/>
                  </a:lnTo>
                  <a:lnTo>
                    <a:pt x="187" y="308"/>
                  </a:lnTo>
                  <a:lnTo>
                    <a:pt x="183" y="308"/>
                  </a:lnTo>
                  <a:lnTo>
                    <a:pt x="180" y="310"/>
                  </a:lnTo>
                  <a:lnTo>
                    <a:pt x="177" y="311"/>
                  </a:lnTo>
                  <a:lnTo>
                    <a:pt x="174" y="311"/>
                  </a:lnTo>
                  <a:lnTo>
                    <a:pt x="174" y="308"/>
                  </a:lnTo>
                  <a:lnTo>
                    <a:pt x="178" y="301"/>
                  </a:lnTo>
                  <a:lnTo>
                    <a:pt x="181" y="298"/>
                  </a:lnTo>
                  <a:lnTo>
                    <a:pt x="185" y="297"/>
                  </a:lnTo>
                  <a:lnTo>
                    <a:pt x="188" y="294"/>
                  </a:lnTo>
                  <a:lnTo>
                    <a:pt x="189" y="291"/>
                  </a:lnTo>
                  <a:lnTo>
                    <a:pt x="184" y="285"/>
                  </a:lnTo>
                  <a:lnTo>
                    <a:pt x="179" y="283"/>
                  </a:lnTo>
                  <a:lnTo>
                    <a:pt x="173" y="283"/>
                  </a:lnTo>
                  <a:lnTo>
                    <a:pt x="170" y="286"/>
                  </a:lnTo>
                  <a:lnTo>
                    <a:pt x="165" y="281"/>
                  </a:lnTo>
                  <a:lnTo>
                    <a:pt x="164" y="278"/>
                  </a:lnTo>
                  <a:lnTo>
                    <a:pt x="166" y="274"/>
                  </a:lnTo>
                  <a:lnTo>
                    <a:pt x="170" y="271"/>
                  </a:lnTo>
                  <a:lnTo>
                    <a:pt x="177" y="263"/>
                  </a:lnTo>
                  <a:lnTo>
                    <a:pt x="173" y="257"/>
                  </a:lnTo>
                  <a:lnTo>
                    <a:pt x="159" y="264"/>
                  </a:lnTo>
                  <a:lnTo>
                    <a:pt x="159" y="258"/>
                  </a:lnTo>
                  <a:lnTo>
                    <a:pt x="159" y="254"/>
                  </a:lnTo>
                  <a:lnTo>
                    <a:pt x="158" y="249"/>
                  </a:lnTo>
                  <a:lnTo>
                    <a:pt x="158" y="246"/>
                  </a:lnTo>
                  <a:lnTo>
                    <a:pt x="155" y="241"/>
                  </a:lnTo>
                  <a:lnTo>
                    <a:pt x="154" y="238"/>
                  </a:lnTo>
                  <a:lnTo>
                    <a:pt x="151" y="233"/>
                  </a:lnTo>
                  <a:lnTo>
                    <a:pt x="148" y="229"/>
                  </a:lnTo>
                  <a:lnTo>
                    <a:pt x="145" y="223"/>
                  </a:lnTo>
                  <a:lnTo>
                    <a:pt x="144" y="215"/>
                  </a:lnTo>
                  <a:lnTo>
                    <a:pt x="147" y="212"/>
                  </a:lnTo>
                  <a:lnTo>
                    <a:pt x="151" y="207"/>
                  </a:lnTo>
                  <a:lnTo>
                    <a:pt x="146" y="200"/>
                  </a:lnTo>
                  <a:lnTo>
                    <a:pt x="139" y="199"/>
                  </a:lnTo>
                  <a:lnTo>
                    <a:pt x="136" y="197"/>
                  </a:lnTo>
                  <a:lnTo>
                    <a:pt x="134" y="196"/>
                  </a:lnTo>
                  <a:lnTo>
                    <a:pt x="132" y="193"/>
                  </a:lnTo>
                  <a:lnTo>
                    <a:pt x="132" y="189"/>
                  </a:lnTo>
                  <a:lnTo>
                    <a:pt x="144" y="177"/>
                  </a:lnTo>
                  <a:lnTo>
                    <a:pt x="136" y="166"/>
                  </a:lnTo>
                  <a:lnTo>
                    <a:pt x="130" y="169"/>
                  </a:lnTo>
                  <a:lnTo>
                    <a:pt x="125" y="170"/>
                  </a:lnTo>
                  <a:lnTo>
                    <a:pt x="121" y="163"/>
                  </a:lnTo>
                  <a:lnTo>
                    <a:pt x="126" y="160"/>
                  </a:lnTo>
                  <a:lnTo>
                    <a:pt x="130" y="156"/>
                  </a:lnTo>
                  <a:lnTo>
                    <a:pt x="132" y="151"/>
                  </a:lnTo>
                  <a:lnTo>
                    <a:pt x="126" y="147"/>
                  </a:lnTo>
                  <a:lnTo>
                    <a:pt x="119" y="147"/>
                  </a:lnTo>
                  <a:lnTo>
                    <a:pt x="116" y="146"/>
                  </a:lnTo>
                  <a:lnTo>
                    <a:pt x="113" y="144"/>
                  </a:lnTo>
                  <a:lnTo>
                    <a:pt x="111" y="141"/>
                  </a:lnTo>
                  <a:lnTo>
                    <a:pt x="110" y="136"/>
                  </a:lnTo>
                  <a:lnTo>
                    <a:pt x="117" y="130"/>
                  </a:lnTo>
                  <a:lnTo>
                    <a:pt x="125" y="124"/>
                  </a:lnTo>
                  <a:lnTo>
                    <a:pt x="115" y="119"/>
                  </a:lnTo>
                  <a:lnTo>
                    <a:pt x="107" y="117"/>
                  </a:lnTo>
                  <a:lnTo>
                    <a:pt x="102" y="114"/>
                  </a:lnTo>
                  <a:lnTo>
                    <a:pt x="100" y="112"/>
                  </a:lnTo>
                  <a:lnTo>
                    <a:pt x="98" y="107"/>
                  </a:lnTo>
                  <a:lnTo>
                    <a:pt x="98" y="102"/>
                  </a:lnTo>
                  <a:lnTo>
                    <a:pt x="106" y="99"/>
                  </a:lnTo>
                  <a:lnTo>
                    <a:pt x="100" y="93"/>
                  </a:lnTo>
                  <a:lnTo>
                    <a:pt x="95" y="90"/>
                  </a:lnTo>
                  <a:lnTo>
                    <a:pt x="91" y="95"/>
                  </a:lnTo>
                  <a:lnTo>
                    <a:pt x="88" y="83"/>
                  </a:lnTo>
                  <a:lnTo>
                    <a:pt x="91" y="80"/>
                  </a:lnTo>
                  <a:lnTo>
                    <a:pt x="97" y="79"/>
                  </a:lnTo>
                  <a:lnTo>
                    <a:pt x="101" y="75"/>
                  </a:lnTo>
                  <a:lnTo>
                    <a:pt x="102" y="68"/>
                  </a:lnTo>
                  <a:lnTo>
                    <a:pt x="91" y="66"/>
                  </a:lnTo>
                  <a:lnTo>
                    <a:pt x="81" y="64"/>
                  </a:lnTo>
                  <a:lnTo>
                    <a:pt x="76" y="61"/>
                  </a:lnTo>
                  <a:lnTo>
                    <a:pt x="73" y="59"/>
                  </a:lnTo>
                  <a:lnTo>
                    <a:pt x="70" y="54"/>
                  </a:lnTo>
                  <a:lnTo>
                    <a:pt x="69" y="49"/>
                  </a:lnTo>
                  <a:lnTo>
                    <a:pt x="71" y="47"/>
                  </a:lnTo>
                  <a:lnTo>
                    <a:pt x="74" y="44"/>
                  </a:lnTo>
                  <a:lnTo>
                    <a:pt x="78" y="43"/>
                  </a:lnTo>
                  <a:lnTo>
                    <a:pt x="83" y="46"/>
                  </a:lnTo>
                  <a:lnTo>
                    <a:pt x="90" y="37"/>
                  </a:lnTo>
                  <a:lnTo>
                    <a:pt x="99" y="31"/>
                  </a:lnTo>
                  <a:lnTo>
                    <a:pt x="109" y="25"/>
                  </a:lnTo>
                  <a:lnTo>
                    <a:pt x="119" y="22"/>
                  </a:lnTo>
                  <a:lnTo>
                    <a:pt x="129" y="16"/>
                  </a:lnTo>
                  <a:lnTo>
                    <a:pt x="139" y="12"/>
                  </a:lnTo>
                  <a:lnTo>
                    <a:pt x="149" y="6"/>
                  </a:lnTo>
                  <a:lnTo>
                    <a:pt x="159" y="0"/>
                  </a:lnTo>
                  <a:lnTo>
                    <a:pt x="161" y="7"/>
                  </a:lnTo>
                  <a:lnTo>
                    <a:pt x="163" y="14"/>
                  </a:lnTo>
                  <a:lnTo>
                    <a:pt x="165" y="21"/>
                  </a:lnTo>
                  <a:lnTo>
                    <a:pt x="168" y="28"/>
                  </a:lnTo>
                  <a:lnTo>
                    <a:pt x="171" y="34"/>
                  </a:lnTo>
                  <a:lnTo>
                    <a:pt x="174" y="42"/>
                  </a:lnTo>
                  <a:lnTo>
                    <a:pt x="179" y="49"/>
                  </a:lnTo>
                  <a:lnTo>
                    <a:pt x="185" y="57"/>
                  </a:lnTo>
                  <a:close/>
                </a:path>
              </a:pathLst>
            </a:custGeom>
            <a:solidFill>
              <a:srgbClr val="FF40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 name="Freeform 25"/>
            <p:cNvSpPr>
              <a:spLocks/>
            </p:cNvSpPr>
            <p:nvPr/>
          </p:nvSpPr>
          <p:spPr bwMode="auto">
            <a:xfrm>
              <a:off x="1719" y="1236"/>
              <a:ext cx="53" cy="27"/>
            </a:xfrm>
            <a:custGeom>
              <a:avLst/>
              <a:gdLst>
                <a:gd name="T0" fmla="*/ 0 w 53"/>
                <a:gd name="T1" fmla="*/ 8 h 27"/>
                <a:gd name="T2" fmla="*/ 4 w 53"/>
                <a:gd name="T3" fmla="*/ 0 h 27"/>
                <a:gd name="T4" fmla="*/ 53 w 53"/>
                <a:gd name="T5" fmla="*/ 27 h 27"/>
                <a:gd name="T6" fmla="*/ 0 w 53"/>
                <a:gd name="T7" fmla="*/ 8 h 27"/>
              </a:gdLst>
              <a:ahLst/>
              <a:cxnLst>
                <a:cxn ang="0">
                  <a:pos x="T0" y="T1"/>
                </a:cxn>
                <a:cxn ang="0">
                  <a:pos x="T2" y="T3"/>
                </a:cxn>
                <a:cxn ang="0">
                  <a:pos x="T4" y="T5"/>
                </a:cxn>
                <a:cxn ang="0">
                  <a:pos x="T6" y="T7"/>
                </a:cxn>
              </a:cxnLst>
              <a:rect l="0" t="0" r="r" b="b"/>
              <a:pathLst>
                <a:path w="53" h="27">
                  <a:moveTo>
                    <a:pt x="0" y="8"/>
                  </a:moveTo>
                  <a:lnTo>
                    <a:pt x="4" y="0"/>
                  </a:lnTo>
                  <a:lnTo>
                    <a:pt x="53" y="27"/>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 name="Freeform 26"/>
            <p:cNvSpPr>
              <a:spLocks/>
            </p:cNvSpPr>
            <p:nvPr/>
          </p:nvSpPr>
          <p:spPr bwMode="auto">
            <a:xfrm>
              <a:off x="1760" y="1236"/>
              <a:ext cx="42" cy="19"/>
            </a:xfrm>
            <a:custGeom>
              <a:avLst/>
              <a:gdLst>
                <a:gd name="T0" fmla="*/ 42 w 42"/>
                <a:gd name="T1" fmla="*/ 19 h 19"/>
                <a:gd name="T2" fmla="*/ 34 w 42"/>
                <a:gd name="T3" fmla="*/ 19 h 19"/>
                <a:gd name="T4" fmla="*/ 28 w 42"/>
                <a:gd name="T5" fmla="*/ 19 h 19"/>
                <a:gd name="T6" fmla="*/ 22 w 42"/>
                <a:gd name="T7" fmla="*/ 17 h 19"/>
                <a:gd name="T8" fmla="*/ 15 w 42"/>
                <a:gd name="T9" fmla="*/ 16 h 19"/>
                <a:gd name="T10" fmla="*/ 9 w 42"/>
                <a:gd name="T11" fmla="*/ 13 h 19"/>
                <a:gd name="T12" fmla="*/ 5 w 42"/>
                <a:gd name="T13" fmla="*/ 10 h 19"/>
                <a:gd name="T14" fmla="*/ 0 w 42"/>
                <a:gd name="T15" fmla="*/ 4 h 19"/>
                <a:gd name="T16" fmla="*/ 0 w 42"/>
                <a:gd name="T17" fmla="*/ 0 h 19"/>
                <a:gd name="T18" fmla="*/ 42 w 42"/>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9">
                  <a:moveTo>
                    <a:pt x="42" y="19"/>
                  </a:moveTo>
                  <a:lnTo>
                    <a:pt x="34" y="19"/>
                  </a:lnTo>
                  <a:lnTo>
                    <a:pt x="28" y="19"/>
                  </a:lnTo>
                  <a:lnTo>
                    <a:pt x="22" y="17"/>
                  </a:lnTo>
                  <a:lnTo>
                    <a:pt x="15" y="16"/>
                  </a:lnTo>
                  <a:lnTo>
                    <a:pt x="9" y="13"/>
                  </a:lnTo>
                  <a:lnTo>
                    <a:pt x="5" y="10"/>
                  </a:lnTo>
                  <a:lnTo>
                    <a:pt x="0" y="4"/>
                  </a:lnTo>
                  <a:lnTo>
                    <a:pt x="0" y="0"/>
                  </a:lnTo>
                  <a:lnTo>
                    <a:pt x="4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 name="Freeform 27"/>
            <p:cNvSpPr>
              <a:spLocks/>
            </p:cNvSpPr>
            <p:nvPr/>
          </p:nvSpPr>
          <p:spPr bwMode="auto">
            <a:xfrm>
              <a:off x="1601" y="1248"/>
              <a:ext cx="273" cy="301"/>
            </a:xfrm>
            <a:custGeom>
              <a:avLst/>
              <a:gdLst>
                <a:gd name="T0" fmla="*/ 195 w 273"/>
                <a:gd name="T1" fmla="*/ 45 h 301"/>
                <a:gd name="T2" fmla="*/ 220 w 273"/>
                <a:gd name="T3" fmla="*/ 46 h 301"/>
                <a:gd name="T4" fmla="*/ 242 w 273"/>
                <a:gd name="T5" fmla="*/ 60 h 301"/>
                <a:gd name="T6" fmla="*/ 241 w 273"/>
                <a:gd name="T7" fmla="*/ 79 h 301"/>
                <a:gd name="T8" fmla="*/ 246 w 273"/>
                <a:gd name="T9" fmla="*/ 102 h 301"/>
                <a:gd name="T10" fmla="*/ 252 w 273"/>
                <a:gd name="T11" fmla="*/ 114 h 301"/>
                <a:gd name="T12" fmla="*/ 269 w 273"/>
                <a:gd name="T13" fmla="*/ 158 h 301"/>
                <a:gd name="T14" fmla="*/ 265 w 273"/>
                <a:gd name="T15" fmla="*/ 156 h 301"/>
                <a:gd name="T16" fmla="*/ 265 w 273"/>
                <a:gd name="T17" fmla="*/ 140 h 301"/>
                <a:gd name="T18" fmla="*/ 255 w 273"/>
                <a:gd name="T19" fmla="*/ 127 h 301"/>
                <a:gd name="T20" fmla="*/ 246 w 273"/>
                <a:gd name="T21" fmla="*/ 137 h 301"/>
                <a:gd name="T22" fmla="*/ 248 w 273"/>
                <a:gd name="T23" fmla="*/ 157 h 301"/>
                <a:gd name="T24" fmla="*/ 246 w 273"/>
                <a:gd name="T25" fmla="*/ 177 h 301"/>
                <a:gd name="T26" fmla="*/ 243 w 273"/>
                <a:gd name="T27" fmla="*/ 197 h 301"/>
                <a:gd name="T28" fmla="*/ 236 w 273"/>
                <a:gd name="T29" fmla="*/ 204 h 301"/>
                <a:gd name="T30" fmla="*/ 239 w 273"/>
                <a:gd name="T31" fmla="*/ 221 h 301"/>
                <a:gd name="T32" fmla="*/ 229 w 273"/>
                <a:gd name="T33" fmla="*/ 244 h 301"/>
                <a:gd name="T34" fmla="*/ 212 w 273"/>
                <a:gd name="T35" fmla="*/ 261 h 301"/>
                <a:gd name="T36" fmla="*/ 192 w 273"/>
                <a:gd name="T37" fmla="*/ 275 h 301"/>
                <a:gd name="T38" fmla="*/ 170 w 273"/>
                <a:gd name="T39" fmla="*/ 288 h 301"/>
                <a:gd name="T40" fmla="*/ 148 w 273"/>
                <a:gd name="T41" fmla="*/ 301 h 301"/>
                <a:gd name="T42" fmla="*/ 120 w 273"/>
                <a:gd name="T43" fmla="*/ 295 h 301"/>
                <a:gd name="T44" fmla="*/ 96 w 273"/>
                <a:gd name="T45" fmla="*/ 286 h 301"/>
                <a:gd name="T46" fmla="*/ 82 w 273"/>
                <a:gd name="T47" fmla="*/ 280 h 301"/>
                <a:gd name="T48" fmla="*/ 80 w 273"/>
                <a:gd name="T49" fmla="*/ 270 h 301"/>
                <a:gd name="T50" fmla="*/ 64 w 273"/>
                <a:gd name="T51" fmla="*/ 268 h 301"/>
                <a:gd name="T52" fmla="*/ 64 w 273"/>
                <a:gd name="T53" fmla="*/ 259 h 301"/>
                <a:gd name="T54" fmla="*/ 61 w 273"/>
                <a:gd name="T55" fmla="*/ 250 h 301"/>
                <a:gd name="T56" fmla="*/ 43 w 273"/>
                <a:gd name="T57" fmla="*/ 236 h 301"/>
                <a:gd name="T58" fmla="*/ 53 w 273"/>
                <a:gd name="T59" fmla="*/ 234 h 301"/>
                <a:gd name="T60" fmla="*/ 50 w 273"/>
                <a:gd name="T61" fmla="*/ 221 h 301"/>
                <a:gd name="T62" fmla="*/ 32 w 273"/>
                <a:gd name="T63" fmla="*/ 219 h 301"/>
                <a:gd name="T64" fmla="*/ 39 w 273"/>
                <a:gd name="T65" fmla="*/ 211 h 301"/>
                <a:gd name="T66" fmla="*/ 33 w 273"/>
                <a:gd name="T67" fmla="*/ 197 h 301"/>
                <a:gd name="T68" fmla="*/ 24 w 273"/>
                <a:gd name="T69" fmla="*/ 187 h 301"/>
                <a:gd name="T70" fmla="*/ 33 w 273"/>
                <a:gd name="T71" fmla="*/ 182 h 301"/>
                <a:gd name="T72" fmla="*/ 25 w 273"/>
                <a:gd name="T73" fmla="*/ 169 h 301"/>
                <a:gd name="T74" fmla="*/ 20 w 273"/>
                <a:gd name="T75" fmla="*/ 163 h 301"/>
                <a:gd name="T76" fmla="*/ 31 w 273"/>
                <a:gd name="T77" fmla="*/ 150 h 301"/>
                <a:gd name="T78" fmla="*/ 24 w 273"/>
                <a:gd name="T79" fmla="*/ 143 h 301"/>
                <a:gd name="T80" fmla="*/ 8 w 273"/>
                <a:gd name="T81" fmla="*/ 128 h 301"/>
                <a:gd name="T82" fmla="*/ 5 w 273"/>
                <a:gd name="T83" fmla="*/ 143 h 301"/>
                <a:gd name="T84" fmla="*/ 5 w 273"/>
                <a:gd name="T85" fmla="*/ 123 h 301"/>
                <a:gd name="T86" fmla="*/ 16 w 273"/>
                <a:gd name="T87" fmla="*/ 110 h 301"/>
                <a:gd name="T88" fmla="*/ 27 w 273"/>
                <a:gd name="T89" fmla="*/ 91 h 301"/>
                <a:gd name="T90" fmla="*/ 50 w 273"/>
                <a:gd name="T91" fmla="*/ 83 h 301"/>
                <a:gd name="T92" fmla="*/ 44 w 273"/>
                <a:gd name="T93" fmla="*/ 63 h 301"/>
                <a:gd name="T94" fmla="*/ 27 w 273"/>
                <a:gd name="T95" fmla="*/ 48 h 301"/>
                <a:gd name="T96" fmla="*/ 31 w 273"/>
                <a:gd name="T97" fmla="*/ 26 h 301"/>
                <a:gd name="T98" fmla="*/ 51 w 273"/>
                <a:gd name="T99" fmla="*/ 17 h 301"/>
                <a:gd name="T100" fmla="*/ 70 w 273"/>
                <a:gd name="T101" fmla="*/ 5 h 301"/>
                <a:gd name="T102" fmla="*/ 84 w 273"/>
                <a:gd name="T103" fmla="*/ 12 h 301"/>
                <a:gd name="T104" fmla="*/ 101 w 273"/>
                <a:gd name="T105" fmla="*/ 23 h 301"/>
                <a:gd name="T106" fmla="*/ 121 w 273"/>
                <a:gd name="T107" fmla="*/ 31 h 301"/>
                <a:gd name="T108" fmla="*/ 142 w 273"/>
                <a:gd name="T109" fmla="*/ 33 h 301"/>
                <a:gd name="T110" fmla="*/ 165 w 273"/>
                <a:gd name="T111"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301">
                  <a:moveTo>
                    <a:pt x="179" y="44"/>
                  </a:moveTo>
                  <a:lnTo>
                    <a:pt x="186" y="44"/>
                  </a:lnTo>
                  <a:lnTo>
                    <a:pt x="195" y="45"/>
                  </a:lnTo>
                  <a:lnTo>
                    <a:pt x="204" y="45"/>
                  </a:lnTo>
                  <a:lnTo>
                    <a:pt x="212" y="46"/>
                  </a:lnTo>
                  <a:lnTo>
                    <a:pt x="220" y="46"/>
                  </a:lnTo>
                  <a:lnTo>
                    <a:pt x="228" y="50"/>
                  </a:lnTo>
                  <a:lnTo>
                    <a:pt x="235" y="53"/>
                  </a:lnTo>
                  <a:lnTo>
                    <a:pt x="242" y="60"/>
                  </a:lnTo>
                  <a:lnTo>
                    <a:pt x="243" y="67"/>
                  </a:lnTo>
                  <a:lnTo>
                    <a:pt x="243" y="74"/>
                  </a:lnTo>
                  <a:lnTo>
                    <a:pt x="241" y="79"/>
                  </a:lnTo>
                  <a:lnTo>
                    <a:pt x="239" y="86"/>
                  </a:lnTo>
                  <a:lnTo>
                    <a:pt x="245" y="93"/>
                  </a:lnTo>
                  <a:lnTo>
                    <a:pt x="246" y="102"/>
                  </a:lnTo>
                  <a:lnTo>
                    <a:pt x="245" y="106"/>
                  </a:lnTo>
                  <a:lnTo>
                    <a:pt x="248" y="110"/>
                  </a:lnTo>
                  <a:lnTo>
                    <a:pt x="252" y="114"/>
                  </a:lnTo>
                  <a:lnTo>
                    <a:pt x="254" y="120"/>
                  </a:lnTo>
                  <a:lnTo>
                    <a:pt x="273" y="120"/>
                  </a:lnTo>
                  <a:lnTo>
                    <a:pt x="269" y="158"/>
                  </a:lnTo>
                  <a:lnTo>
                    <a:pt x="264" y="159"/>
                  </a:lnTo>
                  <a:lnTo>
                    <a:pt x="264" y="161"/>
                  </a:lnTo>
                  <a:lnTo>
                    <a:pt x="265" y="156"/>
                  </a:lnTo>
                  <a:lnTo>
                    <a:pt x="266" y="150"/>
                  </a:lnTo>
                  <a:lnTo>
                    <a:pt x="265" y="145"/>
                  </a:lnTo>
                  <a:lnTo>
                    <a:pt x="265" y="140"/>
                  </a:lnTo>
                  <a:lnTo>
                    <a:pt x="262" y="133"/>
                  </a:lnTo>
                  <a:lnTo>
                    <a:pt x="260" y="130"/>
                  </a:lnTo>
                  <a:lnTo>
                    <a:pt x="255" y="127"/>
                  </a:lnTo>
                  <a:lnTo>
                    <a:pt x="250" y="127"/>
                  </a:lnTo>
                  <a:lnTo>
                    <a:pt x="246" y="130"/>
                  </a:lnTo>
                  <a:lnTo>
                    <a:pt x="246" y="137"/>
                  </a:lnTo>
                  <a:lnTo>
                    <a:pt x="246" y="143"/>
                  </a:lnTo>
                  <a:lnTo>
                    <a:pt x="248" y="150"/>
                  </a:lnTo>
                  <a:lnTo>
                    <a:pt x="248" y="157"/>
                  </a:lnTo>
                  <a:lnTo>
                    <a:pt x="250" y="163"/>
                  </a:lnTo>
                  <a:lnTo>
                    <a:pt x="248" y="169"/>
                  </a:lnTo>
                  <a:lnTo>
                    <a:pt x="246" y="177"/>
                  </a:lnTo>
                  <a:lnTo>
                    <a:pt x="244" y="181"/>
                  </a:lnTo>
                  <a:lnTo>
                    <a:pt x="244" y="190"/>
                  </a:lnTo>
                  <a:lnTo>
                    <a:pt x="243" y="197"/>
                  </a:lnTo>
                  <a:lnTo>
                    <a:pt x="239" y="199"/>
                  </a:lnTo>
                  <a:lnTo>
                    <a:pt x="234" y="201"/>
                  </a:lnTo>
                  <a:lnTo>
                    <a:pt x="236" y="204"/>
                  </a:lnTo>
                  <a:lnTo>
                    <a:pt x="239" y="208"/>
                  </a:lnTo>
                  <a:lnTo>
                    <a:pt x="242" y="214"/>
                  </a:lnTo>
                  <a:lnTo>
                    <a:pt x="239" y="221"/>
                  </a:lnTo>
                  <a:lnTo>
                    <a:pt x="237" y="229"/>
                  </a:lnTo>
                  <a:lnTo>
                    <a:pt x="233" y="236"/>
                  </a:lnTo>
                  <a:lnTo>
                    <a:pt x="229" y="244"/>
                  </a:lnTo>
                  <a:lnTo>
                    <a:pt x="224" y="249"/>
                  </a:lnTo>
                  <a:lnTo>
                    <a:pt x="219" y="255"/>
                  </a:lnTo>
                  <a:lnTo>
                    <a:pt x="212" y="261"/>
                  </a:lnTo>
                  <a:lnTo>
                    <a:pt x="207" y="267"/>
                  </a:lnTo>
                  <a:lnTo>
                    <a:pt x="200" y="271"/>
                  </a:lnTo>
                  <a:lnTo>
                    <a:pt x="192" y="275"/>
                  </a:lnTo>
                  <a:lnTo>
                    <a:pt x="185" y="280"/>
                  </a:lnTo>
                  <a:lnTo>
                    <a:pt x="179" y="285"/>
                  </a:lnTo>
                  <a:lnTo>
                    <a:pt x="170" y="288"/>
                  </a:lnTo>
                  <a:lnTo>
                    <a:pt x="163" y="292"/>
                  </a:lnTo>
                  <a:lnTo>
                    <a:pt x="154" y="297"/>
                  </a:lnTo>
                  <a:lnTo>
                    <a:pt x="148" y="301"/>
                  </a:lnTo>
                  <a:lnTo>
                    <a:pt x="138" y="300"/>
                  </a:lnTo>
                  <a:lnTo>
                    <a:pt x="129" y="299"/>
                  </a:lnTo>
                  <a:lnTo>
                    <a:pt x="120" y="295"/>
                  </a:lnTo>
                  <a:lnTo>
                    <a:pt x="113" y="293"/>
                  </a:lnTo>
                  <a:lnTo>
                    <a:pt x="104" y="289"/>
                  </a:lnTo>
                  <a:lnTo>
                    <a:pt x="96" y="286"/>
                  </a:lnTo>
                  <a:lnTo>
                    <a:pt x="87" y="282"/>
                  </a:lnTo>
                  <a:lnTo>
                    <a:pt x="80" y="279"/>
                  </a:lnTo>
                  <a:lnTo>
                    <a:pt x="82" y="280"/>
                  </a:lnTo>
                  <a:lnTo>
                    <a:pt x="84" y="279"/>
                  </a:lnTo>
                  <a:lnTo>
                    <a:pt x="82" y="272"/>
                  </a:lnTo>
                  <a:lnTo>
                    <a:pt x="80" y="270"/>
                  </a:lnTo>
                  <a:lnTo>
                    <a:pt x="77" y="269"/>
                  </a:lnTo>
                  <a:lnTo>
                    <a:pt x="74" y="269"/>
                  </a:lnTo>
                  <a:lnTo>
                    <a:pt x="64" y="268"/>
                  </a:lnTo>
                  <a:lnTo>
                    <a:pt x="58" y="263"/>
                  </a:lnTo>
                  <a:lnTo>
                    <a:pt x="59" y="261"/>
                  </a:lnTo>
                  <a:lnTo>
                    <a:pt x="64" y="259"/>
                  </a:lnTo>
                  <a:lnTo>
                    <a:pt x="68" y="257"/>
                  </a:lnTo>
                  <a:lnTo>
                    <a:pt x="69" y="252"/>
                  </a:lnTo>
                  <a:lnTo>
                    <a:pt x="61" y="250"/>
                  </a:lnTo>
                  <a:lnTo>
                    <a:pt x="52" y="248"/>
                  </a:lnTo>
                  <a:lnTo>
                    <a:pt x="45" y="244"/>
                  </a:lnTo>
                  <a:lnTo>
                    <a:pt x="43" y="236"/>
                  </a:lnTo>
                  <a:lnTo>
                    <a:pt x="45" y="235"/>
                  </a:lnTo>
                  <a:lnTo>
                    <a:pt x="50" y="235"/>
                  </a:lnTo>
                  <a:lnTo>
                    <a:pt x="53" y="234"/>
                  </a:lnTo>
                  <a:lnTo>
                    <a:pt x="58" y="233"/>
                  </a:lnTo>
                  <a:lnTo>
                    <a:pt x="56" y="226"/>
                  </a:lnTo>
                  <a:lnTo>
                    <a:pt x="50" y="221"/>
                  </a:lnTo>
                  <a:lnTo>
                    <a:pt x="44" y="221"/>
                  </a:lnTo>
                  <a:lnTo>
                    <a:pt x="38" y="221"/>
                  </a:lnTo>
                  <a:lnTo>
                    <a:pt x="32" y="219"/>
                  </a:lnTo>
                  <a:lnTo>
                    <a:pt x="31" y="214"/>
                  </a:lnTo>
                  <a:lnTo>
                    <a:pt x="34" y="213"/>
                  </a:lnTo>
                  <a:lnTo>
                    <a:pt x="39" y="211"/>
                  </a:lnTo>
                  <a:lnTo>
                    <a:pt x="40" y="205"/>
                  </a:lnTo>
                  <a:lnTo>
                    <a:pt x="39" y="199"/>
                  </a:lnTo>
                  <a:lnTo>
                    <a:pt x="33" y="197"/>
                  </a:lnTo>
                  <a:lnTo>
                    <a:pt x="28" y="197"/>
                  </a:lnTo>
                  <a:lnTo>
                    <a:pt x="24" y="194"/>
                  </a:lnTo>
                  <a:lnTo>
                    <a:pt x="24" y="187"/>
                  </a:lnTo>
                  <a:lnTo>
                    <a:pt x="24" y="185"/>
                  </a:lnTo>
                  <a:lnTo>
                    <a:pt x="29" y="184"/>
                  </a:lnTo>
                  <a:lnTo>
                    <a:pt x="33" y="182"/>
                  </a:lnTo>
                  <a:lnTo>
                    <a:pt x="35" y="177"/>
                  </a:lnTo>
                  <a:lnTo>
                    <a:pt x="30" y="170"/>
                  </a:lnTo>
                  <a:lnTo>
                    <a:pt x="25" y="169"/>
                  </a:lnTo>
                  <a:lnTo>
                    <a:pt x="22" y="167"/>
                  </a:lnTo>
                  <a:lnTo>
                    <a:pt x="20" y="166"/>
                  </a:lnTo>
                  <a:lnTo>
                    <a:pt x="20" y="163"/>
                  </a:lnTo>
                  <a:lnTo>
                    <a:pt x="21" y="158"/>
                  </a:lnTo>
                  <a:lnTo>
                    <a:pt x="27" y="156"/>
                  </a:lnTo>
                  <a:lnTo>
                    <a:pt x="31" y="150"/>
                  </a:lnTo>
                  <a:lnTo>
                    <a:pt x="30" y="146"/>
                  </a:lnTo>
                  <a:lnTo>
                    <a:pt x="28" y="143"/>
                  </a:lnTo>
                  <a:lnTo>
                    <a:pt x="24" y="143"/>
                  </a:lnTo>
                  <a:lnTo>
                    <a:pt x="23" y="133"/>
                  </a:lnTo>
                  <a:lnTo>
                    <a:pt x="16" y="127"/>
                  </a:lnTo>
                  <a:lnTo>
                    <a:pt x="8" y="128"/>
                  </a:lnTo>
                  <a:lnTo>
                    <a:pt x="9" y="135"/>
                  </a:lnTo>
                  <a:lnTo>
                    <a:pt x="9" y="143"/>
                  </a:lnTo>
                  <a:lnTo>
                    <a:pt x="5" y="143"/>
                  </a:lnTo>
                  <a:lnTo>
                    <a:pt x="0" y="137"/>
                  </a:lnTo>
                  <a:lnTo>
                    <a:pt x="2" y="130"/>
                  </a:lnTo>
                  <a:lnTo>
                    <a:pt x="5" y="123"/>
                  </a:lnTo>
                  <a:lnTo>
                    <a:pt x="9" y="116"/>
                  </a:lnTo>
                  <a:lnTo>
                    <a:pt x="12" y="114"/>
                  </a:lnTo>
                  <a:lnTo>
                    <a:pt x="16" y="110"/>
                  </a:lnTo>
                  <a:lnTo>
                    <a:pt x="20" y="104"/>
                  </a:lnTo>
                  <a:lnTo>
                    <a:pt x="24" y="97"/>
                  </a:lnTo>
                  <a:lnTo>
                    <a:pt x="27" y="91"/>
                  </a:lnTo>
                  <a:lnTo>
                    <a:pt x="32" y="86"/>
                  </a:lnTo>
                  <a:lnTo>
                    <a:pt x="40" y="83"/>
                  </a:lnTo>
                  <a:lnTo>
                    <a:pt x="50" y="83"/>
                  </a:lnTo>
                  <a:lnTo>
                    <a:pt x="51" y="75"/>
                  </a:lnTo>
                  <a:lnTo>
                    <a:pt x="49" y="69"/>
                  </a:lnTo>
                  <a:lnTo>
                    <a:pt x="44" y="63"/>
                  </a:lnTo>
                  <a:lnTo>
                    <a:pt x="39" y="59"/>
                  </a:lnTo>
                  <a:lnTo>
                    <a:pt x="32" y="53"/>
                  </a:lnTo>
                  <a:lnTo>
                    <a:pt x="27" y="48"/>
                  </a:lnTo>
                  <a:lnTo>
                    <a:pt x="25" y="40"/>
                  </a:lnTo>
                  <a:lnTo>
                    <a:pt x="28" y="34"/>
                  </a:lnTo>
                  <a:lnTo>
                    <a:pt x="31" y="26"/>
                  </a:lnTo>
                  <a:lnTo>
                    <a:pt x="38" y="22"/>
                  </a:lnTo>
                  <a:lnTo>
                    <a:pt x="44" y="19"/>
                  </a:lnTo>
                  <a:lnTo>
                    <a:pt x="51" y="17"/>
                  </a:lnTo>
                  <a:lnTo>
                    <a:pt x="58" y="13"/>
                  </a:lnTo>
                  <a:lnTo>
                    <a:pt x="65" y="9"/>
                  </a:lnTo>
                  <a:lnTo>
                    <a:pt x="70" y="5"/>
                  </a:lnTo>
                  <a:lnTo>
                    <a:pt x="77" y="0"/>
                  </a:lnTo>
                  <a:lnTo>
                    <a:pt x="80" y="5"/>
                  </a:lnTo>
                  <a:lnTo>
                    <a:pt x="84" y="12"/>
                  </a:lnTo>
                  <a:lnTo>
                    <a:pt x="90" y="16"/>
                  </a:lnTo>
                  <a:lnTo>
                    <a:pt x="96" y="21"/>
                  </a:lnTo>
                  <a:lnTo>
                    <a:pt x="101" y="23"/>
                  </a:lnTo>
                  <a:lnTo>
                    <a:pt x="108" y="26"/>
                  </a:lnTo>
                  <a:lnTo>
                    <a:pt x="114" y="28"/>
                  </a:lnTo>
                  <a:lnTo>
                    <a:pt x="121" y="31"/>
                  </a:lnTo>
                  <a:lnTo>
                    <a:pt x="128" y="31"/>
                  </a:lnTo>
                  <a:lnTo>
                    <a:pt x="135" y="32"/>
                  </a:lnTo>
                  <a:lnTo>
                    <a:pt x="142" y="33"/>
                  </a:lnTo>
                  <a:lnTo>
                    <a:pt x="150" y="35"/>
                  </a:lnTo>
                  <a:lnTo>
                    <a:pt x="157" y="36"/>
                  </a:lnTo>
                  <a:lnTo>
                    <a:pt x="165" y="38"/>
                  </a:lnTo>
                  <a:lnTo>
                    <a:pt x="171" y="40"/>
                  </a:lnTo>
                  <a:lnTo>
                    <a:pt x="179" y="44"/>
                  </a:lnTo>
                  <a:close/>
                </a:path>
              </a:pathLst>
            </a:custGeom>
            <a:solidFill>
              <a:srgbClr val="FFB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 name="Freeform 28"/>
            <p:cNvSpPr>
              <a:spLocks/>
            </p:cNvSpPr>
            <p:nvPr/>
          </p:nvSpPr>
          <p:spPr bwMode="auto">
            <a:xfrm>
              <a:off x="1843" y="1236"/>
              <a:ext cx="12" cy="12"/>
            </a:xfrm>
            <a:custGeom>
              <a:avLst/>
              <a:gdLst>
                <a:gd name="T0" fmla="*/ 12 w 12"/>
                <a:gd name="T1" fmla="*/ 4 h 12"/>
                <a:gd name="T2" fmla="*/ 12 w 12"/>
                <a:gd name="T3" fmla="*/ 12 h 12"/>
                <a:gd name="T4" fmla="*/ 5 w 12"/>
                <a:gd name="T5" fmla="*/ 9 h 12"/>
                <a:gd name="T6" fmla="*/ 2 w 12"/>
                <a:gd name="T7" fmla="*/ 9 h 12"/>
                <a:gd name="T8" fmla="*/ 0 w 12"/>
                <a:gd name="T9" fmla="*/ 7 h 12"/>
                <a:gd name="T10" fmla="*/ 0 w 12"/>
                <a:gd name="T11" fmla="*/ 0 h 12"/>
                <a:gd name="T12" fmla="*/ 8 w 12"/>
                <a:gd name="T13" fmla="*/ 2 h 12"/>
                <a:gd name="T14" fmla="*/ 12 w 1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12" y="4"/>
                  </a:moveTo>
                  <a:lnTo>
                    <a:pt x="12" y="12"/>
                  </a:lnTo>
                  <a:lnTo>
                    <a:pt x="5" y="9"/>
                  </a:lnTo>
                  <a:lnTo>
                    <a:pt x="2" y="9"/>
                  </a:lnTo>
                  <a:lnTo>
                    <a:pt x="0" y="7"/>
                  </a:lnTo>
                  <a:lnTo>
                    <a:pt x="0" y="0"/>
                  </a:lnTo>
                  <a:lnTo>
                    <a:pt x="8" y="2"/>
                  </a:lnTo>
                  <a:lnTo>
                    <a:pt x="1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 name="Freeform 29"/>
            <p:cNvSpPr>
              <a:spLocks/>
            </p:cNvSpPr>
            <p:nvPr/>
          </p:nvSpPr>
          <p:spPr bwMode="auto">
            <a:xfrm>
              <a:off x="1809" y="1245"/>
              <a:ext cx="31" cy="10"/>
            </a:xfrm>
            <a:custGeom>
              <a:avLst/>
              <a:gdLst>
                <a:gd name="T0" fmla="*/ 31 w 31"/>
                <a:gd name="T1" fmla="*/ 6 h 10"/>
                <a:gd name="T2" fmla="*/ 31 w 31"/>
                <a:gd name="T3" fmla="*/ 10 h 10"/>
                <a:gd name="T4" fmla="*/ 0 w 31"/>
                <a:gd name="T5" fmla="*/ 3 h 10"/>
                <a:gd name="T6" fmla="*/ 5 w 31"/>
                <a:gd name="T7" fmla="*/ 0 h 10"/>
                <a:gd name="T8" fmla="*/ 13 w 31"/>
                <a:gd name="T9" fmla="*/ 0 h 10"/>
                <a:gd name="T10" fmla="*/ 18 w 31"/>
                <a:gd name="T11" fmla="*/ 0 h 10"/>
                <a:gd name="T12" fmla="*/ 22 w 31"/>
                <a:gd name="T13" fmla="*/ 3 h 10"/>
                <a:gd name="T14" fmla="*/ 27 w 31"/>
                <a:gd name="T15" fmla="*/ 4 h 10"/>
                <a:gd name="T16" fmla="*/ 31 w 31"/>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0">
                  <a:moveTo>
                    <a:pt x="31" y="6"/>
                  </a:moveTo>
                  <a:lnTo>
                    <a:pt x="31" y="10"/>
                  </a:lnTo>
                  <a:lnTo>
                    <a:pt x="0" y="3"/>
                  </a:lnTo>
                  <a:lnTo>
                    <a:pt x="5" y="0"/>
                  </a:lnTo>
                  <a:lnTo>
                    <a:pt x="13" y="0"/>
                  </a:lnTo>
                  <a:lnTo>
                    <a:pt x="18" y="0"/>
                  </a:lnTo>
                  <a:lnTo>
                    <a:pt x="22" y="3"/>
                  </a:lnTo>
                  <a:lnTo>
                    <a:pt x="27" y="4"/>
                  </a:lnTo>
                  <a:lnTo>
                    <a:pt x="3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 name="Freeform 30"/>
            <p:cNvSpPr>
              <a:spLocks/>
            </p:cNvSpPr>
            <p:nvPr/>
          </p:nvSpPr>
          <p:spPr bwMode="auto">
            <a:xfrm>
              <a:off x="1668" y="1307"/>
              <a:ext cx="57" cy="70"/>
            </a:xfrm>
            <a:custGeom>
              <a:avLst/>
              <a:gdLst>
                <a:gd name="T0" fmla="*/ 55 w 57"/>
                <a:gd name="T1" fmla="*/ 19 h 70"/>
                <a:gd name="T2" fmla="*/ 56 w 57"/>
                <a:gd name="T3" fmla="*/ 25 h 70"/>
                <a:gd name="T4" fmla="*/ 57 w 57"/>
                <a:gd name="T5" fmla="*/ 31 h 70"/>
                <a:gd name="T6" fmla="*/ 56 w 57"/>
                <a:gd name="T7" fmla="*/ 37 h 70"/>
                <a:gd name="T8" fmla="*/ 56 w 57"/>
                <a:gd name="T9" fmla="*/ 44 h 70"/>
                <a:gd name="T10" fmla="*/ 52 w 57"/>
                <a:gd name="T11" fmla="*/ 54 h 70"/>
                <a:gd name="T12" fmla="*/ 47 w 57"/>
                <a:gd name="T13" fmla="*/ 65 h 70"/>
                <a:gd name="T14" fmla="*/ 39 w 57"/>
                <a:gd name="T15" fmla="*/ 68 h 70"/>
                <a:gd name="T16" fmla="*/ 31 w 57"/>
                <a:gd name="T17" fmla="*/ 70 h 70"/>
                <a:gd name="T18" fmla="*/ 21 w 57"/>
                <a:gd name="T19" fmla="*/ 70 h 70"/>
                <a:gd name="T20" fmla="*/ 13 w 57"/>
                <a:gd name="T21" fmla="*/ 68 h 70"/>
                <a:gd name="T22" fmla="*/ 9 w 57"/>
                <a:gd name="T23" fmla="*/ 63 h 70"/>
                <a:gd name="T24" fmla="*/ 6 w 57"/>
                <a:gd name="T25" fmla="*/ 57 h 70"/>
                <a:gd name="T26" fmla="*/ 2 w 57"/>
                <a:gd name="T27" fmla="*/ 51 h 70"/>
                <a:gd name="T28" fmla="*/ 1 w 57"/>
                <a:gd name="T29" fmla="*/ 45 h 70"/>
                <a:gd name="T30" fmla="*/ 0 w 57"/>
                <a:gd name="T31" fmla="*/ 37 h 70"/>
                <a:gd name="T32" fmla="*/ 0 w 57"/>
                <a:gd name="T33" fmla="*/ 31 h 70"/>
                <a:gd name="T34" fmla="*/ 0 w 57"/>
                <a:gd name="T35" fmla="*/ 25 h 70"/>
                <a:gd name="T36" fmla="*/ 2 w 57"/>
                <a:gd name="T37" fmla="*/ 19 h 70"/>
                <a:gd name="T38" fmla="*/ 3 w 57"/>
                <a:gd name="T39" fmla="*/ 12 h 70"/>
                <a:gd name="T40" fmla="*/ 9 w 57"/>
                <a:gd name="T41" fmla="*/ 7 h 70"/>
                <a:gd name="T42" fmla="*/ 14 w 57"/>
                <a:gd name="T43" fmla="*/ 3 h 70"/>
                <a:gd name="T44" fmla="*/ 21 w 57"/>
                <a:gd name="T45" fmla="*/ 1 h 70"/>
                <a:gd name="T46" fmla="*/ 32 w 57"/>
                <a:gd name="T47" fmla="*/ 0 h 70"/>
                <a:gd name="T48" fmla="*/ 42 w 57"/>
                <a:gd name="T49" fmla="*/ 4 h 70"/>
                <a:gd name="T50" fmla="*/ 50 w 57"/>
                <a:gd name="T51" fmla="*/ 11 h 70"/>
                <a:gd name="T52" fmla="*/ 55 w 57"/>
                <a:gd name="T53" fmla="*/ 1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 h="70">
                  <a:moveTo>
                    <a:pt x="55" y="19"/>
                  </a:moveTo>
                  <a:lnTo>
                    <a:pt x="56" y="25"/>
                  </a:lnTo>
                  <a:lnTo>
                    <a:pt x="57" y="31"/>
                  </a:lnTo>
                  <a:lnTo>
                    <a:pt x="56" y="37"/>
                  </a:lnTo>
                  <a:lnTo>
                    <a:pt x="56" y="44"/>
                  </a:lnTo>
                  <a:lnTo>
                    <a:pt x="52" y="54"/>
                  </a:lnTo>
                  <a:lnTo>
                    <a:pt x="47" y="65"/>
                  </a:lnTo>
                  <a:lnTo>
                    <a:pt x="39" y="68"/>
                  </a:lnTo>
                  <a:lnTo>
                    <a:pt x="31" y="70"/>
                  </a:lnTo>
                  <a:lnTo>
                    <a:pt x="21" y="70"/>
                  </a:lnTo>
                  <a:lnTo>
                    <a:pt x="13" y="68"/>
                  </a:lnTo>
                  <a:lnTo>
                    <a:pt x="9" y="63"/>
                  </a:lnTo>
                  <a:lnTo>
                    <a:pt x="6" y="57"/>
                  </a:lnTo>
                  <a:lnTo>
                    <a:pt x="2" y="51"/>
                  </a:lnTo>
                  <a:lnTo>
                    <a:pt x="1" y="45"/>
                  </a:lnTo>
                  <a:lnTo>
                    <a:pt x="0" y="37"/>
                  </a:lnTo>
                  <a:lnTo>
                    <a:pt x="0" y="31"/>
                  </a:lnTo>
                  <a:lnTo>
                    <a:pt x="0" y="25"/>
                  </a:lnTo>
                  <a:lnTo>
                    <a:pt x="2" y="19"/>
                  </a:lnTo>
                  <a:lnTo>
                    <a:pt x="3" y="12"/>
                  </a:lnTo>
                  <a:lnTo>
                    <a:pt x="9" y="7"/>
                  </a:lnTo>
                  <a:lnTo>
                    <a:pt x="14" y="3"/>
                  </a:lnTo>
                  <a:lnTo>
                    <a:pt x="21" y="1"/>
                  </a:lnTo>
                  <a:lnTo>
                    <a:pt x="32" y="0"/>
                  </a:lnTo>
                  <a:lnTo>
                    <a:pt x="42" y="4"/>
                  </a:lnTo>
                  <a:lnTo>
                    <a:pt x="50" y="11"/>
                  </a:lnTo>
                  <a:lnTo>
                    <a:pt x="5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 name="Freeform 31"/>
            <p:cNvSpPr>
              <a:spLocks/>
            </p:cNvSpPr>
            <p:nvPr/>
          </p:nvSpPr>
          <p:spPr bwMode="auto">
            <a:xfrm>
              <a:off x="1739" y="1305"/>
              <a:ext cx="59" cy="74"/>
            </a:xfrm>
            <a:custGeom>
              <a:avLst/>
              <a:gdLst>
                <a:gd name="T0" fmla="*/ 55 w 59"/>
                <a:gd name="T1" fmla="*/ 18 h 74"/>
                <a:gd name="T2" fmla="*/ 56 w 59"/>
                <a:gd name="T3" fmla="*/ 21 h 74"/>
                <a:gd name="T4" fmla="*/ 57 w 59"/>
                <a:gd name="T5" fmla="*/ 28 h 74"/>
                <a:gd name="T6" fmla="*/ 57 w 59"/>
                <a:gd name="T7" fmla="*/ 34 h 74"/>
                <a:gd name="T8" fmla="*/ 59 w 59"/>
                <a:gd name="T9" fmla="*/ 40 h 74"/>
                <a:gd name="T10" fmla="*/ 56 w 59"/>
                <a:gd name="T11" fmla="*/ 47 h 74"/>
                <a:gd name="T12" fmla="*/ 55 w 59"/>
                <a:gd name="T13" fmla="*/ 54 h 74"/>
                <a:gd name="T14" fmla="*/ 51 w 59"/>
                <a:gd name="T15" fmla="*/ 60 h 74"/>
                <a:gd name="T16" fmla="*/ 48 w 59"/>
                <a:gd name="T17" fmla="*/ 67 h 74"/>
                <a:gd name="T18" fmla="*/ 42 w 59"/>
                <a:gd name="T19" fmla="*/ 69 h 74"/>
                <a:gd name="T20" fmla="*/ 36 w 59"/>
                <a:gd name="T21" fmla="*/ 71 h 74"/>
                <a:gd name="T22" fmla="*/ 29 w 59"/>
                <a:gd name="T23" fmla="*/ 73 h 74"/>
                <a:gd name="T24" fmla="*/ 21 w 59"/>
                <a:gd name="T25" fmla="*/ 74 h 74"/>
                <a:gd name="T26" fmla="*/ 13 w 59"/>
                <a:gd name="T27" fmla="*/ 69 h 74"/>
                <a:gd name="T28" fmla="*/ 8 w 59"/>
                <a:gd name="T29" fmla="*/ 64 h 74"/>
                <a:gd name="T30" fmla="*/ 3 w 59"/>
                <a:gd name="T31" fmla="*/ 56 h 74"/>
                <a:gd name="T32" fmla="*/ 2 w 59"/>
                <a:gd name="T33" fmla="*/ 50 h 74"/>
                <a:gd name="T34" fmla="*/ 0 w 59"/>
                <a:gd name="T35" fmla="*/ 41 h 74"/>
                <a:gd name="T36" fmla="*/ 0 w 59"/>
                <a:gd name="T37" fmla="*/ 33 h 74"/>
                <a:gd name="T38" fmla="*/ 0 w 59"/>
                <a:gd name="T39" fmla="*/ 24 h 74"/>
                <a:gd name="T40" fmla="*/ 2 w 59"/>
                <a:gd name="T41" fmla="*/ 18 h 74"/>
                <a:gd name="T42" fmla="*/ 4 w 59"/>
                <a:gd name="T43" fmla="*/ 10 h 74"/>
                <a:gd name="T44" fmla="*/ 11 w 59"/>
                <a:gd name="T45" fmla="*/ 4 h 74"/>
                <a:gd name="T46" fmla="*/ 18 w 59"/>
                <a:gd name="T47" fmla="*/ 0 h 74"/>
                <a:gd name="T48" fmla="*/ 27 w 59"/>
                <a:gd name="T49" fmla="*/ 0 h 74"/>
                <a:gd name="T50" fmla="*/ 34 w 59"/>
                <a:gd name="T51" fmla="*/ 0 h 74"/>
                <a:gd name="T52" fmla="*/ 43 w 59"/>
                <a:gd name="T53" fmla="*/ 4 h 74"/>
                <a:gd name="T54" fmla="*/ 49 w 59"/>
                <a:gd name="T55" fmla="*/ 10 h 74"/>
                <a:gd name="T56" fmla="*/ 55 w 59"/>
                <a:gd name="T57" fmla="*/ 1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74">
                  <a:moveTo>
                    <a:pt x="55" y="18"/>
                  </a:moveTo>
                  <a:lnTo>
                    <a:pt x="56" y="21"/>
                  </a:lnTo>
                  <a:lnTo>
                    <a:pt x="57" y="28"/>
                  </a:lnTo>
                  <a:lnTo>
                    <a:pt x="57" y="34"/>
                  </a:lnTo>
                  <a:lnTo>
                    <a:pt x="59" y="40"/>
                  </a:lnTo>
                  <a:lnTo>
                    <a:pt x="56" y="47"/>
                  </a:lnTo>
                  <a:lnTo>
                    <a:pt x="55" y="54"/>
                  </a:lnTo>
                  <a:lnTo>
                    <a:pt x="51" y="60"/>
                  </a:lnTo>
                  <a:lnTo>
                    <a:pt x="48" y="67"/>
                  </a:lnTo>
                  <a:lnTo>
                    <a:pt x="42" y="69"/>
                  </a:lnTo>
                  <a:lnTo>
                    <a:pt x="36" y="71"/>
                  </a:lnTo>
                  <a:lnTo>
                    <a:pt x="29" y="73"/>
                  </a:lnTo>
                  <a:lnTo>
                    <a:pt x="21" y="74"/>
                  </a:lnTo>
                  <a:lnTo>
                    <a:pt x="13" y="69"/>
                  </a:lnTo>
                  <a:lnTo>
                    <a:pt x="8" y="64"/>
                  </a:lnTo>
                  <a:lnTo>
                    <a:pt x="3" y="56"/>
                  </a:lnTo>
                  <a:lnTo>
                    <a:pt x="2" y="50"/>
                  </a:lnTo>
                  <a:lnTo>
                    <a:pt x="0" y="41"/>
                  </a:lnTo>
                  <a:lnTo>
                    <a:pt x="0" y="33"/>
                  </a:lnTo>
                  <a:lnTo>
                    <a:pt x="0" y="24"/>
                  </a:lnTo>
                  <a:lnTo>
                    <a:pt x="2" y="18"/>
                  </a:lnTo>
                  <a:lnTo>
                    <a:pt x="4" y="10"/>
                  </a:lnTo>
                  <a:lnTo>
                    <a:pt x="11" y="4"/>
                  </a:lnTo>
                  <a:lnTo>
                    <a:pt x="18" y="0"/>
                  </a:lnTo>
                  <a:lnTo>
                    <a:pt x="27" y="0"/>
                  </a:lnTo>
                  <a:lnTo>
                    <a:pt x="34" y="0"/>
                  </a:lnTo>
                  <a:lnTo>
                    <a:pt x="43" y="4"/>
                  </a:lnTo>
                  <a:lnTo>
                    <a:pt x="49" y="10"/>
                  </a:lnTo>
                  <a:lnTo>
                    <a:pt x="55"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 name="Freeform 32"/>
            <p:cNvSpPr>
              <a:spLocks/>
            </p:cNvSpPr>
            <p:nvPr/>
          </p:nvSpPr>
          <p:spPr bwMode="auto">
            <a:xfrm>
              <a:off x="1678" y="1323"/>
              <a:ext cx="34" cy="45"/>
            </a:xfrm>
            <a:custGeom>
              <a:avLst/>
              <a:gdLst>
                <a:gd name="T0" fmla="*/ 34 w 34"/>
                <a:gd name="T1" fmla="*/ 8 h 45"/>
                <a:gd name="T2" fmla="*/ 33 w 34"/>
                <a:gd name="T3" fmla="*/ 13 h 45"/>
                <a:gd name="T4" fmla="*/ 33 w 34"/>
                <a:gd name="T5" fmla="*/ 18 h 45"/>
                <a:gd name="T6" fmla="*/ 33 w 34"/>
                <a:gd name="T7" fmla="*/ 23 h 45"/>
                <a:gd name="T8" fmla="*/ 33 w 34"/>
                <a:gd name="T9" fmla="*/ 30 h 45"/>
                <a:gd name="T10" fmla="*/ 31 w 34"/>
                <a:gd name="T11" fmla="*/ 34 h 45"/>
                <a:gd name="T12" fmla="*/ 28 w 34"/>
                <a:gd name="T13" fmla="*/ 38 h 45"/>
                <a:gd name="T14" fmla="*/ 24 w 34"/>
                <a:gd name="T15" fmla="*/ 41 h 45"/>
                <a:gd name="T16" fmla="*/ 19 w 34"/>
                <a:gd name="T17" fmla="*/ 45 h 45"/>
                <a:gd name="T18" fmla="*/ 13 w 34"/>
                <a:gd name="T19" fmla="*/ 41 h 45"/>
                <a:gd name="T20" fmla="*/ 7 w 34"/>
                <a:gd name="T21" fmla="*/ 38 h 45"/>
                <a:gd name="T22" fmla="*/ 4 w 34"/>
                <a:gd name="T23" fmla="*/ 34 h 45"/>
                <a:gd name="T24" fmla="*/ 3 w 34"/>
                <a:gd name="T25" fmla="*/ 30 h 45"/>
                <a:gd name="T26" fmla="*/ 0 w 34"/>
                <a:gd name="T27" fmla="*/ 20 h 45"/>
                <a:gd name="T28" fmla="*/ 0 w 34"/>
                <a:gd name="T29" fmla="*/ 11 h 45"/>
                <a:gd name="T30" fmla="*/ 0 w 34"/>
                <a:gd name="T31" fmla="*/ 5 h 45"/>
                <a:gd name="T32" fmla="*/ 4 w 34"/>
                <a:gd name="T33" fmla="*/ 2 h 45"/>
                <a:gd name="T34" fmla="*/ 7 w 34"/>
                <a:gd name="T35" fmla="*/ 0 h 45"/>
                <a:gd name="T36" fmla="*/ 15 w 34"/>
                <a:gd name="T37" fmla="*/ 0 h 45"/>
                <a:gd name="T38" fmla="*/ 25 w 34"/>
                <a:gd name="T39" fmla="*/ 0 h 45"/>
                <a:gd name="T40" fmla="*/ 34 w 34"/>
                <a:gd name="T41"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5">
                  <a:moveTo>
                    <a:pt x="34" y="8"/>
                  </a:moveTo>
                  <a:lnTo>
                    <a:pt x="33" y="13"/>
                  </a:lnTo>
                  <a:lnTo>
                    <a:pt x="33" y="18"/>
                  </a:lnTo>
                  <a:lnTo>
                    <a:pt x="33" y="23"/>
                  </a:lnTo>
                  <a:lnTo>
                    <a:pt x="33" y="30"/>
                  </a:lnTo>
                  <a:lnTo>
                    <a:pt x="31" y="34"/>
                  </a:lnTo>
                  <a:lnTo>
                    <a:pt x="28" y="38"/>
                  </a:lnTo>
                  <a:lnTo>
                    <a:pt x="24" y="41"/>
                  </a:lnTo>
                  <a:lnTo>
                    <a:pt x="19" y="45"/>
                  </a:lnTo>
                  <a:lnTo>
                    <a:pt x="13" y="41"/>
                  </a:lnTo>
                  <a:lnTo>
                    <a:pt x="7" y="38"/>
                  </a:lnTo>
                  <a:lnTo>
                    <a:pt x="4" y="34"/>
                  </a:lnTo>
                  <a:lnTo>
                    <a:pt x="3" y="30"/>
                  </a:lnTo>
                  <a:lnTo>
                    <a:pt x="0" y="20"/>
                  </a:lnTo>
                  <a:lnTo>
                    <a:pt x="0" y="11"/>
                  </a:lnTo>
                  <a:lnTo>
                    <a:pt x="0" y="5"/>
                  </a:lnTo>
                  <a:lnTo>
                    <a:pt x="4" y="2"/>
                  </a:lnTo>
                  <a:lnTo>
                    <a:pt x="7" y="0"/>
                  </a:lnTo>
                  <a:lnTo>
                    <a:pt x="15" y="0"/>
                  </a:lnTo>
                  <a:lnTo>
                    <a:pt x="25" y="0"/>
                  </a:lnTo>
                  <a:lnTo>
                    <a:pt x="3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 name="Freeform 33"/>
            <p:cNvSpPr>
              <a:spLocks/>
            </p:cNvSpPr>
            <p:nvPr/>
          </p:nvSpPr>
          <p:spPr bwMode="auto">
            <a:xfrm>
              <a:off x="1751" y="1316"/>
              <a:ext cx="36" cy="52"/>
            </a:xfrm>
            <a:custGeom>
              <a:avLst/>
              <a:gdLst>
                <a:gd name="T0" fmla="*/ 36 w 36"/>
                <a:gd name="T1" fmla="*/ 22 h 52"/>
                <a:gd name="T2" fmla="*/ 34 w 36"/>
                <a:gd name="T3" fmla="*/ 30 h 52"/>
                <a:gd name="T4" fmla="*/ 30 w 36"/>
                <a:gd name="T5" fmla="*/ 41 h 52"/>
                <a:gd name="T6" fmla="*/ 23 w 36"/>
                <a:gd name="T7" fmla="*/ 47 h 52"/>
                <a:gd name="T8" fmla="*/ 14 w 36"/>
                <a:gd name="T9" fmla="*/ 52 h 52"/>
                <a:gd name="T10" fmla="*/ 6 w 36"/>
                <a:gd name="T11" fmla="*/ 47 h 52"/>
                <a:gd name="T12" fmla="*/ 3 w 36"/>
                <a:gd name="T13" fmla="*/ 43 h 52"/>
                <a:gd name="T14" fmla="*/ 0 w 36"/>
                <a:gd name="T15" fmla="*/ 37 h 52"/>
                <a:gd name="T16" fmla="*/ 0 w 36"/>
                <a:gd name="T17" fmla="*/ 31 h 52"/>
                <a:gd name="T18" fmla="*/ 0 w 36"/>
                <a:gd name="T19" fmla="*/ 25 h 52"/>
                <a:gd name="T20" fmla="*/ 1 w 36"/>
                <a:gd name="T21" fmla="*/ 19 h 52"/>
                <a:gd name="T22" fmla="*/ 1 w 36"/>
                <a:gd name="T23" fmla="*/ 12 h 52"/>
                <a:gd name="T24" fmla="*/ 2 w 36"/>
                <a:gd name="T25" fmla="*/ 7 h 52"/>
                <a:gd name="T26" fmla="*/ 5 w 36"/>
                <a:gd name="T27" fmla="*/ 2 h 52"/>
                <a:gd name="T28" fmla="*/ 12 w 36"/>
                <a:gd name="T29" fmla="*/ 0 h 52"/>
                <a:gd name="T30" fmla="*/ 17 w 36"/>
                <a:gd name="T31" fmla="*/ 0 h 52"/>
                <a:gd name="T32" fmla="*/ 23 w 36"/>
                <a:gd name="T33" fmla="*/ 2 h 52"/>
                <a:gd name="T34" fmla="*/ 27 w 36"/>
                <a:gd name="T35" fmla="*/ 4 h 52"/>
                <a:gd name="T36" fmla="*/ 32 w 36"/>
                <a:gd name="T37" fmla="*/ 9 h 52"/>
                <a:gd name="T38" fmla="*/ 34 w 36"/>
                <a:gd name="T39" fmla="*/ 15 h 52"/>
                <a:gd name="T40" fmla="*/ 36 w 36"/>
                <a:gd name="T41"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52">
                  <a:moveTo>
                    <a:pt x="36" y="22"/>
                  </a:moveTo>
                  <a:lnTo>
                    <a:pt x="34" y="30"/>
                  </a:lnTo>
                  <a:lnTo>
                    <a:pt x="30" y="41"/>
                  </a:lnTo>
                  <a:lnTo>
                    <a:pt x="23" y="47"/>
                  </a:lnTo>
                  <a:lnTo>
                    <a:pt x="14" y="52"/>
                  </a:lnTo>
                  <a:lnTo>
                    <a:pt x="6" y="47"/>
                  </a:lnTo>
                  <a:lnTo>
                    <a:pt x="3" y="43"/>
                  </a:lnTo>
                  <a:lnTo>
                    <a:pt x="0" y="37"/>
                  </a:lnTo>
                  <a:lnTo>
                    <a:pt x="0" y="31"/>
                  </a:lnTo>
                  <a:lnTo>
                    <a:pt x="0" y="25"/>
                  </a:lnTo>
                  <a:lnTo>
                    <a:pt x="1" y="19"/>
                  </a:lnTo>
                  <a:lnTo>
                    <a:pt x="1" y="12"/>
                  </a:lnTo>
                  <a:lnTo>
                    <a:pt x="2" y="7"/>
                  </a:lnTo>
                  <a:lnTo>
                    <a:pt x="5" y="2"/>
                  </a:lnTo>
                  <a:lnTo>
                    <a:pt x="12" y="0"/>
                  </a:lnTo>
                  <a:lnTo>
                    <a:pt x="17" y="0"/>
                  </a:lnTo>
                  <a:lnTo>
                    <a:pt x="23" y="2"/>
                  </a:lnTo>
                  <a:lnTo>
                    <a:pt x="27" y="4"/>
                  </a:lnTo>
                  <a:lnTo>
                    <a:pt x="32" y="9"/>
                  </a:lnTo>
                  <a:lnTo>
                    <a:pt x="34" y="15"/>
                  </a:lnTo>
                  <a:lnTo>
                    <a:pt x="36"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 name="Freeform 34"/>
            <p:cNvSpPr>
              <a:spLocks/>
            </p:cNvSpPr>
            <p:nvPr/>
          </p:nvSpPr>
          <p:spPr bwMode="auto">
            <a:xfrm>
              <a:off x="1765" y="1334"/>
              <a:ext cx="7" cy="16"/>
            </a:xfrm>
            <a:custGeom>
              <a:avLst/>
              <a:gdLst>
                <a:gd name="T0" fmla="*/ 7 w 7"/>
                <a:gd name="T1" fmla="*/ 0 h 16"/>
                <a:gd name="T2" fmla="*/ 7 w 7"/>
                <a:gd name="T3" fmla="*/ 7 h 16"/>
                <a:gd name="T4" fmla="*/ 3 w 7"/>
                <a:gd name="T5" fmla="*/ 16 h 16"/>
                <a:gd name="T6" fmla="*/ 0 w 7"/>
                <a:gd name="T7" fmla="*/ 16 h 16"/>
                <a:gd name="T8" fmla="*/ 0 w 7"/>
                <a:gd name="T9" fmla="*/ 0 h 16"/>
                <a:gd name="T10" fmla="*/ 7 w 7"/>
                <a:gd name="T11" fmla="*/ 0 h 16"/>
              </a:gdLst>
              <a:ahLst/>
              <a:cxnLst>
                <a:cxn ang="0">
                  <a:pos x="T0" y="T1"/>
                </a:cxn>
                <a:cxn ang="0">
                  <a:pos x="T2" y="T3"/>
                </a:cxn>
                <a:cxn ang="0">
                  <a:pos x="T4" y="T5"/>
                </a:cxn>
                <a:cxn ang="0">
                  <a:pos x="T6" y="T7"/>
                </a:cxn>
                <a:cxn ang="0">
                  <a:pos x="T8" y="T9"/>
                </a:cxn>
                <a:cxn ang="0">
                  <a:pos x="T10" y="T11"/>
                </a:cxn>
              </a:cxnLst>
              <a:rect l="0" t="0" r="r" b="b"/>
              <a:pathLst>
                <a:path w="7" h="16">
                  <a:moveTo>
                    <a:pt x="7" y="0"/>
                  </a:moveTo>
                  <a:lnTo>
                    <a:pt x="7" y="7"/>
                  </a:lnTo>
                  <a:lnTo>
                    <a:pt x="3" y="16"/>
                  </a:lnTo>
                  <a:lnTo>
                    <a:pt x="0" y="16"/>
                  </a:lnTo>
                  <a:lnTo>
                    <a:pt x="0"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 name="Freeform 35"/>
            <p:cNvSpPr>
              <a:spLocks/>
            </p:cNvSpPr>
            <p:nvPr/>
          </p:nvSpPr>
          <p:spPr bwMode="auto">
            <a:xfrm>
              <a:off x="1689" y="1345"/>
              <a:ext cx="11" cy="12"/>
            </a:xfrm>
            <a:custGeom>
              <a:avLst/>
              <a:gdLst>
                <a:gd name="T0" fmla="*/ 11 w 11"/>
                <a:gd name="T1" fmla="*/ 0 h 12"/>
                <a:gd name="T2" fmla="*/ 10 w 11"/>
                <a:gd name="T3" fmla="*/ 8 h 12"/>
                <a:gd name="T4" fmla="*/ 4 w 11"/>
                <a:gd name="T5" fmla="*/ 12 h 12"/>
                <a:gd name="T6" fmla="*/ 0 w 11"/>
                <a:gd name="T7" fmla="*/ 0 h 12"/>
                <a:gd name="T8" fmla="*/ 11 w 11"/>
                <a:gd name="T9" fmla="*/ 0 h 12"/>
              </a:gdLst>
              <a:ahLst/>
              <a:cxnLst>
                <a:cxn ang="0">
                  <a:pos x="T0" y="T1"/>
                </a:cxn>
                <a:cxn ang="0">
                  <a:pos x="T2" y="T3"/>
                </a:cxn>
                <a:cxn ang="0">
                  <a:pos x="T4" y="T5"/>
                </a:cxn>
                <a:cxn ang="0">
                  <a:pos x="T6" y="T7"/>
                </a:cxn>
                <a:cxn ang="0">
                  <a:pos x="T8" y="T9"/>
                </a:cxn>
              </a:cxnLst>
              <a:rect l="0" t="0" r="r" b="b"/>
              <a:pathLst>
                <a:path w="11" h="12">
                  <a:moveTo>
                    <a:pt x="11" y="0"/>
                  </a:moveTo>
                  <a:lnTo>
                    <a:pt x="10" y="8"/>
                  </a:lnTo>
                  <a:lnTo>
                    <a:pt x="4" y="12"/>
                  </a:lnTo>
                  <a:lnTo>
                    <a:pt x="0"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 name="Freeform 36"/>
            <p:cNvSpPr>
              <a:spLocks/>
            </p:cNvSpPr>
            <p:nvPr/>
          </p:nvSpPr>
          <p:spPr bwMode="auto">
            <a:xfrm>
              <a:off x="1654" y="1408"/>
              <a:ext cx="156" cy="66"/>
            </a:xfrm>
            <a:custGeom>
              <a:avLst/>
              <a:gdLst>
                <a:gd name="T0" fmla="*/ 148 w 156"/>
                <a:gd name="T1" fmla="*/ 13 h 66"/>
                <a:gd name="T2" fmla="*/ 149 w 156"/>
                <a:gd name="T3" fmla="*/ 18 h 66"/>
                <a:gd name="T4" fmla="*/ 154 w 156"/>
                <a:gd name="T5" fmla="*/ 20 h 66"/>
                <a:gd name="T6" fmla="*/ 156 w 156"/>
                <a:gd name="T7" fmla="*/ 22 h 66"/>
                <a:gd name="T8" fmla="*/ 152 w 156"/>
                <a:gd name="T9" fmla="*/ 27 h 66"/>
                <a:gd name="T10" fmla="*/ 148 w 156"/>
                <a:gd name="T11" fmla="*/ 24 h 66"/>
                <a:gd name="T12" fmla="*/ 141 w 156"/>
                <a:gd name="T13" fmla="*/ 30 h 66"/>
                <a:gd name="T14" fmla="*/ 136 w 156"/>
                <a:gd name="T15" fmla="*/ 35 h 66"/>
                <a:gd name="T16" fmla="*/ 131 w 156"/>
                <a:gd name="T17" fmla="*/ 39 h 66"/>
                <a:gd name="T18" fmla="*/ 126 w 156"/>
                <a:gd name="T19" fmla="*/ 44 h 66"/>
                <a:gd name="T20" fmla="*/ 119 w 156"/>
                <a:gd name="T21" fmla="*/ 48 h 66"/>
                <a:gd name="T22" fmla="*/ 113 w 156"/>
                <a:gd name="T23" fmla="*/ 52 h 66"/>
                <a:gd name="T24" fmla="*/ 106 w 156"/>
                <a:gd name="T25" fmla="*/ 55 h 66"/>
                <a:gd name="T26" fmla="*/ 101 w 156"/>
                <a:gd name="T27" fmla="*/ 58 h 66"/>
                <a:gd name="T28" fmla="*/ 94 w 156"/>
                <a:gd name="T29" fmla="*/ 59 h 66"/>
                <a:gd name="T30" fmla="*/ 87 w 156"/>
                <a:gd name="T31" fmla="*/ 61 h 66"/>
                <a:gd name="T32" fmla="*/ 80 w 156"/>
                <a:gd name="T33" fmla="*/ 62 h 66"/>
                <a:gd name="T34" fmla="*/ 74 w 156"/>
                <a:gd name="T35" fmla="*/ 64 h 66"/>
                <a:gd name="T36" fmla="*/ 66 w 156"/>
                <a:gd name="T37" fmla="*/ 64 h 66"/>
                <a:gd name="T38" fmla="*/ 60 w 156"/>
                <a:gd name="T39" fmla="*/ 64 h 66"/>
                <a:gd name="T40" fmla="*/ 52 w 156"/>
                <a:gd name="T41" fmla="*/ 64 h 66"/>
                <a:gd name="T42" fmla="*/ 46 w 156"/>
                <a:gd name="T43" fmla="*/ 66 h 66"/>
                <a:gd name="T44" fmla="*/ 39 w 156"/>
                <a:gd name="T45" fmla="*/ 63 h 66"/>
                <a:gd name="T46" fmla="*/ 32 w 156"/>
                <a:gd name="T47" fmla="*/ 60 h 66"/>
                <a:gd name="T48" fmla="*/ 27 w 156"/>
                <a:gd name="T49" fmla="*/ 55 h 66"/>
                <a:gd name="T50" fmla="*/ 23 w 156"/>
                <a:gd name="T51" fmla="*/ 51 h 66"/>
                <a:gd name="T52" fmla="*/ 17 w 156"/>
                <a:gd name="T53" fmla="*/ 46 h 66"/>
                <a:gd name="T54" fmla="*/ 12 w 156"/>
                <a:gd name="T55" fmla="*/ 43 h 66"/>
                <a:gd name="T56" fmla="*/ 7 w 156"/>
                <a:gd name="T57" fmla="*/ 43 h 66"/>
                <a:gd name="T58" fmla="*/ 2 w 156"/>
                <a:gd name="T59" fmla="*/ 46 h 66"/>
                <a:gd name="T60" fmla="*/ 0 w 156"/>
                <a:gd name="T61" fmla="*/ 39 h 66"/>
                <a:gd name="T62" fmla="*/ 6 w 156"/>
                <a:gd name="T63" fmla="*/ 35 h 66"/>
                <a:gd name="T64" fmla="*/ 11 w 156"/>
                <a:gd name="T65" fmla="*/ 31 h 66"/>
                <a:gd name="T66" fmla="*/ 16 w 156"/>
                <a:gd name="T67" fmla="*/ 27 h 66"/>
                <a:gd name="T68" fmla="*/ 22 w 156"/>
                <a:gd name="T69" fmla="*/ 25 h 66"/>
                <a:gd name="T70" fmla="*/ 27 w 156"/>
                <a:gd name="T71" fmla="*/ 20 h 66"/>
                <a:gd name="T72" fmla="*/ 27 w 156"/>
                <a:gd name="T73" fmla="*/ 17 h 66"/>
                <a:gd name="T74" fmla="*/ 35 w 156"/>
                <a:gd name="T75" fmla="*/ 17 h 66"/>
                <a:gd name="T76" fmla="*/ 24 w 156"/>
                <a:gd name="T77" fmla="*/ 39 h 66"/>
                <a:gd name="T78" fmla="*/ 29 w 156"/>
                <a:gd name="T79" fmla="*/ 45 h 66"/>
                <a:gd name="T80" fmla="*/ 38 w 156"/>
                <a:gd name="T81" fmla="*/ 51 h 66"/>
                <a:gd name="T82" fmla="*/ 46 w 156"/>
                <a:gd name="T83" fmla="*/ 54 h 66"/>
                <a:gd name="T84" fmla="*/ 56 w 156"/>
                <a:gd name="T85" fmla="*/ 56 h 66"/>
                <a:gd name="T86" fmla="*/ 65 w 156"/>
                <a:gd name="T87" fmla="*/ 55 h 66"/>
                <a:gd name="T88" fmla="*/ 76 w 156"/>
                <a:gd name="T89" fmla="*/ 55 h 66"/>
                <a:gd name="T90" fmla="*/ 85 w 156"/>
                <a:gd name="T91" fmla="*/ 53 h 66"/>
                <a:gd name="T92" fmla="*/ 95 w 156"/>
                <a:gd name="T93" fmla="*/ 51 h 66"/>
                <a:gd name="T94" fmla="*/ 105 w 156"/>
                <a:gd name="T95" fmla="*/ 45 h 66"/>
                <a:gd name="T96" fmla="*/ 117 w 156"/>
                <a:gd name="T97" fmla="*/ 37 h 66"/>
                <a:gd name="T98" fmla="*/ 127 w 156"/>
                <a:gd name="T99" fmla="*/ 27 h 66"/>
                <a:gd name="T100" fmla="*/ 136 w 156"/>
                <a:gd name="T101" fmla="*/ 17 h 66"/>
                <a:gd name="T102" fmla="*/ 136 w 156"/>
                <a:gd name="T103" fmla="*/ 1 h 66"/>
                <a:gd name="T104" fmla="*/ 140 w 156"/>
                <a:gd name="T105" fmla="*/ 0 h 66"/>
                <a:gd name="T106" fmla="*/ 144 w 156"/>
                <a:gd name="T107" fmla="*/ 4 h 66"/>
                <a:gd name="T108" fmla="*/ 145 w 156"/>
                <a:gd name="T109" fmla="*/ 8 h 66"/>
                <a:gd name="T110" fmla="*/ 148 w 156"/>
                <a:gd name="T111"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 h="66">
                  <a:moveTo>
                    <a:pt x="148" y="13"/>
                  </a:moveTo>
                  <a:lnTo>
                    <a:pt x="149" y="18"/>
                  </a:lnTo>
                  <a:lnTo>
                    <a:pt x="154" y="20"/>
                  </a:lnTo>
                  <a:lnTo>
                    <a:pt x="156" y="22"/>
                  </a:lnTo>
                  <a:lnTo>
                    <a:pt x="152" y="27"/>
                  </a:lnTo>
                  <a:lnTo>
                    <a:pt x="148" y="24"/>
                  </a:lnTo>
                  <a:lnTo>
                    <a:pt x="141" y="30"/>
                  </a:lnTo>
                  <a:lnTo>
                    <a:pt x="136" y="35"/>
                  </a:lnTo>
                  <a:lnTo>
                    <a:pt x="131" y="39"/>
                  </a:lnTo>
                  <a:lnTo>
                    <a:pt x="126" y="44"/>
                  </a:lnTo>
                  <a:lnTo>
                    <a:pt x="119" y="48"/>
                  </a:lnTo>
                  <a:lnTo>
                    <a:pt x="113" y="52"/>
                  </a:lnTo>
                  <a:lnTo>
                    <a:pt x="106" y="55"/>
                  </a:lnTo>
                  <a:lnTo>
                    <a:pt x="101" y="58"/>
                  </a:lnTo>
                  <a:lnTo>
                    <a:pt x="94" y="59"/>
                  </a:lnTo>
                  <a:lnTo>
                    <a:pt x="87" y="61"/>
                  </a:lnTo>
                  <a:lnTo>
                    <a:pt x="80" y="62"/>
                  </a:lnTo>
                  <a:lnTo>
                    <a:pt x="74" y="64"/>
                  </a:lnTo>
                  <a:lnTo>
                    <a:pt x="66" y="64"/>
                  </a:lnTo>
                  <a:lnTo>
                    <a:pt x="60" y="64"/>
                  </a:lnTo>
                  <a:lnTo>
                    <a:pt x="52" y="64"/>
                  </a:lnTo>
                  <a:lnTo>
                    <a:pt x="46" y="66"/>
                  </a:lnTo>
                  <a:lnTo>
                    <a:pt x="39" y="63"/>
                  </a:lnTo>
                  <a:lnTo>
                    <a:pt x="32" y="60"/>
                  </a:lnTo>
                  <a:lnTo>
                    <a:pt x="27" y="55"/>
                  </a:lnTo>
                  <a:lnTo>
                    <a:pt x="23" y="51"/>
                  </a:lnTo>
                  <a:lnTo>
                    <a:pt x="17" y="46"/>
                  </a:lnTo>
                  <a:lnTo>
                    <a:pt x="12" y="43"/>
                  </a:lnTo>
                  <a:lnTo>
                    <a:pt x="7" y="43"/>
                  </a:lnTo>
                  <a:lnTo>
                    <a:pt x="2" y="46"/>
                  </a:lnTo>
                  <a:lnTo>
                    <a:pt x="0" y="39"/>
                  </a:lnTo>
                  <a:lnTo>
                    <a:pt x="6" y="35"/>
                  </a:lnTo>
                  <a:lnTo>
                    <a:pt x="11" y="31"/>
                  </a:lnTo>
                  <a:lnTo>
                    <a:pt x="16" y="27"/>
                  </a:lnTo>
                  <a:lnTo>
                    <a:pt x="22" y="25"/>
                  </a:lnTo>
                  <a:lnTo>
                    <a:pt x="27" y="20"/>
                  </a:lnTo>
                  <a:lnTo>
                    <a:pt x="27" y="17"/>
                  </a:lnTo>
                  <a:lnTo>
                    <a:pt x="35" y="17"/>
                  </a:lnTo>
                  <a:lnTo>
                    <a:pt x="24" y="39"/>
                  </a:lnTo>
                  <a:lnTo>
                    <a:pt x="29" y="45"/>
                  </a:lnTo>
                  <a:lnTo>
                    <a:pt x="38" y="51"/>
                  </a:lnTo>
                  <a:lnTo>
                    <a:pt x="46" y="54"/>
                  </a:lnTo>
                  <a:lnTo>
                    <a:pt x="56" y="56"/>
                  </a:lnTo>
                  <a:lnTo>
                    <a:pt x="65" y="55"/>
                  </a:lnTo>
                  <a:lnTo>
                    <a:pt x="76" y="55"/>
                  </a:lnTo>
                  <a:lnTo>
                    <a:pt x="85" y="53"/>
                  </a:lnTo>
                  <a:lnTo>
                    <a:pt x="95" y="51"/>
                  </a:lnTo>
                  <a:lnTo>
                    <a:pt x="105" y="45"/>
                  </a:lnTo>
                  <a:lnTo>
                    <a:pt x="117" y="37"/>
                  </a:lnTo>
                  <a:lnTo>
                    <a:pt x="127" y="27"/>
                  </a:lnTo>
                  <a:lnTo>
                    <a:pt x="136" y="17"/>
                  </a:lnTo>
                  <a:lnTo>
                    <a:pt x="136" y="1"/>
                  </a:lnTo>
                  <a:lnTo>
                    <a:pt x="140" y="0"/>
                  </a:lnTo>
                  <a:lnTo>
                    <a:pt x="144" y="4"/>
                  </a:lnTo>
                  <a:lnTo>
                    <a:pt x="145" y="8"/>
                  </a:lnTo>
                  <a:lnTo>
                    <a:pt x="148"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7" name="Freeform 37"/>
            <p:cNvSpPr>
              <a:spLocks/>
            </p:cNvSpPr>
            <p:nvPr/>
          </p:nvSpPr>
          <p:spPr bwMode="auto">
            <a:xfrm>
              <a:off x="1707" y="1416"/>
              <a:ext cx="46" cy="27"/>
            </a:xfrm>
            <a:custGeom>
              <a:avLst/>
              <a:gdLst>
                <a:gd name="T0" fmla="*/ 34 w 46"/>
                <a:gd name="T1" fmla="*/ 12 h 27"/>
                <a:gd name="T2" fmla="*/ 35 w 46"/>
                <a:gd name="T3" fmla="*/ 8 h 27"/>
                <a:gd name="T4" fmla="*/ 36 w 46"/>
                <a:gd name="T5" fmla="*/ 4 h 27"/>
                <a:gd name="T6" fmla="*/ 39 w 46"/>
                <a:gd name="T7" fmla="*/ 0 h 27"/>
                <a:gd name="T8" fmla="*/ 46 w 46"/>
                <a:gd name="T9" fmla="*/ 1 h 27"/>
                <a:gd name="T10" fmla="*/ 44 w 46"/>
                <a:gd name="T11" fmla="*/ 9 h 27"/>
                <a:gd name="T12" fmla="*/ 41 w 46"/>
                <a:gd name="T13" fmla="*/ 16 h 27"/>
                <a:gd name="T14" fmla="*/ 34 w 46"/>
                <a:gd name="T15" fmla="*/ 23 h 27"/>
                <a:gd name="T16" fmla="*/ 27 w 46"/>
                <a:gd name="T17" fmla="*/ 27 h 27"/>
                <a:gd name="T18" fmla="*/ 17 w 46"/>
                <a:gd name="T19" fmla="*/ 25 h 27"/>
                <a:gd name="T20" fmla="*/ 9 w 46"/>
                <a:gd name="T21" fmla="*/ 22 h 27"/>
                <a:gd name="T22" fmla="*/ 3 w 46"/>
                <a:gd name="T23" fmla="*/ 15 h 27"/>
                <a:gd name="T24" fmla="*/ 0 w 46"/>
                <a:gd name="T25" fmla="*/ 9 h 27"/>
                <a:gd name="T26" fmla="*/ 0 w 46"/>
                <a:gd name="T27" fmla="*/ 1 h 27"/>
                <a:gd name="T28" fmla="*/ 8 w 46"/>
                <a:gd name="T29" fmla="*/ 6 h 27"/>
                <a:gd name="T30" fmla="*/ 15 w 46"/>
                <a:gd name="T31" fmla="*/ 14 h 27"/>
                <a:gd name="T32" fmla="*/ 18 w 46"/>
                <a:gd name="T33" fmla="*/ 16 h 27"/>
                <a:gd name="T34" fmla="*/ 24 w 46"/>
                <a:gd name="T35" fmla="*/ 18 h 27"/>
                <a:gd name="T36" fmla="*/ 28 w 46"/>
                <a:gd name="T37" fmla="*/ 16 h 27"/>
                <a:gd name="T38" fmla="*/ 34 w 46"/>
                <a:gd name="T39"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27">
                  <a:moveTo>
                    <a:pt x="34" y="12"/>
                  </a:moveTo>
                  <a:lnTo>
                    <a:pt x="35" y="8"/>
                  </a:lnTo>
                  <a:lnTo>
                    <a:pt x="36" y="4"/>
                  </a:lnTo>
                  <a:lnTo>
                    <a:pt x="39" y="0"/>
                  </a:lnTo>
                  <a:lnTo>
                    <a:pt x="46" y="1"/>
                  </a:lnTo>
                  <a:lnTo>
                    <a:pt x="44" y="9"/>
                  </a:lnTo>
                  <a:lnTo>
                    <a:pt x="41" y="16"/>
                  </a:lnTo>
                  <a:lnTo>
                    <a:pt x="34" y="23"/>
                  </a:lnTo>
                  <a:lnTo>
                    <a:pt x="27" y="27"/>
                  </a:lnTo>
                  <a:lnTo>
                    <a:pt x="17" y="25"/>
                  </a:lnTo>
                  <a:lnTo>
                    <a:pt x="9" y="22"/>
                  </a:lnTo>
                  <a:lnTo>
                    <a:pt x="3" y="15"/>
                  </a:lnTo>
                  <a:lnTo>
                    <a:pt x="0" y="9"/>
                  </a:lnTo>
                  <a:lnTo>
                    <a:pt x="0" y="1"/>
                  </a:lnTo>
                  <a:lnTo>
                    <a:pt x="8" y="6"/>
                  </a:lnTo>
                  <a:lnTo>
                    <a:pt x="15" y="14"/>
                  </a:lnTo>
                  <a:lnTo>
                    <a:pt x="18" y="16"/>
                  </a:lnTo>
                  <a:lnTo>
                    <a:pt x="24" y="18"/>
                  </a:lnTo>
                  <a:lnTo>
                    <a:pt x="28" y="16"/>
                  </a:lnTo>
                  <a:lnTo>
                    <a:pt x="3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8" name="Freeform 38"/>
            <p:cNvSpPr>
              <a:spLocks/>
            </p:cNvSpPr>
            <p:nvPr/>
          </p:nvSpPr>
          <p:spPr bwMode="auto">
            <a:xfrm>
              <a:off x="1862" y="1413"/>
              <a:ext cx="19" cy="30"/>
            </a:xfrm>
            <a:custGeom>
              <a:avLst/>
              <a:gdLst>
                <a:gd name="T0" fmla="*/ 3 w 19"/>
                <a:gd name="T1" fmla="*/ 30 h 30"/>
                <a:gd name="T2" fmla="*/ 0 w 19"/>
                <a:gd name="T3" fmla="*/ 19 h 30"/>
                <a:gd name="T4" fmla="*/ 5 w 19"/>
                <a:gd name="T5" fmla="*/ 13 h 30"/>
                <a:gd name="T6" fmla="*/ 13 w 19"/>
                <a:gd name="T7" fmla="*/ 7 h 30"/>
                <a:gd name="T8" fmla="*/ 19 w 19"/>
                <a:gd name="T9" fmla="*/ 0 h 30"/>
                <a:gd name="T10" fmla="*/ 19 w 19"/>
                <a:gd name="T11" fmla="*/ 10 h 30"/>
                <a:gd name="T12" fmla="*/ 16 w 19"/>
                <a:gd name="T13" fmla="*/ 19 h 30"/>
                <a:gd name="T14" fmla="*/ 11 w 19"/>
                <a:gd name="T15" fmla="*/ 26 h 30"/>
                <a:gd name="T16" fmla="*/ 3 w 19"/>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0">
                  <a:moveTo>
                    <a:pt x="3" y="30"/>
                  </a:moveTo>
                  <a:lnTo>
                    <a:pt x="0" y="19"/>
                  </a:lnTo>
                  <a:lnTo>
                    <a:pt x="5" y="13"/>
                  </a:lnTo>
                  <a:lnTo>
                    <a:pt x="13" y="7"/>
                  </a:lnTo>
                  <a:lnTo>
                    <a:pt x="19" y="0"/>
                  </a:lnTo>
                  <a:lnTo>
                    <a:pt x="19" y="10"/>
                  </a:lnTo>
                  <a:lnTo>
                    <a:pt x="16" y="19"/>
                  </a:lnTo>
                  <a:lnTo>
                    <a:pt x="11" y="26"/>
                  </a:lnTo>
                  <a:lnTo>
                    <a:pt x="3" y="30"/>
                  </a:lnTo>
                  <a:close/>
                </a:path>
              </a:pathLst>
            </a:custGeom>
            <a:solidFill>
              <a:srgbClr val="40F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 name="Freeform 39"/>
            <p:cNvSpPr>
              <a:spLocks/>
            </p:cNvSpPr>
            <p:nvPr/>
          </p:nvSpPr>
          <p:spPr bwMode="auto">
            <a:xfrm>
              <a:off x="1629" y="1541"/>
              <a:ext cx="63" cy="237"/>
            </a:xfrm>
            <a:custGeom>
              <a:avLst/>
              <a:gdLst>
                <a:gd name="T0" fmla="*/ 58 w 63"/>
                <a:gd name="T1" fmla="*/ 54 h 237"/>
                <a:gd name="T2" fmla="*/ 56 w 63"/>
                <a:gd name="T3" fmla="*/ 66 h 237"/>
                <a:gd name="T4" fmla="*/ 53 w 63"/>
                <a:gd name="T5" fmla="*/ 78 h 237"/>
                <a:gd name="T6" fmla="*/ 51 w 63"/>
                <a:gd name="T7" fmla="*/ 90 h 237"/>
                <a:gd name="T8" fmla="*/ 48 w 63"/>
                <a:gd name="T9" fmla="*/ 102 h 237"/>
                <a:gd name="T10" fmla="*/ 43 w 63"/>
                <a:gd name="T11" fmla="*/ 114 h 237"/>
                <a:gd name="T12" fmla="*/ 40 w 63"/>
                <a:gd name="T13" fmla="*/ 125 h 237"/>
                <a:gd name="T14" fmla="*/ 36 w 63"/>
                <a:gd name="T15" fmla="*/ 138 h 237"/>
                <a:gd name="T16" fmla="*/ 30 w 63"/>
                <a:gd name="T17" fmla="*/ 155 h 237"/>
                <a:gd name="T18" fmla="*/ 22 w 63"/>
                <a:gd name="T19" fmla="*/ 172 h 237"/>
                <a:gd name="T20" fmla="*/ 18 w 63"/>
                <a:gd name="T21" fmla="*/ 184 h 237"/>
                <a:gd name="T22" fmla="*/ 14 w 63"/>
                <a:gd name="T23" fmla="*/ 195 h 237"/>
                <a:gd name="T24" fmla="*/ 10 w 63"/>
                <a:gd name="T25" fmla="*/ 207 h 237"/>
                <a:gd name="T26" fmla="*/ 5 w 63"/>
                <a:gd name="T27" fmla="*/ 219 h 237"/>
                <a:gd name="T28" fmla="*/ 1 w 63"/>
                <a:gd name="T29" fmla="*/ 230 h 237"/>
                <a:gd name="T30" fmla="*/ 0 w 63"/>
                <a:gd name="T31" fmla="*/ 227 h 237"/>
                <a:gd name="T32" fmla="*/ 0 w 63"/>
                <a:gd name="T33" fmla="*/ 209 h 237"/>
                <a:gd name="T34" fmla="*/ 0 w 63"/>
                <a:gd name="T35" fmla="*/ 191 h 237"/>
                <a:gd name="T36" fmla="*/ 0 w 63"/>
                <a:gd name="T37" fmla="*/ 173 h 237"/>
                <a:gd name="T38" fmla="*/ 0 w 63"/>
                <a:gd name="T39" fmla="*/ 155 h 237"/>
                <a:gd name="T40" fmla="*/ 0 w 63"/>
                <a:gd name="T41" fmla="*/ 137 h 237"/>
                <a:gd name="T42" fmla="*/ 0 w 63"/>
                <a:gd name="T43" fmla="*/ 119 h 237"/>
                <a:gd name="T44" fmla="*/ 0 w 63"/>
                <a:gd name="T45" fmla="*/ 102 h 237"/>
                <a:gd name="T46" fmla="*/ 5 w 63"/>
                <a:gd name="T47" fmla="*/ 87 h 237"/>
                <a:gd name="T48" fmla="*/ 17 w 63"/>
                <a:gd name="T49" fmla="*/ 81 h 237"/>
                <a:gd name="T50" fmla="*/ 29 w 63"/>
                <a:gd name="T51" fmla="*/ 73 h 237"/>
                <a:gd name="T52" fmla="*/ 39 w 63"/>
                <a:gd name="T53" fmla="*/ 66 h 237"/>
                <a:gd name="T54" fmla="*/ 40 w 63"/>
                <a:gd name="T55" fmla="*/ 51 h 237"/>
                <a:gd name="T56" fmla="*/ 28 w 63"/>
                <a:gd name="T57" fmla="*/ 34 h 237"/>
                <a:gd name="T58" fmla="*/ 41 w 63"/>
                <a:gd name="T59" fmla="*/ 0 h 237"/>
                <a:gd name="T60" fmla="*/ 56 w 63"/>
                <a:gd name="T61" fmla="*/ 6 h 237"/>
                <a:gd name="T62" fmla="*/ 63 w 63"/>
                <a:gd name="T63" fmla="*/ 17 h 237"/>
                <a:gd name="T64" fmla="*/ 63 w 63"/>
                <a:gd name="T65" fmla="*/ 31 h 237"/>
                <a:gd name="T66" fmla="*/ 60 w 63"/>
                <a:gd name="T67" fmla="*/ 4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237">
                  <a:moveTo>
                    <a:pt x="60" y="49"/>
                  </a:moveTo>
                  <a:lnTo>
                    <a:pt x="58" y="54"/>
                  </a:lnTo>
                  <a:lnTo>
                    <a:pt x="57" y="61"/>
                  </a:lnTo>
                  <a:lnTo>
                    <a:pt x="56" y="66"/>
                  </a:lnTo>
                  <a:lnTo>
                    <a:pt x="55" y="72"/>
                  </a:lnTo>
                  <a:lnTo>
                    <a:pt x="53" y="78"/>
                  </a:lnTo>
                  <a:lnTo>
                    <a:pt x="52" y="84"/>
                  </a:lnTo>
                  <a:lnTo>
                    <a:pt x="51" y="90"/>
                  </a:lnTo>
                  <a:lnTo>
                    <a:pt x="50" y="97"/>
                  </a:lnTo>
                  <a:lnTo>
                    <a:pt x="48" y="102"/>
                  </a:lnTo>
                  <a:lnTo>
                    <a:pt x="46" y="108"/>
                  </a:lnTo>
                  <a:lnTo>
                    <a:pt x="43" y="114"/>
                  </a:lnTo>
                  <a:lnTo>
                    <a:pt x="42" y="120"/>
                  </a:lnTo>
                  <a:lnTo>
                    <a:pt x="40" y="125"/>
                  </a:lnTo>
                  <a:lnTo>
                    <a:pt x="38" y="132"/>
                  </a:lnTo>
                  <a:lnTo>
                    <a:pt x="36" y="138"/>
                  </a:lnTo>
                  <a:lnTo>
                    <a:pt x="35" y="144"/>
                  </a:lnTo>
                  <a:lnTo>
                    <a:pt x="30" y="155"/>
                  </a:lnTo>
                  <a:lnTo>
                    <a:pt x="25" y="167"/>
                  </a:lnTo>
                  <a:lnTo>
                    <a:pt x="22" y="172"/>
                  </a:lnTo>
                  <a:lnTo>
                    <a:pt x="20" y="178"/>
                  </a:lnTo>
                  <a:lnTo>
                    <a:pt x="18" y="184"/>
                  </a:lnTo>
                  <a:lnTo>
                    <a:pt x="17" y="190"/>
                  </a:lnTo>
                  <a:lnTo>
                    <a:pt x="14" y="195"/>
                  </a:lnTo>
                  <a:lnTo>
                    <a:pt x="12" y="202"/>
                  </a:lnTo>
                  <a:lnTo>
                    <a:pt x="10" y="207"/>
                  </a:lnTo>
                  <a:lnTo>
                    <a:pt x="7" y="213"/>
                  </a:lnTo>
                  <a:lnTo>
                    <a:pt x="5" y="219"/>
                  </a:lnTo>
                  <a:lnTo>
                    <a:pt x="3" y="225"/>
                  </a:lnTo>
                  <a:lnTo>
                    <a:pt x="1" y="230"/>
                  </a:lnTo>
                  <a:lnTo>
                    <a:pt x="0" y="237"/>
                  </a:lnTo>
                  <a:lnTo>
                    <a:pt x="0" y="227"/>
                  </a:lnTo>
                  <a:lnTo>
                    <a:pt x="0" y="218"/>
                  </a:lnTo>
                  <a:lnTo>
                    <a:pt x="0" y="209"/>
                  </a:lnTo>
                  <a:lnTo>
                    <a:pt x="0" y="201"/>
                  </a:lnTo>
                  <a:lnTo>
                    <a:pt x="0" y="191"/>
                  </a:lnTo>
                  <a:lnTo>
                    <a:pt x="0" y="182"/>
                  </a:lnTo>
                  <a:lnTo>
                    <a:pt x="0" y="173"/>
                  </a:lnTo>
                  <a:lnTo>
                    <a:pt x="0" y="165"/>
                  </a:lnTo>
                  <a:lnTo>
                    <a:pt x="0" y="155"/>
                  </a:lnTo>
                  <a:lnTo>
                    <a:pt x="0" y="147"/>
                  </a:lnTo>
                  <a:lnTo>
                    <a:pt x="0" y="137"/>
                  </a:lnTo>
                  <a:lnTo>
                    <a:pt x="0" y="129"/>
                  </a:lnTo>
                  <a:lnTo>
                    <a:pt x="0" y="119"/>
                  </a:lnTo>
                  <a:lnTo>
                    <a:pt x="0" y="111"/>
                  </a:lnTo>
                  <a:lnTo>
                    <a:pt x="0" y="102"/>
                  </a:lnTo>
                  <a:lnTo>
                    <a:pt x="0" y="94"/>
                  </a:lnTo>
                  <a:lnTo>
                    <a:pt x="5" y="87"/>
                  </a:lnTo>
                  <a:lnTo>
                    <a:pt x="12" y="84"/>
                  </a:lnTo>
                  <a:lnTo>
                    <a:pt x="17" y="81"/>
                  </a:lnTo>
                  <a:lnTo>
                    <a:pt x="23" y="78"/>
                  </a:lnTo>
                  <a:lnTo>
                    <a:pt x="29" y="73"/>
                  </a:lnTo>
                  <a:lnTo>
                    <a:pt x="35" y="70"/>
                  </a:lnTo>
                  <a:lnTo>
                    <a:pt x="39" y="66"/>
                  </a:lnTo>
                  <a:lnTo>
                    <a:pt x="45" y="61"/>
                  </a:lnTo>
                  <a:lnTo>
                    <a:pt x="40" y="51"/>
                  </a:lnTo>
                  <a:lnTo>
                    <a:pt x="35" y="43"/>
                  </a:lnTo>
                  <a:lnTo>
                    <a:pt x="28" y="34"/>
                  </a:lnTo>
                  <a:lnTo>
                    <a:pt x="22" y="27"/>
                  </a:lnTo>
                  <a:lnTo>
                    <a:pt x="41" y="0"/>
                  </a:lnTo>
                  <a:lnTo>
                    <a:pt x="50" y="1"/>
                  </a:lnTo>
                  <a:lnTo>
                    <a:pt x="56" y="6"/>
                  </a:lnTo>
                  <a:lnTo>
                    <a:pt x="60" y="10"/>
                  </a:lnTo>
                  <a:lnTo>
                    <a:pt x="63" y="17"/>
                  </a:lnTo>
                  <a:lnTo>
                    <a:pt x="63" y="24"/>
                  </a:lnTo>
                  <a:lnTo>
                    <a:pt x="63" y="31"/>
                  </a:lnTo>
                  <a:lnTo>
                    <a:pt x="60" y="40"/>
                  </a:lnTo>
                  <a:lnTo>
                    <a:pt x="60" y="49"/>
                  </a:lnTo>
                  <a:close/>
                </a:path>
              </a:pathLst>
            </a:custGeom>
            <a:solidFill>
              <a:srgbClr val="FF40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0" name="Freeform 40"/>
            <p:cNvSpPr>
              <a:spLocks/>
            </p:cNvSpPr>
            <p:nvPr/>
          </p:nvSpPr>
          <p:spPr bwMode="auto">
            <a:xfrm>
              <a:off x="1783" y="1549"/>
              <a:ext cx="65" cy="312"/>
            </a:xfrm>
            <a:custGeom>
              <a:avLst/>
              <a:gdLst>
                <a:gd name="T0" fmla="*/ 49 w 65"/>
                <a:gd name="T1" fmla="*/ 32 h 312"/>
                <a:gd name="T2" fmla="*/ 44 w 65"/>
                <a:gd name="T3" fmla="*/ 43 h 312"/>
                <a:gd name="T4" fmla="*/ 44 w 65"/>
                <a:gd name="T5" fmla="*/ 55 h 312"/>
                <a:gd name="T6" fmla="*/ 51 w 65"/>
                <a:gd name="T7" fmla="*/ 67 h 312"/>
                <a:gd name="T8" fmla="*/ 56 w 65"/>
                <a:gd name="T9" fmla="*/ 78 h 312"/>
                <a:gd name="T10" fmla="*/ 61 w 65"/>
                <a:gd name="T11" fmla="*/ 90 h 312"/>
                <a:gd name="T12" fmla="*/ 64 w 65"/>
                <a:gd name="T13" fmla="*/ 103 h 312"/>
                <a:gd name="T14" fmla="*/ 63 w 65"/>
                <a:gd name="T15" fmla="*/ 116 h 312"/>
                <a:gd name="T16" fmla="*/ 54 w 65"/>
                <a:gd name="T17" fmla="*/ 134 h 312"/>
                <a:gd name="T18" fmla="*/ 44 w 65"/>
                <a:gd name="T19" fmla="*/ 157 h 312"/>
                <a:gd name="T20" fmla="*/ 37 w 65"/>
                <a:gd name="T21" fmla="*/ 174 h 312"/>
                <a:gd name="T22" fmla="*/ 33 w 65"/>
                <a:gd name="T23" fmla="*/ 185 h 312"/>
                <a:gd name="T24" fmla="*/ 29 w 65"/>
                <a:gd name="T25" fmla="*/ 197 h 312"/>
                <a:gd name="T26" fmla="*/ 25 w 65"/>
                <a:gd name="T27" fmla="*/ 209 h 312"/>
                <a:gd name="T28" fmla="*/ 20 w 65"/>
                <a:gd name="T29" fmla="*/ 225 h 312"/>
                <a:gd name="T30" fmla="*/ 15 w 65"/>
                <a:gd name="T31" fmla="*/ 242 h 312"/>
                <a:gd name="T32" fmla="*/ 11 w 65"/>
                <a:gd name="T33" fmla="*/ 255 h 312"/>
                <a:gd name="T34" fmla="*/ 9 w 65"/>
                <a:gd name="T35" fmla="*/ 268 h 312"/>
                <a:gd name="T36" fmla="*/ 7 w 65"/>
                <a:gd name="T37" fmla="*/ 281 h 312"/>
                <a:gd name="T38" fmla="*/ 5 w 65"/>
                <a:gd name="T39" fmla="*/ 293 h 312"/>
                <a:gd name="T40" fmla="*/ 4 w 65"/>
                <a:gd name="T41" fmla="*/ 306 h 312"/>
                <a:gd name="T42" fmla="*/ 3 w 65"/>
                <a:gd name="T43" fmla="*/ 302 h 312"/>
                <a:gd name="T44" fmla="*/ 2 w 65"/>
                <a:gd name="T45" fmla="*/ 283 h 312"/>
                <a:gd name="T46" fmla="*/ 2 w 65"/>
                <a:gd name="T47" fmla="*/ 263 h 312"/>
                <a:gd name="T48" fmla="*/ 2 w 65"/>
                <a:gd name="T49" fmla="*/ 244 h 312"/>
                <a:gd name="T50" fmla="*/ 2 w 65"/>
                <a:gd name="T51" fmla="*/ 223 h 312"/>
                <a:gd name="T52" fmla="*/ 2 w 65"/>
                <a:gd name="T53" fmla="*/ 204 h 312"/>
                <a:gd name="T54" fmla="*/ 2 w 65"/>
                <a:gd name="T55" fmla="*/ 184 h 312"/>
                <a:gd name="T56" fmla="*/ 2 w 65"/>
                <a:gd name="T57" fmla="*/ 165 h 312"/>
                <a:gd name="T58" fmla="*/ 2 w 65"/>
                <a:gd name="T59" fmla="*/ 145 h 312"/>
                <a:gd name="T60" fmla="*/ 2 w 65"/>
                <a:gd name="T61" fmla="*/ 125 h 312"/>
                <a:gd name="T62" fmla="*/ 2 w 65"/>
                <a:gd name="T63" fmla="*/ 105 h 312"/>
                <a:gd name="T64" fmla="*/ 2 w 65"/>
                <a:gd name="T65" fmla="*/ 86 h 312"/>
                <a:gd name="T66" fmla="*/ 1 w 65"/>
                <a:gd name="T67" fmla="*/ 67 h 312"/>
                <a:gd name="T68" fmla="*/ 1 w 65"/>
                <a:gd name="T69" fmla="*/ 47 h 312"/>
                <a:gd name="T70" fmla="*/ 0 w 65"/>
                <a:gd name="T71" fmla="*/ 28 h 312"/>
                <a:gd name="T72" fmla="*/ 0 w 65"/>
                <a:gd name="T73" fmla="*/ 9 h 312"/>
                <a:gd name="T74" fmla="*/ 7 w 65"/>
                <a:gd name="T75" fmla="*/ 1 h 312"/>
                <a:gd name="T76" fmla="*/ 22 w 65"/>
                <a:gd name="T77" fmla="*/ 7 h 312"/>
                <a:gd name="T78" fmla="*/ 36 w 65"/>
                <a:gd name="T79" fmla="*/ 15 h 312"/>
                <a:gd name="T80" fmla="*/ 49 w 65"/>
                <a:gd name="T81" fmla="*/ 2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312">
                  <a:moveTo>
                    <a:pt x="57" y="26"/>
                  </a:moveTo>
                  <a:lnTo>
                    <a:pt x="49" y="32"/>
                  </a:lnTo>
                  <a:lnTo>
                    <a:pt x="46" y="38"/>
                  </a:lnTo>
                  <a:lnTo>
                    <a:pt x="44" y="43"/>
                  </a:lnTo>
                  <a:lnTo>
                    <a:pt x="44" y="50"/>
                  </a:lnTo>
                  <a:lnTo>
                    <a:pt x="44" y="55"/>
                  </a:lnTo>
                  <a:lnTo>
                    <a:pt x="47" y="61"/>
                  </a:lnTo>
                  <a:lnTo>
                    <a:pt x="51" y="67"/>
                  </a:lnTo>
                  <a:lnTo>
                    <a:pt x="54" y="73"/>
                  </a:lnTo>
                  <a:lnTo>
                    <a:pt x="56" y="78"/>
                  </a:lnTo>
                  <a:lnTo>
                    <a:pt x="59" y="85"/>
                  </a:lnTo>
                  <a:lnTo>
                    <a:pt x="61" y="90"/>
                  </a:lnTo>
                  <a:lnTo>
                    <a:pt x="64" y="96"/>
                  </a:lnTo>
                  <a:lnTo>
                    <a:pt x="64" y="103"/>
                  </a:lnTo>
                  <a:lnTo>
                    <a:pt x="65" y="109"/>
                  </a:lnTo>
                  <a:lnTo>
                    <a:pt x="63" y="116"/>
                  </a:lnTo>
                  <a:lnTo>
                    <a:pt x="60" y="124"/>
                  </a:lnTo>
                  <a:lnTo>
                    <a:pt x="54" y="134"/>
                  </a:lnTo>
                  <a:lnTo>
                    <a:pt x="49" y="146"/>
                  </a:lnTo>
                  <a:lnTo>
                    <a:pt x="44" y="157"/>
                  </a:lnTo>
                  <a:lnTo>
                    <a:pt x="40" y="168"/>
                  </a:lnTo>
                  <a:lnTo>
                    <a:pt x="37" y="174"/>
                  </a:lnTo>
                  <a:lnTo>
                    <a:pt x="36" y="179"/>
                  </a:lnTo>
                  <a:lnTo>
                    <a:pt x="33" y="185"/>
                  </a:lnTo>
                  <a:lnTo>
                    <a:pt x="31" y="192"/>
                  </a:lnTo>
                  <a:lnTo>
                    <a:pt x="29" y="197"/>
                  </a:lnTo>
                  <a:lnTo>
                    <a:pt x="27" y="202"/>
                  </a:lnTo>
                  <a:lnTo>
                    <a:pt x="25" y="209"/>
                  </a:lnTo>
                  <a:lnTo>
                    <a:pt x="24" y="215"/>
                  </a:lnTo>
                  <a:lnTo>
                    <a:pt x="20" y="225"/>
                  </a:lnTo>
                  <a:lnTo>
                    <a:pt x="17" y="237"/>
                  </a:lnTo>
                  <a:lnTo>
                    <a:pt x="15" y="242"/>
                  </a:lnTo>
                  <a:lnTo>
                    <a:pt x="13" y="249"/>
                  </a:lnTo>
                  <a:lnTo>
                    <a:pt x="11" y="255"/>
                  </a:lnTo>
                  <a:lnTo>
                    <a:pt x="11" y="262"/>
                  </a:lnTo>
                  <a:lnTo>
                    <a:pt x="9" y="268"/>
                  </a:lnTo>
                  <a:lnTo>
                    <a:pt x="8" y="274"/>
                  </a:lnTo>
                  <a:lnTo>
                    <a:pt x="7" y="281"/>
                  </a:lnTo>
                  <a:lnTo>
                    <a:pt x="6" y="287"/>
                  </a:lnTo>
                  <a:lnTo>
                    <a:pt x="5" y="293"/>
                  </a:lnTo>
                  <a:lnTo>
                    <a:pt x="4" y="300"/>
                  </a:lnTo>
                  <a:lnTo>
                    <a:pt x="4" y="306"/>
                  </a:lnTo>
                  <a:lnTo>
                    <a:pt x="4" y="312"/>
                  </a:lnTo>
                  <a:lnTo>
                    <a:pt x="3" y="302"/>
                  </a:lnTo>
                  <a:lnTo>
                    <a:pt x="3" y="292"/>
                  </a:lnTo>
                  <a:lnTo>
                    <a:pt x="2" y="283"/>
                  </a:lnTo>
                  <a:lnTo>
                    <a:pt x="2" y="273"/>
                  </a:lnTo>
                  <a:lnTo>
                    <a:pt x="2" y="263"/>
                  </a:lnTo>
                  <a:lnTo>
                    <a:pt x="2" y="253"/>
                  </a:lnTo>
                  <a:lnTo>
                    <a:pt x="2" y="244"/>
                  </a:lnTo>
                  <a:lnTo>
                    <a:pt x="2" y="234"/>
                  </a:lnTo>
                  <a:lnTo>
                    <a:pt x="2" y="223"/>
                  </a:lnTo>
                  <a:lnTo>
                    <a:pt x="2" y="214"/>
                  </a:lnTo>
                  <a:lnTo>
                    <a:pt x="2" y="204"/>
                  </a:lnTo>
                  <a:lnTo>
                    <a:pt x="2" y="195"/>
                  </a:lnTo>
                  <a:lnTo>
                    <a:pt x="2" y="184"/>
                  </a:lnTo>
                  <a:lnTo>
                    <a:pt x="2" y="175"/>
                  </a:lnTo>
                  <a:lnTo>
                    <a:pt x="2" y="165"/>
                  </a:lnTo>
                  <a:lnTo>
                    <a:pt x="3" y="156"/>
                  </a:lnTo>
                  <a:lnTo>
                    <a:pt x="2" y="145"/>
                  </a:lnTo>
                  <a:lnTo>
                    <a:pt x="2" y="135"/>
                  </a:lnTo>
                  <a:lnTo>
                    <a:pt x="2" y="125"/>
                  </a:lnTo>
                  <a:lnTo>
                    <a:pt x="2" y="115"/>
                  </a:lnTo>
                  <a:lnTo>
                    <a:pt x="2" y="105"/>
                  </a:lnTo>
                  <a:lnTo>
                    <a:pt x="2" y="95"/>
                  </a:lnTo>
                  <a:lnTo>
                    <a:pt x="2" y="86"/>
                  </a:lnTo>
                  <a:lnTo>
                    <a:pt x="2" y="76"/>
                  </a:lnTo>
                  <a:lnTo>
                    <a:pt x="1" y="67"/>
                  </a:lnTo>
                  <a:lnTo>
                    <a:pt x="1" y="57"/>
                  </a:lnTo>
                  <a:lnTo>
                    <a:pt x="1" y="47"/>
                  </a:lnTo>
                  <a:lnTo>
                    <a:pt x="1" y="38"/>
                  </a:lnTo>
                  <a:lnTo>
                    <a:pt x="0" y="28"/>
                  </a:lnTo>
                  <a:lnTo>
                    <a:pt x="0" y="19"/>
                  </a:lnTo>
                  <a:lnTo>
                    <a:pt x="0" y="9"/>
                  </a:lnTo>
                  <a:lnTo>
                    <a:pt x="0" y="0"/>
                  </a:lnTo>
                  <a:lnTo>
                    <a:pt x="7" y="1"/>
                  </a:lnTo>
                  <a:lnTo>
                    <a:pt x="16" y="4"/>
                  </a:lnTo>
                  <a:lnTo>
                    <a:pt x="22" y="7"/>
                  </a:lnTo>
                  <a:lnTo>
                    <a:pt x="29" y="11"/>
                  </a:lnTo>
                  <a:lnTo>
                    <a:pt x="36" y="15"/>
                  </a:lnTo>
                  <a:lnTo>
                    <a:pt x="43" y="19"/>
                  </a:lnTo>
                  <a:lnTo>
                    <a:pt x="49" y="22"/>
                  </a:lnTo>
                  <a:lnTo>
                    <a:pt x="57" y="26"/>
                  </a:lnTo>
                  <a:close/>
                </a:path>
              </a:pathLst>
            </a:custGeom>
            <a:solidFill>
              <a:srgbClr val="FF40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 name="Freeform 41"/>
            <p:cNvSpPr>
              <a:spLocks/>
            </p:cNvSpPr>
            <p:nvPr/>
          </p:nvSpPr>
          <p:spPr bwMode="auto">
            <a:xfrm>
              <a:off x="1704" y="1559"/>
              <a:ext cx="15" cy="24"/>
            </a:xfrm>
            <a:custGeom>
              <a:avLst/>
              <a:gdLst>
                <a:gd name="T0" fmla="*/ 15 w 15"/>
                <a:gd name="T1" fmla="*/ 5 h 24"/>
                <a:gd name="T2" fmla="*/ 0 w 15"/>
                <a:gd name="T3" fmla="*/ 24 h 24"/>
                <a:gd name="T4" fmla="*/ 2 w 15"/>
                <a:gd name="T5" fmla="*/ 21 h 24"/>
                <a:gd name="T6" fmla="*/ 3 w 15"/>
                <a:gd name="T7" fmla="*/ 16 h 24"/>
                <a:gd name="T8" fmla="*/ 2 w 15"/>
                <a:gd name="T9" fmla="*/ 11 h 24"/>
                <a:gd name="T10" fmla="*/ 2 w 15"/>
                <a:gd name="T11" fmla="*/ 7 h 24"/>
                <a:gd name="T12" fmla="*/ 2 w 15"/>
                <a:gd name="T13" fmla="*/ 1 h 24"/>
                <a:gd name="T14" fmla="*/ 3 w 15"/>
                <a:gd name="T15" fmla="*/ 0 h 24"/>
                <a:gd name="T16" fmla="*/ 8 w 15"/>
                <a:gd name="T17" fmla="*/ 0 h 24"/>
                <a:gd name="T18" fmla="*/ 15 w 15"/>
                <a:gd name="T19"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4">
                  <a:moveTo>
                    <a:pt x="15" y="5"/>
                  </a:moveTo>
                  <a:lnTo>
                    <a:pt x="0" y="24"/>
                  </a:lnTo>
                  <a:lnTo>
                    <a:pt x="2" y="21"/>
                  </a:lnTo>
                  <a:lnTo>
                    <a:pt x="3" y="16"/>
                  </a:lnTo>
                  <a:lnTo>
                    <a:pt x="2" y="11"/>
                  </a:lnTo>
                  <a:lnTo>
                    <a:pt x="2" y="7"/>
                  </a:lnTo>
                  <a:lnTo>
                    <a:pt x="2" y="1"/>
                  </a:lnTo>
                  <a:lnTo>
                    <a:pt x="3" y="0"/>
                  </a:lnTo>
                  <a:lnTo>
                    <a:pt x="8" y="0"/>
                  </a:lnTo>
                  <a:lnTo>
                    <a:pt x="1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 name="Freeform 42"/>
            <p:cNvSpPr>
              <a:spLocks/>
            </p:cNvSpPr>
            <p:nvPr/>
          </p:nvSpPr>
          <p:spPr bwMode="auto">
            <a:xfrm>
              <a:off x="1756" y="1556"/>
              <a:ext cx="12" cy="22"/>
            </a:xfrm>
            <a:custGeom>
              <a:avLst/>
              <a:gdLst>
                <a:gd name="T0" fmla="*/ 0 w 12"/>
                <a:gd name="T1" fmla="*/ 8 h 22"/>
                <a:gd name="T2" fmla="*/ 9 w 12"/>
                <a:gd name="T3" fmla="*/ 0 h 22"/>
                <a:gd name="T4" fmla="*/ 12 w 12"/>
                <a:gd name="T5" fmla="*/ 22 h 22"/>
                <a:gd name="T6" fmla="*/ 0 w 12"/>
                <a:gd name="T7" fmla="*/ 8 h 22"/>
              </a:gdLst>
              <a:ahLst/>
              <a:cxnLst>
                <a:cxn ang="0">
                  <a:pos x="T0" y="T1"/>
                </a:cxn>
                <a:cxn ang="0">
                  <a:pos x="T2" y="T3"/>
                </a:cxn>
                <a:cxn ang="0">
                  <a:pos x="T4" y="T5"/>
                </a:cxn>
                <a:cxn ang="0">
                  <a:pos x="T6" y="T7"/>
                </a:cxn>
              </a:cxnLst>
              <a:rect l="0" t="0" r="r" b="b"/>
              <a:pathLst>
                <a:path w="12" h="22">
                  <a:moveTo>
                    <a:pt x="0" y="8"/>
                  </a:moveTo>
                  <a:lnTo>
                    <a:pt x="9" y="0"/>
                  </a:lnTo>
                  <a:lnTo>
                    <a:pt x="12" y="22"/>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 name="Freeform 43"/>
            <p:cNvSpPr>
              <a:spLocks/>
            </p:cNvSpPr>
            <p:nvPr/>
          </p:nvSpPr>
          <p:spPr bwMode="auto">
            <a:xfrm>
              <a:off x="1701" y="1571"/>
              <a:ext cx="59" cy="64"/>
            </a:xfrm>
            <a:custGeom>
              <a:avLst/>
              <a:gdLst>
                <a:gd name="T0" fmla="*/ 59 w 59"/>
                <a:gd name="T1" fmla="*/ 22 h 64"/>
                <a:gd name="T2" fmla="*/ 55 w 59"/>
                <a:gd name="T3" fmla="*/ 28 h 64"/>
                <a:gd name="T4" fmla="*/ 52 w 59"/>
                <a:gd name="T5" fmla="*/ 34 h 64"/>
                <a:gd name="T6" fmla="*/ 48 w 59"/>
                <a:gd name="T7" fmla="*/ 40 h 64"/>
                <a:gd name="T8" fmla="*/ 45 w 59"/>
                <a:gd name="T9" fmla="*/ 48 h 64"/>
                <a:gd name="T10" fmla="*/ 39 w 59"/>
                <a:gd name="T11" fmla="*/ 52 h 64"/>
                <a:gd name="T12" fmla="*/ 34 w 59"/>
                <a:gd name="T13" fmla="*/ 57 h 64"/>
                <a:gd name="T14" fmla="*/ 28 w 59"/>
                <a:gd name="T15" fmla="*/ 60 h 64"/>
                <a:gd name="T16" fmla="*/ 22 w 59"/>
                <a:gd name="T17" fmla="*/ 64 h 64"/>
                <a:gd name="T18" fmla="*/ 17 w 59"/>
                <a:gd name="T19" fmla="*/ 59 h 64"/>
                <a:gd name="T20" fmla="*/ 12 w 59"/>
                <a:gd name="T21" fmla="*/ 55 h 64"/>
                <a:gd name="T22" fmla="*/ 6 w 59"/>
                <a:gd name="T23" fmla="*/ 50 h 64"/>
                <a:gd name="T24" fmla="*/ 3 w 59"/>
                <a:gd name="T25" fmla="*/ 45 h 64"/>
                <a:gd name="T26" fmla="*/ 0 w 59"/>
                <a:gd name="T27" fmla="*/ 38 h 64"/>
                <a:gd name="T28" fmla="*/ 0 w 59"/>
                <a:gd name="T29" fmla="*/ 32 h 64"/>
                <a:gd name="T30" fmla="*/ 3 w 59"/>
                <a:gd name="T31" fmla="*/ 25 h 64"/>
                <a:gd name="T32" fmla="*/ 11 w 59"/>
                <a:gd name="T33" fmla="*/ 22 h 64"/>
                <a:gd name="T34" fmla="*/ 18 w 59"/>
                <a:gd name="T35" fmla="*/ 17 h 64"/>
                <a:gd name="T36" fmla="*/ 23 w 59"/>
                <a:gd name="T37" fmla="*/ 10 h 64"/>
                <a:gd name="T38" fmla="*/ 29 w 59"/>
                <a:gd name="T39" fmla="*/ 2 h 64"/>
                <a:gd name="T40" fmla="*/ 37 w 59"/>
                <a:gd name="T41" fmla="*/ 0 h 64"/>
                <a:gd name="T42" fmla="*/ 59 w 59"/>
                <a:gd name="T43" fmla="*/ 2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64">
                  <a:moveTo>
                    <a:pt x="59" y="22"/>
                  </a:moveTo>
                  <a:lnTo>
                    <a:pt x="55" y="28"/>
                  </a:lnTo>
                  <a:lnTo>
                    <a:pt x="52" y="34"/>
                  </a:lnTo>
                  <a:lnTo>
                    <a:pt x="48" y="40"/>
                  </a:lnTo>
                  <a:lnTo>
                    <a:pt x="45" y="48"/>
                  </a:lnTo>
                  <a:lnTo>
                    <a:pt x="39" y="52"/>
                  </a:lnTo>
                  <a:lnTo>
                    <a:pt x="34" y="57"/>
                  </a:lnTo>
                  <a:lnTo>
                    <a:pt x="28" y="60"/>
                  </a:lnTo>
                  <a:lnTo>
                    <a:pt x="22" y="64"/>
                  </a:lnTo>
                  <a:lnTo>
                    <a:pt x="17" y="59"/>
                  </a:lnTo>
                  <a:lnTo>
                    <a:pt x="12" y="55"/>
                  </a:lnTo>
                  <a:lnTo>
                    <a:pt x="6" y="50"/>
                  </a:lnTo>
                  <a:lnTo>
                    <a:pt x="3" y="45"/>
                  </a:lnTo>
                  <a:lnTo>
                    <a:pt x="0" y="38"/>
                  </a:lnTo>
                  <a:lnTo>
                    <a:pt x="0" y="32"/>
                  </a:lnTo>
                  <a:lnTo>
                    <a:pt x="3" y="25"/>
                  </a:lnTo>
                  <a:lnTo>
                    <a:pt x="11" y="22"/>
                  </a:lnTo>
                  <a:lnTo>
                    <a:pt x="18" y="17"/>
                  </a:lnTo>
                  <a:lnTo>
                    <a:pt x="23" y="10"/>
                  </a:lnTo>
                  <a:lnTo>
                    <a:pt x="29" y="2"/>
                  </a:lnTo>
                  <a:lnTo>
                    <a:pt x="37" y="0"/>
                  </a:lnTo>
                  <a:lnTo>
                    <a:pt x="59" y="22"/>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 name="Freeform 44"/>
            <p:cNvSpPr>
              <a:spLocks/>
            </p:cNvSpPr>
            <p:nvPr/>
          </p:nvSpPr>
          <p:spPr bwMode="auto">
            <a:xfrm>
              <a:off x="1795" y="1586"/>
              <a:ext cx="242" cy="587"/>
            </a:xfrm>
            <a:custGeom>
              <a:avLst/>
              <a:gdLst>
                <a:gd name="T0" fmla="*/ 146 w 242"/>
                <a:gd name="T1" fmla="*/ 40 h 587"/>
                <a:gd name="T2" fmla="*/ 169 w 242"/>
                <a:gd name="T3" fmla="*/ 54 h 587"/>
                <a:gd name="T4" fmla="*/ 191 w 242"/>
                <a:gd name="T5" fmla="*/ 107 h 587"/>
                <a:gd name="T6" fmla="*/ 208 w 242"/>
                <a:gd name="T7" fmla="*/ 164 h 587"/>
                <a:gd name="T8" fmla="*/ 219 w 242"/>
                <a:gd name="T9" fmla="*/ 221 h 587"/>
                <a:gd name="T10" fmla="*/ 226 w 242"/>
                <a:gd name="T11" fmla="*/ 277 h 587"/>
                <a:gd name="T12" fmla="*/ 236 w 242"/>
                <a:gd name="T13" fmla="*/ 332 h 587"/>
                <a:gd name="T14" fmla="*/ 234 w 242"/>
                <a:gd name="T15" fmla="*/ 385 h 587"/>
                <a:gd name="T16" fmla="*/ 238 w 242"/>
                <a:gd name="T17" fmla="*/ 440 h 587"/>
                <a:gd name="T18" fmla="*/ 238 w 242"/>
                <a:gd name="T19" fmla="*/ 478 h 587"/>
                <a:gd name="T20" fmla="*/ 236 w 242"/>
                <a:gd name="T21" fmla="*/ 516 h 587"/>
                <a:gd name="T22" fmla="*/ 236 w 242"/>
                <a:gd name="T23" fmla="*/ 554 h 587"/>
                <a:gd name="T24" fmla="*/ 234 w 242"/>
                <a:gd name="T25" fmla="*/ 583 h 587"/>
                <a:gd name="T26" fmla="*/ 192 w 242"/>
                <a:gd name="T27" fmla="*/ 585 h 587"/>
                <a:gd name="T28" fmla="*/ 151 w 242"/>
                <a:gd name="T29" fmla="*/ 586 h 587"/>
                <a:gd name="T30" fmla="*/ 150 w 242"/>
                <a:gd name="T31" fmla="*/ 573 h 587"/>
                <a:gd name="T32" fmla="*/ 131 w 242"/>
                <a:gd name="T33" fmla="*/ 557 h 587"/>
                <a:gd name="T34" fmla="*/ 140 w 242"/>
                <a:gd name="T35" fmla="*/ 535 h 587"/>
                <a:gd name="T36" fmla="*/ 151 w 242"/>
                <a:gd name="T37" fmla="*/ 514 h 587"/>
                <a:gd name="T38" fmla="*/ 150 w 242"/>
                <a:gd name="T39" fmla="*/ 482 h 587"/>
                <a:gd name="T40" fmla="*/ 142 w 242"/>
                <a:gd name="T41" fmla="*/ 464 h 587"/>
                <a:gd name="T42" fmla="*/ 164 w 242"/>
                <a:gd name="T43" fmla="*/ 436 h 587"/>
                <a:gd name="T44" fmla="*/ 143 w 242"/>
                <a:gd name="T45" fmla="*/ 421 h 587"/>
                <a:gd name="T46" fmla="*/ 174 w 242"/>
                <a:gd name="T47" fmla="*/ 401 h 587"/>
                <a:gd name="T48" fmla="*/ 149 w 242"/>
                <a:gd name="T49" fmla="*/ 385 h 587"/>
                <a:gd name="T50" fmla="*/ 151 w 242"/>
                <a:gd name="T51" fmla="*/ 359 h 587"/>
                <a:gd name="T52" fmla="*/ 176 w 242"/>
                <a:gd name="T53" fmla="*/ 344 h 587"/>
                <a:gd name="T54" fmla="*/ 150 w 242"/>
                <a:gd name="T55" fmla="*/ 320 h 587"/>
                <a:gd name="T56" fmla="*/ 177 w 242"/>
                <a:gd name="T57" fmla="*/ 299 h 587"/>
                <a:gd name="T58" fmla="*/ 158 w 242"/>
                <a:gd name="T59" fmla="*/ 274 h 587"/>
                <a:gd name="T60" fmla="*/ 169 w 242"/>
                <a:gd name="T61" fmla="*/ 237 h 587"/>
                <a:gd name="T62" fmla="*/ 147 w 242"/>
                <a:gd name="T63" fmla="*/ 234 h 587"/>
                <a:gd name="T64" fmla="*/ 135 w 242"/>
                <a:gd name="T65" fmla="*/ 254 h 587"/>
                <a:gd name="T66" fmla="*/ 138 w 242"/>
                <a:gd name="T67" fmla="*/ 302 h 587"/>
                <a:gd name="T68" fmla="*/ 133 w 242"/>
                <a:gd name="T69" fmla="*/ 351 h 587"/>
                <a:gd name="T70" fmla="*/ 131 w 242"/>
                <a:gd name="T71" fmla="*/ 399 h 587"/>
                <a:gd name="T72" fmla="*/ 129 w 242"/>
                <a:gd name="T73" fmla="*/ 448 h 587"/>
                <a:gd name="T74" fmla="*/ 122 w 242"/>
                <a:gd name="T75" fmla="*/ 495 h 587"/>
                <a:gd name="T76" fmla="*/ 112 w 242"/>
                <a:gd name="T77" fmla="*/ 542 h 587"/>
                <a:gd name="T78" fmla="*/ 104 w 242"/>
                <a:gd name="T79" fmla="*/ 572 h 587"/>
                <a:gd name="T80" fmla="*/ 72 w 242"/>
                <a:gd name="T81" fmla="*/ 561 h 587"/>
                <a:gd name="T82" fmla="*/ 50 w 242"/>
                <a:gd name="T83" fmla="*/ 517 h 587"/>
                <a:gd name="T84" fmla="*/ 29 w 242"/>
                <a:gd name="T85" fmla="*/ 470 h 587"/>
                <a:gd name="T86" fmla="*/ 16 w 242"/>
                <a:gd name="T87" fmla="*/ 431 h 587"/>
                <a:gd name="T88" fmla="*/ 5 w 242"/>
                <a:gd name="T89" fmla="*/ 381 h 587"/>
                <a:gd name="T90" fmla="*/ 0 w 242"/>
                <a:gd name="T91" fmla="*/ 324 h 587"/>
                <a:gd name="T92" fmla="*/ 19 w 242"/>
                <a:gd name="T93" fmla="*/ 289 h 587"/>
                <a:gd name="T94" fmla="*/ 19 w 242"/>
                <a:gd name="T95" fmla="*/ 264 h 587"/>
                <a:gd name="T96" fmla="*/ 23 w 242"/>
                <a:gd name="T97" fmla="*/ 236 h 587"/>
                <a:gd name="T98" fmla="*/ 23 w 242"/>
                <a:gd name="T99" fmla="*/ 220 h 587"/>
                <a:gd name="T100" fmla="*/ 44 w 242"/>
                <a:gd name="T101" fmla="*/ 198 h 587"/>
                <a:gd name="T102" fmla="*/ 32 w 242"/>
                <a:gd name="T103" fmla="*/ 182 h 587"/>
                <a:gd name="T104" fmla="*/ 49 w 242"/>
                <a:gd name="T105" fmla="*/ 169 h 587"/>
                <a:gd name="T106" fmla="*/ 43 w 242"/>
                <a:gd name="T107" fmla="*/ 157 h 587"/>
                <a:gd name="T108" fmla="*/ 53 w 242"/>
                <a:gd name="T109" fmla="*/ 136 h 587"/>
                <a:gd name="T110" fmla="*/ 65 w 242"/>
                <a:gd name="T111" fmla="*/ 125 h 587"/>
                <a:gd name="T112" fmla="*/ 69 w 242"/>
                <a:gd name="T113" fmla="*/ 104 h 587"/>
                <a:gd name="T114" fmla="*/ 72 w 242"/>
                <a:gd name="T115" fmla="*/ 84 h 587"/>
                <a:gd name="T116" fmla="*/ 64 w 242"/>
                <a:gd name="T117" fmla="*/ 43 h 587"/>
                <a:gd name="T118" fmla="*/ 49 w 242"/>
                <a:gd name="T119" fmla="*/ 3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2" h="587">
                  <a:moveTo>
                    <a:pt x="135" y="23"/>
                  </a:moveTo>
                  <a:lnTo>
                    <a:pt x="133" y="30"/>
                  </a:lnTo>
                  <a:lnTo>
                    <a:pt x="135" y="35"/>
                  </a:lnTo>
                  <a:lnTo>
                    <a:pt x="138" y="39"/>
                  </a:lnTo>
                  <a:lnTo>
                    <a:pt x="142" y="45"/>
                  </a:lnTo>
                  <a:lnTo>
                    <a:pt x="146" y="40"/>
                  </a:lnTo>
                  <a:lnTo>
                    <a:pt x="148" y="35"/>
                  </a:lnTo>
                  <a:lnTo>
                    <a:pt x="150" y="30"/>
                  </a:lnTo>
                  <a:lnTo>
                    <a:pt x="157" y="31"/>
                  </a:lnTo>
                  <a:lnTo>
                    <a:pt x="160" y="38"/>
                  </a:lnTo>
                  <a:lnTo>
                    <a:pt x="165" y="46"/>
                  </a:lnTo>
                  <a:lnTo>
                    <a:pt x="169" y="54"/>
                  </a:lnTo>
                  <a:lnTo>
                    <a:pt x="173" y="62"/>
                  </a:lnTo>
                  <a:lnTo>
                    <a:pt x="176" y="71"/>
                  </a:lnTo>
                  <a:lnTo>
                    <a:pt x="181" y="79"/>
                  </a:lnTo>
                  <a:lnTo>
                    <a:pt x="185" y="89"/>
                  </a:lnTo>
                  <a:lnTo>
                    <a:pt x="189" y="98"/>
                  </a:lnTo>
                  <a:lnTo>
                    <a:pt x="191" y="107"/>
                  </a:lnTo>
                  <a:lnTo>
                    <a:pt x="194" y="116"/>
                  </a:lnTo>
                  <a:lnTo>
                    <a:pt x="197" y="126"/>
                  </a:lnTo>
                  <a:lnTo>
                    <a:pt x="201" y="136"/>
                  </a:lnTo>
                  <a:lnTo>
                    <a:pt x="203" y="145"/>
                  </a:lnTo>
                  <a:lnTo>
                    <a:pt x="206" y="155"/>
                  </a:lnTo>
                  <a:lnTo>
                    <a:pt x="208" y="164"/>
                  </a:lnTo>
                  <a:lnTo>
                    <a:pt x="211" y="174"/>
                  </a:lnTo>
                  <a:lnTo>
                    <a:pt x="212" y="183"/>
                  </a:lnTo>
                  <a:lnTo>
                    <a:pt x="214" y="193"/>
                  </a:lnTo>
                  <a:lnTo>
                    <a:pt x="216" y="202"/>
                  </a:lnTo>
                  <a:lnTo>
                    <a:pt x="218" y="212"/>
                  </a:lnTo>
                  <a:lnTo>
                    <a:pt x="219" y="221"/>
                  </a:lnTo>
                  <a:lnTo>
                    <a:pt x="221" y="231"/>
                  </a:lnTo>
                  <a:lnTo>
                    <a:pt x="222" y="240"/>
                  </a:lnTo>
                  <a:lnTo>
                    <a:pt x="224" y="250"/>
                  </a:lnTo>
                  <a:lnTo>
                    <a:pt x="224" y="258"/>
                  </a:lnTo>
                  <a:lnTo>
                    <a:pt x="225" y="268"/>
                  </a:lnTo>
                  <a:lnTo>
                    <a:pt x="226" y="277"/>
                  </a:lnTo>
                  <a:lnTo>
                    <a:pt x="227" y="287"/>
                  </a:lnTo>
                  <a:lnTo>
                    <a:pt x="227" y="296"/>
                  </a:lnTo>
                  <a:lnTo>
                    <a:pt x="228" y="305"/>
                  </a:lnTo>
                  <a:lnTo>
                    <a:pt x="228" y="315"/>
                  </a:lnTo>
                  <a:lnTo>
                    <a:pt x="229" y="324"/>
                  </a:lnTo>
                  <a:lnTo>
                    <a:pt x="236" y="332"/>
                  </a:lnTo>
                  <a:lnTo>
                    <a:pt x="240" y="340"/>
                  </a:lnTo>
                  <a:lnTo>
                    <a:pt x="241" y="348"/>
                  </a:lnTo>
                  <a:lnTo>
                    <a:pt x="242" y="358"/>
                  </a:lnTo>
                  <a:lnTo>
                    <a:pt x="239" y="367"/>
                  </a:lnTo>
                  <a:lnTo>
                    <a:pt x="237" y="375"/>
                  </a:lnTo>
                  <a:lnTo>
                    <a:pt x="234" y="385"/>
                  </a:lnTo>
                  <a:lnTo>
                    <a:pt x="232" y="395"/>
                  </a:lnTo>
                  <a:lnTo>
                    <a:pt x="234" y="403"/>
                  </a:lnTo>
                  <a:lnTo>
                    <a:pt x="236" y="413"/>
                  </a:lnTo>
                  <a:lnTo>
                    <a:pt x="237" y="423"/>
                  </a:lnTo>
                  <a:lnTo>
                    <a:pt x="238" y="434"/>
                  </a:lnTo>
                  <a:lnTo>
                    <a:pt x="238" y="440"/>
                  </a:lnTo>
                  <a:lnTo>
                    <a:pt x="238" y="446"/>
                  </a:lnTo>
                  <a:lnTo>
                    <a:pt x="238" y="452"/>
                  </a:lnTo>
                  <a:lnTo>
                    <a:pt x="238" y="459"/>
                  </a:lnTo>
                  <a:lnTo>
                    <a:pt x="238" y="465"/>
                  </a:lnTo>
                  <a:lnTo>
                    <a:pt x="238" y="471"/>
                  </a:lnTo>
                  <a:lnTo>
                    <a:pt x="238" y="478"/>
                  </a:lnTo>
                  <a:lnTo>
                    <a:pt x="238" y="484"/>
                  </a:lnTo>
                  <a:lnTo>
                    <a:pt x="237" y="490"/>
                  </a:lnTo>
                  <a:lnTo>
                    <a:pt x="237" y="497"/>
                  </a:lnTo>
                  <a:lnTo>
                    <a:pt x="236" y="503"/>
                  </a:lnTo>
                  <a:lnTo>
                    <a:pt x="236" y="510"/>
                  </a:lnTo>
                  <a:lnTo>
                    <a:pt x="236" y="516"/>
                  </a:lnTo>
                  <a:lnTo>
                    <a:pt x="236" y="522"/>
                  </a:lnTo>
                  <a:lnTo>
                    <a:pt x="236" y="529"/>
                  </a:lnTo>
                  <a:lnTo>
                    <a:pt x="236" y="536"/>
                  </a:lnTo>
                  <a:lnTo>
                    <a:pt x="236" y="541"/>
                  </a:lnTo>
                  <a:lnTo>
                    <a:pt x="236" y="548"/>
                  </a:lnTo>
                  <a:lnTo>
                    <a:pt x="236" y="554"/>
                  </a:lnTo>
                  <a:lnTo>
                    <a:pt x="236" y="560"/>
                  </a:lnTo>
                  <a:lnTo>
                    <a:pt x="236" y="566"/>
                  </a:lnTo>
                  <a:lnTo>
                    <a:pt x="237" y="572"/>
                  </a:lnTo>
                  <a:lnTo>
                    <a:pt x="238" y="577"/>
                  </a:lnTo>
                  <a:lnTo>
                    <a:pt x="240" y="584"/>
                  </a:lnTo>
                  <a:lnTo>
                    <a:pt x="234" y="583"/>
                  </a:lnTo>
                  <a:lnTo>
                    <a:pt x="227" y="583"/>
                  </a:lnTo>
                  <a:lnTo>
                    <a:pt x="221" y="583"/>
                  </a:lnTo>
                  <a:lnTo>
                    <a:pt x="214" y="583"/>
                  </a:lnTo>
                  <a:lnTo>
                    <a:pt x="207" y="583"/>
                  </a:lnTo>
                  <a:lnTo>
                    <a:pt x="200" y="584"/>
                  </a:lnTo>
                  <a:lnTo>
                    <a:pt x="192" y="585"/>
                  </a:lnTo>
                  <a:lnTo>
                    <a:pt x="186" y="586"/>
                  </a:lnTo>
                  <a:lnTo>
                    <a:pt x="178" y="586"/>
                  </a:lnTo>
                  <a:lnTo>
                    <a:pt x="171" y="586"/>
                  </a:lnTo>
                  <a:lnTo>
                    <a:pt x="164" y="586"/>
                  </a:lnTo>
                  <a:lnTo>
                    <a:pt x="157" y="587"/>
                  </a:lnTo>
                  <a:lnTo>
                    <a:pt x="151" y="586"/>
                  </a:lnTo>
                  <a:lnTo>
                    <a:pt x="145" y="586"/>
                  </a:lnTo>
                  <a:lnTo>
                    <a:pt x="139" y="585"/>
                  </a:lnTo>
                  <a:lnTo>
                    <a:pt x="135" y="584"/>
                  </a:lnTo>
                  <a:lnTo>
                    <a:pt x="135" y="576"/>
                  </a:lnTo>
                  <a:lnTo>
                    <a:pt x="142" y="575"/>
                  </a:lnTo>
                  <a:lnTo>
                    <a:pt x="150" y="573"/>
                  </a:lnTo>
                  <a:lnTo>
                    <a:pt x="156" y="569"/>
                  </a:lnTo>
                  <a:lnTo>
                    <a:pt x="161" y="565"/>
                  </a:lnTo>
                  <a:lnTo>
                    <a:pt x="153" y="563"/>
                  </a:lnTo>
                  <a:lnTo>
                    <a:pt x="145" y="565"/>
                  </a:lnTo>
                  <a:lnTo>
                    <a:pt x="136" y="564"/>
                  </a:lnTo>
                  <a:lnTo>
                    <a:pt x="131" y="557"/>
                  </a:lnTo>
                  <a:lnTo>
                    <a:pt x="131" y="551"/>
                  </a:lnTo>
                  <a:lnTo>
                    <a:pt x="131" y="546"/>
                  </a:lnTo>
                  <a:lnTo>
                    <a:pt x="154" y="542"/>
                  </a:lnTo>
                  <a:lnTo>
                    <a:pt x="152" y="537"/>
                  </a:lnTo>
                  <a:lnTo>
                    <a:pt x="147" y="535"/>
                  </a:lnTo>
                  <a:lnTo>
                    <a:pt x="140" y="535"/>
                  </a:lnTo>
                  <a:lnTo>
                    <a:pt x="135" y="535"/>
                  </a:lnTo>
                  <a:lnTo>
                    <a:pt x="131" y="528"/>
                  </a:lnTo>
                  <a:lnTo>
                    <a:pt x="133" y="521"/>
                  </a:lnTo>
                  <a:lnTo>
                    <a:pt x="137" y="515"/>
                  </a:lnTo>
                  <a:lnTo>
                    <a:pt x="146" y="512"/>
                  </a:lnTo>
                  <a:lnTo>
                    <a:pt x="151" y="514"/>
                  </a:lnTo>
                  <a:lnTo>
                    <a:pt x="157" y="508"/>
                  </a:lnTo>
                  <a:lnTo>
                    <a:pt x="138" y="501"/>
                  </a:lnTo>
                  <a:lnTo>
                    <a:pt x="138" y="495"/>
                  </a:lnTo>
                  <a:lnTo>
                    <a:pt x="140" y="489"/>
                  </a:lnTo>
                  <a:lnTo>
                    <a:pt x="143" y="484"/>
                  </a:lnTo>
                  <a:lnTo>
                    <a:pt x="150" y="482"/>
                  </a:lnTo>
                  <a:lnTo>
                    <a:pt x="155" y="480"/>
                  </a:lnTo>
                  <a:lnTo>
                    <a:pt x="163" y="480"/>
                  </a:lnTo>
                  <a:lnTo>
                    <a:pt x="169" y="479"/>
                  </a:lnTo>
                  <a:lnTo>
                    <a:pt x="176" y="475"/>
                  </a:lnTo>
                  <a:lnTo>
                    <a:pt x="142" y="470"/>
                  </a:lnTo>
                  <a:lnTo>
                    <a:pt x="142" y="464"/>
                  </a:lnTo>
                  <a:lnTo>
                    <a:pt x="143" y="459"/>
                  </a:lnTo>
                  <a:lnTo>
                    <a:pt x="142" y="451"/>
                  </a:lnTo>
                  <a:lnTo>
                    <a:pt x="142" y="444"/>
                  </a:lnTo>
                  <a:lnTo>
                    <a:pt x="150" y="441"/>
                  </a:lnTo>
                  <a:lnTo>
                    <a:pt x="158" y="440"/>
                  </a:lnTo>
                  <a:lnTo>
                    <a:pt x="164" y="436"/>
                  </a:lnTo>
                  <a:lnTo>
                    <a:pt x="169" y="433"/>
                  </a:lnTo>
                  <a:lnTo>
                    <a:pt x="164" y="427"/>
                  </a:lnTo>
                  <a:lnTo>
                    <a:pt x="158" y="426"/>
                  </a:lnTo>
                  <a:lnTo>
                    <a:pt x="152" y="427"/>
                  </a:lnTo>
                  <a:lnTo>
                    <a:pt x="146" y="429"/>
                  </a:lnTo>
                  <a:lnTo>
                    <a:pt x="143" y="421"/>
                  </a:lnTo>
                  <a:lnTo>
                    <a:pt x="149" y="415"/>
                  </a:lnTo>
                  <a:lnTo>
                    <a:pt x="156" y="411"/>
                  </a:lnTo>
                  <a:lnTo>
                    <a:pt x="167" y="408"/>
                  </a:lnTo>
                  <a:lnTo>
                    <a:pt x="173" y="405"/>
                  </a:lnTo>
                  <a:lnTo>
                    <a:pt x="176" y="404"/>
                  </a:lnTo>
                  <a:lnTo>
                    <a:pt x="174" y="401"/>
                  </a:lnTo>
                  <a:lnTo>
                    <a:pt x="171" y="400"/>
                  </a:lnTo>
                  <a:lnTo>
                    <a:pt x="166" y="399"/>
                  </a:lnTo>
                  <a:lnTo>
                    <a:pt x="157" y="399"/>
                  </a:lnTo>
                  <a:lnTo>
                    <a:pt x="146" y="399"/>
                  </a:lnTo>
                  <a:lnTo>
                    <a:pt x="146" y="391"/>
                  </a:lnTo>
                  <a:lnTo>
                    <a:pt x="149" y="385"/>
                  </a:lnTo>
                  <a:lnTo>
                    <a:pt x="153" y="380"/>
                  </a:lnTo>
                  <a:lnTo>
                    <a:pt x="161" y="380"/>
                  </a:lnTo>
                  <a:lnTo>
                    <a:pt x="168" y="379"/>
                  </a:lnTo>
                  <a:lnTo>
                    <a:pt x="176" y="373"/>
                  </a:lnTo>
                  <a:lnTo>
                    <a:pt x="150" y="365"/>
                  </a:lnTo>
                  <a:lnTo>
                    <a:pt x="151" y="359"/>
                  </a:lnTo>
                  <a:lnTo>
                    <a:pt x="151" y="354"/>
                  </a:lnTo>
                  <a:lnTo>
                    <a:pt x="150" y="347"/>
                  </a:lnTo>
                  <a:lnTo>
                    <a:pt x="150" y="342"/>
                  </a:lnTo>
                  <a:lnTo>
                    <a:pt x="158" y="344"/>
                  </a:lnTo>
                  <a:lnTo>
                    <a:pt x="168" y="345"/>
                  </a:lnTo>
                  <a:lnTo>
                    <a:pt x="176" y="344"/>
                  </a:lnTo>
                  <a:lnTo>
                    <a:pt x="184" y="342"/>
                  </a:lnTo>
                  <a:lnTo>
                    <a:pt x="178" y="335"/>
                  </a:lnTo>
                  <a:lnTo>
                    <a:pt x="169" y="332"/>
                  </a:lnTo>
                  <a:lnTo>
                    <a:pt x="154" y="332"/>
                  </a:lnTo>
                  <a:lnTo>
                    <a:pt x="150" y="325"/>
                  </a:lnTo>
                  <a:lnTo>
                    <a:pt x="150" y="320"/>
                  </a:lnTo>
                  <a:lnTo>
                    <a:pt x="150" y="316"/>
                  </a:lnTo>
                  <a:lnTo>
                    <a:pt x="153" y="312"/>
                  </a:lnTo>
                  <a:lnTo>
                    <a:pt x="160" y="307"/>
                  </a:lnTo>
                  <a:lnTo>
                    <a:pt x="169" y="304"/>
                  </a:lnTo>
                  <a:lnTo>
                    <a:pt x="174" y="301"/>
                  </a:lnTo>
                  <a:lnTo>
                    <a:pt x="177" y="299"/>
                  </a:lnTo>
                  <a:lnTo>
                    <a:pt x="176" y="297"/>
                  </a:lnTo>
                  <a:lnTo>
                    <a:pt x="173" y="294"/>
                  </a:lnTo>
                  <a:lnTo>
                    <a:pt x="168" y="292"/>
                  </a:lnTo>
                  <a:lnTo>
                    <a:pt x="161" y="290"/>
                  </a:lnTo>
                  <a:lnTo>
                    <a:pt x="158" y="281"/>
                  </a:lnTo>
                  <a:lnTo>
                    <a:pt x="158" y="274"/>
                  </a:lnTo>
                  <a:lnTo>
                    <a:pt x="159" y="268"/>
                  </a:lnTo>
                  <a:lnTo>
                    <a:pt x="161" y="263"/>
                  </a:lnTo>
                  <a:lnTo>
                    <a:pt x="164" y="256"/>
                  </a:lnTo>
                  <a:lnTo>
                    <a:pt x="166" y="251"/>
                  </a:lnTo>
                  <a:lnTo>
                    <a:pt x="168" y="244"/>
                  </a:lnTo>
                  <a:lnTo>
                    <a:pt x="169" y="237"/>
                  </a:lnTo>
                  <a:lnTo>
                    <a:pt x="163" y="236"/>
                  </a:lnTo>
                  <a:lnTo>
                    <a:pt x="156" y="238"/>
                  </a:lnTo>
                  <a:lnTo>
                    <a:pt x="151" y="244"/>
                  </a:lnTo>
                  <a:lnTo>
                    <a:pt x="150" y="252"/>
                  </a:lnTo>
                  <a:lnTo>
                    <a:pt x="147" y="244"/>
                  </a:lnTo>
                  <a:lnTo>
                    <a:pt x="147" y="234"/>
                  </a:lnTo>
                  <a:lnTo>
                    <a:pt x="145" y="226"/>
                  </a:lnTo>
                  <a:lnTo>
                    <a:pt x="138" y="222"/>
                  </a:lnTo>
                  <a:lnTo>
                    <a:pt x="133" y="230"/>
                  </a:lnTo>
                  <a:lnTo>
                    <a:pt x="132" y="238"/>
                  </a:lnTo>
                  <a:lnTo>
                    <a:pt x="132" y="246"/>
                  </a:lnTo>
                  <a:lnTo>
                    <a:pt x="135" y="254"/>
                  </a:lnTo>
                  <a:lnTo>
                    <a:pt x="137" y="261"/>
                  </a:lnTo>
                  <a:lnTo>
                    <a:pt x="140" y="269"/>
                  </a:lnTo>
                  <a:lnTo>
                    <a:pt x="141" y="276"/>
                  </a:lnTo>
                  <a:lnTo>
                    <a:pt x="142" y="286"/>
                  </a:lnTo>
                  <a:lnTo>
                    <a:pt x="139" y="293"/>
                  </a:lnTo>
                  <a:lnTo>
                    <a:pt x="138" y="302"/>
                  </a:lnTo>
                  <a:lnTo>
                    <a:pt x="136" y="309"/>
                  </a:lnTo>
                  <a:lnTo>
                    <a:pt x="136" y="318"/>
                  </a:lnTo>
                  <a:lnTo>
                    <a:pt x="135" y="325"/>
                  </a:lnTo>
                  <a:lnTo>
                    <a:pt x="134" y="334"/>
                  </a:lnTo>
                  <a:lnTo>
                    <a:pt x="133" y="342"/>
                  </a:lnTo>
                  <a:lnTo>
                    <a:pt x="133" y="351"/>
                  </a:lnTo>
                  <a:lnTo>
                    <a:pt x="132" y="358"/>
                  </a:lnTo>
                  <a:lnTo>
                    <a:pt x="132" y="367"/>
                  </a:lnTo>
                  <a:lnTo>
                    <a:pt x="132" y="374"/>
                  </a:lnTo>
                  <a:lnTo>
                    <a:pt x="132" y="383"/>
                  </a:lnTo>
                  <a:lnTo>
                    <a:pt x="131" y="391"/>
                  </a:lnTo>
                  <a:lnTo>
                    <a:pt x="131" y="399"/>
                  </a:lnTo>
                  <a:lnTo>
                    <a:pt x="131" y="407"/>
                  </a:lnTo>
                  <a:lnTo>
                    <a:pt x="131" y="416"/>
                  </a:lnTo>
                  <a:lnTo>
                    <a:pt x="130" y="424"/>
                  </a:lnTo>
                  <a:lnTo>
                    <a:pt x="130" y="432"/>
                  </a:lnTo>
                  <a:lnTo>
                    <a:pt x="129" y="440"/>
                  </a:lnTo>
                  <a:lnTo>
                    <a:pt x="129" y="448"/>
                  </a:lnTo>
                  <a:lnTo>
                    <a:pt x="128" y="456"/>
                  </a:lnTo>
                  <a:lnTo>
                    <a:pt x="127" y="464"/>
                  </a:lnTo>
                  <a:lnTo>
                    <a:pt x="125" y="471"/>
                  </a:lnTo>
                  <a:lnTo>
                    <a:pt x="125" y="480"/>
                  </a:lnTo>
                  <a:lnTo>
                    <a:pt x="123" y="487"/>
                  </a:lnTo>
                  <a:lnTo>
                    <a:pt x="122" y="495"/>
                  </a:lnTo>
                  <a:lnTo>
                    <a:pt x="121" y="502"/>
                  </a:lnTo>
                  <a:lnTo>
                    <a:pt x="120" y="511"/>
                  </a:lnTo>
                  <a:lnTo>
                    <a:pt x="118" y="518"/>
                  </a:lnTo>
                  <a:lnTo>
                    <a:pt x="116" y="527"/>
                  </a:lnTo>
                  <a:lnTo>
                    <a:pt x="114" y="534"/>
                  </a:lnTo>
                  <a:lnTo>
                    <a:pt x="112" y="542"/>
                  </a:lnTo>
                  <a:lnTo>
                    <a:pt x="113" y="548"/>
                  </a:lnTo>
                  <a:lnTo>
                    <a:pt x="112" y="553"/>
                  </a:lnTo>
                  <a:lnTo>
                    <a:pt x="108" y="559"/>
                  </a:lnTo>
                  <a:lnTo>
                    <a:pt x="108" y="568"/>
                  </a:lnTo>
                  <a:lnTo>
                    <a:pt x="103" y="569"/>
                  </a:lnTo>
                  <a:lnTo>
                    <a:pt x="104" y="572"/>
                  </a:lnTo>
                  <a:lnTo>
                    <a:pt x="104" y="575"/>
                  </a:lnTo>
                  <a:lnTo>
                    <a:pt x="101" y="579"/>
                  </a:lnTo>
                  <a:lnTo>
                    <a:pt x="92" y="575"/>
                  </a:lnTo>
                  <a:lnTo>
                    <a:pt x="84" y="572"/>
                  </a:lnTo>
                  <a:lnTo>
                    <a:pt x="78" y="567"/>
                  </a:lnTo>
                  <a:lnTo>
                    <a:pt x="72" y="561"/>
                  </a:lnTo>
                  <a:lnTo>
                    <a:pt x="66" y="555"/>
                  </a:lnTo>
                  <a:lnTo>
                    <a:pt x="63" y="549"/>
                  </a:lnTo>
                  <a:lnTo>
                    <a:pt x="60" y="541"/>
                  </a:lnTo>
                  <a:lnTo>
                    <a:pt x="57" y="534"/>
                  </a:lnTo>
                  <a:lnTo>
                    <a:pt x="53" y="525"/>
                  </a:lnTo>
                  <a:lnTo>
                    <a:pt x="50" y="517"/>
                  </a:lnTo>
                  <a:lnTo>
                    <a:pt x="47" y="508"/>
                  </a:lnTo>
                  <a:lnTo>
                    <a:pt x="44" y="501"/>
                  </a:lnTo>
                  <a:lnTo>
                    <a:pt x="40" y="493"/>
                  </a:lnTo>
                  <a:lnTo>
                    <a:pt x="36" y="485"/>
                  </a:lnTo>
                  <a:lnTo>
                    <a:pt x="32" y="477"/>
                  </a:lnTo>
                  <a:lnTo>
                    <a:pt x="29" y="470"/>
                  </a:lnTo>
                  <a:lnTo>
                    <a:pt x="33" y="467"/>
                  </a:lnTo>
                  <a:lnTo>
                    <a:pt x="27" y="459"/>
                  </a:lnTo>
                  <a:lnTo>
                    <a:pt x="24" y="449"/>
                  </a:lnTo>
                  <a:lnTo>
                    <a:pt x="21" y="443"/>
                  </a:lnTo>
                  <a:lnTo>
                    <a:pt x="18" y="438"/>
                  </a:lnTo>
                  <a:lnTo>
                    <a:pt x="16" y="431"/>
                  </a:lnTo>
                  <a:lnTo>
                    <a:pt x="14" y="426"/>
                  </a:lnTo>
                  <a:lnTo>
                    <a:pt x="12" y="417"/>
                  </a:lnTo>
                  <a:lnTo>
                    <a:pt x="10" y="410"/>
                  </a:lnTo>
                  <a:lnTo>
                    <a:pt x="8" y="400"/>
                  </a:lnTo>
                  <a:lnTo>
                    <a:pt x="7" y="392"/>
                  </a:lnTo>
                  <a:lnTo>
                    <a:pt x="5" y="381"/>
                  </a:lnTo>
                  <a:lnTo>
                    <a:pt x="4" y="372"/>
                  </a:lnTo>
                  <a:lnTo>
                    <a:pt x="1" y="362"/>
                  </a:lnTo>
                  <a:lnTo>
                    <a:pt x="1" y="353"/>
                  </a:lnTo>
                  <a:lnTo>
                    <a:pt x="0" y="343"/>
                  </a:lnTo>
                  <a:lnTo>
                    <a:pt x="0" y="334"/>
                  </a:lnTo>
                  <a:lnTo>
                    <a:pt x="0" y="324"/>
                  </a:lnTo>
                  <a:lnTo>
                    <a:pt x="3" y="317"/>
                  </a:lnTo>
                  <a:lnTo>
                    <a:pt x="5" y="307"/>
                  </a:lnTo>
                  <a:lnTo>
                    <a:pt x="8" y="301"/>
                  </a:lnTo>
                  <a:lnTo>
                    <a:pt x="12" y="294"/>
                  </a:lnTo>
                  <a:lnTo>
                    <a:pt x="18" y="290"/>
                  </a:lnTo>
                  <a:lnTo>
                    <a:pt x="19" y="289"/>
                  </a:lnTo>
                  <a:lnTo>
                    <a:pt x="22" y="286"/>
                  </a:lnTo>
                  <a:lnTo>
                    <a:pt x="19" y="282"/>
                  </a:lnTo>
                  <a:lnTo>
                    <a:pt x="18" y="279"/>
                  </a:lnTo>
                  <a:lnTo>
                    <a:pt x="4" y="279"/>
                  </a:lnTo>
                  <a:lnTo>
                    <a:pt x="9" y="269"/>
                  </a:lnTo>
                  <a:lnTo>
                    <a:pt x="19" y="264"/>
                  </a:lnTo>
                  <a:lnTo>
                    <a:pt x="29" y="258"/>
                  </a:lnTo>
                  <a:lnTo>
                    <a:pt x="36" y="252"/>
                  </a:lnTo>
                  <a:lnTo>
                    <a:pt x="25" y="249"/>
                  </a:lnTo>
                  <a:lnTo>
                    <a:pt x="14" y="252"/>
                  </a:lnTo>
                  <a:lnTo>
                    <a:pt x="14" y="237"/>
                  </a:lnTo>
                  <a:lnTo>
                    <a:pt x="23" y="236"/>
                  </a:lnTo>
                  <a:lnTo>
                    <a:pt x="32" y="234"/>
                  </a:lnTo>
                  <a:lnTo>
                    <a:pt x="41" y="230"/>
                  </a:lnTo>
                  <a:lnTo>
                    <a:pt x="48" y="226"/>
                  </a:lnTo>
                  <a:lnTo>
                    <a:pt x="41" y="220"/>
                  </a:lnTo>
                  <a:lnTo>
                    <a:pt x="32" y="219"/>
                  </a:lnTo>
                  <a:lnTo>
                    <a:pt x="23" y="220"/>
                  </a:lnTo>
                  <a:lnTo>
                    <a:pt x="14" y="222"/>
                  </a:lnTo>
                  <a:lnTo>
                    <a:pt x="19" y="213"/>
                  </a:lnTo>
                  <a:lnTo>
                    <a:pt x="22" y="203"/>
                  </a:lnTo>
                  <a:lnTo>
                    <a:pt x="29" y="200"/>
                  </a:lnTo>
                  <a:lnTo>
                    <a:pt x="40" y="200"/>
                  </a:lnTo>
                  <a:lnTo>
                    <a:pt x="44" y="198"/>
                  </a:lnTo>
                  <a:lnTo>
                    <a:pt x="48" y="197"/>
                  </a:lnTo>
                  <a:lnTo>
                    <a:pt x="50" y="194"/>
                  </a:lnTo>
                  <a:lnTo>
                    <a:pt x="52" y="188"/>
                  </a:lnTo>
                  <a:lnTo>
                    <a:pt x="46" y="186"/>
                  </a:lnTo>
                  <a:lnTo>
                    <a:pt x="40" y="184"/>
                  </a:lnTo>
                  <a:lnTo>
                    <a:pt x="32" y="182"/>
                  </a:lnTo>
                  <a:lnTo>
                    <a:pt x="26" y="184"/>
                  </a:lnTo>
                  <a:lnTo>
                    <a:pt x="27" y="178"/>
                  </a:lnTo>
                  <a:lnTo>
                    <a:pt x="31" y="175"/>
                  </a:lnTo>
                  <a:lnTo>
                    <a:pt x="37" y="172"/>
                  </a:lnTo>
                  <a:lnTo>
                    <a:pt x="44" y="172"/>
                  </a:lnTo>
                  <a:lnTo>
                    <a:pt x="49" y="169"/>
                  </a:lnTo>
                  <a:lnTo>
                    <a:pt x="56" y="168"/>
                  </a:lnTo>
                  <a:lnTo>
                    <a:pt x="60" y="165"/>
                  </a:lnTo>
                  <a:lnTo>
                    <a:pt x="63" y="162"/>
                  </a:lnTo>
                  <a:lnTo>
                    <a:pt x="56" y="158"/>
                  </a:lnTo>
                  <a:lnTo>
                    <a:pt x="49" y="158"/>
                  </a:lnTo>
                  <a:lnTo>
                    <a:pt x="43" y="157"/>
                  </a:lnTo>
                  <a:lnTo>
                    <a:pt x="36" y="155"/>
                  </a:lnTo>
                  <a:lnTo>
                    <a:pt x="34" y="148"/>
                  </a:lnTo>
                  <a:lnTo>
                    <a:pt x="36" y="145"/>
                  </a:lnTo>
                  <a:lnTo>
                    <a:pt x="41" y="141"/>
                  </a:lnTo>
                  <a:lnTo>
                    <a:pt x="47" y="139"/>
                  </a:lnTo>
                  <a:lnTo>
                    <a:pt x="53" y="136"/>
                  </a:lnTo>
                  <a:lnTo>
                    <a:pt x="63" y="134"/>
                  </a:lnTo>
                  <a:lnTo>
                    <a:pt x="70" y="132"/>
                  </a:lnTo>
                  <a:lnTo>
                    <a:pt x="79" y="132"/>
                  </a:lnTo>
                  <a:lnTo>
                    <a:pt x="77" y="127"/>
                  </a:lnTo>
                  <a:lnTo>
                    <a:pt x="71" y="126"/>
                  </a:lnTo>
                  <a:lnTo>
                    <a:pt x="65" y="125"/>
                  </a:lnTo>
                  <a:lnTo>
                    <a:pt x="60" y="124"/>
                  </a:lnTo>
                  <a:lnTo>
                    <a:pt x="48" y="124"/>
                  </a:lnTo>
                  <a:lnTo>
                    <a:pt x="48" y="114"/>
                  </a:lnTo>
                  <a:lnTo>
                    <a:pt x="53" y="109"/>
                  </a:lnTo>
                  <a:lnTo>
                    <a:pt x="61" y="105"/>
                  </a:lnTo>
                  <a:lnTo>
                    <a:pt x="69" y="104"/>
                  </a:lnTo>
                  <a:lnTo>
                    <a:pt x="76" y="102"/>
                  </a:lnTo>
                  <a:lnTo>
                    <a:pt x="82" y="101"/>
                  </a:lnTo>
                  <a:lnTo>
                    <a:pt x="84" y="96"/>
                  </a:lnTo>
                  <a:lnTo>
                    <a:pt x="82" y="91"/>
                  </a:lnTo>
                  <a:lnTo>
                    <a:pt x="70" y="91"/>
                  </a:lnTo>
                  <a:lnTo>
                    <a:pt x="72" y="84"/>
                  </a:lnTo>
                  <a:lnTo>
                    <a:pt x="74" y="77"/>
                  </a:lnTo>
                  <a:lnTo>
                    <a:pt x="74" y="70"/>
                  </a:lnTo>
                  <a:lnTo>
                    <a:pt x="74" y="63"/>
                  </a:lnTo>
                  <a:lnTo>
                    <a:pt x="70" y="56"/>
                  </a:lnTo>
                  <a:lnTo>
                    <a:pt x="68" y="50"/>
                  </a:lnTo>
                  <a:lnTo>
                    <a:pt x="64" y="43"/>
                  </a:lnTo>
                  <a:lnTo>
                    <a:pt x="60" y="38"/>
                  </a:lnTo>
                  <a:lnTo>
                    <a:pt x="53" y="28"/>
                  </a:lnTo>
                  <a:lnTo>
                    <a:pt x="48" y="19"/>
                  </a:lnTo>
                  <a:lnTo>
                    <a:pt x="46" y="13"/>
                  </a:lnTo>
                  <a:lnTo>
                    <a:pt x="47" y="8"/>
                  </a:lnTo>
                  <a:lnTo>
                    <a:pt x="49" y="3"/>
                  </a:lnTo>
                  <a:lnTo>
                    <a:pt x="56" y="0"/>
                  </a:lnTo>
                  <a:lnTo>
                    <a:pt x="135" y="23"/>
                  </a:lnTo>
                  <a:close/>
                </a:path>
              </a:pathLst>
            </a:custGeom>
            <a:solidFill>
              <a:srgbClr val="FF40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 name="Freeform 45"/>
            <p:cNvSpPr>
              <a:spLocks/>
            </p:cNvSpPr>
            <p:nvPr/>
          </p:nvSpPr>
          <p:spPr bwMode="auto">
            <a:xfrm>
              <a:off x="1576" y="1609"/>
              <a:ext cx="233" cy="448"/>
            </a:xfrm>
            <a:custGeom>
              <a:avLst/>
              <a:gdLst>
                <a:gd name="T0" fmla="*/ 196 w 233"/>
                <a:gd name="T1" fmla="*/ 145 h 448"/>
                <a:gd name="T2" fmla="*/ 197 w 233"/>
                <a:gd name="T3" fmla="*/ 191 h 448"/>
                <a:gd name="T4" fmla="*/ 199 w 233"/>
                <a:gd name="T5" fmla="*/ 240 h 448"/>
                <a:gd name="T6" fmla="*/ 204 w 233"/>
                <a:gd name="T7" fmla="*/ 289 h 448"/>
                <a:gd name="T8" fmla="*/ 210 w 233"/>
                <a:gd name="T9" fmla="*/ 340 h 448"/>
                <a:gd name="T10" fmla="*/ 216 w 233"/>
                <a:gd name="T11" fmla="*/ 388 h 448"/>
                <a:gd name="T12" fmla="*/ 228 w 233"/>
                <a:gd name="T13" fmla="*/ 431 h 448"/>
                <a:gd name="T14" fmla="*/ 214 w 233"/>
                <a:gd name="T15" fmla="*/ 446 h 448"/>
                <a:gd name="T16" fmla="*/ 181 w 233"/>
                <a:gd name="T17" fmla="*/ 448 h 448"/>
                <a:gd name="T18" fmla="*/ 145 w 233"/>
                <a:gd name="T19" fmla="*/ 445 h 448"/>
                <a:gd name="T20" fmla="*/ 108 w 233"/>
                <a:gd name="T21" fmla="*/ 443 h 448"/>
                <a:gd name="T22" fmla="*/ 70 w 233"/>
                <a:gd name="T23" fmla="*/ 442 h 448"/>
                <a:gd name="T24" fmla="*/ 35 w 233"/>
                <a:gd name="T25" fmla="*/ 443 h 448"/>
                <a:gd name="T26" fmla="*/ 10 w 233"/>
                <a:gd name="T27" fmla="*/ 442 h 448"/>
                <a:gd name="T28" fmla="*/ 38 w 233"/>
                <a:gd name="T29" fmla="*/ 434 h 448"/>
                <a:gd name="T30" fmla="*/ 19 w 233"/>
                <a:gd name="T31" fmla="*/ 423 h 448"/>
                <a:gd name="T32" fmla="*/ 24 w 233"/>
                <a:gd name="T33" fmla="*/ 405 h 448"/>
                <a:gd name="T34" fmla="*/ 56 w 233"/>
                <a:gd name="T35" fmla="*/ 399 h 448"/>
                <a:gd name="T36" fmla="*/ 14 w 233"/>
                <a:gd name="T37" fmla="*/ 377 h 448"/>
                <a:gd name="T38" fmla="*/ 46 w 233"/>
                <a:gd name="T39" fmla="*/ 369 h 448"/>
                <a:gd name="T40" fmla="*/ 12 w 233"/>
                <a:gd name="T41" fmla="*/ 346 h 448"/>
                <a:gd name="T42" fmla="*/ 47 w 233"/>
                <a:gd name="T43" fmla="*/ 331 h 448"/>
                <a:gd name="T44" fmla="*/ 17 w 233"/>
                <a:gd name="T45" fmla="*/ 329 h 448"/>
                <a:gd name="T46" fmla="*/ 4 w 233"/>
                <a:gd name="T47" fmla="*/ 315 h 448"/>
                <a:gd name="T48" fmla="*/ 29 w 233"/>
                <a:gd name="T49" fmla="*/ 310 h 448"/>
                <a:gd name="T50" fmla="*/ 46 w 233"/>
                <a:gd name="T51" fmla="*/ 298 h 448"/>
                <a:gd name="T52" fmla="*/ 7 w 233"/>
                <a:gd name="T53" fmla="*/ 297 h 448"/>
                <a:gd name="T54" fmla="*/ 15 w 233"/>
                <a:gd name="T55" fmla="*/ 278 h 448"/>
                <a:gd name="T56" fmla="*/ 49 w 233"/>
                <a:gd name="T57" fmla="*/ 267 h 448"/>
                <a:gd name="T58" fmla="*/ 27 w 233"/>
                <a:gd name="T59" fmla="*/ 251 h 448"/>
                <a:gd name="T60" fmla="*/ 56 w 233"/>
                <a:gd name="T61" fmla="*/ 229 h 448"/>
                <a:gd name="T62" fmla="*/ 59 w 233"/>
                <a:gd name="T63" fmla="*/ 191 h 448"/>
                <a:gd name="T64" fmla="*/ 75 w 233"/>
                <a:gd name="T65" fmla="*/ 158 h 448"/>
                <a:gd name="T66" fmla="*/ 90 w 233"/>
                <a:gd name="T67" fmla="*/ 115 h 448"/>
                <a:gd name="T68" fmla="*/ 106 w 233"/>
                <a:gd name="T69" fmla="*/ 74 h 448"/>
                <a:gd name="T70" fmla="*/ 119 w 233"/>
                <a:gd name="T71" fmla="*/ 31 h 448"/>
                <a:gd name="T72" fmla="*/ 136 w 233"/>
                <a:gd name="T73" fmla="*/ 60 h 448"/>
                <a:gd name="T74" fmla="*/ 118 w 233"/>
                <a:gd name="T75" fmla="*/ 101 h 448"/>
                <a:gd name="T76" fmla="*/ 103 w 233"/>
                <a:gd name="T77" fmla="*/ 145 h 448"/>
                <a:gd name="T78" fmla="*/ 92 w 233"/>
                <a:gd name="T79" fmla="*/ 192 h 448"/>
                <a:gd name="T80" fmla="*/ 87 w 233"/>
                <a:gd name="T81" fmla="*/ 239 h 448"/>
                <a:gd name="T82" fmla="*/ 86 w 233"/>
                <a:gd name="T83" fmla="*/ 284 h 448"/>
                <a:gd name="T84" fmla="*/ 92 w 233"/>
                <a:gd name="T85" fmla="*/ 331 h 448"/>
                <a:gd name="T86" fmla="*/ 109 w 233"/>
                <a:gd name="T87" fmla="*/ 372 h 448"/>
                <a:gd name="T88" fmla="*/ 139 w 233"/>
                <a:gd name="T89" fmla="*/ 406 h 448"/>
                <a:gd name="T90" fmla="*/ 169 w 233"/>
                <a:gd name="T91" fmla="*/ 392 h 448"/>
                <a:gd name="T92" fmla="*/ 154 w 233"/>
                <a:gd name="T93" fmla="*/ 377 h 448"/>
                <a:gd name="T94" fmla="*/ 177 w 233"/>
                <a:gd name="T95" fmla="*/ 365 h 448"/>
                <a:gd name="T96" fmla="*/ 184 w 233"/>
                <a:gd name="T97" fmla="*/ 335 h 448"/>
                <a:gd name="T98" fmla="*/ 175 w 233"/>
                <a:gd name="T99" fmla="*/ 314 h 448"/>
                <a:gd name="T100" fmla="*/ 181 w 233"/>
                <a:gd name="T101" fmla="*/ 303 h 448"/>
                <a:gd name="T102" fmla="*/ 171 w 233"/>
                <a:gd name="T103" fmla="*/ 282 h 448"/>
                <a:gd name="T104" fmla="*/ 189 w 233"/>
                <a:gd name="T105" fmla="*/ 270 h 448"/>
                <a:gd name="T106" fmla="*/ 185 w 233"/>
                <a:gd name="T107" fmla="*/ 234 h 448"/>
                <a:gd name="T108" fmla="*/ 180 w 233"/>
                <a:gd name="T109" fmla="*/ 218 h 448"/>
                <a:gd name="T110" fmla="*/ 188 w 233"/>
                <a:gd name="T111" fmla="*/ 200 h 448"/>
                <a:gd name="T112" fmla="*/ 179 w 233"/>
                <a:gd name="T113" fmla="*/ 173 h 448"/>
                <a:gd name="T114" fmla="*/ 177 w 233"/>
                <a:gd name="T115" fmla="*/ 124 h 448"/>
                <a:gd name="T116" fmla="*/ 172 w 233"/>
                <a:gd name="T117" fmla="*/ 76 h 448"/>
                <a:gd name="T118" fmla="*/ 189 w 233"/>
                <a:gd name="T119" fmla="*/ 0 h 448"/>
                <a:gd name="T120" fmla="*/ 196 w 233"/>
                <a:gd name="T121" fmla="*/ 33 h 448"/>
                <a:gd name="T122" fmla="*/ 195 w 233"/>
                <a:gd name="T123" fmla="*/ 67 h 448"/>
                <a:gd name="T124" fmla="*/ 195 w 233"/>
                <a:gd name="T125" fmla="*/ 104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 h="448">
                  <a:moveTo>
                    <a:pt x="196" y="113"/>
                  </a:moveTo>
                  <a:lnTo>
                    <a:pt x="196" y="120"/>
                  </a:lnTo>
                  <a:lnTo>
                    <a:pt x="196" y="128"/>
                  </a:lnTo>
                  <a:lnTo>
                    <a:pt x="196" y="136"/>
                  </a:lnTo>
                  <a:lnTo>
                    <a:pt x="196" y="145"/>
                  </a:lnTo>
                  <a:lnTo>
                    <a:pt x="196" y="154"/>
                  </a:lnTo>
                  <a:lnTo>
                    <a:pt x="196" y="163"/>
                  </a:lnTo>
                  <a:lnTo>
                    <a:pt x="196" y="173"/>
                  </a:lnTo>
                  <a:lnTo>
                    <a:pt x="197" y="182"/>
                  </a:lnTo>
                  <a:lnTo>
                    <a:pt x="197" y="191"/>
                  </a:lnTo>
                  <a:lnTo>
                    <a:pt x="197" y="200"/>
                  </a:lnTo>
                  <a:lnTo>
                    <a:pt x="197" y="210"/>
                  </a:lnTo>
                  <a:lnTo>
                    <a:pt x="198" y="220"/>
                  </a:lnTo>
                  <a:lnTo>
                    <a:pt x="198" y="229"/>
                  </a:lnTo>
                  <a:lnTo>
                    <a:pt x="199" y="240"/>
                  </a:lnTo>
                  <a:lnTo>
                    <a:pt x="200" y="249"/>
                  </a:lnTo>
                  <a:lnTo>
                    <a:pt x="201" y="260"/>
                  </a:lnTo>
                  <a:lnTo>
                    <a:pt x="201" y="269"/>
                  </a:lnTo>
                  <a:lnTo>
                    <a:pt x="202" y="279"/>
                  </a:lnTo>
                  <a:lnTo>
                    <a:pt x="204" y="289"/>
                  </a:lnTo>
                  <a:lnTo>
                    <a:pt x="205" y="300"/>
                  </a:lnTo>
                  <a:lnTo>
                    <a:pt x="205" y="310"/>
                  </a:lnTo>
                  <a:lnTo>
                    <a:pt x="207" y="319"/>
                  </a:lnTo>
                  <a:lnTo>
                    <a:pt x="208" y="330"/>
                  </a:lnTo>
                  <a:lnTo>
                    <a:pt x="210" y="340"/>
                  </a:lnTo>
                  <a:lnTo>
                    <a:pt x="210" y="350"/>
                  </a:lnTo>
                  <a:lnTo>
                    <a:pt x="212" y="359"/>
                  </a:lnTo>
                  <a:lnTo>
                    <a:pt x="213" y="369"/>
                  </a:lnTo>
                  <a:lnTo>
                    <a:pt x="215" y="378"/>
                  </a:lnTo>
                  <a:lnTo>
                    <a:pt x="216" y="388"/>
                  </a:lnTo>
                  <a:lnTo>
                    <a:pt x="218" y="398"/>
                  </a:lnTo>
                  <a:lnTo>
                    <a:pt x="219" y="407"/>
                  </a:lnTo>
                  <a:lnTo>
                    <a:pt x="223" y="418"/>
                  </a:lnTo>
                  <a:lnTo>
                    <a:pt x="225" y="424"/>
                  </a:lnTo>
                  <a:lnTo>
                    <a:pt x="228" y="431"/>
                  </a:lnTo>
                  <a:lnTo>
                    <a:pt x="230" y="438"/>
                  </a:lnTo>
                  <a:lnTo>
                    <a:pt x="233" y="444"/>
                  </a:lnTo>
                  <a:lnTo>
                    <a:pt x="227" y="444"/>
                  </a:lnTo>
                  <a:lnTo>
                    <a:pt x="220" y="445"/>
                  </a:lnTo>
                  <a:lnTo>
                    <a:pt x="214" y="446"/>
                  </a:lnTo>
                  <a:lnTo>
                    <a:pt x="208" y="447"/>
                  </a:lnTo>
                  <a:lnTo>
                    <a:pt x="200" y="447"/>
                  </a:lnTo>
                  <a:lnTo>
                    <a:pt x="194" y="447"/>
                  </a:lnTo>
                  <a:lnTo>
                    <a:pt x="188" y="447"/>
                  </a:lnTo>
                  <a:lnTo>
                    <a:pt x="181" y="448"/>
                  </a:lnTo>
                  <a:lnTo>
                    <a:pt x="174" y="447"/>
                  </a:lnTo>
                  <a:lnTo>
                    <a:pt x="166" y="447"/>
                  </a:lnTo>
                  <a:lnTo>
                    <a:pt x="159" y="446"/>
                  </a:lnTo>
                  <a:lnTo>
                    <a:pt x="153" y="446"/>
                  </a:lnTo>
                  <a:lnTo>
                    <a:pt x="145" y="445"/>
                  </a:lnTo>
                  <a:lnTo>
                    <a:pt x="138" y="445"/>
                  </a:lnTo>
                  <a:lnTo>
                    <a:pt x="130" y="445"/>
                  </a:lnTo>
                  <a:lnTo>
                    <a:pt x="124" y="445"/>
                  </a:lnTo>
                  <a:lnTo>
                    <a:pt x="116" y="444"/>
                  </a:lnTo>
                  <a:lnTo>
                    <a:pt x="108" y="443"/>
                  </a:lnTo>
                  <a:lnTo>
                    <a:pt x="101" y="442"/>
                  </a:lnTo>
                  <a:lnTo>
                    <a:pt x="93" y="442"/>
                  </a:lnTo>
                  <a:lnTo>
                    <a:pt x="85" y="442"/>
                  </a:lnTo>
                  <a:lnTo>
                    <a:pt x="78" y="442"/>
                  </a:lnTo>
                  <a:lnTo>
                    <a:pt x="70" y="442"/>
                  </a:lnTo>
                  <a:lnTo>
                    <a:pt x="64" y="442"/>
                  </a:lnTo>
                  <a:lnTo>
                    <a:pt x="56" y="442"/>
                  </a:lnTo>
                  <a:lnTo>
                    <a:pt x="49" y="442"/>
                  </a:lnTo>
                  <a:lnTo>
                    <a:pt x="41" y="442"/>
                  </a:lnTo>
                  <a:lnTo>
                    <a:pt x="35" y="443"/>
                  </a:lnTo>
                  <a:lnTo>
                    <a:pt x="28" y="443"/>
                  </a:lnTo>
                  <a:lnTo>
                    <a:pt x="20" y="444"/>
                  </a:lnTo>
                  <a:lnTo>
                    <a:pt x="14" y="445"/>
                  </a:lnTo>
                  <a:lnTo>
                    <a:pt x="7" y="447"/>
                  </a:lnTo>
                  <a:lnTo>
                    <a:pt x="10" y="442"/>
                  </a:lnTo>
                  <a:lnTo>
                    <a:pt x="14" y="439"/>
                  </a:lnTo>
                  <a:lnTo>
                    <a:pt x="19" y="437"/>
                  </a:lnTo>
                  <a:lnTo>
                    <a:pt x="25" y="436"/>
                  </a:lnTo>
                  <a:lnTo>
                    <a:pt x="32" y="435"/>
                  </a:lnTo>
                  <a:lnTo>
                    <a:pt x="38" y="434"/>
                  </a:lnTo>
                  <a:lnTo>
                    <a:pt x="44" y="430"/>
                  </a:lnTo>
                  <a:lnTo>
                    <a:pt x="49" y="428"/>
                  </a:lnTo>
                  <a:lnTo>
                    <a:pt x="37" y="425"/>
                  </a:lnTo>
                  <a:lnTo>
                    <a:pt x="29" y="423"/>
                  </a:lnTo>
                  <a:lnTo>
                    <a:pt x="19" y="423"/>
                  </a:lnTo>
                  <a:lnTo>
                    <a:pt x="12" y="425"/>
                  </a:lnTo>
                  <a:lnTo>
                    <a:pt x="11" y="417"/>
                  </a:lnTo>
                  <a:lnTo>
                    <a:pt x="14" y="411"/>
                  </a:lnTo>
                  <a:lnTo>
                    <a:pt x="18" y="408"/>
                  </a:lnTo>
                  <a:lnTo>
                    <a:pt x="24" y="405"/>
                  </a:lnTo>
                  <a:lnTo>
                    <a:pt x="31" y="402"/>
                  </a:lnTo>
                  <a:lnTo>
                    <a:pt x="39" y="400"/>
                  </a:lnTo>
                  <a:lnTo>
                    <a:pt x="46" y="396"/>
                  </a:lnTo>
                  <a:lnTo>
                    <a:pt x="53" y="394"/>
                  </a:lnTo>
                  <a:lnTo>
                    <a:pt x="56" y="399"/>
                  </a:lnTo>
                  <a:lnTo>
                    <a:pt x="56" y="395"/>
                  </a:lnTo>
                  <a:lnTo>
                    <a:pt x="56" y="391"/>
                  </a:lnTo>
                  <a:lnTo>
                    <a:pt x="12" y="391"/>
                  </a:lnTo>
                  <a:lnTo>
                    <a:pt x="10" y="382"/>
                  </a:lnTo>
                  <a:lnTo>
                    <a:pt x="14" y="377"/>
                  </a:lnTo>
                  <a:lnTo>
                    <a:pt x="22" y="374"/>
                  </a:lnTo>
                  <a:lnTo>
                    <a:pt x="34" y="374"/>
                  </a:lnTo>
                  <a:lnTo>
                    <a:pt x="41" y="372"/>
                  </a:lnTo>
                  <a:lnTo>
                    <a:pt x="47" y="371"/>
                  </a:lnTo>
                  <a:lnTo>
                    <a:pt x="46" y="369"/>
                  </a:lnTo>
                  <a:lnTo>
                    <a:pt x="45" y="367"/>
                  </a:lnTo>
                  <a:lnTo>
                    <a:pt x="40" y="364"/>
                  </a:lnTo>
                  <a:lnTo>
                    <a:pt x="34" y="360"/>
                  </a:lnTo>
                  <a:lnTo>
                    <a:pt x="12" y="365"/>
                  </a:lnTo>
                  <a:lnTo>
                    <a:pt x="12" y="346"/>
                  </a:lnTo>
                  <a:lnTo>
                    <a:pt x="21" y="344"/>
                  </a:lnTo>
                  <a:lnTo>
                    <a:pt x="32" y="341"/>
                  </a:lnTo>
                  <a:lnTo>
                    <a:pt x="41" y="337"/>
                  </a:lnTo>
                  <a:lnTo>
                    <a:pt x="53" y="335"/>
                  </a:lnTo>
                  <a:lnTo>
                    <a:pt x="47" y="331"/>
                  </a:lnTo>
                  <a:lnTo>
                    <a:pt x="41" y="329"/>
                  </a:lnTo>
                  <a:lnTo>
                    <a:pt x="35" y="328"/>
                  </a:lnTo>
                  <a:lnTo>
                    <a:pt x="30" y="328"/>
                  </a:lnTo>
                  <a:lnTo>
                    <a:pt x="23" y="328"/>
                  </a:lnTo>
                  <a:lnTo>
                    <a:pt x="17" y="329"/>
                  </a:lnTo>
                  <a:lnTo>
                    <a:pt x="11" y="330"/>
                  </a:lnTo>
                  <a:lnTo>
                    <a:pt x="7" y="331"/>
                  </a:lnTo>
                  <a:lnTo>
                    <a:pt x="4" y="327"/>
                  </a:lnTo>
                  <a:lnTo>
                    <a:pt x="4" y="321"/>
                  </a:lnTo>
                  <a:lnTo>
                    <a:pt x="4" y="315"/>
                  </a:lnTo>
                  <a:lnTo>
                    <a:pt x="4" y="312"/>
                  </a:lnTo>
                  <a:lnTo>
                    <a:pt x="10" y="311"/>
                  </a:lnTo>
                  <a:lnTo>
                    <a:pt x="16" y="311"/>
                  </a:lnTo>
                  <a:lnTo>
                    <a:pt x="22" y="310"/>
                  </a:lnTo>
                  <a:lnTo>
                    <a:pt x="29" y="310"/>
                  </a:lnTo>
                  <a:lnTo>
                    <a:pt x="34" y="307"/>
                  </a:lnTo>
                  <a:lnTo>
                    <a:pt x="40" y="306"/>
                  </a:lnTo>
                  <a:lnTo>
                    <a:pt x="47" y="305"/>
                  </a:lnTo>
                  <a:lnTo>
                    <a:pt x="53" y="304"/>
                  </a:lnTo>
                  <a:lnTo>
                    <a:pt x="46" y="298"/>
                  </a:lnTo>
                  <a:lnTo>
                    <a:pt x="38" y="296"/>
                  </a:lnTo>
                  <a:lnTo>
                    <a:pt x="30" y="296"/>
                  </a:lnTo>
                  <a:lnTo>
                    <a:pt x="22" y="297"/>
                  </a:lnTo>
                  <a:lnTo>
                    <a:pt x="14" y="297"/>
                  </a:lnTo>
                  <a:lnTo>
                    <a:pt x="7" y="297"/>
                  </a:lnTo>
                  <a:lnTo>
                    <a:pt x="2" y="294"/>
                  </a:lnTo>
                  <a:lnTo>
                    <a:pt x="0" y="289"/>
                  </a:lnTo>
                  <a:lnTo>
                    <a:pt x="3" y="284"/>
                  </a:lnTo>
                  <a:lnTo>
                    <a:pt x="9" y="281"/>
                  </a:lnTo>
                  <a:lnTo>
                    <a:pt x="15" y="278"/>
                  </a:lnTo>
                  <a:lnTo>
                    <a:pt x="21" y="275"/>
                  </a:lnTo>
                  <a:lnTo>
                    <a:pt x="28" y="271"/>
                  </a:lnTo>
                  <a:lnTo>
                    <a:pt x="34" y="269"/>
                  </a:lnTo>
                  <a:lnTo>
                    <a:pt x="41" y="267"/>
                  </a:lnTo>
                  <a:lnTo>
                    <a:pt x="49" y="267"/>
                  </a:lnTo>
                  <a:lnTo>
                    <a:pt x="42" y="263"/>
                  </a:lnTo>
                  <a:lnTo>
                    <a:pt x="36" y="262"/>
                  </a:lnTo>
                  <a:lnTo>
                    <a:pt x="29" y="262"/>
                  </a:lnTo>
                  <a:lnTo>
                    <a:pt x="19" y="263"/>
                  </a:lnTo>
                  <a:lnTo>
                    <a:pt x="27" y="251"/>
                  </a:lnTo>
                  <a:lnTo>
                    <a:pt x="34" y="242"/>
                  </a:lnTo>
                  <a:lnTo>
                    <a:pt x="38" y="236"/>
                  </a:lnTo>
                  <a:lnTo>
                    <a:pt x="44" y="233"/>
                  </a:lnTo>
                  <a:lnTo>
                    <a:pt x="49" y="230"/>
                  </a:lnTo>
                  <a:lnTo>
                    <a:pt x="56" y="229"/>
                  </a:lnTo>
                  <a:lnTo>
                    <a:pt x="41" y="222"/>
                  </a:lnTo>
                  <a:lnTo>
                    <a:pt x="48" y="213"/>
                  </a:lnTo>
                  <a:lnTo>
                    <a:pt x="53" y="206"/>
                  </a:lnTo>
                  <a:lnTo>
                    <a:pt x="56" y="198"/>
                  </a:lnTo>
                  <a:lnTo>
                    <a:pt x="59" y="191"/>
                  </a:lnTo>
                  <a:lnTo>
                    <a:pt x="62" y="182"/>
                  </a:lnTo>
                  <a:lnTo>
                    <a:pt x="65" y="175"/>
                  </a:lnTo>
                  <a:lnTo>
                    <a:pt x="68" y="168"/>
                  </a:lnTo>
                  <a:lnTo>
                    <a:pt x="75" y="161"/>
                  </a:lnTo>
                  <a:lnTo>
                    <a:pt x="75" y="158"/>
                  </a:lnTo>
                  <a:lnTo>
                    <a:pt x="77" y="149"/>
                  </a:lnTo>
                  <a:lnTo>
                    <a:pt x="81" y="140"/>
                  </a:lnTo>
                  <a:lnTo>
                    <a:pt x="84" y="132"/>
                  </a:lnTo>
                  <a:lnTo>
                    <a:pt x="87" y="124"/>
                  </a:lnTo>
                  <a:lnTo>
                    <a:pt x="90" y="115"/>
                  </a:lnTo>
                  <a:lnTo>
                    <a:pt x="93" y="107"/>
                  </a:lnTo>
                  <a:lnTo>
                    <a:pt x="96" y="99"/>
                  </a:lnTo>
                  <a:lnTo>
                    <a:pt x="101" y="91"/>
                  </a:lnTo>
                  <a:lnTo>
                    <a:pt x="103" y="82"/>
                  </a:lnTo>
                  <a:lnTo>
                    <a:pt x="106" y="74"/>
                  </a:lnTo>
                  <a:lnTo>
                    <a:pt x="109" y="65"/>
                  </a:lnTo>
                  <a:lnTo>
                    <a:pt x="112" y="57"/>
                  </a:lnTo>
                  <a:lnTo>
                    <a:pt x="115" y="48"/>
                  </a:lnTo>
                  <a:lnTo>
                    <a:pt x="117" y="39"/>
                  </a:lnTo>
                  <a:lnTo>
                    <a:pt x="119" y="31"/>
                  </a:lnTo>
                  <a:lnTo>
                    <a:pt x="121" y="22"/>
                  </a:lnTo>
                  <a:lnTo>
                    <a:pt x="129" y="28"/>
                  </a:lnTo>
                  <a:lnTo>
                    <a:pt x="135" y="37"/>
                  </a:lnTo>
                  <a:lnTo>
                    <a:pt x="136" y="48"/>
                  </a:lnTo>
                  <a:lnTo>
                    <a:pt x="136" y="60"/>
                  </a:lnTo>
                  <a:lnTo>
                    <a:pt x="131" y="67"/>
                  </a:lnTo>
                  <a:lnTo>
                    <a:pt x="128" y="75"/>
                  </a:lnTo>
                  <a:lnTo>
                    <a:pt x="124" y="83"/>
                  </a:lnTo>
                  <a:lnTo>
                    <a:pt x="121" y="92"/>
                  </a:lnTo>
                  <a:lnTo>
                    <a:pt x="118" y="101"/>
                  </a:lnTo>
                  <a:lnTo>
                    <a:pt x="115" y="109"/>
                  </a:lnTo>
                  <a:lnTo>
                    <a:pt x="111" y="118"/>
                  </a:lnTo>
                  <a:lnTo>
                    <a:pt x="109" y="127"/>
                  </a:lnTo>
                  <a:lnTo>
                    <a:pt x="106" y="136"/>
                  </a:lnTo>
                  <a:lnTo>
                    <a:pt x="103" y="145"/>
                  </a:lnTo>
                  <a:lnTo>
                    <a:pt x="101" y="154"/>
                  </a:lnTo>
                  <a:lnTo>
                    <a:pt x="99" y="163"/>
                  </a:lnTo>
                  <a:lnTo>
                    <a:pt x="95" y="173"/>
                  </a:lnTo>
                  <a:lnTo>
                    <a:pt x="94" y="182"/>
                  </a:lnTo>
                  <a:lnTo>
                    <a:pt x="92" y="192"/>
                  </a:lnTo>
                  <a:lnTo>
                    <a:pt x="92" y="202"/>
                  </a:lnTo>
                  <a:lnTo>
                    <a:pt x="90" y="210"/>
                  </a:lnTo>
                  <a:lnTo>
                    <a:pt x="89" y="220"/>
                  </a:lnTo>
                  <a:lnTo>
                    <a:pt x="87" y="229"/>
                  </a:lnTo>
                  <a:lnTo>
                    <a:pt x="87" y="239"/>
                  </a:lnTo>
                  <a:lnTo>
                    <a:pt x="86" y="247"/>
                  </a:lnTo>
                  <a:lnTo>
                    <a:pt x="86" y="257"/>
                  </a:lnTo>
                  <a:lnTo>
                    <a:pt x="86" y="266"/>
                  </a:lnTo>
                  <a:lnTo>
                    <a:pt x="86" y="276"/>
                  </a:lnTo>
                  <a:lnTo>
                    <a:pt x="86" y="284"/>
                  </a:lnTo>
                  <a:lnTo>
                    <a:pt x="86" y="294"/>
                  </a:lnTo>
                  <a:lnTo>
                    <a:pt x="87" y="303"/>
                  </a:lnTo>
                  <a:lnTo>
                    <a:pt x="89" y="313"/>
                  </a:lnTo>
                  <a:lnTo>
                    <a:pt x="90" y="321"/>
                  </a:lnTo>
                  <a:lnTo>
                    <a:pt x="92" y="331"/>
                  </a:lnTo>
                  <a:lnTo>
                    <a:pt x="94" y="340"/>
                  </a:lnTo>
                  <a:lnTo>
                    <a:pt x="98" y="350"/>
                  </a:lnTo>
                  <a:lnTo>
                    <a:pt x="101" y="356"/>
                  </a:lnTo>
                  <a:lnTo>
                    <a:pt x="105" y="365"/>
                  </a:lnTo>
                  <a:lnTo>
                    <a:pt x="109" y="372"/>
                  </a:lnTo>
                  <a:lnTo>
                    <a:pt x="113" y="381"/>
                  </a:lnTo>
                  <a:lnTo>
                    <a:pt x="118" y="387"/>
                  </a:lnTo>
                  <a:lnTo>
                    <a:pt x="124" y="394"/>
                  </a:lnTo>
                  <a:lnTo>
                    <a:pt x="130" y="400"/>
                  </a:lnTo>
                  <a:lnTo>
                    <a:pt x="139" y="406"/>
                  </a:lnTo>
                  <a:lnTo>
                    <a:pt x="141" y="400"/>
                  </a:lnTo>
                  <a:lnTo>
                    <a:pt x="147" y="396"/>
                  </a:lnTo>
                  <a:lnTo>
                    <a:pt x="155" y="394"/>
                  </a:lnTo>
                  <a:lnTo>
                    <a:pt x="163" y="394"/>
                  </a:lnTo>
                  <a:lnTo>
                    <a:pt x="169" y="392"/>
                  </a:lnTo>
                  <a:lnTo>
                    <a:pt x="174" y="390"/>
                  </a:lnTo>
                  <a:lnTo>
                    <a:pt x="175" y="386"/>
                  </a:lnTo>
                  <a:lnTo>
                    <a:pt x="173" y="380"/>
                  </a:lnTo>
                  <a:lnTo>
                    <a:pt x="151" y="380"/>
                  </a:lnTo>
                  <a:lnTo>
                    <a:pt x="154" y="377"/>
                  </a:lnTo>
                  <a:lnTo>
                    <a:pt x="155" y="372"/>
                  </a:lnTo>
                  <a:lnTo>
                    <a:pt x="161" y="373"/>
                  </a:lnTo>
                  <a:lnTo>
                    <a:pt x="166" y="371"/>
                  </a:lnTo>
                  <a:lnTo>
                    <a:pt x="171" y="368"/>
                  </a:lnTo>
                  <a:lnTo>
                    <a:pt x="177" y="365"/>
                  </a:lnTo>
                  <a:lnTo>
                    <a:pt x="171" y="358"/>
                  </a:lnTo>
                  <a:lnTo>
                    <a:pt x="165" y="356"/>
                  </a:lnTo>
                  <a:lnTo>
                    <a:pt x="161" y="352"/>
                  </a:lnTo>
                  <a:lnTo>
                    <a:pt x="165" y="346"/>
                  </a:lnTo>
                  <a:lnTo>
                    <a:pt x="184" y="335"/>
                  </a:lnTo>
                  <a:lnTo>
                    <a:pt x="179" y="330"/>
                  </a:lnTo>
                  <a:lnTo>
                    <a:pt x="170" y="328"/>
                  </a:lnTo>
                  <a:lnTo>
                    <a:pt x="169" y="321"/>
                  </a:lnTo>
                  <a:lnTo>
                    <a:pt x="171" y="317"/>
                  </a:lnTo>
                  <a:lnTo>
                    <a:pt x="175" y="314"/>
                  </a:lnTo>
                  <a:lnTo>
                    <a:pt x="180" y="311"/>
                  </a:lnTo>
                  <a:lnTo>
                    <a:pt x="183" y="307"/>
                  </a:lnTo>
                  <a:lnTo>
                    <a:pt x="184" y="305"/>
                  </a:lnTo>
                  <a:lnTo>
                    <a:pt x="183" y="303"/>
                  </a:lnTo>
                  <a:lnTo>
                    <a:pt x="181" y="303"/>
                  </a:lnTo>
                  <a:lnTo>
                    <a:pt x="177" y="301"/>
                  </a:lnTo>
                  <a:lnTo>
                    <a:pt x="173" y="301"/>
                  </a:lnTo>
                  <a:lnTo>
                    <a:pt x="171" y="295"/>
                  </a:lnTo>
                  <a:lnTo>
                    <a:pt x="171" y="288"/>
                  </a:lnTo>
                  <a:lnTo>
                    <a:pt x="171" y="282"/>
                  </a:lnTo>
                  <a:lnTo>
                    <a:pt x="173" y="278"/>
                  </a:lnTo>
                  <a:lnTo>
                    <a:pt x="175" y="274"/>
                  </a:lnTo>
                  <a:lnTo>
                    <a:pt x="178" y="270"/>
                  </a:lnTo>
                  <a:lnTo>
                    <a:pt x="182" y="269"/>
                  </a:lnTo>
                  <a:lnTo>
                    <a:pt x="189" y="270"/>
                  </a:lnTo>
                  <a:lnTo>
                    <a:pt x="181" y="265"/>
                  </a:lnTo>
                  <a:lnTo>
                    <a:pt x="178" y="258"/>
                  </a:lnTo>
                  <a:lnTo>
                    <a:pt x="177" y="247"/>
                  </a:lnTo>
                  <a:lnTo>
                    <a:pt x="177" y="236"/>
                  </a:lnTo>
                  <a:lnTo>
                    <a:pt x="185" y="234"/>
                  </a:lnTo>
                  <a:lnTo>
                    <a:pt x="192" y="233"/>
                  </a:lnTo>
                  <a:lnTo>
                    <a:pt x="185" y="229"/>
                  </a:lnTo>
                  <a:lnTo>
                    <a:pt x="182" y="226"/>
                  </a:lnTo>
                  <a:lnTo>
                    <a:pt x="180" y="222"/>
                  </a:lnTo>
                  <a:lnTo>
                    <a:pt x="180" y="218"/>
                  </a:lnTo>
                  <a:lnTo>
                    <a:pt x="180" y="209"/>
                  </a:lnTo>
                  <a:lnTo>
                    <a:pt x="180" y="199"/>
                  </a:lnTo>
                  <a:lnTo>
                    <a:pt x="180" y="203"/>
                  </a:lnTo>
                  <a:lnTo>
                    <a:pt x="184" y="207"/>
                  </a:lnTo>
                  <a:lnTo>
                    <a:pt x="188" y="200"/>
                  </a:lnTo>
                  <a:lnTo>
                    <a:pt x="192" y="195"/>
                  </a:lnTo>
                  <a:lnTo>
                    <a:pt x="184" y="188"/>
                  </a:lnTo>
                  <a:lnTo>
                    <a:pt x="180" y="192"/>
                  </a:lnTo>
                  <a:lnTo>
                    <a:pt x="179" y="182"/>
                  </a:lnTo>
                  <a:lnTo>
                    <a:pt x="179" y="173"/>
                  </a:lnTo>
                  <a:lnTo>
                    <a:pt x="179" y="163"/>
                  </a:lnTo>
                  <a:lnTo>
                    <a:pt x="179" y="154"/>
                  </a:lnTo>
                  <a:lnTo>
                    <a:pt x="178" y="143"/>
                  </a:lnTo>
                  <a:lnTo>
                    <a:pt x="178" y="134"/>
                  </a:lnTo>
                  <a:lnTo>
                    <a:pt x="177" y="124"/>
                  </a:lnTo>
                  <a:lnTo>
                    <a:pt x="177" y="115"/>
                  </a:lnTo>
                  <a:lnTo>
                    <a:pt x="175" y="105"/>
                  </a:lnTo>
                  <a:lnTo>
                    <a:pt x="174" y="96"/>
                  </a:lnTo>
                  <a:lnTo>
                    <a:pt x="173" y="86"/>
                  </a:lnTo>
                  <a:lnTo>
                    <a:pt x="172" y="76"/>
                  </a:lnTo>
                  <a:lnTo>
                    <a:pt x="170" y="67"/>
                  </a:lnTo>
                  <a:lnTo>
                    <a:pt x="169" y="57"/>
                  </a:lnTo>
                  <a:lnTo>
                    <a:pt x="166" y="49"/>
                  </a:lnTo>
                  <a:lnTo>
                    <a:pt x="165" y="42"/>
                  </a:lnTo>
                  <a:lnTo>
                    <a:pt x="189" y="0"/>
                  </a:lnTo>
                  <a:lnTo>
                    <a:pt x="191" y="7"/>
                  </a:lnTo>
                  <a:lnTo>
                    <a:pt x="193" y="13"/>
                  </a:lnTo>
                  <a:lnTo>
                    <a:pt x="194" y="19"/>
                  </a:lnTo>
                  <a:lnTo>
                    <a:pt x="196" y="27"/>
                  </a:lnTo>
                  <a:lnTo>
                    <a:pt x="196" y="33"/>
                  </a:lnTo>
                  <a:lnTo>
                    <a:pt x="196" y="40"/>
                  </a:lnTo>
                  <a:lnTo>
                    <a:pt x="196" y="47"/>
                  </a:lnTo>
                  <a:lnTo>
                    <a:pt x="197" y="54"/>
                  </a:lnTo>
                  <a:lnTo>
                    <a:pt x="196" y="61"/>
                  </a:lnTo>
                  <a:lnTo>
                    <a:pt x="195" y="67"/>
                  </a:lnTo>
                  <a:lnTo>
                    <a:pt x="195" y="74"/>
                  </a:lnTo>
                  <a:lnTo>
                    <a:pt x="195" y="82"/>
                  </a:lnTo>
                  <a:lnTo>
                    <a:pt x="195" y="88"/>
                  </a:lnTo>
                  <a:lnTo>
                    <a:pt x="195" y="97"/>
                  </a:lnTo>
                  <a:lnTo>
                    <a:pt x="195" y="104"/>
                  </a:lnTo>
                  <a:lnTo>
                    <a:pt x="196"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 name="Freeform 46"/>
            <p:cNvSpPr>
              <a:spLocks/>
            </p:cNvSpPr>
            <p:nvPr/>
          </p:nvSpPr>
          <p:spPr bwMode="auto">
            <a:xfrm>
              <a:off x="1678" y="1658"/>
              <a:ext cx="67" cy="335"/>
            </a:xfrm>
            <a:custGeom>
              <a:avLst/>
              <a:gdLst>
                <a:gd name="T0" fmla="*/ 56 w 67"/>
                <a:gd name="T1" fmla="*/ 274 h 335"/>
                <a:gd name="T2" fmla="*/ 34 w 67"/>
                <a:gd name="T3" fmla="*/ 335 h 335"/>
                <a:gd name="T4" fmla="*/ 25 w 67"/>
                <a:gd name="T5" fmla="*/ 325 h 335"/>
                <a:gd name="T6" fmla="*/ 20 w 67"/>
                <a:gd name="T7" fmla="*/ 316 h 335"/>
                <a:gd name="T8" fmla="*/ 14 w 67"/>
                <a:gd name="T9" fmla="*/ 305 h 335"/>
                <a:gd name="T10" fmla="*/ 10 w 67"/>
                <a:gd name="T11" fmla="*/ 295 h 335"/>
                <a:gd name="T12" fmla="*/ 6 w 67"/>
                <a:gd name="T13" fmla="*/ 283 h 335"/>
                <a:gd name="T14" fmla="*/ 4 w 67"/>
                <a:gd name="T15" fmla="*/ 272 h 335"/>
                <a:gd name="T16" fmla="*/ 2 w 67"/>
                <a:gd name="T17" fmla="*/ 266 h 335"/>
                <a:gd name="T18" fmla="*/ 1 w 67"/>
                <a:gd name="T19" fmla="*/ 261 h 335"/>
                <a:gd name="T20" fmla="*/ 1 w 67"/>
                <a:gd name="T21" fmla="*/ 254 h 335"/>
                <a:gd name="T22" fmla="*/ 1 w 67"/>
                <a:gd name="T23" fmla="*/ 249 h 335"/>
                <a:gd name="T24" fmla="*/ 0 w 67"/>
                <a:gd name="T25" fmla="*/ 243 h 335"/>
                <a:gd name="T26" fmla="*/ 0 w 67"/>
                <a:gd name="T27" fmla="*/ 236 h 335"/>
                <a:gd name="T28" fmla="*/ 0 w 67"/>
                <a:gd name="T29" fmla="*/ 230 h 335"/>
                <a:gd name="T30" fmla="*/ 0 w 67"/>
                <a:gd name="T31" fmla="*/ 225 h 335"/>
                <a:gd name="T32" fmla="*/ 0 w 67"/>
                <a:gd name="T33" fmla="*/ 218 h 335"/>
                <a:gd name="T34" fmla="*/ 0 w 67"/>
                <a:gd name="T35" fmla="*/ 212 h 335"/>
                <a:gd name="T36" fmla="*/ 0 w 67"/>
                <a:gd name="T37" fmla="*/ 205 h 335"/>
                <a:gd name="T38" fmla="*/ 0 w 67"/>
                <a:gd name="T39" fmla="*/ 200 h 335"/>
                <a:gd name="T40" fmla="*/ 0 w 67"/>
                <a:gd name="T41" fmla="*/ 194 h 335"/>
                <a:gd name="T42" fmla="*/ 0 w 67"/>
                <a:gd name="T43" fmla="*/ 187 h 335"/>
                <a:gd name="T44" fmla="*/ 0 w 67"/>
                <a:gd name="T45" fmla="*/ 181 h 335"/>
                <a:gd name="T46" fmla="*/ 1 w 67"/>
                <a:gd name="T47" fmla="*/ 176 h 335"/>
                <a:gd name="T48" fmla="*/ 2 w 67"/>
                <a:gd name="T49" fmla="*/ 164 h 335"/>
                <a:gd name="T50" fmla="*/ 3 w 67"/>
                <a:gd name="T51" fmla="*/ 154 h 335"/>
                <a:gd name="T52" fmla="*/ 49 w 67"/>
                <a:gd name="T53" fmla="*/ 0 h 335"/>
                <a:gd name="T54" fmla="*/ 51 w 67"/>
                <a:gd name="T55" fmla="*/ 8 h 335"/>
                <a:gd name="T56" fmla="*/ 54 w 67"/>
                <a:gd name="T57" fmla="*/ 18 h 335"/>
                <a:gd name="T58" fmla="*/ 56 w 67"/>
                <a:gd name="T59" fmla="*/ 26 h 335"/>
                <a:gd name="T60" fmla="*/ 58 w 67"/>
                <a:gd name="T61" fmla="*/ 36 h 335"/>
                <a:gd name="T62" fmla="*/ 59 w 67"/>
                <a:gd name="T63" fmla="*/ 44 h 335"/>
                <a:gd name="T64" fmla="*/ 60 w 67"/>
                <a:gd name="T65" fmla="*/ 53 h 335"/>
                <a:gd name="T66" fmla="*/ 61 w 67"/>
                <a:gd name="T67" fmla="*/ 61 h 335"/>
                <a:gd name="T68" fmla="*/ 63 w 67"/>
                <a:gd name="T69" fmla="*/ 71 h 335"/>
                <a:gd name="T70" fmla="*/ 63 w 67"/>
                <a:gd name="T71" fmla="*/ 78 h 335"/>
                <a:gd name="T72" fmla="*/ 64 w 67"/>
                <a:gd name="T73" fmla="*/ 88 h 335"/>
                <a:gd name="T74" fmla="*/ 64 w 67"/>
                <a:gd name="T75" fmla="*/ 95 h 335"/>
                <a:gd name="T76" fmla="*/ 65 w 67"/>
                <a:gd name="T77" fmla="*/ 105 h 335"/>
                <a:gd name="T78" fmla="*/ 65 w 67"/>
                <a:gd name="T79" fmla="*/ 112 h 335"/>
                <a:gd name="T80" fmla="*/ 65 w 67"/>
                <a:gd name="T81" fmla="*/ 122 h 335"/>
                <a:gd name="T82" fmla="*/ 65 w 67"/>
                <a:gd name="T83" fmla="*/ 129 h 335"/>
                <a:gd name="T84" fmla="*/ 67 w 67"/>
                <a:gd name="T85" fmla="*/ 139 h 335"/>
                <a:gd name="T86" fmla="*/ 65 w 67"/>
                <a:gd name="T87" fmla="*/ 146 h 335"/>
                <a:gd name="T88" fmla="*/ 64 w 67"/>
                <a:gd name="T89" fmla="*/ 155 h 335"/>
                <a:gd name="T90" fmla="*/ 63 w 67"/>
                <a:gd name="T91" fmla="*/ 162 h 335"/>
                <a:gd name="T92" fmla="*/ 63 w 67"/>
                <a:gd name="T93" fmla="*/ 171 h 335"/>
                <a:gd name="T94" fmla="*/ 62 w 67"/>
                <a:gd name="T95" fmla="*/ 178 h 335"/>
                <a:gd name="T96" fmla="*/ 62 w 67"/>
                <a:gd name="T97" fmla="*/ 187 h 335"/>
                <a:gd name="T98" fmla="*/ 61 w 67"/>
                <a:gd name="T99" fmla="*/ 195 h 335"/>
                <a:gd name="T100" fmla="*/ 61 w 67"/>
                <a:gd name="T101" fmla="*/ 204 h 335"/>
                <a:gd name="T102" fmla="*/ 60 w 67"/>
                <a:gd name="T103" fmla="*/ 212 h 335"/>
                <a:gd name="T104" fmla="*/ 59 w 67"/>
                <a:gd name="T105" fmla="*/ 220 h 335"/>
                <a:gd name="T106" fmla="*/ 58 w 67"/>
                <a:gd name="T107" fmla="*/ 229 h 335"/>
                <a:gd name="T108" fmla="*/ 58 w 67"/>
                <a:gd name="T109" fmla="*/ 238 h 335"/>
                <a:gd name="T110" fmla="*/ 57 w 67"/>
                <a:gd name="T111" fmla="*/ 247 h 335"/>
                <a:gd name="T112" fmla="*/ 56 w 67"/>
                <a:gd name="T113" fmla="*/ 255 h 335"/>
                <a:gd name="T114" fmla="*/ 56 w 67"/>
                <a:gd name="T115" fmla="*/ 265 h 335"/>
                <a:gd name="T116" fmla="*/ 56 w 67"/>
                <a:gd name="T117" fmla="*/ 274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 h="335">
                  <a:moveTo>
                    <a:pt x="56" y="274"/>
                  </a:moveTo>
                  <a:lnTo>
                    <a:pt x="34" y="335"/>
                  </a:lnTo>
                  <a:lnTo>
                    <a:pt x="25" y="325"/>
                  </a:lnTo>
                  <a:lnTo>
                    <a:pt x="20" y="316"/>
                  </a:lnTo>
                  <a:lnTo>
                    <a:pt x="14" y="305"/>
                  </a:lnTo>
                  <a:lnTo>
                    <a:pt x="10" y="295"/>
                  </a:lnTo>
                  <a:lnTo>
                    <a:pt x="6" y="283"/>
                  </a:lnTo>
                  <a:lnTo>
                    <a:pt x="4" y="272"/>
                  </a:lnTo>
                  <a:lnTo>
                    <a:pt x="2" y="266"/>
                  </a:lnTo>
                  <a:lnTo>
                    <a:pt x="1" y="261"/>
                  </a:lnTo>
                  <a:lnTo>
                    <a:pt x="1" y="254"/>
                  </a:lnTo>
                  <a:lnTo>
                    <a:pt x="1" y="249"/>
                  </a:lnTo>
                  <a:lnTo>
                    <a:pt x="0" y="243"/>
                  </a:lnTo>
                  <a:lnTo>
                    <a:pt x="0" y="236"/>
                  </a:lnTo>
                  <a:lnTo>
                    <a:pt x="0" y="230"/>
                  </a:lnTo>
                  <a:lnTo>
                    <a:pt x="0" y="225"/>
                  </a:lnTo>
                  <a:lnTo>
                    <a:pt x="0" y="218"/>
                  </a:lnTo>
                  <a:lnTo>
                    <a:pt x="0" y="212"/>
                  </a:lnTo>
                  <a:lnTo>
                    <a:pt x="0" y="205"/>
                  </a:lnTo>
                  <a:lnTo>
                    <a:pt x="0" y="200"/>
                  </a:lnTo>
                  <a:lnTo>
                    <a:pt x="0" y="194"/>
                  </a:lnTo>
                  <a:lnTo>
                    <a:pt x="0" y="187"/>
                  </a:lnTo>
                  <a:lnTo>
                    <a:pt x="0" y="181"/>
                  </a:lnTo>
                  <a:lnTo>
                    <a:pt x="1" y="176"/>
                  </a:lnTo>
                  <a:lnTo>
                    <a:pt x="2" y="164"/>
                  </a:lnTo>
                  <a:lnTo>
                    <a:pt x="3" y="154"/>
                  </a:lnTo>
                  <a:lnTo>
                    <a:pt x="49" y="0"/>
                  </a:lnTo>
                  <a:lnTo>
                    <a:pt x="51" y="8"/>
                  </a:lnTo>
                  <a:lnTo>
                    <a:pt x="54" y="18"/>
                  </a:lnTo>
                  <a:lnTo>
                    <a:pt x="56" y="26"/>
                  </a:lnTo>
                  <a:lnTo>
                    <a:pt x="58" y="36"/>
                  </a:lnTo>
                  <a:lnTo>
                    <a:pt x="59" y="44"/>
                  </a:lnTo>
                  <a:lnTo>
                    <a:pt x="60" y="53"/>
                  </a:lnTo>
                  <a:lnTo>
                    <a:pt x="61" y="61"/>
                  </a:lnTo>
                  <a:lnTo>
                    <a:pt x="63" y="71"/>
                  </a:lnTo>
                  <a:lnTo>
                    <a:pt x="63" y="78"/>
                  </a:lnTo>
                  <a:lnTo>
                    <a:pt x="64" y="88"/>
                  </a:lnTo>
                  <a:lnTo>
                    <a:pt x="64" y="95"/>
                  </a:lnTo>
                  <a:lnTo>
                    <a:pt x="65" y="105"/>
                  </a:lnTo>
                  <a:lnTo>
                    <a:pt x="65" y="112"/>
                  </a:lnTo>
                  <a:lnTo>
                    <a:pt x="65" y="122"/>
                  </a:lnTo>
                  <a:lnTo>
                    <a:pt x="65" y="129"/>
                  </a:lnTo>
                  <a:lnTo>
                    <a:pt x="67" y="139"/>
                  </a:lnTo>
                  <a:lnTo>
                    <a:pt x="65" y="146"/>
                  </a:lnTo>
                  <a:lnTo>
                    <a:pt x="64" y="155"/>
                  </a:lnTo>
                  <a:lnTo>
                    <a:pt x="63" y="162"/>
                  </a:lnTo>
                  <a:lnTo>
                    <a:pt x="63" y="171"/>
                  </a:lnTo>
                  <a:lnTo>
                    <a:pt x="62" y="178"/>
                  </a:lnTo>
                  <a:lnTo>
                    <a:pt x="62" y="187"/>
                  </a:lnTo>
                  <a:lnTo>
                    <a:pt x="61" y="195"/>
                  </a:lnTo>
                  <a:lnTo>
                    <a:pt x="61" y="204"/>
                  </a:lnTo>
                  <a:lnTo>
                    <a:pt x="60" y="212"/>
                  </a:lnTo>
                  <a:lnTo>
                    <a:pt x="59" y="220"/>
                  </a:lnTo>
                  <a:lnTo>
                    <a:pt x="58" y="229"/>
                  </a:lnTo>
                  <a:lnTo>
                    <a:pt x="58" y="238"/>
                  </a:lnTo>
                  <a:lnTo>
                    <a:pt x="57" y="247"/>
                  </a:lnTo>
                  <a:lnTo>
                    <a:pt x="56" y="255"/>
                  </a:lnTo>
                  <a:lnTo>
                    <a:pt x="56" y="265"/>
                  </a:lnTo>
                  <a:lnTo>
                    <a:pt x="56" y="274"/>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 name="Freeform 47"/>
            <p:cNvSpPr>
              <a:spLocks/>
            </p:cNvSpPr>
            <p:nvPr/>
          </p:nvSpPr>
          <p:spPr bwMode="auto">
            <a:xfrm>
              <a:off x="1497" y="1786"/>
              <a:ext cx="26" cy="79"/>
            </a:xfrm>
            <a:custGeom>
              <a:avLst/>
              <a:gdLst>
                <a:gd name="T0" fmla="*/ 26 w 26"/>
                <a:gd name="T1" fmla="*/ 79 h 79"/>
                <a:gd name="T2" fmla="*/ 19 w 26"/>
                <a:gd name="T3" fmla="*/ 69 h 79"/>
                <a:gd name="T4" fmla="*/ 15 w 26"/>
                <a:gd name="T5" fmla="*/ 59 h 79"/>
                <a:gd name="T6" fmla="*/ 12 w 26"/>
                <a:gd name="T7" fmla="*/ 49 h 79"/>
                <a:gd name="T8" fmla="*/ 10 w 26"/>
                <a:gd name="T9" fmla="*/ 39 h 79"/>
                <a:gd name="T10" fmla="*/ 7 w 26"/>
                <a:gd name="T11" fmla="*/ 28 h 79"/>
                <a:gd name="T12" fmla="*/ 5 w 26"/>
                <a:gd name="T13" fmla="*/ 18 h 79"/>
                <a:gd name="T14" fmla="*/ 2 w 26"/>
                <a:gd name="T15" fmla="*/ 8 h 79"/>
                <a:gd name="T16" fmla="*/ 0 w 26"/>
                <a:gd name="T17" fmla="*/ 0 h 79"/>
                <a:gd name="T18" fmla="*/ 8 w 26"/>
                <a:gd name="T19" fmla="*/ 0 h 79"/>
                <a:gd name="T20" fmla="*/ 26 w 26"/>
                <a:gd name="T2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79">
                  <a:moveTo>
                    <a:pt x="26" y="79"/>
                  </a:moveTo>
                  <a:lnTo>
                    <a:pt x="19" y="69"/>
                  </a:lnTo>
                  <a:lnTo>
                    <a:pt x="15" y="59"/>
                  </a:lnTo>
                  <a:lnTo>
                    <a:pt x="12" y="49"/>
                  </a:lnTo>
                  <a:lnTo>
                    <a:pt x="10" y="39"/>
                  </a:lnTo>
                  <a:lnTo>
                    <a:pt x="7" y="28"/>
                  </a:lnTo>
                  <a:lnTo>
                    <a:pt x="5" y="18"/>
                  </a:lnTo>
                  <a:lnTo>
                    <a:pt x="2" y="8"/>
                  </a:lnTo>
                  <a:lnTo>
                    <a:pt x="0" y="0"/>
                  </a:lnTo>
                  <a:lnTo>
                    <a:pt x="8" y="0"/>
                  </a:lnTo>
                  <a:lnTo>
                    <a:pt x="26"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8" name="Freeform 48"/>
            <p:cNvSpPr>
              <a:spLocks/>
            </p:cNvSpPr>
            <p:nvPr/>
          </p:nvSpPr>
          <p:spPr bwMode="auto">
            <a:xfrm>
              <a:off x="1858" y="1974"/>
              <a:ext cx="40" cy="53"/>
            </a:xfrm>
            <a:custGeom>
              <a:avLst/>
              <a:gdLst>
                <a:gd name="T0" fmla="*/ 23 w 40"/>
                <a:gd name="T1" fmla="*/ 22 h 53"/>
                <a:gd name="T2" fmla="*/ 27 w 40"/>
                <a:gd name="T3" fmla="*/ 28 h 53"/>
                <a:gd name="T4" fmla="*/ 35 w 40"/>
                <a:gd name="T5" fmla="*/ 34 h 53"/>
                <a:gd name="T6" fmla="*/ 37 w 40"/>
                <a:gd name="T7" fmla="*/ 37 h 53"/>
                <a:gd name="T8" fmla="*/ 40 w 40"/>
                <a:gd name="T9" fmla="*/ 41 h 53"/>
                <a:gd name="T10" fmla="*/ 40 w 40"/>
                <a:gd name="T11" fmla="*/ 45 h 53"/>
                <a:gd name="T12" fmla="*/ 38 w 40"/>
                <a:gd name="T13" fmla="*/ 53 h 53"/>
                <a:gd name="T14" fmla="*/ 31 w 40"/>
                <a:gd name="T15" fmla="*/ 46 h 53"/>
                <a:gd name="T16" fmla="*/ 25 w 40"/>
                <a:gd name="T17" fmla="*/ 40 h 53"/>
                <a:gd name="T18" fmla="*/ 19 w 40"/>
                <a:gd name="T19" fmla="*/ 33 h 53"/>
                <a:gd name="T20" fmla="*/ 16 w 40"/>
                <a:gd name="T21" fmla="*/ 26 h 53"/>
                <a:gd name="T22" fmla="*/ 12 w 40"/>
                <a:gd name="T23" fmla="*/ 19 h 53"/>
                <a:gd name="T24" fmla="*/ 7 w 40"/>
                <a:gd name="T25" fmla="*/ 11 h 53"/>
                <a:gd name="T26" fmla="*/ 3 w 40"/>
                <a:gd name="T27" fmla="*/ 5 h 53"/>
                <a:gd name="T28" fmla="*/ 0 w 40"/>
                <a:gd name="T29" fmla="*/ 0 h 53"/>
                <a:gd name="T30" fmla="*/ 6 w 40"/>
                <a:gd name="T31" fmla="*/ 2 h 53"/>
                <a:gd name="T32" fmla="*/ 12 w 40"/>
                <a:gd name="T33" fmla="*/ 7 h 53"/>
                <a:gd name="T34" fmla="*/ 16 w 40"/>
                <a:gd name="T35" fmla="*/ 15 h 53"/>
                <a:gd name="T36" fmla="*/ 23 w 40"/>
                <a:gd name="T37"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53">
                  <a:moveTo>
                    <a:pt x="23" y="22"/>
                  </a:moveTo>
                  <a:lnTo>
                    <a:pt x="27" y="28"/>
                  </a:lnTo>
                  <a:lnTo>
                    <a:pt x="35" y="34"/>
                  </a:lnTo>
                  <a:lnTo>
                    <a:pt x="37" y="37"/>
                  </a:lnTo>
                  <a:lnTo>
                    <a:pt x="40" y="41"/>
                  </a:lnTo>
                  <a:lnTo>
                    <a:pt x="40" y="45"/>
                  </a:lnTo>
                  <a:lnTo>
                    <a:pt x="38" y="53"/>
                  </a:lnTo>
                  <a:lnTo>
                    <a:pt x="31" y="46"/>
                  </a:lnTo>
                  <a:lnTo>
                    <a:pt x="25" y="40"/>
                  </a:lnTo>
                  <a:lnTo>
                    <a:pt x="19" y="33"/>
                  </a:lnTo>
                  <a:lnTo>
                    <a:pt x="16" y="26"/>
                  </a:lnTo>
                  <a:lnTo>
                    <a:pt x="12" y="19"/>
                  </a:lnTo>
                  <a:lnTo>
                    <a:pt x="7" y="11"/>
                  </a:lnTo>
                  <a:lnTo>
                    <a:pt x="3" y="5"/>
                  </a:lnTo>
                  <a:lnTo>
                    <a:pt x="0" y="0"/>
                  </a:lnTo>
                  <a:lnTo>
                    <a:pt x="6" y="2"/>
                  </a:lnTo>
                  <a:lnTo>
                    <a:pt x="12" y="7"/>
                  </a:lnTo>
                  <a:lnTo>
                    <a:pt x="16" y="15"/>
                  </a:lnTo>
                  <a:lnTo>
                    <a:pt x="23"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 name="Freeform 49"/>
            <p:cNvSpPr>
              <a:spLocks/>
            </p:cNvSpPr>
            <p:nvPr/>
          </p:nvSpPr>
          <p:spPr bwMode="auto">
            <a:xfrm>
              <a:off x="1588" y="2068"/>
              <a:ext cx="90" cy="22"/>
            </a:xfrm>
            <a:custGeom>
              <a:avLst/>
              <a:gdLst>
                <a:gd name="T0" fmla="*/ 90 w 90"/>
                <a:gd name="T1" fmla="*/ 22 h 22"/>
                <a:gd name="T2" fmla="*/ 83 w 90"/>
                <a:gd name="T3" fmla="*/ 20 h 22"/>
                <a:gd name="T4" fmla="*/ 77 w 90"/>
                <a:gd name="T5" fmla="*/ 19 h 22"/>
                <a:gd name="T6" fmla="*/ 72 w 90"/>
                <a:gd name="T7" fmla="*/ 18 h 22"/>
                <a:gd name="T8" fmla="*/ 68 w 90"/>
                <a:gd name="T9" fmla="*/ 18 h 22"/>
                <a:gd name="T10" fmla="*/ 57 w 90"/>
                <a:gd name="T11" fmla="*/ 18 h 22"/>
                <a:gd name="T12" fmla="*/ 46 w 90"/>
                <a:gd name="T13" fmla="*/ 19 h 22"/>
                <a:gd name="T14" fmla="*/ 35 w 90"/>
                <a:gd name="T15" fmla="*/ 19 h 22"/>
                <a:gd name="T16" fmla="*/ 24 w 90"/>
                <a:gd name="T17" fmla="*/ 19 h 22"/>
                <a:gd name="T18" fmla="*/ 18 w 90"/>
                <a:gd name="T19" fmla="*/ 19 h 22"/>
                <a:gd name="T20" fmla="*/ 11 w 90"/>
                <a:gd name="T21" fmla="*/ 19 h 22"/>
                <a:gd name="T22" fmla="*/ 5 w 90"/>
                <a:gd name="T23" fmla="*/ 19 h 22"/>
                <a:gd name="T24" fmla="*/ 0 w 90"/>
                <a:gd name="T25" fmla="*/ 19 h 22"/>
                <a:gd name="T26" fmla="*/ 0 w 90"/>
                <a:gd name="T27" fmla="*/ 3 h 22"/>
                <a:gd name="T28" fmla="*/ 90 w 90"/>
                <a:gd name="T29" fmla="*/ 0 h 22"/>
                <a:gd name="T30" fmla="*/ 90 w 90"/>
                <a:gd name="T3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22">
                  <a:moveTo>
                    <a:pt x="90" y="22"/>
                  </a:moveTo>
                  <a:lnTo>
                    <a:pt x="83" y="20"/>
                  </a:lnTo>
                  <a:lnTo>
                    <a:pt x="77" y="19"/>
                  </a:lnTo>
                  <a:lnTo>
                    <a:pt x="72" y="18"/>
                  </a:lnTo>
                  <a:lnTo>
                    <a:pt x="68" y="18"/>
                  </a:lnTo>
                  <a:lnTo>
                    <a:pt x="57" y="18"/>
                  </a:lnTo>
                  <a:lnTo>
                    <a:pt x="46" y="19"/>
                  </a:lnTo>
                  <a:lnTo>
                    <a:pt x="35" y="19"/>
                  </a:lnTo>
                  <a:lnTo>
                    <a:pt x="24" y="19"/>
                  </a:lnTo>
                  <a:lnTo>
                    <a:pt x="18" y="19"/>
                  </a:lnTo>
                  <a:lnTo>
                    <a:pt x="11" y="19"/>
                  </a:lnTo>
                  <a:lnTo>
                    <a:pt x="5" y="19"/>
                  </a:lnTo>
                  <a:lnTo>
                    <a:pt x="0" y="19"/>
                  </a:lnTo>
                  <a:lnTo>
                    <a:pt x="0" y="3"/>
                  </a:lnTo>
                  <a:lnTo>
                    <a:pt x="90" y="0"/>
                  </a:lnTo>
                  <a:lnTo>
                    <a:pt x="90" y="22"/>
                  </a:lnTo>
                  <a:close/>
                </a:path>
              </a:pathLst>
            </a:custGeom>
            <a:solidFill>
              <a:srgbClr val="BF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 name="Freeform 50"/>
            <p:cNvSpPr>
              <a:spLocks/>
            </p:cNvSpPr>
            <p:nvPr/>
          </p:nvSpPr>
          <p:spPr bwMode="auto">
            <a:xfrm>
              <a:off x="1693" y="2071"/>
              <a:ext cx="38" cy="28"/>
            </a:xfrm>
            <a:custGeom>
              <a:avLst/>
              <a:gdLst>
                <a:gd name="T0" fmla="*/ 38 w 38"/>
                <a:gd name="T1" fmla="*/ 19 h 28"/>
                <a:gd name="T2" fmla="*/ 28 w 38"/>
                <a:gd name="T3" fmla="*/ 22 h 28"/>
                <a:gd name="T4" fmla="*/ 19 w 38"/>
                <a:gd name="T5" fmla="*/ 26 h 28"/>
                <a:gd name="T6" fmla="*/ 8 w 38"/>
                <a:gd name="T7" fmla="*/ 28 h 28"/>
                <a:gd name="T8" fmla="*/ 0 w 38"/>
                <a:gd name="T9" fmla="*/ 27 h 28"/>
                <a:gd name="T10" fmla="*/ 0 w 38"/>
                <a:gd name="T11" fmla="*/ 0 h 28"/>
                <a:gd name="T12" fmla="*/ 4 w 38"/>
                <a:gd name="T13" fmla="*/ 2 h 28"/>
                <a:gd name="T14" fmla="*/ 10 w 38"/>
                <a:gd name="T15" fmla="*/ 2 h 28"/>
                <a:gd name="T16" fmla="*/ 18 w 38"/>
                <a:gd name="T17" fmla="*/ 1 h 28"/>
                <a:gd name="T18" fmla="*/ 25 w 38"/>
                <a:gd name="T19" fmla="*/ 1 h 28"/>
                <a:gd name="T20" fmla="*/ 30 w 38"/>
                <a:gd name="T21" fmla="*/ 0 h 28"/>
                <a:gd name="T22" fmla="*/ 36 w 38"/>
                <a:gd name="T23" fmla="*/ 3 h 28"/>
                <a:gd name="T24" fmla="*/ 37 w 38"/>
                <a:gd name="T25" fmla="*/ 4 h 28"/>
                <a:gd name="T26" fmla="*/ 38 w 38"/>
                <a:gd name="T27" fmla="*/ 9 h 28"/>
                <a:gd name="T28" fmla="*/ 38 w 38"/>
                <a:gd name="T29" fmla="*/ 13 h 28"/>
                <a:gd name="T30" fmla="*/ 38 w 38"/>
                <a:gd name="T31"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8">
                  <a:moveTo>
                    <a:pt x="38" y="19"/>
                  </a:moveTo>
                  <a:lnTo>
                    <a:pt x="28" y="22"/>
                  </a:lnTo>
                  <a:lnTo>
                    <a:pt x="19" y="26"/>
                  </a:lnTo>
                  <a:lnTo>
                    <a:pt x="8" y="28"/>
                  </a:lnTo>
                  <a:lnTo>
                    <a:pt x="0" y="27"/>
                  </a:lnTo>
                  <a:lnTo>
                    <a:pt x="0" y="0"/>
                  </a:lnTo>
                  <a:lnTo>
                    <a:pt x="4" y="2"/>
                  </a:lnTo>
                  <a:lnTo>
                    <a:pt x="10" y="2"/>
                  </a:lnTo>
                  <a:lnTo>
                    <a:pt x="18" y="1"/>
                  </a:lnTo>
                  <a:lnTo>
                    <a:pt x="25" y="1"/>
                  </a:lnTo>
                  <a:lnTo>
                    <a:pt x="30" y="0"/>
                  </a:lnTo>
                  <a:lnTo>
                    <a:pt x="36" y="3"/>
                  </a:lnTo>
                  <a:lnTo>
                    <a:pt x="37" y="4"/>
                  </a:lnTo>
                  <a:lnTo>
                    <a:pt x="38" y="9"/>
                  </a:lnTo>
                  <a:lnTo>
                    <a:pt x="38" y="13"/>
                  </a:lnTo>
                  <a:lnTo>
                    <a:pt x="38"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 name="Freeform 51"/>
            <p:cNvSpPr>
              <a:spLocks/>
            </p:cNvSpPr>
            <p:nvPr/>
          </p:nvSpPr>
          <p:spPr bwMode="auto">
            <a:xfrm>
              <a:off x="1746" y="2066"/>
              <a:ext cx="78" cy="21"/>
            </a:xfrm>
            <a:custGeom>
              <a:avLst/>
              <a:gdLst>
                <a:gd name="T0" fmla="*/ 78 w 78"/>
                <a:gd name="T1" fmla="*/ 17 h 21"/>
                <a:gd name="T2" fmla="*/ 0 w 78"/>
                <a:gd name="T3" fmla="*/ 21 h 21"/>
                <a:gd name="T4" fmla="*/ 0 w 78"/>
                <a:gd name="T5" fmla="*/ 5 h 21"/>
                <a:gd name="T6" fmla="*/ 7 w 78"/>
                <a:gd name="T7" fmla="*/ 5 h 21"/>
                <a:gd name="T8" fmla="*/ 15 w 78"/>
                <a:gd name="T9" fmla="*/ 5 h 21"/>
                <a:gd name="T10" fmla="*/ 24 w 78"/>
                <a:gd name="T11" fmla="*/ 4 h 21"/>
                <a:gd name="T12" fmla="*/ 32 w 78"/>
                <a:gd name="T13" fmla="*/ 3 h 21"/>
                <a:gd name="T14" fmla="*/ 40 w 78"/>
                <a:gd name="T15" fmla="*/ 1 h 21"/>
                <a:gd name="T16" fmla="*/ 47 w 78"/>
                <a:gd name="T17" fmla="*/ 1 h 21"/>
                <a:gd name="T18" fmla="*/ 55 w 78"/>
                <a:gd name="T19" fmla="*/ 0 h 21"/>
                <a:gd name="T20" fmla="*/ 63 w 78"/>
                <a:gd name="T21" fmla="*/ 2 h 21"/>
                <a:gd name="T22" fmla="*/ 68 w 78"/>
                <a:gd name="T23" fmla="*/ 0 h 21"/>
                <a:gd name="T24" fmla="*/ 72 w 78"/>
                <a:gd name="T25" fmla="*/ 4 h 21"/>
                <a:gd name="T26" fmla="*/ 73 w 78"/>
                <a:gd name="T27" fmla="*/ 10 h 21"/>
                <a:gd name="T28" fmla="*/ 78 w 78"/>
                <a:gd name="T2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 h="21">
                  <a:moveTo>
                    <a:pt x="78" y="17"/>
                  </a:moveTo>
                  <a:lnTo>
                    <a:pt x="0" y="21"/>
                  </a:lnTo>
                  <a:lnTo>
                    <a:pt x="0" y="5"/>
                  </a:lnTo>
                  <a:lnTo>
                    <a:pt x="7" y="5"/>
                  </a:lnTo>
                  <a:lnTo>
                    <a:pt x="15" y="5"/>
                  </a:lnTo>
                  <a:lnTo>
                    <a:pt x="24" y="4"/>
                  </a:lnTo>
                  <a:lnTo>
                    <a:pt x="32" y="3"/>
                  </a:lnTo>
                  <a:lnTo>
                    <a:pt x="40" y="1"/>
                  </a:lnTo>
                  <a:lnTo>
                    <a:pt x="47" y="1"/>
                  </a:lnTo>
                  <a:lnTo>
                    <a:pt x="55" y="0"/>
                  </a:lnTo>
                  <a:lnTo>
                    <a:pt x="63" y="2"/>
                  </a:lnTo>
                  <a:lnTo>
                    <a:pt x="68" y="0"/>
                  </a:lnTo>
                  <a:lnTo>
                    <a:pt x="72" y="4"/>
                  </a:lnTo>
                  <a:lnTo>
                    <a:pt x="73" y="10"/>
                  </a:lnTo>
                  <a:lnTo>
                    <a:pt x="78" y="17"/>
                  </a:lnTo>
                  <a:close/>
                </a:path>
              </a:pathLst>
            </a:custGeom>
            <a:solidFill>
              <a:srgbClr val="BF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 name="Freeform 52"/>
            <p:cNvSpPr>
              <a:spLocks/>
            </p:cNvSpPr>
            <p:nvPr/>
          </p:nvSpPr>
          <p:spPr bwMode="auto">
            <a:xfrm>
              <a:off x="1593" y="2100"/>
              <a:ext cx="21" cy="36"/>
            </a:xfrm>
            <a:custGeom>
              <a:avLst/>
              <a:gdLst>
                <a:gd name="T0" fmla="*/ 21 w 21"/>
                <a:gd name="T1" fmla="*/ 17 h 36"/>
                <a:gd name="T2" fmla="*/ 14 w 21"/>
                <a:gd name="T3" fmla="*/ 22 h 36"/>
                <a:gd name="T4" fmla="*/ 11 w 21"/>
                <a:gd name="T5" fmla="*/ 28 h 36"/>
                <a:gd name="T6" fmla="*/ 7 w 21"/>
                <a:gd name="T7" fmla="*/ 34 h 36"/>
                <a:gd name="T8" fmla="*/ 2 w 21"/>
                <a:gd name="T9" fmla="*/ 36 h 36"/>
                <a:gd name="T10" fmla="*/ 0 w 21"/>
                <a:gd name="T11" fmla="*/ 26 h 36"/>
                <a:gd name="T12" fmla="*/ 1 w 21"/>
                <a:gd name="T13" fmla="*/ 17 h 36"/>
                <a:gd name="T14" fmla="*/ 3 w 21"/>
                <a:gd name="T15" fmla="*/ 7 h 36"/>
                <a:gd name="T16" fmla="*/ 10 w 21"/>
                <a:gd name="T17" fmla="*/ 2 h 36"/>
                <a:gd name="T18" fmla="*/ 14 w 21"/>
                <a:gd name="T19" fmla="*/ 0 h 36"/>
                <a:gd name="T20" fmla="*/ 19 w 21"/>
                <a:gd name="T21" fmla="*/ 3 h 36"/>
                <a:gd name="T22" fmla="*/ 21 w 21"/>
                <a:gd name="T23" fmla="*/ 8 h 36"/>
                <a:gd name="T24" fmla="*/ 21 w 21"/>
                <a:gd name="T2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6">
                  <a:moveTo>
                    <a:pt x="21" y="17"/>
                  </a:moveTo>
                  <a:lnTo>
                    <a:pt x="14" y="22"/>
                  </a:lnTo>
                  <a:lnTo>
                    <a:pt x="11" y="28"/>
                  </a:lnTo>
                  <a:lnTo>
                    <a:pt x="7" y="34"/>
                  </a:lnTo>
                  <a:lnTo>
                    <a:pt x="2" y="36"/>
                  </a:lnTo>
                  <a:lnTo>
                    <a:pt x="0" y="26"/>
                  </a:lnTo>
                  <a:lnTo>
                    <a:pt x="1" y="17"/>
                  </a:lnTo>
                  <a:lnTo>
                    <a:pt x="3" y="7"/>
                  </a:lnTo>
                  <a:lnTo>
                    <a:pt x="10" y="2"/>
                  </a:lnTo>
                  <a:lnTo>
                    <a:pt x="14" y="0"/>
                  </a:lnTo>
                  <a:lnTo>
                    <a:pt x="19" y="3"/>
                  </a:lnTo>
                  <a:lnTo>
                    <a:pt x="21" y="8"/>
                  </a:lnTo>
                  <a:lnTo>
                    <a:pt x="21" y="17"/>
                  </a:lnTo>
                  <a:close/>
                </a:path>
              </a:pathLst>
            </a:custGeom>
            <a:solidFill>
              <a:srgbClr val="4040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 name="Freeform 53"/>
            <p:cNvSpPr>
              <a:spLocks/>
            </p:cNvSpPr>
            <p:nvPr/>
          </p:nvSpPr>
          <p:spPr bwMode="auto">
            <a:xfrm>
              <a:off x="1557" y="2098"/>
              <a:ext cx="294" cy="526"/>
            </a:xfrm>
            <a:custGeom>
              <a:avLst/>
              <a:gdLst>
                <a:gd name="T0" fmla="*/ 212 w 294"/>
                <a:gd name="T1" fmla="*/ 0 h 526"/>
                <a:gd name="T2" fmla="*/ 264 w 294"/>
                <a:gd name="T3" fmla="*/ 3 h 526"/>
                <a:gd name="T4" fmla="*/ 265 w 294"/>
                <a:gd name="T5" fmla="*/ 19 h 526"/>
                <a:gd name="T6" fmla="*/ 265 w 294"/>
                <a:gd name="T7" fmla="*/ 46 h 526"/>
                <a:gd name="T8" fmla="*/ 286 w 294"/>
                <a:gd name="T9" fmla="*/ 94 h 526"/>
                <a:gd name="T10" fmla="*/ 280 w 294"/>
                <a:gd name="T11" fmla="*/ 151 h 526"/>
                <a:gd name="T12" fmla="*/ 275 w 294"/>
                <a:gd name="T13" fmla="*/ 207 h 526"/>
                <a:gd name="T14" fmla="*/ 274 w 294"/>
                <a:gd name="T15" fmla="*/ 264 h 526"/>
                <a:gd name="T16" fmla="*/ 273 w 294"/>
                <a:gd name="T17" fmla="*/ 319 h 526"/>
                <a:gd name="T18" fmla="*/ 273 w 294"/>
                <a:gd name="T19" fmla="*/ 374 h 526"/>
                <a:gd name="T20" fmla="*/ 272 w 294"/>
                <a:gd name="T21" fmla="*/ 430 h 526"/>
                <a:gd name="T22" fmla="*/ 271 w 294"/>
                <a:gd name="T23" fmla="*/ 486 h 526"/>
                <a:gd name="T24" fmla="*/ 236 w 294"/>
                <a:gd name="T25" fmla="*/ 523 h 526"/>
                <a:gd name="T26" fmla="*/ 175 w 294"/>
                <a:gd name="T27" fmla="*/ 523 h 526"/>
                <a:gd name="T28" fmla="*/ 163 w 294"/>
                <a:gd name="T29" fmla="*/ 498 h 526"/>
                <a:gd name="T30" fmla="*/ 142 w 294"/>
                <a:gd name="T31" fmla="*/ 469 h 526"/>
                <a:gd name="T32" fmla="*/ 175 w 294"/>
                <a:gd name="T33" fmla="*/ 453 h 526"/>
                <a:gd name="T34" fmla="*/ 175 w 294"/>
                <a:gd name="T35" fmla="*/ 435 h 526"/>
                <a:gd name="T36" fmla="*/ 153 w 294"/>
                <a:gd name="T37" fmla="*/ 399 h 526"/>
                <a:gd name="T38" fmla="*/ 156 w 294"/>
                <a:gd name="T39" fmla="*/ 388 h 526"/>
                <a:gd name="T40" fmla="*/ 192 w 294"/>
                <a:gd name="T41" fmla="*/ 365 h 526"/>
                <a:gd name="T42" fmla="*/ 140 w 294"/>
                <a:gd name="T43" fmla="*/ 346 h 526"/>
                <a:gd name="T44" fmla="*/ 177 w 294"/>
                <a:gd name="T45" fmla="*/ 331 h 526"/>
                <a:gd name="T46" fmla="*/ 156 w 294"/>
                <a:gd name="T47" fmla="*/ 290 h 526"/>
                <a:gd name="T48" fmla="*/ 172 w 294"/>
                <a:gd name="T49" fmla="*/ 251 h 526"/>
                <a:gd name="T50" fmla="*/ 153 w 294"/>
                <a:gd name="T51" fmla="*/ 222 h 526"/>
                <a:gd name="T52" fmla="*/ 147 w 294"/>
                <a:gd name="T53" fmla="*/ 199 h 526"/>
                <a:gd name="T54" fmla="*/ 170 w 294"/>
                <a:gd name="T55" fmla="*/ 138 h 526"/>
                <a:gd name="T56" fmla="*/ 154 w 294"/>
                <a:gd name="T57" fmla="*/ 138 h 526"/>
                <a:gd name="T58" fmla="*/ 135 w 294"/>
                <a:gd name="T59" fmla="*/ 175 h 526"/>
                <a:gd name="T60" fmla="*/ 130 w 294"/>
                <a:gd name="T61" fmla="*/ 254 h 526"/>
                <a:gd name="T62" fmla="*/ 127 w 294"/>
                <a:gd name="T63" fmla="*/ 336 h 526"/>
                <a:gd name="T64" fmla="*/ 127 w 294"/>
                <a:gd name="T65" fmla="*/ 416 h 526"/>
                <a:gd name="T66" fmla="*/ 126 w 294"/>
                <a:gd name="T67" fmla="*/ 490 h 526"/>
                <a:gd name="T68" fmla="*/ 84 w 294"/>
                <a:gd name="T69" fmla="*/ 522 h 526"/>
                <a:gd name="T70" fmla="*/ 15 w 294"/>
                <a:gd name="T71" fmla="*/ 515 h 526"/>
                <a:gd name="T72" fmla="*/ 26 w 294"/>
                <a:gd name="T73" fmla="*/ 491 h 526"/>
                <a:gd name="T74" fmla="*/ 32 w 294"/>
                <a:gd name="T75" fmla="*/ 461 h 526"/>
                <a:gd name="T76" fmla="*/ 14 w 294"/>
                <a:gd name="T77" fmla="*/ 434 h 526"/>
                <a:gd name="T78" fmla="*/ 35 w 294"/>
                <a:gd name="T79" fmla="*/ 424 h 526"/>
                <a:gd name="T80" fmla="*/ 20 w 294"/>
                <a:gd name="T81" fmla="*/ 400 h 526"/>
                <a:gd name="T82" fmla="*/ 23 w 294"/>
                <a:gd name="T83" fmla="*/ 363 h 526"/>
                <a:gd name="T84" fmla="*/ 22 w 294"/>
                <a:gd name="T85" fmla="*/ 355 h 526"/>
                <a:gd name="T86" fmla="*/ 33 w 294"/>
                <a:gd name="T87" fmla="*/ 325 h 526"/>
                <a:gd name="T88" fmla="*/ 37 w 294"/>
                <a:gd name="T89" fmla="*/ 301 h 526"/>
                <a:gd name="T90" fmla="*/ 24 w 294"/>
                <a:gd name="T91" fmla="*/ 270 h 526"/>
                <a:gd name="T92" fmla="*/ 19 w 294"/>
                <a:gd name="T93" fmla="*/ 264 h 526"/>
                <a:gd name="T94" fmla="*/ 39 w 294"/>
                <a:gd name="T95" fmla="*/ 226 h 526"/>
                <a:gd name="T96" fmla="*/ 41 w 294"/>
                <a:gd name="T97" fmla="*/ 209 h 526"/>
                <a:gd name="T98" fmla="*/ 22 w 294"/>
                <a:gd name="T99" fmla="*/ 190 h 526"/>
                <a:gd name="T100" fmla="*/ 48 w 294"/>
                <a:gd name="T101" fmla="*/ 173 h 526"/>
                <a:gd name="T102" fmla="*/ 23 w 294"/>
                <a:gd name="T103" fmla="*/ 149 h 526"/>
                <a:gd name="T104" fmla="*/ 33 w 294"/>
                <a:gd name="T105" fmla="*/ 129 h 526"/>
                <a:gd name="T106" fmla="*/ 56 w 294"/>
                <a:gd name="T107" fmla="*/ 106 h 526"/>
                <a:gd name="T108" fmla="*/ 26 w 294"/>
                <a:gd name="T109" fmla="*/ 80 h 526"/>
                <a:gd name="T110" fmla="*/ 58 w 294"/>
                <a:gd name="T111" fmla="*/ 64 h 526"/>
                <a:gd name="T112" fmla="*/ 60 w 294"/>
                <a:gd name="T113" fmla="*/ 41 h 526"/>
                <a:gd name="T114" fmla="*/ 92 w 294"/>
                <a:gd name="T115" fmla="*/ 3 h 526"/>
                <a:gd name="T116" fmla="*/ 149 w 294"/>
                <a:gd name="T117" fmla="*/ 1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4" h="526">
                  <a:moveTo>
                    <a:pt x="170" y="11"/>
                  </a:moveTo>
                  <a:lnTo>
                    <a:pt x="175" y="7"/>
                  </a:lnTo>
                  <a:lnTo>
                    <a:pt x="180" y="5"/>
                  </a:lnTo>
                  <a:lnTo>
                    <a:pt x="186" y="2"/>
                  </a:lnTo>
                  <a:lnTo>
                    <a:pt x="193" y="2"/>
                  </a:lnTo>
                  <a:lnTo>
                    <a:pt x="199" y="0"/>
                  </a:lnTo>
                  <a:lnTo>
                    <a:pt x="206" y="0"/>
                  </a:lnTo>
                  <a:lnTo>
                    <a:pt x="212" y="0"/>
                  </a:lnTo>
                  <a:lnTo>
                    <a:pt x="218" y="0"/>
                  </a:lnTo>
                  <a:lnTo>
                    <a:pt x="225" y="0"/>
                  </a:lnTo>
                  <a:lnTo>
                    <a:pt x="231" y="0"/>
                  </a:lnTo>
                  <a:lnTo>
                    <a:pt x="237" y="1"/>
                  </a:lnTo>
                  <a:lnTo>
                    <a:pt x="245" y="2"/>
                  </a:lnTo>
                  <a:lnTo>
                    <a:pt x="251" y="2"/>
                  </a:lnTo>
                  <a:lnTo>
                    <a:pt x="257" y="3"/>
                  </a:lnTo>
                  <a:lnTo>
                    <a:pt x="264" y="3"/>
                  </a:lnTo>
                  <a:lnTo>
                    <a:pt x="271" y="4"/>
                  </a:lnTo>
                  <a:lnTo>
                    <a:pt x="290" y="41"/>
                  </a:lnTo>
                  <a:lnTo>
                    <a:pt x="282" y="41"/>
                  </a:lnTo>
                  <a:lnTo>
                    <a:pt x="277" y="39"/>
                  </a:lnTo>
                  <a:lnTo>
                    <a:pt x="272" y="35"/>
                  </a:lnTo>
                  <a:lnTo>
                    <a:pt x="270" y="30"/>
                  </a:lnTo>
                  <a:lnTo>
                    <a:pt x="267" y="24"/>
                  </a:lnTo>
                  <a:lnTo>
                    <a:pt x="265" y="19"/>
                  </a:lnTo>
                  <a:lnTo>
                    <a:pt x="262" y="13"/>
                  </a:lnTo>
                  <a:lnTo>
                    <a:pt x="260" y="11"/>
                  </a:lnTo>
                  <a:lnTo>
                    <a:pt x="257" y="17"/>
                  </a:lnTo>
                  <a:lnTo>
                    <a:pt x="257" y="23"/>
                  </a:lnTo>
                  <a:lnTo>
                    <a:pt x="257" y="28"/>
                  </a:lnTo>
                  <a:lnTo>
                    <a:pt x="260" y="35"/>
                  </a:lnTo>
                  <a:lnTo>
                    <a:pt x="261" y="40"/>
                  </a:lnTo>
                  <a:lnTo>
                    <a:pt x="265" y="46"/>
                  </a:lnTo>
                  <a:lnTo>
                    <a:pt x="268" y="51"/>
                  </a:lnTo>
                  <a:lnTo>
                    <a:pt x="274" y="56"/>
                  </a:lnTo>
                  <a:lnTo>
                    <a:pt x="294" y="60"/>
                  </a:lnTo>
                  <a:lnTo>
                    <a:pt x="291" y="66"/>
                  </a:lnTo>
                  <a:lnTo>
                    <a:pt x="290" y="74"/>
                  </a:lnTo>
                  <a:lnTo>
                    <a:pt x="288" y="80"/>
                  </a:lnTo>
                  <a:lnTo>
                    <a:pt x="287" y="88"/>
                  </a:lnTo>
                  <a:lnTo>
                    <a:pt x="286" y="94"/>
                  </a:lnTo>
                  <a:lnTo>
                    <a:pt x="285" y="101"/>
                  </a:lnTo>
                  <a:lnTo>
                    <a:pt x="284" y="109"/>
                  </a:lnTo>
                  <a:lnTo>
                    <a:pt x="284" y="116"/>
                  </a:lnTo>
                  <a:lnTo>
                    <a:pt x="283" y="123"/>
                  </a:lnTo>
                  <a:lnTo>
                    <a:pt x="282" y="130"/>
                  </a:lnTo>
                  <a:lnTo>
                    <a:pt x="281" y="137"/>
                  </a:lnTo>
                  <a:lnTo>
                    <a:pt x="281" y="145"/>
                  </a:lnTo>
                  <a:lnTo>
                    <a:pt x="280" y="151"/>
                  </a:lnTo>
                  <a:lnTo>
                    <a:pt x="279" y="159"/>
                  </a:lnTo>
                  <a:lnTo>
                    <a:pt x="279" y="166"/>
                  </a:lnTo>
                  <a:lnTo>
                    <a:pt x="279" y="173"/>
                  </a:lnTo>
                  <a:lnTo>
                    <a:pt x="278" y="180"/>
                  </a:lnTo>
                  <a:lnTo>
                    <a:pt x="278" y="187"/>
                  </a:lnTo>
                  <a:lnTo>
                    <a:pt x="277" y="194"/>
                  </a:lnTo>
                  <a:lnTo>
                    <a:pt x="277" y="201"/>
                  </a:lnTo>
                  <a:lnTo>
                    <a:pt x="275" y="207"/>
                  </a:lnTo>
                  <a:lnTo>
                    <a:pt x="275" y="215"/>
                  </a:lnTo>
                  <a:lnTo>
                    <a:pt x="275" y="222"/>
                  </a:lnTo>
                  <a:lnTo>
                    <a:pt x="275" y="230"/>
                  </a:lnTo>
                  <a:lnTo>
                    <a:pt x="274" y="236"/>
                  </a:lnTo>
                  <a:lnTo>
                    <a:pt x="274" y="243"/>
                  </a:lnTo>
                  <a:lnTo>
                    <a:pt x="274" y="250"/>
                  </a:lnTo>
                  <a:lnTo>
                    <a:pt x="274" y="257"/>
                  </a:lnTo>
                  <a:lnTo>
                    <a:pt x="274" y="264"/>
                  </a:lnTo>
                  <a:lnTo>
                    <a:pt x="274" y="271"/>
                  </a:lnTo>
                  <a:lnTo>
                    <a:pt x="274" y="278"/>
                  </a:lnTo>
                  <a:lnTo>
                    <a:pt x="274" y="286"/>
                  </a:lnTo>
                  <a:lnTo>
                    <a:pt x="273" y="292"/>
                  </a:lnTo>
                  <a:lnTo>
                    <a:pt x="273" y="298"/>
                  </a:lnTo>
                  <a:lnTo>
                    <a:pt x="273" y="305"/>
                  </a:lnTo>
                  <a:lnTo>
                    <a:pt x="273" y="312"/>
                  </a:lnTo>
                  <a:lnTo>
                    <a:pt x="273" y="319"/>
                  </a:lnTo>
                  <a:lnTo>
                    <a:pt x="273" y="326"/>
                  </a:lnTo>
                  <a:lnTo>
                    <a:pt x="273" y="332"/>
                  </a:lnTo>
                  <a:lnTo>
                    <a:pt x="273" y="340"/>
                  </a:lnTo>
                  <a:lnTo>
                    <a:pt x="273" y="346"/>
                  </a:lnTo>
                  <a:lnTo>
                    <a:pt x="273" y="354"/>
                  </a:lnTo>
                  <a:lnTo>
                    <a:pt x="273" y="360"/>
                  </a:lnTo>
                  <a:lnTo>
                    <a:pt x="273" y="367"/>
                  </a:lnTo>
                  <a:lnTo>
                    <a:pt x="273" y="374"/>
                  </a:lnTo>
                  <a:lnTo>
                    <a:pt x="273" y="381"/>
                  </a:lnTo>
                  <a:lnTo>
                    <a:pt x="273" y="389"/>
                  </a:lnTo>
                  <a:lnTo>
                    <a:pt x="273" y="396"/>
                  </a:lnTo>
                  <a:lnTo>
                    <a:pt x="272" y="402"/>
                  </a:lnTo>
                  <a:lnTo>
                    <a:pt x="272" y="409"/>
                  </a:lnTo>
                  <a:lnTo>
                    <a:pt x="272" y="416"/>
                  </a:lnTo>
                  <a:lnTo>
                    <a:pt x="272" y="424"/>
                  </a:lnTo>
                  <a:lnTo>
                    <a:pt x="272" y="430"/>
                  </a:lnTo>
                  <a:lnTo>
                    <a:pt x="272" y="436"/>
                  </a:lnTo>
                  <a:lnTo>
                    <a:pt x="272" y="444"/>
                  </a:lnTo>
                  <a:lnTo>
                    <a:pt x="272" y="451"/>
                  </a:lnTo>
                  <a:lnTo>
                    <a:pt x="271" y="457"/>
                  </a:lnTo>
                  <a:lnTo>
                    <a:pt x="271" y="465"/>
                  </a:lnTo>
                  <a:lnTo>
                    <a:pt x="271" y="472"/>
                  </a:lnTo>
                  <a:lnTo>
                    <a:pt x="271" y="480"/>
                  </a:lnTo>
                  <a:lnTo>
                    <a:pt x="271" y="486"/>
                  </a:lnTo>
                  <a:lnTo>
                    <a:pt x="271" y="493"/>
                  </a:lnTo>
                  <a:lnTo>
                    <a:pt x="271" y="501"/>
                  </a:lnTo>
                  <a:lnTo>
                    <a:pt x="271" y="508"/>
                  </a:lnTo>
                  <a:lnTo>
                    <a:pt x="265" y="513"/>
                  </a:lnTo>
                  <a:lnTo>
                    <a:pt x="259" y="517"/>
                  </a:lnTo>
                  <a:lnTo>
                    <a:pt x="251" y="519"/>
                  </a:lnTo>
                  <a:lnTo>
                    <a:pt x="245" y="522"/>
                  </a:lnTo>
                  <a:lnTo>
                    <a:pt x="236" y="523"/>
                  </a:lnTo>
                  <a:lnTo>
                    <a:pt x="229" y="525"/>
                  </a:lnTo>
                  <a:lnTo>
                    <a:pt x="221" y="525"/>
                  </a:lnTo>
                  <a:lnTo>
                    <a:pt x="214" y="526"/>
                  </a:lnTo>
                  <a:lnTo>
                    <a:pt x="206" y="525"/>
                  </a:lnTo>
                  <a:lnTo>
                    <a:pt x="198" y="525"/>
                  </a:lnTo>
                  <a:lnTo>
                    <a:pt x="190" y="524"/>
                  </a:lnTo>
                  <a:lnTo>
                    <a:pt x="182" y="524"/>
                  </a:lnTo>
                  <a:lnTo>
                    <a:pt x="175" y="523"/>
                  </a:lnTo>
                  <a:lnTo>
                    <a:pt x="167" y="523"/>
                  </a:lnTo>
                  <a:lnTo>
                    <a:pt x="161" y="523"/>
                  </a:lnTo>
                  <a:lnTo>
                    <a:pt x="155" y="523"/>
                  </a:lnTo>
                  <a:lnTo>
                    <a:pt x="140" y="508"/>
                  </a:lnTo>
                  <a:lnTo>
                    <a:pt x="150" y="497"/>
                  </a:lnTo>
                  <a:lnTo>
                    <a:pt x="147" y="497"/>
                  </a:lnTo>
                  <a:lnTo>
                    <a:pt x="155" y="497"/>
                  </a:lnTo>
                  <a:lnTo>
                    <a:pt x="163" y="498"/>
                  </a:lnTo>
                  <a:lnTo>
                    <a:pt x="170" y="497"/>
                  </a:lnTo>
                  <a:lnTo>
                    <a:pt x="177" y="497"/>
                  </a:lnTo>
                  <a:lnTo>
                    <a:pt x="170" y="489"/>
                  </a:lnTo>
                  <a:lnTo>
                    <a:pt x="161" y="486"/>
                  </a:lnTo>
                  <a:lnTo>
                    <a:pt x="152" y="485"/>
                  </a:lnTo>
                  <a:lnTo>
                    <a:pt x="143" y="485"/>
                  </a:lnTo>
                  <a:lnTo>
                    <a:pt x="140" y="475"/>
                  </a:lnTo>
                  <a:lnTo>
                    <a:pt x="142" y="469"/>
                  </a:lnTo>
                  <a:lnTo>
                    <a:pt x="146" y="465"/>
                  </a:lnTo>
                  <a:lnTo>
                    <a:pt x="154" y="464"/>
                  </a:lnTo>
                  <a:lnTo>
                    <a:pt x="160" y="462"/>
                  </a:lnTo>
                  <a:lnTo>
                    <a:pt x="168" y="462"/>
                  </a:lnTo>
                  <a:lnTo>
                    <a:pt x="175" y="462"/>
                  </a:lnTo>
                  <a:lnTo>
                    <a:pt x="181" y="463"/>
                  </a:lnTo>
                  <a:lnTo>
                    <a:pt x="178" y="456"/>
                  </a:lnTo>
                  <a:lnTo>
                    <a:pt x="175" y="453"/>
                  </a:lnTo>
                  <a:lnTo>
                    <a:pt x="171" y="452"/>
                  </a:lnTo>
                  <a:lnTo>
                    <a:pt x="166" y="452"/>
                  </a:lnTo>
                  <a:lnTo>
                    <a:pt x="156" y="452"/>
                  </a:lnTo>
                  <a:lnTo>
                    <a:pt x="147" y="451"/>
                  </a:lnTo>
                  <a:lnTo>
                    <a:pt x="147" y="433"/>
                  </a:lnTo>
                  <a:lnTo>
                    <a:pt x="156" y="434"/>
                  </a:lnTo>
                  <a:lnTo>
                    <a:pt x="166" y="436"/>
                  </a:lnTo>
                  <a:lnTo>
                    <a:pt x="175" y="435"/>
                  </a:lnTo>
                  <a:lnTo>
                    <a:pt x="181" y="429"/>
                  </a:lnTo>
                  <a:lnTo>
                    <a:pt x="174" y="425"/>
                  </a:lnTo>
                  <a:lnTo>
                    <a:pt x="167" y="424"/>
                  </a:lnTo>
                  <a:lnTo>
                    <a:pt x="159" y="422"/>
                  </a:lnTo>
                  <a:lnTo>
                    <a:pt x="150" y="421"/>
                  </a:lnTo>
                  <a:lnTo>
                    <a:pt x="152" y="414"/>
                  </a:lnTo>
                  <a:lnTo>
                    <a:pt x="152" y="407"/>
                  </a:lnTo>
                  <a:lnTo>
                    <a:pt x="153" y="399"/>
                  </a:lnTo>
                  <a:lnTo>
                    <a:pt x="158" y="395"/>
                  </a:lnTo>
                  <a:lnTo>
                    <a:pt x="162" y="397"/>
                  </a:lnTo>
                  <a:lnTo>
                    <a:pt x="167" y="399"/>
                  </a:lnTo>
                  <a:lnTo>
                    <a:pt x="172" y="398"/>
                  </a:lnTo>
                  <a:lnTo>
                    <a:pt x="177" y="395"/>
                  </a:lnTo>
                  <a:lnTo>
                    <a:pt x="172" y="390"/>
                  </a:lnTo>
                  <a:lnTo>
                    <a:pt x="164" y="388"/>
                  </a:lnTo>
                  <a:lnTo>
                    <a:pt x="156" y="388"/>
                  </a:lnTo>
                  <a:lnTo>
                    <a:pt x="147" y="388"/>
                  </a:lnTo>
                  <a:lnTo>
                    <a:pt x="150" y="373"/>
                  </a:lnTo>
                  <a:lnTo>
                    <a:pt x="156" y="369"/>
                  </a:lnTo>
                  <a:lnTo>
                    <a:pt x="162" y="369"/>
                  </a:lnTo>
                  <a:lnTo>
                    <a:pt x="167" y="369"/>
                  </a:lnTo>
                  <a:lnTo>
                    <a:pt x="174" y="372"/>
                  </a:lnTo>
                  <a:lnTo>
                    <a:pt x="183" y="372"/>
                  </a:lnTo>
                  <a:lnTo>
                    <a:pt x="192" y="365"/>
                  </a:lnTo>
                  <a:lnTo>
                    <a:pt x="180" y="363"/>
                  </a:lnTo>
                  <a:lnTo>
                    <a:pt x="170" y="361"/>
                  </a:lnTo>
                  <a:lnTo>
                    <a:pt x="158" y="358"/>
                  </a:lnTo>
                  <a:lnTo>
                    <a:pt x="147" y="358"/>
                  </a:lnTo>
                  <a:lnTo>
                    <a:pt x="146" y="349"/>
                  </a:lnTo>
                  <a:lnTo>
                    <a:pt x="143" y="342"/>
                  </a:lnTo>
                  <a:lnTo>
                    <a:pt x="139" y="342"/>
                  </a:lnTo>
                  <a:lnTo>
                    <a:pt x="140" y="346"/>
                  </a:lnTo>
                  <a:lnTo>
                    <a:pt x="141" y="349"/>
                  </a:lnTo>
                  <a:lnTo>
                    <a:pt x="140" y="354"/>
                  </a:lnTo>
                  <a:lnTo>
                    <a:pt x="140" y="339"/>
                  </a:lnTo>
                  <a:lnTo>
                    <a:pt x="143" y="342"/>
                  </a:lnTo>
                  <a:lnTo>
                    <a:pt x="149" y="337"/>
                  </a:lnTo>
                  <a:lnTo>
                    <a:pt x="160" y="337"/>
                  </a:lnTo>
                  <a:lnTo>
                    <a:pt x="170" y="336"/>
                  </a:lnTo>
                  <a:lnTo>
                    <a:pt x="177" y="331"/>
                  </a:lnTo>
                  <a:lnTo>
                    <a:pt x="168" y="328"/>
                  </a:lnTo>
                  <a:lnTo>
                    <a:pt x="160" y="326"/>
                  </a:lnTo>
                  <a:lnTo>
                    <a:pt x="152" y="324"/>
                  </a:lnTo>
                  <a:lnTo>
                    <a:pt x="143" y="324"/>
                  </a:lnTo>
                  <a:lnTo>
                    <a:pt x="140" y="301"/>
                  </a:lnTo>
                  <a:lnTo>
                    <a:pt x="166" y="297"/>
                  </a:lnTo>
                  <a:lnTo>
                    <a:pt x="161" y="292"/>
                  </a:lnTo>
                  <a:lnTo>
                    <a:pt x="156" y="290"/>
                  </a:lnTo>
                  <a:lnTo>
                    <a:pt x="148" y="290"/>
                  </a:lnTo>
                  <a:lnTo>
                    <a:pt x="143" y="290"/>
                  </a:lnTo>
                  <a:lnTo>
                    <a:pt x="143" y="264"/>
                  </a:lnTo>
                  <a:lnTo>
                    <a:pt x="152" y="264"/>
                  </a:lnTo>
                  <a:lnTo>
                    <a:pt x="163" y="264"/>
                  </a:lnTo>
                  <a:lnTo>
                    <a:pt x="173" y="261"/>
                  </a:lnTo>
                  <a:lnTo>
                    <a:pt x="181" y="256"/>
                  </a:lnTo>
                  <a:lnTo>
                    <a:pt x="172" y="251"/>
                  </a:lnTo>
                  <a:lnTo>
                    <a:pt x="162" y="249"/>
                  </a:lnTo>
                  <a:lnTo>
                    <a:pt x="153" y="249"/>
                  </a:lnTo>
                  <a:lnTo>
                    <a:pt x="147" y="249"/>
                  </a:lnTo>
                  <a:lnTo>
                    <a:pt x="147" y="242"/>
                  </a:lnTo>
                  <a:lnTo>
                    <a:pt x="147" y="236"/>
                  </a:lnTo>
                  <a:lnTo>
                    <a:pt x="147" y="231"/>
                  </a:lnTo>
                  <a:lnTo>
                    <a:pt x="150" y="226"/>
                  </a:lnTo>
                  <a:lnTo>
                    <a:pt x="153" y="222"/>
                  </a:lnTo>
                  <a:lnTo>
                    <a:pt x="157" y="220"/>
                  </a:lnTo>
                  <a:lnTo>
                    <a:pt x="162" y="218"/>
                  </a:lnTo>
                  <a:lnTo>
                    <a:pt x="170" y="218"/>
                  </a:lnTo>
                  <a:lnTo>
                    <a:pt x="158" y="207"/>
                  </a:lnTo>
                  <a:lnTo>
                    <a:pt x="154" y="212"/>
                  </a:lnTo>
                  <a:lnTo>
                    <a:pt x="147" y="211"/>
                  </a:lnTo>
                  <a:lnTo>
                    <a:pt x="147" y="204"/>
                  </a:lnTo>
                  <a:lnTo>
                    <a:pt x="147" y="199"/>
                  </a:lnTo>
                  <a:lnTo>
                    <a:pt x="147" y="193"/>
                  </a:lnTo>
                  <a:lnTo>
                    <a:pt x="148" y="187"/>
                  </a:lnTo>
                  <a:lnTo>
                    <a:pt x="149" y="176"/>
                  </a:lnTo>
                  <a:lnTo>
                    <a:pt x="153" y="166"/>
                  </a:lnTo>
                  <a:lnTo>
                    <a:pt x="155" y="157"/>
                  </a:lnTo>
                  <a:lnTo>
                    <a:pt x="161" y="147"/>
                  </a:lnTo>
                  <a:lnTo>
                    <a:pt x="164" y="143"/>
                  </a:lnTo>
                  <a:lnTo>
                    <a:pt x="170" y="138"/>
                  </a:lnTo>
                  <a:lnTo>
                    <a:pt x="175" y="135"/>
                  </a:lnTo>
                  <a:lnTo>
                    <a:pt x="181" y="132"/>
                  </a:lnTo>
                  <a:lnTo>
                    <a:pt x="180" y="127"/>
                  </a:lnTo>
                  <a:lnTo>
                    <a:pt x="177" y="123"/>
                  </a:lnTo>
                  <a:lnTo>
                    <a:pt x="172" y="120"/>
                  </a:lnTo>
                  <a:lnTo>
                    <a:pt x="166" y="124"/>
                  </a:lnTo>
                  <a:lnTo>
                    <a:pt x="161" y="132"/>
                  </a:lnTo>
                  <a:lnTo>
                    <a:pt x="154" y="138"/>
                  </a:lnTo>
                  <a:lnTo>
                    <a:pt x="145" y="142"/>
                  </a:lnTo>
                  <a:lnTo>
                    <a:pt x="140" y="147"/>
                  </a:lnTo>
                  <a:lnTo>
                    <a:pt x="117" y="147"/>
                  </a:lnTo>
                  <a:lnTo>
                    <a:pt x="117" y="152"/>
                  </a:lnTo>
                  <a:lnTo>
                    <a:pt x="120" y="160"/>
                  </a:lnTo>
                  <a:lnTo>
                    <a:pt x="126" y="164"/>
                  </a:lnTo>
                  <a:lnTo>
                    <a:pt x="136" y="165"/>
                  </a:lnTo>
                  <a:lnTo>
                    <a:pt x="135" y="175"/>
                  </a:lnTo>
                  <a:lnTo>
                    <a:pt x="134" y="184"/>
                  </a:lnTo>
                  <a:lnTo>
                    <a:pt x="134" y="194"/>
                  </a:lnTo>
                  <a:lnTo>
                    <a:pt x="134" y="204"/>
                  </a:lnTo>
                  <a:lnTo>
                    <a:pt x="132" y="214"/>
                  </a:lnTo>
                  <a:lnTo>
                    <a:pt x="131" y="224"/>
                  </a:lnTo>
                  <a:lnTo>
                    <a:pt x="131" y="234"/>
                  </a:lnTo>
                  <a:lnTo>
                    <a:pt x="131" y="244"/>
                  </a:lnTo>
                  <a:lnTo>
                    <a:pt x="130" y="254"/>
                  </a:lnTo>
                  <a:lnTo>
                    <a:pt x="130" y="265"/>
                  </a:lnTo>
                  <a:lnTo>
                    <a:pt x="129" y="274"/>
                  </a:lnTo>
                  <a:lnTo>
                    <a:pt x="129" y="285"/>
                  </a:lnTo>
                  <a:lnTo>
                    <a:pt x="128" y="294"/>
                  </a:lnTo>
                  <a:lnTo>
                    <a:pt x="128" y="305"/>
                  </a:lnTo>
                  <a:lnTo>
                    <a:pt x="128" y="315"/>
                  </a:lnTo>
                  <a:lnTo>
                    <a:pt x="128" y="326"/>
                  </a:lnTo>
                  <a:lnTo>
                    <a:pt x="127" y="336"/>
                  </a:lnTo>
                  <a:lnTo>
                    <a:pt x="127" y="345"/>
                  </a:lnTo>
                  <a:lnTo>
                    <a:pt x="126" y="356"/>
                  </a:lnTo>
                  <a:lnTo>
                    <a:pt x="126" y="366"/>
                  </a:lnTo>
                  <a:lnTo>
                    <a:pt x="126" y="376"/>
                  </a:lnTo>
                  <a:lnTo>
                    <a:pt x="126" y="385"/>
                  </a:lnTo>
                  <a:lnTo>
                    <a:pt x="126" y="396"/>
                  </a:lnTo>
                  <a:lnTo>
                    <a:pt x="127" y="407"/>
                  </a:lnTo>
                  <a:lnTo>
                    <a:pt x="127" y="416"/>
                  </a:lnTo>
                  <a:lnTo>
                    <a:pt x="127" y="426"/>
                  </a:lnTo>
                  <a:lnTo>
                    <a:pt x="127" y="435"/>
                  </a:lnTo>
                  <a:lnTo>
                    <a:pt x="128" y="446"/>
                  </a:lnTo>
                  <a:lnTo>
                    <a:pt x="128" y="455"/>
                  </a:lnTo>
                  <a:lnTo>
                    <a:pt x="129" y="465"/>
                  </a:lnTo>
                  <a:lnTo>
                    <a:pt x="130" y="474"/>
                  </a:lnTo>
                  <a:lnTo>
                    <a:pt x="132" y="485"/>
                  </a:lnTo>
                  <a:lnTo>
                    <a:pt x="126" y="490"/>
                  </a:lnTo>
                  <a:lnTo>
                    <a:pt x="124" y="497"/>
                  </a:lnTo>
                  <a:lnTo>
                    <a:pt x="128" y="500"/>
                  </a:lnTo>
                  <a:lnTo>
                    <a:pt x="122" y="505"/>
                  </a:lnTo>
                  <a:lnTo>
                    <a:pt x="115" y="510"/>
                  </a:lnTo>
                  <a:lnTo>
                    <a:pt x="108" y="515"/>
                  </a:lnTo>
                  <a:lnTo>
                    <a:pt x="101" y="519"/>
                  </a:lnTo>
                  <a:lnTo>
                    <a:pt x="92" y="520"/>
                  </a:lnTo>
                  <a:lnTo>
                    <a:pt x="84" y="522"/>
                  </a:lnTo>
                  <a:lnTo>
                    <a:pt x="75" y="523"/>
                  </a:lnTo>
                  <a:lnTo>
                    <a:pt x="67" y="524"/>
                  </a:lnTo>
                  <a:lnTo>
                    <a:pt x="57" y="522"/>
                  </a:lnTo>
                  <a:lnTo>
                    <a:pt x="49" y="521"/>
                  </a:lnTo>
                  <a:lnTo>
                    <a:pt x="39" y="520"/>
                  </a:lnTo>
                  <a:lnTo>
                    <a:pt x="32" y="519"/>
                  </a:lnTo>
                  <a:lnTo>
                    <a:pt x="22" y="517"/>
                  </a:lnTo>
                  <a:lnTo>
                    <a:pt x="15" y="515"/>
                  </a:lnTo>
                  <a:lnTo>
                    <a:pt x="6" y="513"/>
                  </a:lnTo>
                  <a:lnTo>
                    <a:pt x="0" y="511"/>
                  </a:lnTo>
                  <a:lnTo>
                    <a:pt x="5" y="504"/>
                  </a:lnTo>
                  <a:lnTo>
                    <a:pt x="15" y="501"/>
                  </a:lnTo>
                  <a:lnTo>
                    <a:pt x="25" y="500"/>
                  </a:lnTo>
                  <a:lnTo>
                    <a:pt x="34" y="500"/>
                  </a:lnTo>
                  <a:lnTo>
                    <a:pt x="31" y="493"/>
                  </a:lnTo>
                  <a:lnTo>
                    <a:pt x="26" y="491"/>
                  </a:lnTo>
                  <a:lnTo>
                    <a:pt x="21" y="489"/>
                  </a:lnTo>
                  <a:lnTo>
                    <a:pt x="16" y="489"/>
                  </a:lnTo>
                  <a:lnTo>
                    <a:pt x="10" y="487"/>
                  </a:lnTo>
                  <a:lnTo>
                    <a:pt x="6" y="486"/>
                  </a:lnTo>
                  <a:lnTo>
                    <a:pt x="3" y="482"/>
                  </a:lnTo>
                  <a:lnTo>
                    <a:pt x="4" y="474"/>
                  </a:lnTo>
                  <a:lnTo>
                    <a:pt x="38" y="467"/>
                  </a:lnTo>
                  <a:lnTo>
                    <a:pt x="32" y="461"/>
                  </a:lnTo>
                  <a:lnTo>
                    <a:pt x="26" y="457"/>
                  </a:lnTo>
                  <a:lnTo>
                    <a:pt x="19" y="455"/>
                  </a:lnTo>
                  <a:lnTo>
                    <a:pt x="12" y="455"/>
                  </a:lnTo>
                  <a:lnTo>
                    <a:pt x="7" y="448"/>
                  </a:lnTo>
                  <a:lnTo>
                    <a:pt x="6" y="444"/>
                  </a:lnTo>
                  <a:lnTo>
                    <a:pt x="5" y="439"/>
                  </a:lnTo>
                  <a:lnTo>
                    <a:pt x="7" y="437"/>
                  </a:lnTo>
                  <a:lnTo>
                    <a:pt x="14" y="434"/>
                  </a:lnTo>
                  <a:lnTo>
                    <a:pt x="23" y="434"/>
                  </a:lnTo>
                  <a:lnTo>
                    <a:pt x="33" y="433"/>
                  </a:lnTo>
                  <a:lnTo>
                    <a:pt x="42" y="433"/>
                  </a:lnTo>
                  <a:lnTo>
                    <a:pt x="50" y="430"/>
                  </a:lnTo>
                  <a:lnTo>
                    <a:pt x="53" y="425"/>
                  </a:lnTo>
                  <a:lnTo>
                    <a:pt x="47" y="424"/>
                  </a:lnTo>
                  <a:lnTo>
                    <a:pt x="41" y="424"/>
                  </a:lnTo>
                  <a:lnTo>
                    <a:pt x="35" y="424"/>
                  </a:lnTo>
                  <a:lnTo>
                    <a:pt x="29" y="425"/>
                  </a:lnTo>
                  <a:lnTo>
                    <a:pt x="22" y="424"/>
                  </a:lnTo>
                  <a:lnTo>
                    <a:pt x="18" y="422"/>
                  </a:lnTo>
                  <a:lnTo>
                    <a:pt x="15" y="419"/>
                  </a:lnTo>
                  <a:lnTo>
                    <a:pt x="15" y="414"/>
                  </a:lnTo>
                  <a:lnTo>
                    <a:pt x="12" y="407"/>
                  </a:lnTo>
                  <a:lnTo>
                    <a:pt x="16" y="402"/>
                  </a:lnTo>
                  <a:lnTo>
                    <a:pt x="20" y="400"/>
                  </a:lnTo>
                  <a:lnTo>
                    <a:pt x="23" y="402"/>
                  </a:lnTo>
                  <a:lnTo>
                    <a:pt x="49" y="395"/>
                  </a:lnTo>
                  <a:lnTo>
                    <a:pt x="41" y="392"/>
                  </a:lnTo>
                  <a:lnTo>
                    <a:pt x="33" y="391"/>
                  </a:lnTo>
                  <a:lnTo>
                    <a:pt x="23" y="390"/>
                  </a:lnTo>
                  <a:lnTo>
                    <a:pt x="15" y="388"/>
                  </a:lnTo>
                  <a:lnTo>
                    <a:pt x="15" y="365"/>
                  </a:lnTo>
                  <a:lnTo>
                    <a:pt x="23" y="363"/>
                  </a:lnTo>
                  <a:lnTo>
                    <a:pt x="35" y="364"/>
                  </a:lnTo>
                  <a:lnTo>
                    <a:pt x="44" y="365"/>
                  </a:lnTo>
                  <a:lnTo>
                    <a:pt x="53" y="365"/>
                  </a:lnTo>
                  <a:lnTo>
                    <a:pt x="49" y="359"/>
                  </a:lnTo>
                  <a:lnTo>
                    <a:pt x="44" y="357"/>
                  </a:lnTo>
                  <a:lnTo>
                    <a:pt x="39" y="355"/>
                  </a:lnTo>
                  <a:lnTo>
                    <a:pt x="34" y="355"/>
                  </a:lnTo>
                  <a:lnTo>
                    <a:pt x="22" y="355"/>
                  </a:lnTo>
                  <a:lnTo>
                    <a:pt x="15" y="354"/>
                  </a:lnTo>
                  <a:lnTo>
                    <a:pt x="15" y="342"/>
                  </a:lnTo>
                  <a:lnTo>
                    <a:pt x="22" y="339"/>
                  </a:lnTo>
                  <a:lnTo>
                    <a:pt x="30" y="338"/>
                  </a:lnTo>
                  <a:lnTo>
                    <a:pt x="37" y="337"/>
                  </a:lnTo>
                  <a:lnTo>
                    <a:pt x="46" y="335"/>
                  </a:lnTo>
                  <a:lnTo>
                    <a:pt x="40" y="328"/>
                  </a:lnTo>
                  <a:lnTo>
                    <a:pt x="33" y="325"/>
                  </a:lnTo>
                  <a:lnTo>
                    <a:pt x="24" y="324"/>
                  </a:lnTo>
                  <a:lnTo>
                    <a:pt x="19" y="327"/>
                  </a:lnTo>
                  <a:lnTo>
                    <a:pt x="15" y="318"/>
                  </a:lnTo>
                  <a:lnTo>
                    <a:pt x="15" y="311"/>
                  </a:lnTo>
                  <a:lnTo>
                    <a:pt x="18" y="307"/>
                  </a:lnTo>
                  <a:lnTo>
                    <a:pt x="24" y="305"/>
                  </a:lnTo>
                  <a:lnTo>
                    <a:pt x="30" y="302"/>
                  </a:lnTo>
                  <a:lnTo>
                    <a:pt x="37" y="301"/>
                  </a:lnTo>
                  <a:lnTo>
                    <a:pt x="42" y="298"/>
                  </a:lnTo>
                  <a:lnTo>
                    <a:pt x="49" y="297"/>
                  </a:lnTo>
                  <a:lnTo>
                    <a:pt x="41" y="294"/>
                  </a:lnTo>
                  <a:lnTo>
                    <a:pt x="35" y="292"/>
                  </a:lnTo>
                  <a:lnTo>
                    <a:pt x="26" y="290"/>
                  </a:lnTo>
                  <a:lnTo>
                    <a:pt x="19" y="290"/>
                  </a:lnTo>
                  <a:lnTo>
                    <a:pt x="19" y="271"/>
                  </a:lnTo>
                  <a:lnTo>
                    <a:pt x="24" y="270"/>
                  </a:lnTo>
                  <a:lnTo>
                    <a:pt x="34" y="270"/>
                  </a:lnTo>
                  <a:lnTo>
                    <a:pt x="43" y="269"/>
                  </a:lnTo>
                  <a:lnTo>
                    <a:pt x="53" y="267"/>
                  </a:lnTo>
                  <a:lnTo>
                    <a:pt x="44" y="260"/>
                  </a:lnTo>
                  <a:lnTo>
                    <a:pt x="37" y="258"/>
                  </a:lnTo>
                  <a:lnTo>
                    <a:pt x="30" y="257"/>
                  </a:lnTo>
                  <a:lnTo>
                    <a:pt x="23" y="256"/>
                  </a:lnTo>
                  <a:lnTo>
                    <a:pt x="19" y="264"/>
                  </a:lnTo>
                  <a:lnTo>
                    <a:pt x="20" y="257"/>
                  </a:lnTo>
                  <a:lnTo>
                    <a:pt x="21" y="252"/>
                  </a:lnTo>
                  <a:lnTo>
                    <a:pt x="21" y="246"/>
                  </a:lnTo>
                  <a:lnTo>
                    <a:pt x="23" y="240"/>
                  </a:lnTo>
                  <a:lnTo>
                    <a:pt x="53" y="233"/>
                  </a:lnTo>
                  <a:lnTo>
                    <a:pt x="51" y="229"/>
                  </a:lnTo>
                  <a:lnTo>
                    <a:pt x="46" y="227"/>
                  </a:lnTo>
                  <a:lnTo>
                    <a:pt x="39" y="226"/>
                  </a:lnTo>
                  <a:lnTo>
                    <a:pt x="34" y="225"/>
                  </a:lnTo>
                  <a:lnTo>
                    <a:pt x="29" y="226"/>
                  </a:lnTo>
                  <a:lnTo>
                    <a:pt x="23" y="225"/>
                  </a:lnTo>
                  <a:lnTo>
                    <a:pt x="23" y="218"/>
                  </a:lnTo>
                  <a:lnTo>
                    <a:pt x="26" y="214"/>
                  </a:lnTo>
                  <a:lnTo>
                    <a:pt x="30" y="211"/>
                  </a:lnTo>
                  <a:lnTo>
                    <a:pt x="36" y="211"/>
                  </a:lnTo>
                  <a:lnTo>
                    <a:pt x="41" y="209"/>
                  </a:lnTo>
                  <a:lnTo>
                    <a:pt x="48" y="209"/>
                  </a:lnTo>
                  <a:lnTo>
                    <a:pt x="54" y="208"/>
                  </a:lnTo>
                  <a:lnTo>
                    <a:pt x="60" y="207"/>
                  </a:lnTo>
                  <a:lnTo>
                    <a:pt x="51" y="202"/>
                  </a:lnTo>
                  <a:lnTo>
                    <a:pt x="41" y="200"/>
                  </a:lnTo>
                  <a:lnTo>
                    <a:pt x="32" y="199"/>
                  </a:lnTo>
                  <a:lnTo>
                    <a:pt x="23" y="199"/>
                  </a:lnTo>
                  <a:lnTo>
                    <a:pt x="22" y="190"/>
                  </a:lnTo>
                  <a:lnTo>
                    <a:pt x="22" y="183"/>
                  </a:lnTo>
                  <a:lnTo>
                    <a:pt x="21" y="179"/>
                  </a:lnTo>
                  <a:lnTo>
                    <a:pt x="22" y="176"/>
                  </a:lnTo>
                  <a:lnTo>
                    <a:pt x="24" y="173"/>
                  </a:lnTo>
                  <a:lnTo>
                    <a:pt x="31" y="173"/>
                  </a:lnTo>
                  <a:lnTo>
                    <a:pt x="34" y="171"/>
                  </a:lnTo>
                  <a:lnTo>
                    <a:pt x="41" y="173"/>
                  </a:lnTo>
                  <a:lnTo>
                    <a:pt x="48" y="173"/>
                  </a:lnTo>
                  <a:lnTo>
                    <a:pt x="53" y="169"/>
                  </a:lnTo>
                  <a:lnTo>
                    <a:pt x="46" y="166"/>
                  </a:lnTo>
                  <a:lnTo>
                    <a:pt x="39" y="164"/>
                  </a:lnTo>
                  <a:lnTo>
                    <a:pt x="32" y="163"/>
                  </a:lnTo>
                  <a:lnTo>
                    <a:pt x="26" y="165"/>
                  </a:lnTo>
                  <a:lnTo>
                    <a:pt x="23" y="160"/>
                  </a:lnTo>
                  <a:lnTo>
                    <a:pt x="23" y="155"/>
                  </a:lnTo>
                  <a:lnTo>
                    <a:pt x="23" y="149"/>
                  </a:lnTo>
                  <a:lnTo>
                    <a:pt x="26" y="143"/>
                  </a:lnTo>
                  <a:lnTo>
                    <a:pt x="33" y="138"/>
                  </a:lnTo>
                  <a:lnTo>
                    <a:pt x="39" y="137"/>
                  </a:lnTo>
                  <a:lnTo>
                    <a:pt x="44" y="136"/>
                  </a:lnTo>
                  <a:lnTo>
                    <a:pt x="53" y="135"/>
                  </a:lnTo>
                  <a:lnTo>
                    <a:pt x="47" y="129"/>
                  </a:lnTo>
                  <a:lnTo>
                    <a:pt x="40" y="128"/>
                  </a:lnTo>
                  <a:lnTo>
                    <a:pt x="33" y="129"/>
                  </a:lnTo>
                  <a:lnTo>
                    <a:pt x="23" y="128"/>
                  </a:lnTo>
                  <a:lnTo>
                    <a:pt x="19" y="118"/>
                  </a:lnTo>
                  <a:lnTo>
                    <a:pt x="20" y="112"/>
                  </a:lnTo>
                  <a:lnTo>
                    <a:pt x="24" y="108"/>
                  </a:lnTo>
                  <a:lnTo>
                    <a:pt x="32" y="107"/>
                  </a:lnTo>
                  <a:lnTo>
                    <a:pt x="39" y="106"/>
                  </a:lnTo>
                  <a:lnTo>
                    <a:pt x="49" y="106"/>
                  </a:lnTo>
                  <a:lnTo>
                    <a:pt x="56" y="106"/>
                  </a:lnTo>
                  <a:lnTo>
                    <a:pt x="65" y="106"/>
                  </a:lnTo>
                  <a:lnTo>
                    <a:pt x="55" y="99"/>
                  </a:lnTo>
                  <a:lnTo>
                    <a:pt x="47" y="97"/>
                  </a:lnTo>
                  <a:lnTo>
                    <a:pt x="36" y="96"/>
                  </a:lnTo>
                  <a:lnTo>
                    <a:pt x="26" y="98"/>
                  </a:lnTo>
                  <a:lnTo>
                    <a:pt x="28" y="92"/>
                  </a:lnTo>
                  <a:lnTo>
                    <a:pt x="28" y="86"/>
                  </a:lnTo>
                  <a:lnTo>
                    <a:pt x="26" y="80"/>
                  </a:lnTo>
                  <a:lnTo>
                    <a:pt x="26" y="75"/>
                  </a:lnTo>
                  <a:lnTo>
                    <a:pt x="33" y="73"/>
                  </a:lnTo>
                  <a:lnTo>
                    <a:pt x="39" y="73"/>
                  </a:lnTo>
                  <a:lnTo>
                    <a:pt x="44" y="73"/>
                  </a:lnTo>
                  <a:lnTo>
                    <a:pt x="50" y="73"/>
                  </a:lnTo>
                  <a:lnTo>
                    <a:pt x="58" y="72"/>
                  </a:lnTo>
                  <a:lnTo>
                    <a:pt x="68" y="72"/>
                  </a:lnTo>
                  <a:lnTo>
                    <a:pt x="58" y="64"/>
                  </a:lnTo>
                  <a:lnTo>
                    <a:pt x="49" y="60"/>
                  </a:lnTo>
                  <a:lnTo>
                    <a:pt x="37" y="58"/>
                  </a:lnTo>
                  <a:lnTo>
                    <a:pt x="26" y="56"/>
                  </a:lnTo>
                  <a:lnTo>
                    <a:pt x="33" y="56"/>
                  </a:lnTo>
                  <a:lnTo>
                    <a:pt x="39" y="55"/>
                  </a:lnTo>
                  <a:lnTo>
                    <a:pt x="44" y="52"/>
                  </a:lnTo>
                  <a:lnTo>
                    <a:pt x="51" y="49"/>
                  </a:lnTo>
                  <a:lnTo>
                    <a:pt x="60" y="41"/>
                  </a:lnTo>
                  <a:lnTo>
                    <a:pt x="68" y="30"/>
                  </a:lnTo>
                  <a:lnTo>
                    <a:pt x="66" y="24"/>
                  </a:lnTo>
                  <a:lnTo>
                    <a:pt x="66" y="19"/>
                  </a:lnTo>
                  <a:lnTo>
                    <a:pt x="66" y="15"/>
                  </a:lnTo>
                  <a:lnTo>
                    <a:pt x="69" y="11"/>
                  </a:lnTo>
                  <a:lnTo>
                    <a:pt x="74" y="6"/>
                  </a:lnTo>
                  <a:lnTo>
                    <a:pt x="83" y="4"/>
                  </a:lnTo>
                  <a:lnTo>
                    <a:pt x="92" y="3"/>
                  </a:lnTo>
                  <a:lnTo>
                    <a:pt x="103" y="3"/>
                  </a:lnTo>
                  <a:lnTo>
                    <a:pt x="111" y="3"/>
                  </a:lnTo>
                  <a:lnTo>
                    <a:pt x="121" y="4"/>
                  </a:lnTo>
                  <a:lnTo>
                    <a:pt x="124" y="7"/>
                  </a:lnTo>
                  <a:lnTo>
                    <a:pt x="130" y="10"/>
                  </a:lnTo>
                  <a:lnTo>
                    <a:pt x="137" y="11"/>
                  </a:lnTo>
                  <a:lnTo>
                    <a:pt x="143" y="13"/>
                  </a:lnTo>
                  <a:lnTo>
                    <a:pt x="149" y="13"/>
                  </a:lnTo>
                  <a:lnTo>
                    <a:pt x="157" y="13"/>
                  </a:lnTo>
                  <a:lnTo>
                    <a:pt x="163" y="12"/>
                  </a:lnTo>
                  <a:lnTo>
                    <a:pt x="170" y="11"/>
                  </a:lnTo>
                  <a:close/>
                </a:path>
              </a:pathLst>
            </a:custGeom>
            <a:solidFill>
              <a:srgbClr val="4040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 name="Freeform 54"/>
            <p:cNvSpPr>
              <a:spLocks/>
            </p:cNvSpPr>
            <p:nvPr/>
          </p:nvSpPr>
          <p:spPr bwMode="auto">
            <a:xfrm>
              <a:off x="1964" y="2184"/>
              <a:ext cx="63" cy="20"/>
            </a:xfrm>
            <a:custGeom>
              <a:avLst/>
              <a:gdLst>
                <a:gd name="T0" fmla="*/ 63 w 63"/>
                <a:gd name="T1" fmla="*/ 20 h 20"/>
                <a:gd name="T2" fmla="*/ 55 w 63"/>
                <a:gd name="T3" fmla="*/ 19 h 20"/>
                <a:gd name="T4" fmla="*/ 48 w 63"/>
                <a:gd name="T5" fmla="*/ 19 h 20"/>
                <a:gd name="T6" fmla="*/ 40 w 63"/>
                <a:gd name="T7" fmla="*/ 18 h 20"/>
                <a:gd name="T8" fmla="*/ 33 w 63"/>
                <a:gd name="T9" fmla="*/ 18 h 20"/>
                <a:gd name="T10" fmla="*/ 24 w 63"/>
                <a:gd name="T11" fmla="*/ 18 h 20"/>
                <a:gd name="T12" fmla="*/ 17 w 63"/>
                <a:gd name="T13" fmla="*/ 18 h 20"/>
                <a:gd name="T14" fmla="*/ 9 w 63"/>
                <a:gd name="T15" fmla="*/ 18 h 20"/>
                <a:gd name="T16" fmla="*/ 3 w 63"/>
                <a:gd name="T17" fmla="*/ 20 h 20"/>
                <a:gd name="T18" fmla="*/ 0 w 63"/>
                <a:gd name="T19" fmla="*/ 4 h 20"/>
                <a:gd name="T20" fmla="*/ 8 w 63"/>
                <a:gd name="T21" fmla="*/ 2 h 20"/>
                <a:gd name="T22" fmla="*/ 18 w 63"/>
                <a:gd name="T23" fmla="*/ 1 h 20"/>
                <a:gd name="T24" fmla="*/ 27 w 63"/>
                <a:gd name="T25" fmla="*/ 0 h 20"/>
                <a:gd name="T26" fmla="*/ 38 w 63"/>
                <a:gd name="T27" fmla="*/ 1 h 20"/>
                <a:gd name="T28" fmla="*/ 47 w 63"/>
                <a:gd name="T29" fmla="*/ 1 h 20"/>
                <a:gd name="T30" fmla="*/ 54 w 63"/>
                <a:gd name="T31" fmla="*/ 5 h 20"/>
                <a:gd name="T32" fmla="*/ 60 w 63"/>
                <a:gd name="T33" fmla="*/ 10 h 20"/>
                <a:gd name="T34" fmla="*/ 63 w 63"/>
                <a:gd name="T3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0">
                  <a:moveTo>
                    <a:pt x="63" y="20"/>
                  </a:moveTo>
                  <a:lnTo>
                    <a:pt x="55" y="19"/>
                  </a:lnTo>
                  <a:lnTo>
                    <a:pt x="48" y="19"/>
                  </a:lnTo>
                  <a:lnTo>
                    <a:pt x="40" y="18"/>
                  </a:lnTo>
                  <a:lnTo>
                    <a:pt x="33" y="18"/>
                  </a:lnTo>
                  <a:lnTo>
                    <a:pt x="24" y="18"/>
                  </a:lnTo>
                  <a:lnTo>
                    <a:pt x="17" y="18"/>
                  </a:lnTo>
                  <a:lnTo>
                    <a:pt x="9" y="18"/>
                  </a:lnTo>
                  <a:lnTo>
                    <a:pt x="3" y="20"/>
                  </a:lnTo>
                  <a:lnTo>
                    <a:pt x="0" y="4"/>
                  </a:lnTo>
                  <a:lnTo>
                    <a:pt x="8" y="2"/>
                  </a:lnTo>
                  <a:lnTo>
                    <a:pt x="18" y="1"/>
                  </a:lnTo>
                  <a:lnTo>
                    <a:pt x="27" y="0"/>
                  </a:lnTo>
                  <a:lnTo>
                    <a:pt x="38" y="1"/>
                  </a:lnTo>
                  <a:lnTo>
                    <a:pt x="47" y="1"/>
                  </a:lnTo>
                  <a:lnTo>
                    <a:pt x="54" y="5"/>
                  </a:lnTo>
                  <a:lnTo>
                    <a:pt x="60" y="10"/>
                  </a:lnTo>
                  <a:lnTo>
                    <a:pt x="6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 name="Freeform 55"/>
            <p:cNvSpPr>
              <a:spLocks/>
            </p:cNvSpPr>
            <p:nvPr/>
          </p:nvSpPr>
          <p:spPr bwMode="auto">
            <a:xfrm>
              <a:off x="1929" y="2217"/>
              <a:ext cx="125" cy="220"/>
            </a:xfrm>
            <a:custGeom>
              <a:avLst/>
              <a:gdLst>
                <a:gd name="T0" fmla="*/ 103 w 125"/>
                <a:gd name="T1" fmla="*/ 21 h 220"/>
                <a:gd name="T2" fmla="*/ 106 w 125"/>
                <a:gd name="T3" fmla="*/ 39 h 220"/>
                <a:gd name="T4" fmla="*/ 111 w 125"/>
                <a:gd name="T5" fmla="*/ 58 h 220"/>
                <a:gd name="T6" fmla="*/ 114 w 125"/>
                <a:gd name="T7" fmla="*/ 76 h 220"/>
                <a:gd name="T8" fmla="*/ 120 w 125"/>
                <a:gd name="T9" fmla="*/ 95 h 220"/>
                <a:gd name="T10" fmla="*/ 123 w 125"/>
                <a:gd name="T11" fmla="*/ 113 h 220"/>
                <a:gd name="T12" fmla="*/ 125 w 125"/>
                <a:gd name="T13" fmla="*/ 131 h 220"/>
                <a:gd name="T14" fmla="*/ 125 w 125"/>
                <a:gd name="T15" fmla="*/ 149 h 220"/>
                <a:gd name="T16" fmla="*/ 120 w 125"/>
                <a:gd name="T17" fmla="*/ 177 h 220"/>
                <a:gd name="T18" fmla="*/ 112 w 125"/>
                <a:gd name="T19" fmla="*/ 194 h 220"/>
                <a:gd name="T20" fmla="*/ 110 w 125"/>
                <a:gd name="T21" fmla="*/ 187 h 220"/>
                <a:gd name="T22" fmla="*/ 111 w 125"/>
                <a:gd name="T23" fmla="*/ 167 h 220"/>
                <a:gd name="T24" fmla="*/ 115 w 125"/>
                <a:gd name="T25" fmla="*/ 148 h 220"/>
                <a:gd name="T26" fmla="*/ 115 w 125"/>
                <a:gd name="T27" fmla="*/ 128 h 220"/>
                <a:gd name="T28" fmla="*/ 113 w 125"/>
                <a:gd name="T29" fmla="*/ 108 h 220"/>
                <a:gd name="T30" fmla="*/ 107 w 125"/>
                <a:gd name="T31" fmla="*/ 103 h 220"/>
                <a:gd name="T32" fmla="*/ 103 w 125"/>
                <a:gd name="T33" fmla="*/ 127 h 220"/>
                <a:gd name="T34" fmla="*/ 100 w 125"/>
                <a:gd name="T35" fmla="*/ 148 h 220"/>
                <a:gd name="T36" fmla="*/ 96 w 125"/>
                <a:gd name="T37" fmla="*/ 168 h 220"/>
                <a:gd name="T38" fmla="*/ 92 w 125"/>
                <a:gd name="T39" fmla="*/ 188 h 220"/>
                <a:gd name="T40" fmla="*/ 87 w 125"/>
                <a:gd name="T41" fmla="*/ 212 h 220"/>
                <a:gd name="T42" fmla="*/ 72 w 125"/>
                <a:gd name="T43" fmla="*/ 205 h 220"/>
                <a:gd name="T44" fmla="*/ 80 w 125"/>
                <a:gd name="T45" fmla="*/ 193 h 220"/>
                <a:gd name="T46" fmla="*/ 79 w 125"/>
                <a:gd name="T47" fmla="*/ 178 h 220"/>
                <a:gd name="T48" fmla="*/ 91 w 125"/>
                <a:gd name="T49" fmla="*/ 173 h 220"/>
                <a:gd name="T50" fmla="*/ 98 w 125"/>
                <a:gd name="T51" fmla="*/ 167 h 220"/>
                <a:gd name="T52" fmla="*/ 84 w 125"/>
                <a:gd name="T53" fmla="*/ 160 h 220"/>
                <a:gd name="T54" fmla="*/ 90 w 125"/>
                <a:gd name="T55" fmla="*/ 147 h 220"/>
                <a:gd name="T56" fmla="*/ 95 w 125"/>
                <a:gd name="T57" fmla="*/ 137 h 220"/>
                <a:gd name="T58" fmla="*/ 93 w 125"/>
                <a:gd name="T59" fmla="*/ 118 h 220"/>
                <a:gd name="T60" fmla="*/ 93 w 125"/>
                <a:gd name="T61" fmla="*/ 99 h 220"/>
                <a:gd name="T62" fmla="*/ 85 w 125"/>
                <a:gd name="T63" fmla="*/ 99 h 220"/>
                <a:gd name="T64" fmla="*/ 78 w 125"/>
                <a:gd name="T65" fmla="*/ 123 h 220"/>
                <a:gd name="T66" fmla="*/ 74 w 125"/>
                <a:gd name="T67" fmla="*/ 143 h 220"/>
                <a:gd name="T68" fmla="*/ 71 w 125"/>
                <a:gd name="T69" fmla="*/ 163 h 220"/>
                <a:gd name="T70" fmla="*/ 66 w 125"/>
                <a:gd name="T71" fmla="*/ 182 h 220"/>
                <a:gd name="T72" fmla="*/ 55 w 125"/>
                <a:gd name="T73" fmla="*/ 199 h 220"/>
                <a:gd name="T74" fmla="*/ 42 w 125"/>
                <a:gd name="T75" fmla="*/ 198 h 220"/>
                <a:gd name="T76" fmla="*/ 51 w 125"/>
                <a:gd name="T77" fmla="*/ 185 h 220"/>
                <a:gd name="T78" fmla="*/ 50 w 125"/>
                <a:gd name="T79" fmla="*/ 176 h 220"/>
                <a:gd name="T80" fmla="*/ 44 w 125"/>
                <a:gd name="T81" fmla="*/ 167 h 220"/>
                <a:gd name="T82" fmla="*/ 55 w 125"/>
                <a:gd name="T83" fmla="*/ 165 h 220"/>
                <a:gd name="T84" fmla="*/ 54 w 125"/>
                <a:gd name="T85" fmla="*/ 152 h 220"/>
                <a:gd name="T86" fmla="*/ 50 w 125"/>
                <a:gd name="T87" fmla="*/ 138 h 220"/>
                <a:gd name="T88" fmla="*/ 65 w 125"/>
                <a:gd name="T89" fmla="*/ 132 h 220"/>
                <a:gd name="T90" fmla="*/ 57 w 125"/>
                <a:gd name="T91" fmla="*/ 125 h 220"/>
                <a:gd name="T92" fmla="*/ 55 w 125"/>
                <a:gd name="T93" fmla="*/ 105 h 220"/>
                <a:gd name="T94" fmla="*/ 50 w 125"/>
                <a:gd name="T95" fmla="*/ 86 h 220"/>
                <a:gd name="T96" fmla="*/ 61 w 125"/>
                <a:gd name="T97" fmla="*/ 65 h 220"/>
                <a:gd name="T98" fmla="*/ 12 w 125"/>
                <a:gd name="T99" fmla="*/ 103 h 220"/>
                <a:gd name="T100" fmla="*/ 0 w 125"/>
                <a:gd name="T101" fmla="*/ 84 h 220"/>
                <a:gd name="T102" fmla="*/ 12 w 125"/>
                <a:gd name="T103" fmla="*/ 72 h 220"/>
                <a:gd name="T104" fmla="*/ 18 w 125"/>
                <a:gd name="T105" fmla="*/ 64 h 220"/>
                <a:gd name="T106" fmla="*/ 12 w 125"/>
                <a:gd name="T107" fmla="*/ 54 h 220"/>
                <a:gd name="T108" fmla="*/ 22 w 125"/>
                <a:gd name="T109" fmla="*/ 39 h 220"/>
                <a:gd name="T110" fmla="*/ 22 w 125"/>
                <a:gd name="T111" fmla="*/ 30 h 220"/>
                <a:gd name="T112" fmla="*/ 39 w 125"/>
                <a:gd name="T113" fmla="*/ 26 h 220"/>
                <a:gd name="T114" fmla="*/ 40 w 125"/>
                <a:gd name="T115" fmla="*/ 13 h 220"/>
                <a:gd name="T116" fmla="*/ 38 w 125"/>
                <a:gd name="T117" fmla="*/ 1 h 220"/>
                <a:gd name="T118" fmla="*/ 63 w 125"/>
                <a:gd name="T119" fmla="*/ 0 h 220"/>
                <a:gd name="T120" fmla="*/ 88 w 125"/>
                <a:gd name="T121" fmla="*/ 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 h="220">
                  <a:moveTo>
                    <a:pt x="103" y="9"/>
                  </a:moveTo>
                  <a:lnTo>
                    <a:pt x="103" y="14"/>
                  </a:lnTo>
                  <a:lnTo>
                    <a:pt x="103" y="21"/>
                  </a:lnTo>
                  <a:lnTo>
                    <a:pt x="104" y="26"/>
                  </a:lnTo>
                  <a:lnTo>
                    <a:pt x="106" y="32"/>
                  </a:lnTo>
                  <a:lnTo>
                    <a:pt x="106" y="39"/>
                  </a:lnTo>
                  <a:lnTo>
                    <a:pt x="108" y="45"/>
                  </a:lnTo>
                  <a:lnTo>
                    <a:pt x="109" y="51"/>
                  </a:lnTo>
                  <a:lnTo>
                    <a:pt x="111" y="58"/>
                  </a:lnTo>
                  <a:lnTo>
                    <a:pt x="112" y="63"/>
                  </a:lnTo>
                  <a:lnTo>
                    <a:pt x="113" y="69"/>
                  </a:lnTo>
                  <a:lnTo>
                    <a:pt x="114" y="76"/>
                  </a:lnTo>
                  <a:lnTo>
                    <a:pt x="116" y="82"/>
                  </a:lnTo>
                  <a:lnTo>
                    <a:pt x="118" y="88"/>
                  </a:lnTo>
                  <a:lnTo>
                    <a:pt x="120" y="95"/>
                  </a:lnTo>
                  <a:lnTo>
                    <a:pt x="121" y="101"/>
                  </a:lnTo>
                  <a:lnTo>
                    <a:pt x="123" y="107"/>
                  </a:lnTo>
                  <a:lnTo>
                    <a:pt x="123" y="113"/>
                  </a:lnTo>
                  <a:lnTo>
                    <a:pt x="124" y="119"/>
                  </a:lnTo>
                  <a:lnTo>
                    <a:pt x="124" y="124"/>
                  </a:lnTo>
                  <a:lnTo>
                    <a:pt x="125" y="131"/>
                  </a:lnTo>
                  <a:lnTo>
                    <a:pt x="125" y="136"/>
                  </a:lnTo>
                  <a:lnTo>
                    <a:pt x="125" y="142"/>
                  </a:lnTo>
                  <a:lnTo>
                    <a:pt x="125" y="149"/>
                  </a:lnTo>
                  <a:lnTo>
                    <a:pt x="125" y="155"/>
                  </a:lnTo>
                  <a:lnTo>
                    <a:pt x="122" y="166"/>
                  </a:lnTo>
                  <a:lnTo>
                    <a:pt x="120" y="177"/>
                  </a:lnTo>
                  <a:lnTo>
                    <a:pt x="118" y="183"/>
                  </a:lnTo>
                  <a:lnTo>
                    <a:pt x="115" y="189"/>
                  </a:lnTo>
                  <a:lnTo>
                    <a:pt x="112" y="194"/>
                  </a:lnTo>
                  <a:lnTo>
                    <a:pt x="110" y="201"/>
                  </a:lnTo>
                  <a:lnTo>
                    <a:pt x="110" y="193"/>
                  </a:lnTo>
                  <a:lnTo>
                    <a:pt x="110" y="187"/>
                  </a:lnTo>
                  <a:lnTo>
                    <a:pt x="110" y="181"/>
                  </a:lnTo>
                  <a:lnTo>
                    <a:pt x="111" y="174"/>
                  </a:lnTo>
                  <a:lnTo>
                    <a:pt x="111" y="167"/>
                  </a:lnTo>
                  <a:lnTo>
                    <a:pt x="113" y="160"/>
                  </a:lnTo>
                  <a:lnTo>
                    <a:pt x="113" y="154"/>
                  </a:lnTo>
                  <a:lnTo>
                    <a:pt x="115" y="148"/>
                  </a:lnTo>
                  <a:lnTo>
                    <a:pt x="115" y="140"/>
                  </a:lnTo>
                  <a:lnTo>
                    <a:pt x="115" y="134"/>
                  </a:lnTo>
                  <a:lnTo>
                    <a:pt x="115" y="128"/>
                  </a:lnTo>
                  <a:lnTo>
                    <a:pt x="115" y="121"/>
                  </a:lnTo>
                  <a:lnTo>
                    <a:pt x="114" y="115"/>
                  </a:lnTo>
                  <a:lnTo>
                    <a:pt x="113" y="108"/>
                  </a:lnTo>
                  <a:lnTo>
                    <a:pt x="111" y="102"/>
                  </a:lnTo>
                  <a:lnTo>
                    <a:pt x="110" y="96"/>
                  </a:lnTo>
                  <a:lnTo>
                    <a:pt x="107" y="103"/>
                  </a:lnTo>
                  <a:lnTo>
                    <a:pt x="106" y="111"/>
                  </a:lnTo>
                  <a:lnTo>
                    <a:pt x="104" y="118"/>
                  </a:lnTo>
                  <a:lnTo>
                    <a:pt x="103" y="127"/>
                  </a:lnTo>
                  <a:lnTo>
                    <a:pt x="102" y="133"/>
                  </a:lnTo>
                  <a:lnTo>
                    <a:pt x="101" y="140"/>
                  </a:lnTo>
                  <a:lnTo>
                    <a:pt x="100" y="148"/>
                  </a:lnTo>
                  <a:lnTo>
                    <a:pt x="100" y="155"/>
                  </a:lnTo>
                  <a:lnTo>
                    <a:pt x="97" y="161"/>
                  </a:lnTo>
                  <a:lnTo>
                    <a:pt x="96" y="168"/>
                  </a:lnTo>
                  <a:lnTo>
                    <a:pt x="95" y="174"/>
                  </a:lnTo>
                  <a:lnTo>
                    <a:pt x="94" y="182"/>
                  </a:lnTo>
                  <a:lnTo>
                    <a:pt x="92" y="188"/>
                  </a:lnTo>
                  <a:lnTo>
                    <a:pt x="91" y="196"/>
                  </a:lnTo>
                  <a:lnTo>
                    <a:pt x="89" y="204"/>
                  </a:lnTo>
                  <a:lnTo>
                    <a:pt x="87" y="212"/>
                  </a:lnTo>
                  <a:lnTo>
                    <a:pt x="76" y="220"/>
                  </a:lnTo>
                  <a:lnTo>
                    <a:pt x="71" y="211"/>
                  </a:lnTo>
                  <a:lnTo>
                    <a:pt x="72" y="205"/>
                  </a:lnTo>
                  <a:lnTo>
                    <a:pt x="77" y="205"/>
                  </a:lnTo>
                  <a:lnTo>
                    <a:pt x="84" y="201"/>
                  </a:lnTo>
                  <a:lnTo>
                    <a:pt x="80" y="193"/>
                  </a:lnTo>
                  <a:lnTo>
                    <a:pt x="78" y="190"/>
                  </a:lnTo>
                  <a:lnTo>
                    <a:pt x="77" y="186"/>
                  </a:lnTo>
                  <a:lnTo>
                    <a:pt x="79" y="178"/>
                  </a:lnTo>
                  <a:lnTo>
                    <a:pt x="85" y="176"/>
                  </a:lnTo>
                  <a:lnTo>
                    <a:pt x="91" y="171"/>
                  </a:lnTo>
                  <a:lnTo>
                    <a:pt x="91" y="173"/>
                  </a:lnTo>
                  <a:lnTo>
                    <a:pt x="95" y="174"/>
                  </a:lnTo>
                  <a:lnTo>
                    <a:pt x="96" y="172"/>
                  </a:lnTo>
                  <a:lnTo>
                    <a:pt x="98" y="167"/>
                  </a:lnTo>
                  <a:lnTo>
                    <a:pt x="90" y="167"/>
                  </a:lnTo>
                  <a:lnTo>
                    <a:pt x="86" y="165"/>
                  </a:lnTo>
                  <a:lnTo>
                    <a:pt x="84" y="160"/>
                  </a:lnTo>
                  <a:lnTo>
                    <a:pt x="86" y="157"/>
                  </a:lnTo>
                  <a:lnTo>
                    <a:pt x="87" y="152"/>
                  </a:lnTo>
                  <a:lnTo>
                    <a:pt x="90" y="147"/>
                  </a:lnTo>
                  <a:lnTo>
                    <a:pt x="91" y="140"/>
                  </a:lnTo>
                  <a:lnTo>
                    <a:pt x="91" y="137"/>
                  </a:lnTo>
                  <a:lnTo>
                    <a:pt x="95" y="137"/>
                  </a:lnTo>
                  <a:lnTo>
                    <a:pt x="93" y="131"/>
                  </a:lnTo>
                  <a:lnTo>
                    <a:pt x="93" y="124"/>
                  </a:lnTo>
                  <a:lnTo>
                    <a:pt x="93" y="118"/>
                  </a:lnTo>
                  <a:lnTo>
                    <a:pt x="94" y="112"/>
                  </a:lnTo>
                  <a:lnTo>
                    <a:pt x="93" y="105"/>
                  </a:lnTo>
                  <a:lnTo>
                    <a:pt x="93" y="99"/>
                  </a:lnTo>
                  <a:lnTo>
                    <a:pt x="92" y="94"/>
                  </a:lnTo>
                  <a:lnTo>
                    <a:pt x="91" y="88"/>
                  </a:lnTo>
                  <a:lnTo>
                    <a:pt x="85" y="99"/>
                  </a:lnTo>
                  <a:lnTo>
                    <a:pt x="82" y="111"/>
                  </a:lnTo>
                  <a:lnTo>
                    <a:pt x="79" y="117"/>
                  </a:lnTo>
                  <a:lnTo>
                    <a:pt x="78" y="123"/>
                  </a:lnTo>
                  <a:lnTo>
                    <a:pt x="76" y="130"/>
                  </a:lnTo>
                  <a:lnTo>
                    <a:pt x="76" y="137"/>
                  </a:lnTo>
                  <a:lnTo>
                    <a:pt x="74" y="143"/>
                  </a:lnTo>
                  <a:lnTo>
                    <a:pt x="73" y="150"/>
                  </a:lnTo>
                  <a:lnTo>
                    <a:pt x="72" y="156"/>
                  </a:lnTo>
                  <a:lnTo>
                    <a:pt x="71" y="163"/>
                  </a:lnTo>
                  <a:lnTo>
                    <a:pt x="69" y="169"/>
                  </a:lnTo>
                  <a:lnTo>
                    <a:pt x="68" y="175"/>
                  </a:lnTo>
                  <a:lnTo>
                    <a:pt x="66" y="182"/>
                  </a:lnTo>
                  <a:lnTo>
                    <a:pt x="65" y="189"/>
                  </a:lnTo>
                  <a:lnTo>
                    <a:pt x="59" y="192"/>
                  </a:lnTo>
                  <a:lnTo>
                    <a:pt x="55" y="199"/>
                  </a:lnTo>
                  <a:lnTo>
                    <a:pt x="50" y="203"/>
                  </a:lnTo>
                  <a:lnTo>
                    <a:pt x="45" y="205"/>
                  </a:lnTo>
                  <a:lnTo>
                    <a:pt x="42" y="198"/>
                  </a:lnTo>
                  <a:lnTo>
                    <a:pt x="44" y="192"/>
                  </a:lnTo>
                  <a:lnTo>
                    <a:pt x="47" y="188"/>
                  </a:lnTo>
                  <a:lnTo>
                    <a:pt x="51" y="185"/>
                  </a:lnTo>
                  <a:lnTo>
                    <a:pt x="53" y="182"/>
                  </a:lnTo>
                  <a:lnTo>
                    <a:pt x="53" y="178"/>
                  </a:lnTo>
                  <a:lnTo>
                    <a:pt x="50" y="176"/>
                  </a:lnTo>
                  <a:lnTo>
                    <a:pt x="42" y="174"/>
                  </a:lnTo>
                  <a:lnTo>
                    <a:pt x="41" y="169"/>
                  </a:lnTo>
                  <a:lnTo>
                    <a:pt x="44" y="167"/>
                  </a:lnTo>
                  <a:lnTo>
                    <a:pt x="48" y="167"/>
                  </a:lnTo>
                  <a:lnTo>
                    <a:pt x="50" y="167"/>
                  </a:lnTo>
                  <a:lnTo>
                    <a:pt x="55" y="165"/>
                  </a:lnTo>
                  <a:lnTo>
                    <a:pt x="57" y="164"/>
                  </a:lnTo>
                  <a:lnTo>
                    <a:pt x="56" y="157"/>
                  </a:lnTo>
                  <a:lnTo>
                    <a:pt x="54" y="152"/>
                  </a:lnTo>
                  <a:lnTo>
                    <a:pt x="45" y="155"/>
                  </a:lnTo>
                  <a:lnTo>
                    <a:pt x="44" y="145"/>
                  </a:lnTo>
                  <a:lnTo>
                    <a:pt x="50" y="138"/>
                  </a:lnTo>
                  <a:lnTo>
                    <a:pt x="56" y="135"/>
                  </a:lnTo>
                  <a:lnTo>
                    <a:pt x="65" y="137"/>
                  </a:lnTo>
                  <a:lnTo>
                    <a:pt x="65" y="132"/>
                  </a:lnTo>
                  <a:lnTo>
                    <a:pt x="62" y="130"/>
                  </a:lnTo>
                  <a:lnTo>
                    <a:pt x="58" y="128"/>
                  </a:lnTo>
                  <a:lnTo>
                    <a:pt x="57" y="125"/>
                  </a:lnTo>
                  <a:lnTo>
                    <a:pt x="50" y="125"/>
                  </a:lnTo>
                  <a:lnTo>
                    <a:pt x="50" y="103"/>
                  </a:lnTo>
                  <a:lnTo>
                    <a:pt x="55" y="105"/>
                  </a:lnTo>
                  <a:lnTo>
                    <a:pt x="61" y="103"/>
                  </a:lnTo>
                  <a:lnTo>
                    <a:pt x="53" y="95"/>
                  </a:lnTo>
                  <a:lnTo>
                    <a:pt x="50" y="86"/>
                  </a:lnTo>
                  <a:lnTo>
                    <a:pt x="50" y="76"/>
                  </a:lnTo>
                  <a:lnTo>
                    <a:pt x="57" y="69"/>
                  </a:lnTo>
                  <a:lnTo>
                    <a:pt x="61" y="65"/>
                  </a:lnTo>
                  <a:lnTo>
                    <a:pt x="54" y="62"/>
                  </a:lnTo>
                  <a:lnTo>
                    <a:pt x="50" y="65"/>
                  </a:lnTo>
                  <a:lnTo>
                    <a:pt x="12" y="103"/>
                  </a:lnTo>
                  <a:lnTo>
                    <a:pt x="5" y="97"/>
                  </a:lnTo>
                  <a:lnTo>
                    <a:pt x="2" y="92"/>
                  </a:lnTo>
                  <a:lnTo>
                    <a:pt x="0" y="84"/>
                  </a:lnTo>
                  <a:lnTo>
                    <a:pt x="4" y="77"/>
                  </a:lnTo>
                  <a:lnTo>
                    <a:pt x="7" y="71"/>
                  </a:lnTo>
                  <a:lnTo>
                    <a:pt x="12" y="72"/>
                  </a:lnTo>
                  <a:lnTo>
                    <a:pt x="16" y="72"/>
                  </a:lnTo>
                  <a:lnTo>
                    <a:pt x="20" y="69"/>
                  </a:lnTo>
                  <a:lnTo>
                    <a:pt x="18" y="64"/>
                  </a:lnTo>
                  <a:lnTo>
                    <a:pt x="14" y="62"/>
                  </a:lnTo>
                  <a:lnTo>
                    <a:pt x="11" y="58"/>
                  </a:lnTo>
                  <a:lnTo>
                    <a:pt x="12" y="54"/>
                  </a:lnTo>
                  <a:lnTo>
                    <a:pt x="31" y="50"/>
                  </a:lnTo>
                  <a:lnTo>
                    <a:pt x="27" y="43"/>
                  </a:lnTo>
                  <a:lnTo>
                    <a:pt x="22" y="39"/>
                  </a:lnTo>
                  <a:lnTo>
                    <a:pt x="20" y="35"/>
                  </a:lnTo>
                  <a:lnTo>
                    <a:pt x="20" y="33"/>
                  </a:lnTo>
                  <a:lnTo>
                    <a:pt x="22" y="30"/>
                  </a:lnTo>
                  <a:lnTo>
                    <a:pt x="27" y="28"/>
                  </a:lnTo>
                  <a:lnTo>
                    <a:pt x="34" y="26"/>
                  </a:lnTo>
                  <a:lnTo>
                    <a:pt x="39" y="26"/>
                  </a:lnTo>
                  <a:lnTo>
                    <a:pt x="42" y="23"/>
                  </a:lnTo>
                  <a:lnTo>
                    <a:pt x="45" y="16"/>
                  </a:lnTo>
                  <a:lnTo>
                    <a:pt x="40" y="13"/>
                  </a:lnTo>
                  <a:lnTo>
                    <a:pt x="39" y="10"/>
                  </a:lnTo>
                  <a:lnTo>
                    <a:pt x="39" y="6"/>
                  </a:lnTo>
                  <a:lnTo>
                    <a:pt x="38" y="1"/>
                  </a:lnTo>
                  <a:lnTo>
                    <a:pt x="47" y="0"/>
                  </a:lnTo>
                  <a:lnTo>
                    <a:pt x="55" y="0"/>
                  </a:lnTo>
                  <a:lnTo>
                    <a:pt x="63" y="0"/>
                  </a:lnTo>
                  <a:lnTo>
                    <a:pt x="73" y="0"/>
                  </a:lnTo>
                  <a:lnTo>
                    <a:pt x="80" y="0"/>
                  </a:lnTo>
                  <a:lnTo>
                    <a:pt x="88" y="1"/>
                  </a:lnTo>
                  <a:lnTo>
                    <a:pt x="95" y="5"/>
                  </a:lnTo>
                  <a:lnTo>
                    <a:pt x="103" y="9"/>
                  </a:lnTo>
                  <a:close/>
                </a:path>
              </a:pathLst>
            </a:custGeom>
            <a:solidFill>
              <a:srgbClr val="FFB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 name="Freeform 56"/>
            <p:cNvSpPr>
              <a:spLocks/>
            </p:cNvSpPr>
            <p:nvPr/>
          </p:nvSpPr>
          <p:spPr bwMode="auto">
            <a:xfrm>
              <a:off x="1697" y="2471"/>
              <a:ext cx="3" cy="15"/>
            </a:xfrm>
            <a:custGeom>
              <a:avLst/>
              <a:gdLst>
                <a:gd name="T0" fmla="*/ 3 w 3"/>
                <a:gd name="T1" fmla="*/ 15 h 15"/>
                <a:gd name="T2" fmla="*/ 0 w 3"/>
                <a:gd name="T3" fmla="*/ 0 h 15"/>
                <a:gd name="T4" fmla="*/ 3 w 3"/>
                <a:gd name="T5" fmla="*/ 3 h 15"/>
                <a:gd name="T6" fmla="*/ 3 w 3"/>
                <a:gd name="T7" fmla="*/ 15 h 15"/>
              </a:gdLst>
              <a:ahLst/>
              <a:cxnLst>
                <a:cxn ang="0">
                  <a:pos x="T0" y="T1"/>
                </a:cxn>
                <a:cxn ang="0">
                  <a:pos x="T2" y="T3"/>
                </a:cxn>
                <a:cxn ang="0">
                  <a:pos x="T4" y="T5"/>
                </a:cxn>
                <a:cxn ang="0">
                  <a:pos x="T6" y="T7"/>
                </a:cxn>
              </a:cxnLst>
              <a:rect l="0" t="0" r="r" b="b"/>
              <a:pathLst>
                <a:path w="3" h="15">
                  <a:moveTo>
                    <a:pt x="3" y="15"/>
                  </a:moveTo>
                  <a:lnTo>
                    <a:pt x="0" y="0"/>
                  </a:lnTo>
                  <a:lnTo>
                    <a:pt x="3" y="3"/>
                  </a:lnTo>
                  <a:lnTo>
                    <a:pt x="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 name="Freeform 57"/>
            <p:cNvSpPr>
              <a:spLocks/>
            </p:cNvSpPr>
            <p:nvPr/>
          </p:nvSpPr>
          <p:spPr bwMode="auto">
            <a:xfrm>
              <a:off x="1447" y="2614"/>
              <a:ext cx="452" cy="146"/>
            </a:xfrm>
            <a:custGeom>
              <a:avLst/>
              <a:gdLst>
                <a:gd name="T0" fmla="*/ 351 w 452"/>
                <a:gd name="T1" fmla="*/ 26 h 146"/>
                <a:gd name="T2" fmla="*/ 372 w 452"/>
                <a:gd name="T3" fmla="*/ 32 h 146"/>
                <a:gd name="T4" fmla="*/ 399 w 452"/>
                <a:gd name="T5" fmla="*/ 51 h 146"/>
                <a:gd name="T6" fmla="*/ 416 w 452"/>
                <a:gd name="T7" fmla="*/ 57 h 146"/>
                <a:gd name="T8" fmla="*/ 437 w 452"/>
                <a:gd name="T9" fmla="*/ 70 h 146"/>
                <a:gd name="T10" fmla="*/ 450 w 452"/>
                <a:gd name="T11" fmla="*/ 94 h 146"/>
                <a:gd name="T12" fmla="*/ 437 w 452"/>
                <a:gd name="T13" fmla="*/ 124 h 146"/>
                <a:gd name="T14" fmla="*/ 414 w 452"/>
                <a:gd name="T15" fmla="*/ 124 h 146"/>
                <a:gd name="T16" fmla="*/ 392 w 452"/>
                <a:gd name="T17" fmla="*/ 122 h 146"/>
                <a:gd name="T18" fmla="*/ 369 w 452"/>
                <a:gd name="T19" fmla="*/ 118 h 146"/>
                <a:gd name="T20" fmla="*/ 347 w 452"/>
                <a:gd name="T21" fmla="*/ 114 h 146"/>
                <a:gd name="T22" fmla="*/ 327 w 452"/>
                <a:gd name="T23" fmla="*/ 107 h 146"/>
                <a:gd name="T24" fmla="*/ 314 w 452"/>
                <a:gd name="T25" fmla="*/ 90 h 146"/>
                <a:gd name="T26" fmla="*/ 294 w 452"/>
                <a:gd name="T27" fmla="*/ 75 h 146"/>
                <a:gd name="T28" fmla="*/ 271 w 452"/>
                <a:gd name="T29" fmla="*/ 68 h 146"/>
                <a:gd name="T30" fmla="*/ 254 w 452"/>
                <a:gd name="T31" fmla="*/ 61 h 146"/>
                <a:gd name="T32" fmla="*/ 242 w 452"/>
                <a:gd name="T33" fmla="*/ 48 h 146"/>
                <a:gd name="T34" fmla="*/ 229 w 452"/>
                <a:gd name="T35" fmla="*/ 64 h 146"/>
                <a:gd name="T36" fmla="*/ 204 w 452"/>
                <a:gd name="T37" fmla="*/ 86 h 146"/>
                <a:gd name="T38" fmla="*/ 182 w 452"/>
                <a:gd name="T39" fmla="*/ 75 h 146"/>
                <a:gd name="T40" fmla="*/ 162 w 452"/>
                <a:gd name="T41" fmla="*/ 98 h 146"/>
                <a:gd name="T42" fmla="*/ 141 w 452"/>
                <a:gd name="T43" fmla="*/ 117 h 146"/>
                <a:gd name="T44" fmla="*/ 117 w 452"/>
                <a:gd name="T45" fmla="*/ 131 h 146"/>
                <a:gd name="T46" fmla="*/ 93 w 452"/>
                <a:gd name="T47" fmla="*/ 141 h 146"/>
                <a:gd name="T48" fmla="*/ 67 w 452"/>
                <a:gd name="T49" fmla="*/ 145 h 146"/>
                <a:gd name="T50" fmla="*/ 44 w 452"/>
                <a:gd name="T51" fmla="*/ 144 h 146"/>
                <a:gd name="T52" fmla="*/ 24 w 452"/>
                <a:gd name="T53" fmla="*/ 143 h 146"/>
                <a:gd name="T54" fmla="*/ 8 w 452"/>
                <a:gd name="T55" fmla="*/ 135 h 146"/>
                <a:gd name="T56" fmla="*/ 0 w 452"/>
                <a:gd name="T57" fmla="*/ 117 h 146"/>
                <a:gd name="T58" fmla="*/ 11 w 452"/>
                <a:gd name="T59" fmla="*/ 95 h 146"/>
                <a:gd name="T60" fmla="*/ 32 w 452"/>
                <a:gd name="T61" fmla="*/ 76 h 146"/>
                <a:gd name="T62" fmla="*/ 57 w 452"/>
                <a:gd name="T63" fmla="*/ 63 h 146"/>
                <a:gd name="T64" fmla="*/ 81 w 452"/>
                <a:gd name="T65" fmla="*/ 47 h 146"/>
                <a:gd name="T66" fmla="*/ 105 w 452"/>
                <a:gd name="T67" fmla="*/ 30 h 146"/>
                <a:gd name="T68" fmla="*/ 124 w 452"/>
                <a:gd name="T69" fmla="*/ 15 h 146"/>
                <a:gd name="T70" fmla="*/ 149 w 452"/>
                <a:gd name="T71" fmla="*/ 20 h 146"/>
                <a:gd name="T72" fmla="*/ 174 w 452"/>
                <a:gd name="T73" fmla="*/ 23 h 146"/>
                <a:gd name="T74" fmla="*/ 199 w 452"/>
                <a:gd name="T75" fmla="*/ 23 h 146"/>
                <a:gd name="T76" fmla="*/ 221 w 452"/>
                <a:gd name="T77" fmla="*/ 16 h 146"/>
                <a:gd name="T78" fmla="*/ 242 w 452"/>
                <a:gd name="T79" fmla="*/ 0 h 146"/>
                <a:gd name="T80" fmla="*/ 253 w 452"/>
                <a:gd name="T81" fmla="*/ 12 h 146"/>
                <a:gd name="T82" fmla="*/ 271 w 452"/>
                <a:gd name="T83" fmla="*/ 21 h 146"/>
                <a:gd name="T84" fmla="*/ 291 w 452"/>
                <a:gd name="T85" fmla="*/ 24 h 146"/>
                <a:gd name="T86" fmla="*/ 312 w 452"/>
                <a:gd name="T87" fmla="*/ 25 h 146"/>
                <a:gd name="T88" fmla="*/ 333 w 452"/>
                <a:gd name="T89" fmla="*/ 2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 h="146">
                  <a:moveTo>
                    <a:pt x="340" y="29"/>
                  </a:moveTo>
                  <a:lnTo>
                    <a:pt x="345" y="26"/>
                  </a:lnTo>
                  <a:lnTo>
                    <a:pt x="351" y="26"/>
                  </a:lnTo>
                  <a:lnTo>
                    <a:pt x="356" y="26"/>
                  </a:lnTo>
                  <a:lnTo>
                    <a:pt x="362" y="27"/>
                  </a:lnTo>
                  <a:lnTo>
                    <a:pt x="372" y="32"/>
                  </a:lnTo>
                  <a:lnTo>
                    <a:pt x="381" y="38"/>
                  </a:lnTo>
                  <a:lnTo>
                    <a:pt x="390" y="44"/>
                  </a:lnTo>
                  <a:lnTo>
                    <a:pt x="399" y="51"/>
                  </a:lnTo>
                  <a:lnTo>
                    <a:pt x="405" y="53"/>
                  </a:lnTo>
                  <a:lnTo>
                    <a:pt x="410" y="56"/>
                  </a:lnTo>
                  <a:lnTo>
                    <a:pt x="416" y="57"/>
                  </a:lnTo>
                  <a:lnTo>
                    <a:pt x="423" y="59"/>
                  </a:lnTo>
                  <a:lnTo>
                    <a:pt x="430" y="64"/>
                  </a:lnTo>
                  <a:lnTo>
                    <a:pt x="437" y="70"/>
                  </a:lnTo>
                  <a:lnTo>
                    <a:pt x="444" y="76"/>
                  </a:lnTo>
                  <a:lnTo>
                    <a:pt x="452" y="86"/>
                  </a:lnTo>
                  <a:lnTo>
                    <a:pt x="450" y="94"/>
                  </a:lnTo>
                  <a:lnTo>
                    <a:pt x="449" y="106"/>
                  </a:lnTo>
                  <a:lnTo>
                    <a:pt x="445" y="115"/>
                  </a:lnTo>
                  <a:lnTo>
                    <a:pt x="437" y="124"/>
                  </a:lnTo>
                  <a:lnTo>
                    <a:pt x="429" y="124"/>
                  </a:lnTo>
                  <a:lnTo>
                    <a:pt x="423" y="124"/>
                  </a:lnTo>
                  <a:lnTo>
                    <a:pt x="414" y="124"/>
                  </a:lnTo>
                  <a:lnTo>
                    <a:pt x="408" y="124"/>
                  </a:lnTo>
                  <a:lnTo>
                    <a:pt x="399" y="123"/>
                  </a:lnTo>
                  <a:lnTo>
                    <a:pt x="392" y="122"/>
                  </a:lnTo>
                  <a:lnTo>
                    <a:pt x="384" y="121"/>
                  </a:lnTo>
                  <a:lnTo>
                    <a:pt x="377" y="121"/>
                  </a:lnTo>
                  <a:lnTo>
                    <a:pt x="369" y="118"/>
                  </a:lnTo>
                  <a:lnTo>
                    <a:pt x="361" y="117"/>
                  </a:lnTo>
                  <a:lnTo>
                    <a:pt x="354" y="115"/>
                  </a:lnTo>
                  <a:lnTo>
                    <a:pt x="347" y="114"/>
                  </a:lnTo>
                  <a:lnTo>
                    <a:pt x="340" y="111"/>
                  </a:lnTo>
                  <a:lnTo>
                    <a:pt x="334" y="109"/>
                  </a:lnTo>
                  <a:lnTo>
                    <a:pt x="327" y="107"/>
                  </a:lnTo>
                  <a:lnTo>
                    <a:pt x="321" y="105"/>
                  </a:lnTo>
                  <a:lnTo>
                    <a:pt x="318" y="96"/>
                  </a:lnTo>
                  <a:lnTo>
                    <a:pt x="314" y="90"/>
                  </a:lnTo>
                  <a:lnTo>
                    <a:pt x="309" y="83"/>
                  </a:lnTo>
                  <a:lnTo>
                    <a:pt x="305" y="80"/>
                  </a:lnTo>
                  <a:lnTo>
                    <a:pt x="294" y="75"/>
                  </a:lnTo>
                  <a:lnTo>
                    <a:pt x="284" y="72"/>
                  </a:lnTo>
                  <a:lnTo>
                    <a:pt x="277" y="70"/>
                  </a:lnTo>
                  <a:lnTo>
                    <a:pt x="271" y="68"/>
                  </a:lnTo>
                  <a:lnTo>
                    <a:pt x="265" y="65"/>
                  </a:lnTo>
                  <a:lnTo>
                    <a:pt x="259" y="64"/>
                  </a:lnTo>
                  <a:lnTo>
                    <a:pt x="254" y="61"/>
                  </a:lnTo>
                  <a:lnTo>
                    <a:pt x="250" y="58"/>
                  </a:lnTo>
                  <a:lnTo>
                    <a:pt x="246" y="54"/>
                  </a:lnTo>
                  <a:lnTo>
                    <a:pt x="242" y="48"/>
                  </a:lnTo>
                  <a:lnTo>
                    <a:pt x="237" y="54"/>
                  </a:lnTo>
                  <a:lnTo>
                    <a:pt x="233" y="60"/>
                  </a:lnTo>
                  <a:lnTo>
                    <a:pt x="229" y="64"/>
                  </a:lnTo>
                  <a:lnTo>
                    <a:pt x="224" y="70"/>
                  </a:lnTo>
                  <a:lnTo>
                    <a:pt x="214" y="77"/>
                  </a:lnTo>
                  <a:lnTo>
                    <a:pt x="204" y="86"/>
                  </a:lnTo>
                  <a:lnTo>
                    <a:pt x="189" y="86"/>
                  </a:lnTo>
                  <a:lnTo>
                    <a:pt x="186" y="78"/>
                  </a:lnTo>
                  <a:lnTo>
                    <a:pt x="182" y="75"/>
                  </a:lnTo>
                  <a:lnTo>
                    <a:pt x="175" y="82"/>
                  </a:lnTo>
                  <a:lnTo>
                    <a:pt x="168" y="91"/>
                  </a:lnTo>
                  <a:lnTo>
                    <a:pt x="162" y="98"/>
                  </a:lnTo>
                  <a:lnTo>
                    <a:pt x="156" y="106"/>
                  </a:lnTo>
                  <a:lnTo>
                    <a:pt x="148" y="111"/>
                  </a:lnTo>
                  <a:lnTo>
                    <a:pt x="141" y="117"/>
                  </a:lnTo>
                  <a:lnTo>
                    <a:pt x="133" y="123"/>
                  </a:lnTo>
                  <a:lnTo>
                    <a:pt x="126" y="128"/>
                  </a:lnTo>
                  <a:lnTo>
                    <a:pt x="117" y="131"/>
                  </a:lnTo>
                  <a:lnTo>
                    <a:pt x="109" y="134"/>
                  </a:lnTo>
                  <a:lnTo>
                    <a:pt x="100" y="137"/>
                  </a:lnTo>
                  <a:lnTo>
                    <a:pt x="93" y="141"/>
                  </a:lnTo>
                  <a:lnTo>
                    <a:pt x="83" y="142"/>
                  </a:lnTo>
                  <a:lnTo>
                    <a:pt x="75" y="144"/>
                  </a:lnTo>
                  <a:lnTo>
                    <a:pt x="67" y="145"/>
                  </a:lnTo>
                  <a:lnTo>
                    <a:pt x="58" y="146"/>
                  </a:lnTo>
                  <a:lnTo>
                    <a:pt x="51" y="144"/>
                  </a:lnTo>
                  <a:lnTo>
                    <a:pt x="44" y="144"/>
                  </a:lnTo>
                  <a:lnTo>
                    <a:pt x="38" y="144"/>
                  </a:lnTo>
                  <a:lnTo>
                    <a:pt x="32" y="145"/>
                  </a:lnTo>
                  <a:lnTo>
                    <a:pt x="24" y="143"/>
                  </a:lnTo>
                  <a:lnTo>
                    <a:pt x="18" y="142"/>
                  </a:lnTo>
                  <a:lnTo>
                    <a:pt x="11" y="139"/>
                  </a:lnTo>
                  <a:lnTo>
                    <a:pt x="8" y="135"/>
                  </a:lnTo>
                  <a:lnTo>
                    <a:pt x="6" y="129"/>
                  </a:lnTo>
                  <a:lnTo>
                    <a:pt x="3" y="123"/>
                  </a:lnTo>
                  <a:lnTo>
                    <a:pt x="0" y="117"/>
                  </a:lnTo>
                  <a:lnTo>
                    <a:pt x="1" y="112"/>
                  </a:lnTo>
                  <a:lnTo>
                    <a:pt x="5" y="103"/>
                  </a:lnTo>
                  <a:lnTo>
                    <a:pt x="11" y="95"/>
                  </a:lnTo>
                  <a:lnTo>
                    <a:pt x="18" y="88"/>
                  </a:lnTo>
                  <a:lnTo>
                    <a:pt x="25" y="82"/>
                  </a:lnTo>
                  <a:lnTo>
                    <a:pt x="32" y="76"/>
                  </a:lnTo>
                  <a:lnTo>
                    <a:pt x="40" y="72"/>
                  </a:lnTo>
                  <a:lnTo>
                    <a:pt x="49" y="66"/>
                  </a:lnTo>
                  <a:lnTo>
                    <a:pt x="57" y="63"/>
                  </a:lnTo>
                  <a:lnTo>
                    <a:pt x="64" y="58"/>
                  </a:lnTo>
                  <a:lnTo>
                    <a:pt x="73" y="53"/>
                  </a:lnTo>
                  <a:lnTo>
                    <a:pt x="81" y="47"/>
                  </a:lnTo>
                  <a:lnTo>
                    <a:pt x="90" y="43"/>
                  </a:lnTo>
                  <a:lnTo>
                    <a:pt x="97" y="37"/>
                  </a:lnTo>
                  <a:lnTo>
                    <a:pt x="105" y="30"/>
                  </a:lnTo>
                  <a:lnTo>
                    <a:pt x="111" y="22"/>
                  </a:lnTo>
                  <a:lnTo>
                    <a:pt x="117" y="15"/>
                  </a:lnTo>
                  <a:lnTo>
                    <a:pt x="124" y="15"/>
                  </a:lnTo>
                  <a:lnTo>
                    <a:pt x="132" y="17"/>
                  </a:lnTo>
                  <a:lnTo>
                    <a:pt x="140" y="18"/>
                  </a:lnTo>
                  <a:lnTo>
                    <a:pt x="149" y="20"/>
                  </a:lnTo>
                  <a:lnTo>
                    <a:pt x="157" y="21"/>
                  </a:lnTo>
                  <a:lnTo>
                    <a:pt x="165" y="22"/>
                  </a:lnTo>
                  <a:lnTo>
                    <a:pt x="174" y="23"/>
                  </a:lnTo>
                  <a:lnTo>
                    <a:pt x="183" y="25"/>
                  </a:lnTo>
                  <a:lnTo>
                    <a:pt x="191" y="24"/>
                  </a:lnTo>
                  <a:lnTo>
                    <a:pt x="199" y="23"/>
                  </a:lnTo>
                  <a:lnTo>
                    <a:pt x="206" y="21"/>
                  </a:lnTo>
                  <a:lnTo>
                    <a:pt x="215" y="20"/>
                  </a:lnTo>
                  <a:lnTo>
                    <a:pt x="221" y="16"/>
                  </a:lnTo>
                  <a:lnTo>
                    <a:pt x="229" y="11"/>
                  </a:lnTo>
                  <a:lnTo>
                    <a:pt x="235" y="5"/>
                  </a:lnTo>
                  <a:lnTo>
                    <a:pt x="242" y="0"/>
                  </a:lnTo>
                  <a:lnTo>
                    <a:pt x="246" y="5"/>
                  </a:lnTo>
                  <a:lnTo>
                    <a:pt x="249" y="9"/>
                  </a:lnTo>
                  <a:lnTo>
                    <a:pt x="253" y="12"/>
                  </a:lnTo>
                  <a:lnTo>
                    <a:pt x="259" y="17"/>
                  </a:lnTo>
                  <a:lnTo>
                    <a:pt x="265" y="19"/>
                  </a:lnTo>
                  <a:lnTo>
                    <a:pt x="271" y="21"/>
                  </a:lnTo>
                  <a:lnTo>
                    <a:pt x="277" y="22"/>
                  </a:lnTo>
                  <a:lnTo>
                    <a:pt x="285" y="24"/>
                  </a:lnTo>
                  <a:lnTo>
                    <a:pt x="291" y="24"/>
                  </a:lnTo>
                  <a:lnTo>
                    <a:pt x="298" y="24"/>
                  </a:lnTo>
                  <a:lnTo>
                    <a:pt x="305" y="24"/>
                  </a:lnTo>
                  <a:lnTo>
                    <a:pt x="312" y="25"/>
                  </a:lnTo>
                  <a:lnTo>
                    <a:pt x="319" y="25"/>
                  </a:lnTo>
                  <a:lnTo>
                    <a:pt x="326" y="26"/>
                  </a:lnTo>
                  <a:lnTo>
                    <a:pt x="333" y="27"/>
                  </a:lnTo>
                  <a:lnTo>
                    <a:pt x="340" y="29"/>
                  </a:lnTo>
                  <a:close/>
                </a:path>
              </a:pathLst>
            </a:custGeom>
            <a:solidFill>
              <a:srgbClr val="BF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59" name="Text Box 59"/>
          <p:cNvSpPr txBox="1">
            <a:spLocks noChangeArrowheads="1"/>
          </p:cNvSpPr>
          <p:nvPr/>
        </p:nvSpPr>
        <p:spPr bwMode="auto">
          <a:xfrm>
            <a:off x="685800" y="1143000"/>
            <a:ext cx="8077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a:latin typeface="黑体" panose="02010609060101010101" pitchFamily="49" charset="-122"/>
                <a:ea typeface="黑体" panose="02010609060101010101" pitchFamily="49" charset="-122"/>
              </a:rPr>
              <a:t>	</a:t>
            </a:r>
            <a:r>
              <a:rPr lang="en-US" altLang="zh-CN" sz="2800">
                <a:latin typeface="宋体" panose="02010600030101010101" pitchFamily="2"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在当今之社会，一切都是项目，一切也</a:t>
            </a:r>
            <a:br>
              <a:rPr lang="zh-CN" altLang="en-US" sz="2800">
                <a:latin typeface="黑体" panose="02010609060101010101" pitchFamily="49" charset="-122"/>
                <a:ea typeface="黑体" panose="02010609060101010101" pitchFamily="49" charset="-122"/>
              </a:rPr>
            </a:br>
            <a:br>
              <a:rPr lang="zh-CN" altLang="en-US" sz="2800">
                <a:latin typeface="黑体" panose="02010609060101010101" pitchFamily="49" charset="-122"/>
                <a:ea typeface="黑体" panose="02010609060101010101" pitchFamily="49" charset="-122"/>
              </a:rPr>
            </a:br>
            <a:r>
              <a:rPr lang="zh-CN" altLang="en-US" sz="2800">
                <a:latin typeface="黑体" panose="02010609060101010101" pitchFamily="49" charset="-122"/>
                <a:ea typeface="黑体" panose="02010609060101010101" pitchFamily="49" charset="-122"/>
              </a:rPr>
              <a:t>将成为项目。</a:t>
            </a:r>
            <a:r>
              <a:rPr lang="zh-CN" altLang="en-US" sz="2800">
                <a:latin typeface="宋体" panose="02010600030101010101" pitchFamily="2" charset="-122"/>
                <a:ea typeface="黑体" panose="02010609060101010101" pitchFamily="49" charset="-122"/>
              </a:rPr>
              <a:t>”</a:t>
            </a:r>
            <a:br>
              <a:rPr lang="zh-CN" altLang="en-US" sz="2800">
                <a:latin typeface="黑体" panose="02010609060101010101" pitchFamily="49" charset="-122"/>
                <a:ea typeface="黑体" panose="02010609060101010101" pitchFamily="49" charset="-122"/>
              </a:rPr>
            </a:br>
            <a:r>
              <a:rPr lang="zh-CN" altLang="en-US" sz="2800">
                <a:latin typeface="黑体" panose="02010609060101010101" pitchFamily="49" charset="-122"/>
                <a:ea typeface="黑体" panose="02010609060101010101" pitchFamily="49" charset="-122"/>
              </a:rPr>
              <a:t>               		</a:t>
            </a:r>
            <a:r>
              <a:rPr lang="en-US" altLang="zh-CN" sz="2800" b="1">
                <a:latin typeface="黑体" panose="02010609060101010101" pitchFamily="49" charset="-122"/>
                <a:ea typeface="黑体" panose="02010609060101010101" pitchFamily="49" charset="-122"/>
              </a:rPr>
              <a:t>----</a:t>
            </a:r>
            <a:r>
              <a:rPr lang="en-US" altLang="zh-CN" sz="2800">
                <a:latin typeface="Arial Black" panose="020B0A04020102020204" pitchFamily="34" charset="0"/>
                <a:ea typeface="黑体" panose="02010609060101010101" pitchFamily="49" charset="-122"/>
              </a:rPr>
              <a:t>Paul Grace</a:t>
            </a:r>
          </a:p>
        </p:txBody>
      </p:sp>
    </p:spTree>
    <p:extLst>
      <p:ext uri="{BB962C8B-B14F-4D97-AF65-F5344CB8AC3E}">
        <p14:creationId xmlns:p14="http://schemas.microsoft.com/office/powerpoint/2010/main" val="34337461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idx="4294967295"/>
          </p:nvPr>
        </p:nvSpPr>
        <p:spPr/>
        <p:txBody>
          <a:bodyPr/>
          <a:lstStyle/>
          <a:p>
            <a:r>
              <a:rPr kumimoji="0" lang="en-US" altLang="zh-CN"/>
              <a:t>13</a:t>
            </a:r>
            <a:r>
              <a:rPr kumimoji="0" lang="zh-CN" altLang="en-US"/>
              <a:t>亿人的“中国梦”</a:t>
            </a:r>
          </a:p>
        </p:txBody>
      </p:sp>
      <p:pic>
        <p:nvPicPr>
          <p:cNvPr id="38915" name="内容占位符 6" descr="Img368948210.jpeg"/>
          <p:cNvPicPr>
            <a:picLocks noGrp="1" noChangeAspect="1"/>
          </p:cNvPicPr>
          <p:nvPr>
            <p:ph idx="4294967295"/>
          </p:nvPr>
        </p:nvPicPr>
        <p:blipFill>
          <a:blip r:embed="rId2">
            <a:extLst>
              <a:ext uri="{28A0092B-C50C-407E-A947-70E740481C1C}">
                <a14:useLocalDpi xmlns:a14="http://schemas.microsoft.com/office/drawing/2010/main" val="0"/>
              </a:ext>
            </a:extLst>
          </a:blip>
          <a:srcRect l="-24702" r="-24702"/>
          <a:stretch>
            <a:fillRect/>
          </a:stretch>
        </p:blipFill>
        <p:spPr>
          <a:xfrm>
            <a:off x="1263650" y="2673350"/>
            <a:ext cx="7423150" cy="3900488"/>
          </a:xfrm>
        </p:spPr>
      </p:pic>
      <p:sp>
        <p:nvSpPr>
          <p:cNvPr id="38916" name="日期占位符 3"/>
          <p:cNvSpPr txBox="1">
            <a:spLocks noGrp="1" noChangeArrowheads="1"/>
          </p:cNvSpPr>
          <p:nvPr/>
        </p:nvSpPr>
        <p:spPr bwMode="auto">
          <a:xfrm>
            <a:off x="6586538" y="612775"/>
            <a:ext cx="957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ea typeface="楷体_GB2312" pitchFamily="1" charset="-122"/>
              </a:defRPr>
            </a:lvl1pPr>
            <a:lvl2pPr marL="742950" indent="-285750" algn="ctr">
              <a:defRPr>
                <a:solidFill>
                  <a:schemeClr val="tx1"/>
                </a:solidFill>
                <a:latin typeface="Arial" panose="020B0604020202020204" pitchFamily="34" charset="0"/>
                <a:ea typeface="楷体_GB2312" pitchFamily="1" charset="-122"/>
              </a:defRPr>
            </a:lvl2pPr>
            <a:lvl3pPr marL="1143000" indent="-228600" algn="ctr">
              <a:defRPr>
                <a:solidFill>
                  <a:schemeClr val="tx1"/>
                </a:solidFill>
                <a:latin typeface="Arial" panose="020B0604020202020204" pitchFamily="34" charset="0"/>
                <a:ea typeface="楷体_GB2312" pitchFamily="1" charset="-122"/>
              </a:defRPr>
            </a:lvl3pPr>
            <a:lvl4pPr marL="1600200" indent="-228600" algn="ctr">
              <a:defRPr>
                <a:solidFill>
                  <a:schemeClr val="tx1"/>
                </a:solidFill>
                <a:latin typeface="Arial" panose="020B0604020202020204" pitchFamily="34" charset="0"/>
                <a:ea typeface="楷体_GB2312" pitchFamily="1" charset="-122"/>
              </a:defRPr>
            </a:lvl4pPr>
            <a:lvl5pPr marL="2057400" indent="-228600" algn="ctr">
              <a:defRPr>
                <a:solidFill>
                  <a:schemeClr val="tx1"/>
                </a:solidFill>
                <a:latin typeface="Arial" panose="020B0604020202020204" pitchFamily="34" charset="0"/>
                <a:ea typeface="楷体_GB2312" pitchFamily="1"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fld id="{E91D64F0-12F3-4156-8005-A2C8870C0D8E}" type="datetime1">
              <a:rPr lang="en-US" altLang="zh-CN" sz="800">
                <a:solidFill>
                  <a:schemeClr val="accent2"/>
                </a:solidFill>
                <a:ea typeface="宋体" panose="02010600030101010101" pitchFamily="2" charset="-122"/>
              </a:rPr>
              <a:pPr/>
              <a:t>4/11/2017</a:t>
            </a:fld>
            <a:endParaRPr lang="en-US" altLang="zh-CN" sz="800">
              <a:solidFill>
                <a:schemeClr val="accent2"/>
              </a:solidFill>
              <a:ea typeface="宋体" panose="02010600030101010101" pitchFamily="2" charset="-122"/>
            </a:endParaRPr>
          </a:p>
        </p:txBody>
      </p:sp>
      <p:sp>
        <p:nvSpPr>
          <p:cNvPr id="38917" name="页脚占位符 4"/>
          <p:cNvSpPr txBox="1">
            <a:spLocks noGrp="1" noChangeArrowheads="1"/>
          </p:cNvSpPr>
          <p:nvPr/>
        </p:nvSpPr>
        <p:spPr bwMode="auto">
          <a:xfrm>
            <a:off x="5257800" y="612775"/>
            <a:ext cx="1325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ea typeface="楷体_GB2312" pitchFamily="1" charset="-122"/>
              </a:defRPr>
            </a:lvl1pPr>
            <a:lvl2pPr marL="742950" indent="-285750" algn="ctr">
              <a:defRPr>
                <a:solidFill>
                  <a:schemeClr val="tx1"/>
                </a:solidFill>
                <a:latin typeface="Arial" panose="020B0604020202020204" pitchFamily="34" charset="0"/>
                <a:ea typeface="楷体_GB2312" pitchFamily="1" charset="-122"/>
              </a:defRPr>
            </a:lvl2pPr>
            <a:lvl3pPr marL="1143000" indent="-228600" algn="ctr">
              <a:defRPr>
                <a:solidFill>
                  <a:schemeClr val="tx1"/>
                </a:solidFill>
                <a:latin typeface="Arial" panose="020B0604020202020204" pitchFamily="34" charset="0"/>
                <a:ea typeface="楷体_GB2312" pitchFamily="1" charset="-122"/>
              </a:defRPr>
            </a:lvl3pPr>
            <a:lvl4pPr marL="1600200" indent="-228600" algn="ctr">
              <a:defRPr>
                <a:solidFill>
                  <a:schemeClr val="tx1"/>
                </a:solidFill>
                <a:latin typeface="Arial" panose="020B0604020202020204" pitchFamily="34" charset="0"/>
                <a:ea typeface="楷体_GB2312" pitchFamily="1" charset="-122"/>
              </a:defRPr>
            </a:lvl4pPr>
            <a:lvl5pPr marL="2057400" indent="-228600" algn="ctr">
              <a:defRPr>
                <a:solidFill>
                  <a:schemeClr val="tx1"/>
                </a:solidFill>
                <a:latin typeface="Arial" panose="020B0604020202020204" pitchFamily="34" charset="0"/>
                <a:ea typeface="楷体_GB2312" pitchFamily="1"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r"/>
            <a:r>
              <a:rPr lang="en-US" altLang="en-US" sz="800">
                <a:solidFill>
                  <a:schemeClr val="accent2"/>
                </a:solidFill>
                <a:ea typeface="宋体" panose="02010600030101010101" pitchFamily="2" charset="-122"/>
              </a:rPr>
              <a:t>传播学研究方法</a:t>
            </a:r>
          </a:p>
        </p:txBody>
      </p:sp>
      <p:sp>
        <p:nvSpPr>
          <p:cNvPr id="38918" name="幻灯片编号占位符 5"/>
          <p:cNvSpPr txBox="1">
            <a:spLocks noGrp="1" noChangeArrowheads="1"/>
          </p:cNvSpPr>
          <p:nvPr/>
        </p:nvSpPr>
        <p:spPr bwMode="auto">
          <a:xfrm>
            <a:off x="8174038" y="1588"/>
            <a:ext cx="76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a:defRPr>
                <a:solidFill>
                  <a:schemeClr val="tx1"/>
                </a:solidFill>
                <a:latin typeface="Arial" panose="020B0604020202020204" pitchFamily="34" charset="0"/>
                <a:ea typeface="楷体_GB2312" pitchFamily="1" charset="-122"/>
              </a:defRPr>
            </a:lvl1pPr>
            <a:lvl2pPr marL="742950" indent="-285750" algn="ctr">
              <a:defRPr>
                <a:solidFill>
                  <a:schemeClr val="tx1"/>
                </a:solidFill>
                <a:latin typeface="Arial" panose="020B0604020202020204" pitchFamily="34" charset="0"/>
                <a:ea typeface="楷体_GB2312" pitchFamily="1" charset="-122"/>
              </a:defRPr>
            </a:lvl2pPr>
            <a:lvl3pPr marL="1143000" indent="-228600" algn="ctr">
              <a:defRPr>
                <a:solidFill>
                  <a:schemeClr val="tx1"/>
                </a:solidFill>
                <a:latin typeface="Arial" panose="020B0604020202020204" pitchFamily="34" charset="0"/>
                <a:ea typeface="楷体_GB2312" pitchFamily="1" charset="-122"/>
              </a:defRPr>
            </a:lvl3pPr>
            <a:lvl4pPr marL="1600200" indent="-228600" algn="ctr">
              <a:defRPr>
                <a:solidFill>
                  <a:schemeClr val="tx1"/>
                </a:solidFill>
                <a:latin typeface="Arial" panose="020B0604020202020204" pitchFamily="34" charset="0"/>
                <a:ea typeface="楷体_GB2312" pitchFamily="1" charset="-122"/>
              </a:defRPr>
            </a:lvl4pPr>
            <a:lvl5pPr marL="2057400" indent="-228600" algn="ctr">
              <a:defRPr>
                <a:solidFill>
                  <a:schemeClr val="tx1"/>
                </a:solidFill>
                <a:latin typeface="Arial" panose="020B0604020202020204" pitchFamily="34" charset="0"/>
                <a:ea typeface="楷体_GB2312" pitchFamily="1"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r"/>
            <a:fld id="{98F1AFCD-E998-4C1E-B10E-33FFCBC8B5B2}" type="slidenum">
              <a:rPr lang="en-US" altLang="zh-CN">
                <a:solidFill>
                  <a:srgbClr val="FFFFFF"/>
                </a:solidFill>
                <a:ea typeface="宋体" panose="02010600030101010101" pitchFamily="2" charset="-122"/>
              </a:rPr>
              <a:pPr algn="r"/>
              <a:t>82</a:t>
            </a:fld>
            <a:endParaRPr lang="en-US" altLang="zh-CN">
              <a:solidFill>
                <a:srgbClr val="FFFFFF"/>
              </a:solidFill>
              <a:ea typeface="宋体" panose="02010600030101010101" pitchFamily="2" charset="-122"/>
            </a:endParaRPr>
          </a:p>
        </p:txBody>
      </p:sp>
      <p:sp>
        <p:nvSpPr>
          <p:cNvPr id="38919" name="Rectangle 3"/>
          <p:cNvSpPr txBox="1">
            <a:spLocks noChangeArrowheads="1"/>
          </p:cNvSpPr>
          <p:nvPr/>
        </p:nvSpPr>
        <p:spPr bwMode="auto">
          <a:xfrm>
            <a:off x="628650" y="19319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lgn="ctr">
              <a:defRPr>
                <a:solidFill>
                  <a:schemeClr val="tx1"/>
                </a:solidFill>
                <a:latin typeface="Arial" panose="020B0604020202020204" pitchFamily="34" charset="0"/>
                <a:ea typeface="楷体_GB2312" pitchFamily="1" charset="-122"/>
              </a:defRPr>
            </a:lvl1pPr>
            <a:lvl2pPr marL="742950" indent="-285750" algn="ctr">
              <a:defRPr>
                <a:solidFill>
                  <a:schemeClr val="tx1"/>
                </a:solidFill>
                <a:latin typeface="Arial" panose="020B0604020202020204" pitchFamily="34" charset="0"/>
                <a:ea typeface="楷体_GB2312" pitchFamily="1" charset="-122"/>
              </a:defRPr>
            </a:lvl2pPr>
            <a:lvl3pPr marL="1143000" indent="-228600" algn="ctr">
              <a:defRPr>
                <a:solidFill>
                  <a:schemeClr val="tx1"/>
                </a:solidFill>
                <a:latin typeface="Arial" panose="020B0604020202020204" pitchFamily="34" charset="0"/>
                <a:ea typeface="楷体_GB2312" pitchFamily="1" charset="-122"/>
              </a:defRPr>
            </a:lvl3pPr>
            <a:lvl4pPr marL="1600200" indent="-228600" algn="ctr">
              <a:defRPr>
                <a:solidFill>
                  <a:schemeClr val="tx1"/>
                </a:solidFill>
                <a:latin typeface="Arial" panose="020B0604020202020204" pitchFamily="34" charset="0"/>
                <a:ea typeface="楷体_GB2312" pitchFamily="1" charset="-122"/>
              </a:defRPr>
            </a:lvl4pPr>
            <a:lvl5pPr marL="2057400" indent="-228600" algn="ctr">
              <a:defRPr>
                <a:solidFill>
                  <a:schemeClr val="tx1"/>
                </a:solidFill>
                <a:latin typeface="Arial" panose="020B0604020202020204" pitchFamily="34" charset="0"/>
                <a:ea typeface="楷体_GB2312" pitchFamily="1"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spcBef>
                <a:spcPts val="300"/>
              </a:spcBef>
              <a:buClr>
                <a:srgbClr val="A04DA3"/>
              </a:buClr>
              <a:buFont typeface="Georgia" panose="02040502050405020303" pitchFamily="18" charset="0"/>
              <a:buNone/>
            </a:pPr>
            <a:r>
              <a:rPr lang="zh-CN" altLang="en-US" sz="2000">
                <a:solidFill>
                  <a:srgbClr val="FF0000"/>
                </a:solidFill>
                <a:latin typeface="Georgia" panose="02040502050405020303" pitchFamily="18" charset="0"/>
                <a:ea typeface="宋体" panose="02010600030101010101" pitchFamily="2" charset="-122"/>
              </a:rPr>
              <a:t>中国梦是每个中国人的梦</a:t>
            </a:r>
            <a:r>
              <a:rPr lang="en-US" altLang="zh-CN" sz="2000">
                <a:solidFill>
                  <a:srgbClr val="FF0000"/>
                </a:solidFill>
                <a:latin typeface="Georgia" panose="02040502050405020303" pitchFamily="18" charset="0"/>
                <a:ea typeface="宋体" panose="02010600030101010101" pitchFamily="2" charset="-122"/>
              </a:rPr>
              <a:t>⋯⋯</a:t>
            </a:r>
            <a:r>
              <a:rPr lang="zh-CN" altLang="en-US" sz="2000">
                <a:solidFill>
                  <a:srgbClr val="FF0000"/>
                </a:solidFill>
                <a:latin typeface="Georgia" panose="02040502050405020303" pitchFamily="18" charset="0"/>
                <a:ea typeface="宋体" panose="02010600030101010101" pitchFamily="2" charset="-122"/>
              </a:rPr>
              <a:t>中国人共享人生出彩机会</a:t>
            </a:r>
            <a:r>
              <a:rPr lang="en-US" altLang="zh-CN" sz="2000">
                <a:solidFill>
                  <a:srgbClr val="FF0000"/>
                </a:solidFill>
                <a:latin typeface="Georgia" panose="02040502050405020303" pitchFamily="18" charset="0"/>
                <a:ea typeface="宋体" panose="02010600030101010101" pitchFamily="2" charset="-122"/>
              </a:rPr>
              <a:t>⋯⋯</a:t>
            </a:r>
            <a:r>
              <a:rPr lang="zh-CN" altLang="en-US" sz="2000">
                <a:solidFill>
                  <a:srgbClr val="FF0000"/>
                </a:solidFill>
                <a:latin typeface="Georgia" panose="02040502050405020303" pitchFamily="18" charset="0"/>
                <a:ea typeface="宋体" panose="02010600030101010101" pitchFamily="2" charset="-122"/>
              </a:rPr>
              <a:t>（习近平）</a:t>
            </a:r>
            <a:endParaRPr lang="en-US" altLang="zh-CN" sz="2000">
              <a:solidFill>
                <a:srgbClr val="FF0000"/>
              </a:solidFill>
              <a:latin typeface="Georgia" panose="02040502050405020303" pitchFamily="18" charset="0"/>
              <a:ea typeface="宋体" panose="02010600030101010101" pitchFamily="2" charset="-122"/>
            </a:endParaRPr>
          </a:p>
        </p:txBody>
      </p:sp>
    </p:spTree>
    <p:extLst>
      <p:ext uri="{BB962C8B-B14F-4D97-AF65-F5344CB8AC3E}">
        <p14:creationId xmlns:p14="http://schemas.microsoft.com/office/powerpoint/2010/main" val="37787886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txBox="1">
            <a:spLocks/>
          </p:cNvSpPr>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a:solidFill>
                  <a:schemeClr val="tx1"/>
                </a:solidFill>
                <a:latin typeface="Arial" panose="020B0604020202020204" pitchFamily="34" charset="0"/>
                <a:ea typeface="楷体_GB2312" pitchFamily="1" charset="-122"/>
              </a:defRPr>
            </a:lvl1pPr>
            <a:lvl2pPr marL="742950" indent="-285750" algn="ctr">
              <a:defRPr>
                <a:solidFill>
                  <a:schemeClr val="tx1"/>
                </a:solidFill>
                <a:latin typeface="Arial" panose="020B0604020202020204" pitchFamily="34" charset="0"/>
                <a:ea typeface="楷体_GB2312" pitchFamily="1" charset="-122"/>
              </a:defRPr>
            </a:lvl2pPr>
            <a:lvl3pPr marL="1143000" indent="-228600" algn="ctr">
              <a:defRPr>
                <a:solidFill>
                  <a:schemeClr val="tx1"/>
                </a:solidFill>
                <a:latin typeface="Arial" panose="020B0604020202020204" pitchFamily="34" charset="0"/>
                <a:ea typeface="楷体_GB2312" pitchFamily="1" charset="-122"/>
              </a:defRPr>
            </a:lvl3pPr>
            <a:lvl4pPr marL="1600200" indent="-228600" algn="ctr">
              <a:defRPr>
                <a:solidFill>
                  <a:schemeClr val="tx1"/>
                </a:solidFill>
                <a:latin typeface="Arial" panose="020B0604020202020204" pitchFamily="34" charset="0"/>
                <a:ea typeface="楷体_GB2312" pitchFamily="1" charset="-122"/>
              </a:defRPr>
            </a:lvl4pPr>
            <a:lvl5pPr marL="2057400" indent="-228600" algn="ctr">
              <a:defRPr>
                <a:solidFill>
                  <a:schemeClr val="tx1"/>
                </a:solidFill>
                <a:latin typeface="Arial" panose="020B0604020202020204" pitchFamily="34" charset="0"/>
                <a:ea typeface="楷体_GB2312" pitchFamily="1"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l"/>
            <a:r>
              <a:rPr lang="zh-CN" altLang="en-US" sz="4000">
                <a:solidFill>
                  <a:schemeClr val="tx2"/>
                </a:solidFill>
                <a:latin typeface="Trebuchet MS" panose="020B0603020202020204" pitchFamily="34" charset="0"/>
                <a:ea typeface="宋体" panose="02010600030101010101" pitchFamily="2" charset="-122"/>
              </a:rPr>
              <a:t>梦，例外和无用</a:t>
            </a:r>
          </a:p>
        </p:txBody>
      </p:sp>
      <p:pic>
        <p:nvPicPr>
          <p:cNvPr id="39939" name="图片 2" descr="ad4a24070fcf57df052013084233682b.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138363"/>
            <a:ext cx="6311900"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descr="b4cf767eded0f1b7034724c4ff75893e.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7100" y="487363"/>
            <a:ext cx="6946900"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b70bb02ccd99157034ac1ad2d33b2374.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638" y="3284538"/>
            <a:ext cx="46291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178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609600"/>
            <a:ext cx="7772400" cy="1143000"/>
          </a:xfrm>
        </p:spPr>
        <p:txBody>
          <a:bodyPr/>
          <a:lstStyle/>
          <a:p>
            <a:r>
              <a:rPr lang="en-US" altLang="zh-CN" dirty="0"/>
              <a:t>Motivation of generation</a:t>
            </a:r>
            <a:endParaRPr lang="zh-CN" altLang="en-US" dirty="0"/>
          </a:p>
        </p:txBody>
      </p:sp>
      <p:sp>
        <p:nvSpPr>
          <p:cNvPr id="3" name="内容占位符 2"/>
          <p:cNvSpPr>
            <a:spLocks noGrp="1"/>
          </p:cNvSpPr>
          <p:nvPr>
            <p:ph sz="half" idx="1"/>
          </p:nvPr>
        </p:nvSpPr>
        <p:spPr>
          <a:xfrm>
            <a:off x="1359127" y="1752600"/>
            <a:ext cx="3810000" cy="4114800"/>
          </a:xfrm>
        </p:spPr>
        <p:txBody>
          <a:bodyPr/>
          <a:lstStyle/>
          <a:p>
            <a:r>
              <a:rPr lang="zh-CN" altLang="en-US" dirty="0"/>
              <a:t>中国合伙人</a:t>
            </a:r>
            <a:endParaRPr lang="en-US" altLang="zh-CN" dirty="0"/>
          </a:p>
        </p:txBody>
      </p:sp>
      <p:sp>
        <p:nvSpPr>
          <p:cNvPr id="4" name="内容占位符 3"/>
          <p:cNvSpPr>
            <a:spLocks noGrp="1"/>
          </p:cNvSpPr>
          <p:nvPr>
            <p:ph sz="half" idx="2"/>
          </p:nvPr>
        </p:nvSpPr>
        <p:spPr>
          <a:xfrm>
            <a:off x="5312229" y="1752600"/>
            <a:ext cx="3810000" cy="4114800"/>
          </a:xfrm>
        </p:spPr>
        <p:txBody>
          <a:bodyPr/>
          <a:lstStyle/>
          <a:p>
            <a:r>
              <a:rPr lang="zh-CN" altLang="en-US" dirty="0"/>
              <a:t>小时代</a:t>
            </a:r>
          </a:p>
        </p:txBody>
      </p:sp>
      <p:sp>
        <p:nvSpPr>
          <p:cNvPr id="5" name="灯片编号占位符 4"/>
          <p:cNvSpPr>
            <a:spLocks noGrp="1"/>
          </p:cNvSpPr>
          <p:nvPr>
            <p:ph type="sldNum" sz="quarter" idx="12"/>
          </p:nvPr>
        </p:nvSpPr>
        <p:spPr/>
        <p:txBody>
          <a:bodyPr/>
          <a:lstStyle/>
          <a:p>
            <a:pPr>
              <a:defRPr/>
            </a:pPr>
            <a:r>
              <a:rPr lang="en-US"/>
              <a:t>1-</a:t>
            </a:r>
            <a:fld id="{CFAB888A-D9B6-41C5-8E40-8D545E1F9A9A}" type="slidenum">
              <a:rPr lang="en-US" smtClean="0"/>
              <a:pPr>
                <a:defRPr/>
              </a:pPr>
              <a:t>84</a:t>
            </a:fld>
            <a:endParaRPr lang="en-US"/>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5840" y="2264228"/>
            <a:ext cx="2995159" cy="4423378"/>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264228"/>
            <a:ext cx="2948919" cy="4423378"/>
          </a:xfrm>
          <a:prstGeom prst="rect">
            <a:avLst/>
          </a:prstGeom>
        </p:spPr>
      </p:pic>
    </p:spTree>
    <p:extLst>
      <p:ext uri="{BB962C8B-B14F-4D97-AF65-F5344CB8AC3E}">
        <p14:creationId xmlns:p14="http://schemas.microsoft.com/office/powerpoint/2010/main" val="27400388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Group consciousness</a:t>
            </a:r>
            <a:endParaRPr lang="zh-CN" altLang="en-US" dirty="0"/>
          </a:p>
        </p:txBody>
      </p:sp>
      <p:sp>
        <p:nvSpPr>
          <p:cNvPr id="3" name="内容占位符 2"/>
          <p:cNvSpPr>
            <a:spLocks noGrp="1"/>
          </p:cNvSpPr>
          <p:nvPr>
            <p:ph sz="half" idx="1"/>
          </p:nvPr>
        </p:nvSpPr>
        <p:spPr/>
        <p:txBody>
          <a:bodyPr/>
          <a:lstStyle/>
          <a:p>
            <a:r>
              <a:rPr lang="en-US" altLang="zh-CN" dirty="0"/>
              <a:t>Trendy</a:t>
            </a:r>
            <a:endParaRPr lang="zh-CN" altLang="en-US" dirty="0"/>
          </a:p>
        </p:txBody>
      </p:sp>
      <p:sp>
        <p:nvSpPr>
          <p:cNvPr id="4" name="内容占位符 3"/>
          <p:cNvSpPr>
            <a:spLocks noGrp="1"/>
          </p:cNvSpPr>
          <p:nvPr>
            <p:ph sz="half" idx="2"/>
          </p:nvPr>
        </p:nvSpPr>
        <p:spPr>
          <a:xfrm>
            <a:off x="5784126" y="1981200"/>
            <a:ext cx="3810000" cy="4114800"/>
          </a:xfrm>
        </p:spPr>
        <p:txBody>
          <a:bodyPr/>
          <a:lstStyle/>
          <a:p>
            <a:r>
              <a:rPr lang="en-US" altLang="zh-CN" dirty="0"/>
              <a:t>Outdated</a:t>
            </a:r>
            <a:endParaRPr lang="zh-CN" altLang="en-US" dirty="0"/>
          </a:p>
        </p:txBody>
      </p:sp>
      <p:sp>
        <p:nvSpPr>
          <p:cNvPr id="5" name="灯片编号占位符 4"/>
          <p:cNvSpPr>
            <a:spLocks noGrp="1"/>
          </p:cNvSpPr>
          <p:nvPr>
            <p:ph type="sldNum" sz="quarter" idx="12"/>
          </p:nvPr>
        </p:nvSpPr>
        <p:spPr/>
        <p:txBody>
          <a:bodyPr/>
          <a:lstStyle/>
          <a:p>
            <a:pPr>
              <a:defRPr/>
            </a:pPr>
            <a:r>
              <a:rPr lang="en-US"/>
              <a:t>1-</a:t>
            </a:r>
            <a:fld id="{CFAB888A-D9B6-41C5-8E40-8D545E1F9A9A}" type="slidenum">
              <a:rPr lang="en-US" smtClean="0"/>
              <a:pPr>
                <a:defRPr/>
              </a:pPr>
              <a:t>85</a:t>
            </a:fld>
            <a:endParaRPr lang="en-US"/>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24843"/>
          <a:stretch/>
        </p:blipFill>
        <p:spPr>
          <a:xfrm>
            <a:off x="4934241" y="2590801"/>
            <a:ext cx="4696299" cy="3104666"/>
          </a:xfrm>
          <a:prstGeom prst="rect">
            <a:avLst/>
          </a:prstGeom>
        </p:spPr>
      </p:pic>
      <p:pic>
        <p:nvPicPr>
          <p:cNvPr id="10" name="图片 9"/>
          <p:cNvPicPr>
            <a:picLocks noChangeAspect="1"/>
          </p:cNvPicPr>
          <p:nvPr/>
        </p:nvPicPr>
        <p:blipFill rotWithShape="1">
          <a:blip r:embed="rId3"/>
          <a:srcRect l="11511"/>
          <a:stretch/>
        </p:blipFill>
        <p:spPr>
          <a:xfrm>
            <a:off x="76200" y="2590801"/>
            <a:ext cx="4858041" cy="3124200"/>
          </a:xfrm>
          <a:prstGeom prst="rect">
            <a:avLst/>
          </a:prstGeom>
        </p:spPr>
      </p:pic>
    </p:spTree>
    <p:extLst>
      <p:ext uri="{BB962C8B-B14F-4D97-AF65-F5344CB8AC3E}">
        <p14:creationId xmlns:p14="http://schemas.microsoft.com/office/powerpoint/2010/main" val="450160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idx="4294967295"/>
          </p:nvPr>
        </p:nvSpPr>
        <p:spPr/>
        <p:txBody>
          <a:bodyPr/>
          <a:lstStyle/>
          <a:p>
            <a:pPr>
              <a:defRPr/>
            </a:pPr>
            <a:r>
              <a:rPr lang="zh-CN" altLang="en-US" b="0" dirty="0">
                <a:effectLst>
                  <a:outerShdw blurRad="38100" dist="38100" dir="2700000" algn="tl">
                    <a:srgbClr val="C0C0C0"/>
                  </a:outerShdw>
                </a:effectLst>
              </a:rPr>
              <a:t>到底如何到达呢？</a:t>
            </a:r>
            <a:endParaRPr lang="zh-CN" altLang="en-US" dirty="0">
              <a:effectLst>
                <a:outerShdw blurRad="38100" dist="38100" dir="2700000" algn="tl">
                  <a:srgbClr val="C0C0C0"/>
                </a:outerShdw>
              </a:effectLst>
            </a:endParaRPr>
          </a:p>
        </p:txBody>
      </p:sp>
      <p:sp>
        <p:nvSpPr>
          <p:cNvPr id="15363" name="内容占位符 2"/>
          <p:cNvSpPr>
            <a:spLocks noGrp="1"/>
          </p:cNvSpPr>
          <p:nvPr>
            <p:ph idx="4294967295"/>
          </p:nvPr>
        </p:nvSpPr>
        <p:spPr/>
        <p:txBody>
          <a:bodyPr/>
          <a:lstStyle/>
          <a:p>
            <a:pPr>
              <a:defRPr/>
            </a:pPr>
            <a:r>
              <a:rPr lang="zh-CN" altLang="en-US" sz="2400" b="0" dirty="0">
                <a:effectLst>
                  <a:outerShdw blurRad="38100" dist="38100" dir="2700000" algn="tl">
                    <a:srgbClr val="C0C0C0"/>
                  </a:outerShdw>
                </a:effectLst>
              </a:rPr>
              <a:t>足够有吸引力的产品（或者一次营销推广策划），一定要有特别之处</a:t>
            </a:r>
            <a:endParaRPr lang="en-US" altLang="zh-CN" sz="2400" b="0" dirty="0">
              <a:effectLst>
                <a:outerShdw blurRad="38100" dist="38100" dir="2700000" algn="tl">
                  <a:srgbClr val="C0C0C0"/>
                </a:outerShdw>
              </a:effectLst>
            </a:endParaRPr>
          </a:p>
          <a:p>
            <a:pPr>
              <a:defRPr/>
            </a:pPr>
            <a:r>
              <a:rPr lang="zh-CN" altLang="en-US" sz="2400" b="0" dirty="0">
                <a:effectLst>
                  <a:outerShdw blurRad="38100" dist="38100" dir="2700000" algn="tl">
                    <a:srgbClr val="C0C0C0"/>
                  </a:outerShdw>
                </a:effectLst>
              </a:rPr>
              <a:t>“对他</a:t>
            </a:r>
            <a:r>
              <a:rPr lang="en-US" altLang="zh-CN" sz="2400" b="0" dirty="0">
                <a:effectLst>
                  <a:outerShdw blurRad="38100" dist="38100" dir="2700000" algn="tl">
                    <a:srgbClr val="C0C0C0"/>
                  </a:outerShdw>
                </a:effectLst>
              </a:rPr>
              <a:t>/</a:t>
            </a:r>
            <a:r>
              <a:rPr lang="zh-CN" altLang="en-US" sz="2400" b="0" dirty="0">
                <a:effectLst>
                  <a:outerShdw blurRad="38100" dist="38100" dir="2700000" algn="tl">
                    <a:srgbClr val="C0C0C0"/>
                  </a:outerShdw>
                </a:effectLst>
              </a:rPr>
              <a:t>她的</a:t>
            </a:r>
            <a:r>
              <a:rPr lang="en-US" altLang="zh-CN" sz="2400" b="0" dirty="0">
                <a:effectLst>
                  <a:outerShdw blurRad="38100" dist="38100" dir="2700000" algn="tl">
                    <a:srgbClr val="C0C0C0"/>
                  </a:outerShdw>
                </a:effectLst>
              </a:rPr>
              <a:t>Followers</a:t>
            </a:r>
            <a:r>
              <a:rPr lang="zh-CN" altLang="en-US" sz="2400" b="0" dirty="0">
                <a:effectLst>
                  <a:outerShdw blurRad="38100" dist="38100" dir="2700000" algn="tl">
                    <a:srgbClr val="C0C0C0"/>
                  </a:outerShdw>
                </a:effectLst>
              </a:rPr>
              <a:t>有价值的信息”</a:t>
            </a:r>
            <a:endParaRPr lang="en-US" altLang="zh-CN" sz="2400" b="0" dirty="0">
              <a:effectLst>
                <a:outerShdw blurRad="38100" dist="38100" dir="2700000" algn="tl">
                  <a:srgbClr val="C0C0C0"/>
                </a:outerShdw>
              </a:effectLst>
            </a:endParaRPr>
          </a:p>
          <a:p>
            <a:pPr>
              <a:defRPr/>
            </a:pPr>
            <a:r>
              <a:rPr lang="zh-CN" altLang="en-US" sz="2400" b="0" dirty="0">
                <a:effectLst>
                  <a:outerShdw blurRad="38100" dist="38100" dir="2700000" algn="tl">
                    <a:srgbClr val="C0C0C0"/>
                  </a:outerShdw>
                </a:effectLst>
              </a:rPr>
              <a:t>让这些假设能够到达的引爆者心甘情愿主动帮你来推；遵循创新扩散理论。</a:t>
            </a:r>
            <a:endParaRPr lang="en-US" altLang="zh-CN" sz="2400" b="0" dirty="0">
              <a:effectLst>
                <a:outerShdw blurRad="38100" dist="38100" dir="2700000" algn="tl">
                  <a:srgbClr val="C0C0C0"/>
                </a:outerShdw>
              </a:effectLst>
            </a:endParaRPr>
          </a:p>
          <a:p>
            <a:pPr>
              <a:defRPr/>
            </a:pPr>
            <a:r>
              <a:rPr lang="zh-CN" altLang="en-US" sz="2400" b="0" dirty="0">
                <a:effectLst>
                  <a:outerShdw blurRad="38100" dist="38100" dir="2700000" algn="tl">
                    <a:srgbClr val="C0C0C0"/>
                  </a:outerShdw>
                </a:effectLst>
              </a:rPr>
              <a:t>我们不是刘德华</a:t>
            </a:r>
            <a:endParaRPr lang="en-US" altLang="zh-CN" sz="2400" b="0" dirty="0">
              <a:effectLst>
                <a:outerShdw blurRad="38100" dist="38100" dir="2700000" algn="tl">
                  <a:srgbClr val="C0C0C0"/>
                </a:outerShdw>
              </a:effectLst>
            </a:endParaRPr>
          </a:p>
          <a:p>
            <a:pPr>
              <a:defRPr/>
            </a:pPr>
            <a:r>
              <a:rPr lang="zh-CN" altLang="en-US" sz="2400" b="0" dirty="0">
                <a:effectLst>
                  <a:outerShdw blurRad="38100" dist="38100" dir="2700000" algn="tl">
                    <a:srgbClr val="C0C0C0"/>
                  </a:outerShdw>
                </a:effectLst>
              </a:rPr>
              <a:t> “影响力”是很多专业博客前进的动力，“金钱”是排在第二位的。</a:t>
            </a:r>
            <a:endParaRPr lang="en-US" altLang="zh-CN" sz="2400" b="0" dirty="0">
              <a:effectLst>
                <a:outerShdw blurRad="38100" dist="38100" dir="2700000" algn="tl">
                  <a:srgbClr val="C0C0C0"/>
                </a:outerShdw>
              </a:effectLst>
            </a:endParaRPr>
          </a:p>
          <a:p>
            <a:pPr>
              <a:defRPr/>
            </a:pPr>
            <a:r>
              <a:rPr lang="zh-CN" altLang="en-US" sz="2400" b="0" dirty="0">
                <a:effectLst>
                  <a:outerShdw blurRad="38100" dist="38100" dir="2700000" algn="tl">
                    <a:srgbClr val="C0C0C0"/>
                  </a:outerShdw>
                </a:effectLst>
              </a:rPr>
              <a:t>很多</a:t>
            </a:r>
            <a:r>
              <a:rPr lang="en-US" altLang="zh-CN" sz="2400" b="0" dirty="0">
                <a:effectLst>
                  <a:outerShdw blurRad="38100" dist="38100" dir="2700000" algn="tl">
                    <a:srgbClr val="C0C0C0"/>
                  </a:outerShdw>
                </a:effectLst>
              </a:rPr>
              <a:t>Followers</a:t>
            </a:r>
            <a:r>
              <a:rPr lang="zh-CN" altLang="en-US" sz="2400" b="0" dirty="0">
                <a:effectLst>
                  <a:outerShdw blurRad="38100" dist="38100" dir="2700000" algn="tl">
                    <a:srgbClr val="C0C0C0"/>
                  </a:outerShdw>
                </a:effectLst>
              </a:rPr>
              <a:t>跟踪他们的</a:t>
            </a:r>
            <a:r>
              <a:rPr lang="en-US" altLang="zh-CN" sz="2400" b="0" dirty="0">
                <a:effectLst>
                  <a:outerShdw blurRad="38100" dist="38100" dir="2700000" algn="tl">
                    <a:srgbClr val="C0C0C0"/>
                  </a:outerShdw>
                </a:effectLst>
              </a:rPr>
              <a:t>Tweet</a:t>
            </a:r>
            <a:r>
              <a:rPr lang="zh-CN" altLang="en-US" sz="2400" b="0" dirty="0">
                <a:effectLst>
                  <a:outerShdw blurRad="38100" dist="38100" dir="2700000" algn="tl">
                    <a:srgbClr val="C0C0C0"/>
                  </a:outerShdw>
                </a:effectLst>
              </a:rPr>
              <a:t>目的很简单，“这家伙经常发的信息都挺好玩或者挺有价值的”。</a:t>
            </a:r>
            <a:endParaRPr lang="zh-CN" altLang="en-US" sz="2400" dirty="0">
              <a:effectLst>
                <a:outerShdw blurRad="38100" dist="38100" dir="2700000" algn="tl">
                  <a:srgbClr val="C0C0C0"/>
                </a:outerShdw>
              </a:effectLst>
            </a:endParaRPr>
          </a:p>
        </p:txBody>
      </p:sp>
    </p:spTree>
    <p:extLst>
      <p:ext uri="{BB962C8B-B14F-4D97-AF65-F5344CB8AC3E}">
        <p14:creationId xmlns:p14="http://schemas.microsoft.com/office/powerpoint/2010/main" val="32242486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都市">
  <a:themeElements>
    <a:clrScheme name="都市">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都市">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都市">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Urban</Template>
  <TotalTime>2549</TotalTime>
  <Words>3681</Words>
  <Application>Microsoft Office PowerPoint</Application>
  <PresentationFormat>顶置</PresentationFormat>
  <Paragraphs>656</Paragraphs>
  <Slides>85</Slides>
  <Notes>7</Notes>
  <HiddenSlides>0</HiddenSlides>
  <MMClips>0</MMClips>
  <ScaleCrop>false</ScaleCrop>
  <HeadingPairs>
    <vt:vector size="8" baseType="variant">
      <vt:variant>
        <vt:lpstr>已用的字体</vt:lpstr>
      </vt:variant>
      <vt:variant>
        <vt:i4>24</vt:i4>
      </vt:variant>
      <vt:variant>
        <vt:lpstr>主题</vt:lpstr>
      </vt:variant>
      <vt:variant>
        <vt:i4>1</vt:i4>
      </vt:variant>
      <vt:variant>
        <vt:lpstr>嵌入 OLE 服务器</vt:lpstr>
      </vt:variant>
      <vt:variant>
        <vt:i4>4</vt:i4>
      </vt:variant>
      <vt:variant>
        <vt:lpstr>幻灯片标题</vt:lpstr>
      </vt:variant>
      <vt:variant>
        <vt:i4>85</vt:i4>
      </vt:variant>
    </vt:vector>
  </HeadingPairs>
  <TitlesOfParts>
    <vt:vector size="114" baseType="lpstr">
      <vt:lpstr>Heiti SC Medium</vt:lpstr>
      <vt:lpstr>Lucida Grande</vt:lpstr>
      <vt:lpstr>Monotype Sorts</vt:lpstr>
      <vt:lpstr>方正超粗黑_GBK</vt:lpstr>
      <vt:lpstr>方正舒体</vt:lpstr>
      <vt:lpstr>黑体</vt:lpstr>
      <vt:lpstr>华文彩云</vt:lpstr>
      <vt:lpstr>华文琥珀</vt:lpstr>
      <vt:lpstr>华文细黑</vt:lpstr>
      <vt:lpstr>华文新魏</vt:lpstr>
      <vt:lpstr>楷体_GB2312</vt:lpstr>
      <vt:lpstr>宋体</vt:lpstr>
      <vt:lpstr>微软雅黑</vt:lpstr>
      <vt:lpstr>Arial</vt:lpstr>
      <vt:lpstr>Arial Black</vt:lpstr>
      <vt:lpstr>Calibri</vt:lpstr>
      <vt:lpstr>Cambria</vt:lpstr>
      <vt:lpstr>Georgia</vt:lpstr>
      <vt:lpstr>Impact</vt:lpstr>
      <vt:lpstr>Tahoma</vt:lpstr>
      <vt:lpstr>Times New Roman</vt:lpstr>
      <vt:lpstr>Trebuchet MS</vt:lpstr>
      <vt:lpstr>Wingdings</vt:lpstr>
      <vt:lpstr>Wingdings 2</vt:lpstr>
      <vt:lpstr>都市</vt:lpstr>
      <vt:lpstr>图像文档</vt:lpstr>
      <vt:lpstr>Bitmap Image</vt:lpstr>
      <vt:lpstr>位图图像</vt:lpstr>
      <vt:lpstr>Chart</vt:lpstr>
      <vt:lpstr>第7讲 社交媒体开发与互动</vt:lpstr>
      <vt:lpstr>PowerPoint 演示文稿</vt:lpstr>
      <vt:lpstr>社交媒体</vt:lpstr>
      <vt:lpstr>Social Media</vt:lpstr>
      <vt:lpstr>PowerPoint 演示文稿</vt:lpstr>
      <vt:lpstr>如何在 Twitter上发展Follower？</vt:lpstr>
      <vt:lpstr>PowerPoint 演示文稿</vt:lpstr>
      <vt:lpstr>微博快跑活动</vt:lpstr>
      <vt:lpstr>到底如何到达呢？</vt:lpstr>
      <vt:lpstr>社交媒体的优势</vt:lpstr>
      <vt:lpstr>ePR社交媒体的误读与滥用</vt:lpstr>
      <vt:lpstr>一、自有媒体广告</vt:lpstr>
      <vt:lpstr>PowerPoint 演示文稿</vt:lpstr>
      <vt:lpstr>PowerPoint 演示文稿</vt:lpstr>
      <vt:lpstr>PowerPoint 演示文稿</vt:lpstr>
      <vt:lpstr>社交媒体广告</vt:lpstr>
      <vt:lpstr>PowerPoint 演示文稿</vt:lpstr>
      <vt:lpstr>PowerPoint 演示文稿</vt:lpstr>
      <vt:lpstr>PowerPoint 演示文稿</vt:lpstr>
      <vt:lpstr>二、微博的特点 </vt:lpstr>
      <vt:lpstr>PowerPoint 演示文稿</vt:lpstr>
      <vt:lpstr>PowerPoint 演示文稿</vt:lpstr>
      <vt:lpstr>企业微博广告营销</vt:lpstr>
      <vt:lpstr>PowerPoint 演示文稿</vt:lpstr>
      <vt:lpstr>微博营销的主要类型</vt:lpstr>
      <vt:lpstr>PowerPoint 演示文稿</vt:lpstr>
      <vt:lpstr>PowerPoint 演示文稿</vt:lpstr>
      <vt:lpstr>PowerPoint 演示文稿</vt:lpstr>
      <vt:lpstr>PowerPoint 演示文稿</vt:lpstr>
      <vt:lpstr>微信的优势</vt:lpstr>
      <vt:lpstr>微信产品的盈利模式</vt:lpstr>
      <vt:lpstr>微信营销推广</vt:lpstr>
      <vt:lpstr>智能推送广告</vt:lpstr>
      <vt:lpstr>PowerPoint 演示文稿</vt:lpstr>
      <vt:lpstr>PowerPoint 演示文稿</vt:lpstr>
      <vt:lpstr>PowerPoint 演示文稿</vt:lpstr>
      <vt:lpstr>PowerPoint 演示文稿</vt:lpstr>
      <vt:lpstr> 项目管理的基本理念及应用</vt:lpstr>
      <vt:lpstr>PowerPoint 演示文稿</vt:lpstr>
      <vt:lpstr>PowerPoint 演示文稿</vt:lpstr>
      <vt:lpstr>PowerPoint 演示文稿</vt:lpstr>
      <vt:lpstr>PowerPoint 演示文稿</vt:lpstr>
      <vt:lpstr>项目的分类</vt:lpstr>
      <vt:lpstr>PowerPoint 演示文稿</vt:lpstr>
      <vt:lpstr>项目管理的定义</vt:lpstr>
      <vt:lpstr>PowerPoint 演示文稿</vt:lpstr>
      <vt:lpstr>历史事件（主要还限于建筑、国防、航天等少数行业）：</vt:lpstr>
      <vt:lpstr>发展阶段与里程碑事件</vt:lpstr>
      <vt:lpstr>PowerPoint 演示文稿</vt:lpstr>
      <vt:lpstr>PowerPoint 演示文稿</vt:lpstr>
      <vt:lpstr>项目管理带来的效果</vt:lpstr>
      <vt:lpstr>项目管理效益统计数字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项目管理的主要技术与方法</vt:lpstr>
      <vt:lpstr>工作分解结构示例1</vt:lpstr>
      <vt:lpstr>PowerPoint 演示文稿</vt:lpstr>
      <vt:lpstr>PowerPoint 演示文稿</vt:lpstr>
      <vt:lpstr>3、网络计划技术--PERT、CPM</vt:lpstr>
      <vt:lpstr>4、项目进度和成本评估--挣值分析（EVMS）</vt:lpstr>
      <vt:lpstr>3.项目管理带给了我们什么？</vt:lpstr>
      <vt:lpstr>PowerPoint 演示文稿</vt:lpstr>
      <vt:lpstr>传统企业管理的组织结构</vt:lpstr>
      <vt:lpstr>强矩阵型组织结构</vt:lpstr>
      <vt:lpstr>合理安排使用项目资源</vt:lpstr>
      <vt:lpstr>项目生命期及投入和成果</vt:lpstr>
      <vt:lpstr>PowerPoint 演示文稿</vt:lpstr>
      <vt:lpstr>4.项目中永恒的问题</vt:lpstr>
      <vt:lpstr>项目的三重约束</vt:lpstr>
      <vt:lpstr>项目管理过程中存在之问题</vt:lpstr>
      <vt:lpstr>PowerPoint 演示文稿</vt:lpstr>
      <vt:lpstr>信息时代的特点</vt:lpstr>
      <vt:lpstr>请看一组美国经济的数据：</vt:lpstr>
      <vt:lpstr>环境变化带来的影响</vt:lpstr>
      <vt:lpstr>信息时代项目管理的特点</vt:lpstr>
      <vt:lpstr>PowerPoint 演示文稿</vt:lpstr>
      <vt:lpstr>13亿人的“中国梦”</vt:lpstr>
      <vt:lpstr>PowerPoint 演示文稿</vt:lpstr>
      <vt:lpstr>Motivation of generation</vt:lpstr>
      <vt:lpstr>Group consciousness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 Mingyi</dc:creator>
  <cp:lastModifiedBy>Mingyi GU</cp:lastModifiedBy>
  <cp:revision>347</cp:revision>
  <cp:lastPrinted>1601-01-01T00:00:00Z</cp:lastPrinted>
  <dcterms:created xsi:type="dcterms:W3CDTF">1601-01-01T00:00:00Z</dcterms:created>
  <dcterms:modified xsi:type="dcterms:W3CDTF">2017-04-11T01:59:51Z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LCID">
    <vt:i4>2052</vt:i4>
  </property>
</Properties>
</file>