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6300" y="2682748"/>
            <a:ext cx="6746748" cy="3255264"/>
          </a:xfrm>
        </p:spPr>
        <p:txBody>
          <a:bodyPr>
            <a:normAutofit/>
          </a:bodyPr>
          <a:lstStyle/>
          <a:p>
            <a:pPr algn="r"/>
            <a:r>
              <a:rPr lang="cs-CZ" sz="8000" dirty="0"/>
              <a:t>final essay homework</a:t>
            </a:r>
          </a:p>
        </p:txBody>
      </p:sp>
    </p:spTree>
    <p:extLst>
      <p:ext uri="{BB962C8B-B14F-4D97-AF65-F5344CB8AC3E}">
        <p14:creationId xmlns:p14="http://schemas.microsoft.com/office/powerpoint/2010/main" val="121914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t</a:t>
            </a:r>
            <a:r>
              <a:rPr lang="en-US" sz="3200" dirty="0"/>
              <a:t>o be able to understand many important aspects of the writing process</a:t>
            </a:r>
            <a:endParaRPr lang="cs-CZ" sz="3200" dirty="0"/>
          </a:p>
          <a:p>
            <a:r>
              <a:rPr lang="cs-CZ" sz="3200" dirty="0"/>
              <a:t>to practice essay writing</a:t>
            </a:r>
          </a:p>
          <a:p>
            <a:r>
              <a:rPr lang="cs-CZ" sz="3200" dirty="0"/>
              <a:t>to simulate university setting</a:t>
            </a:r>
          </a:p>
        </p:txBody>
      </p:sp>
    </p:spTree>
    <p:extLst>
      <p:ext uri="{BB962C8B-B14F-4D97-AF65-F5344CB8AC3E}">
        <p14:creationId xmlns:p14="http://schemas.microsoft.com/office/powerpoint/2010/main" val="286238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5780" y="355600"/>
            <a:ext cx="8372520" cy="6375400"/>
          </a:xfrm>
        </p:spPr>
        <p:txBody>
          <a:bodyPr>
            <a:normAutofit lnSpcReduction="10000"/>
          </a:bodyPr>
          <a:lstStyle/>
          <a:p>
            <a:r>
              <a:rPr lang="cs-CZ" sz="2800" dirty="0"/>
              <a:t>the value of this home-written essay is </a:t>
            </a:r>
            <a:r>
              <a:rPr lang="cs-CZ" sz="2800" b="1" dirty="0"/>
              <a:t>20 points</a:t>
            </a:r>
          </a:p>
          <a:p>
            <a:pPr lvl="1"/>
            <a:r>
              <a:rPr lang="cs-CZ" sz="2400" dirty="0"/>
              <a:t>it counts as a part of the final exam (total 100 pts)</a:t>
            </a:r>
          </a:p>
          <a:p>
            <a:r>
              <a:rPr lang="cs-CZ" sz="2800" dirty="0"/>
              <a:t>essay requirements</a:t>
            </a:r>
          </a:p>
          <a:p>
            <a:pPr lvl="1"/>
            <a:r>
              <a:rPr lang="cs-CZ" sz="2400" b="1" dirty="0"/>
              <a:t>300 – 350 words, well structured (paragraphs)</a:t>
            </a:r>
          </a:p>
          <a:p>
            <a:pPr lvl="1"/>
            <a:r>
              <a:rPr lang="en-US" sz="2400" b="1" dirty="0"/>
              <a:t>coherence/cohesion</a:t>
            </a:r>
            <a:r>
              <a:rPr lang="en-US" sz="2400" dirty="0"/>
              <a:t>: Quality writing stays on the same topic over the course of a single paragraph as well as the entire essay. Irrelevant points, tangents and stories distract the reader and reduce the quality of the </a:t>
            </a:r>
            <a:r>
              <a:rPr lang="cs-CZ" sz="2400" dirty="0"/>
              <a:t>writing.</a:t>
            </a:r>
          </a:p>
          <a:p>
            <a:pPr marL="502920" lvl="1" indent="0">
              <a:buNone/>
            </a:pPr>
            <a:r>
              <a:rPr lang="cs-CZ" sz="2400" dirty="0"/>
              <a:t>		= stick to your chosen </a:t>
            </a:r>
            <a:r>
              <a:rPr lang="cs-CZ" sz="2400" b="1" dirty="0"/>
              <a:t>topic </a:t>
            </a:r>
            <a:endParaRPr lang="en-US" sz="2000" b="1" dirty="0"/>
          </a:p>
          <a:p>
            <a:pPr lvl="1"/>
            <a:r>
              <a:rPr lang="en-US" sz="2400" b="1" dirty="0"/>
              <a:t>thesis clarity, quality and correlation</a:t>
            </a:r>
            <a:r>
              <a:rPr lang="en-US" sz="2400" dirty="0"/>
              <a:t>: A good thesis sets the stage for scope of content in paper and using tone that is appropriate for the essay type</a:t>
            </a:r>
            <a:r>
              <a:rPr lang="cs-CZ" sz="2400" dirty="0"/>
              <a:t>.</a:t>
            </a:r>
          </a:p>
          <a:p>
            <a:pPr marL="1417320" lvl="3" indent="0">
              <a:buNone/>
            </a:pPr>
            <a:r>
              <a:rPr lang="cs-CZ" sz="2400" dirty="0"/>
              <a:t>	= stick to the correct</a:t>
            </a:r>
            <a:r>
              <a:rPr lang="cs-CZ" sz="2400" b="1" dirty="0"/>
              <a:t> tone, grammar and spelling</a:t>
            </a:r>
          </a:p>
          <a:p>
            <a:r>
              <a:rPr lang="cs-CZ" sz="2400" dirty="0"/>
              <a:t>use a </a:t>
            </a:r>
            <a:r>
              <a:rPr lang="cs-CZ" sz="2400" b="1" dirty="0"/>
              <a:t>standard font </a:t>
            </a:r>
            <a:r>
              <a:rPr lang="cs-CZ" sz="2400" dirty="0"/>
              <a:t>(Arial, Times New Roman, Calibri), size </a:t>
            </a:r>
            <a:r>
              <a:rPr lang="cs-CZ" sz="2400" b="1" dirty="0"/>
              <a:t>12</a:t>
            </a:r>
          </a:p>
          <a:p>
            <a:r>
              <a:rPr lang="cs-CZ" sz="2600" dirty="0"/>
              <a:t>sign the essay with your English name, Chinese name in pinyin and class number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44860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864108"/>
            <a:ext cx="2947482" cy="5120639"/>
          </a:xfrm>
        </p:spPr>
        <p:txBody>
          <a:bodyPr>
            <a:normAutofit/>
          </a:bodyPr>
          <a:lstStyle/>
          <a:p>
            <a:r>
              <a:rPr lang="en-US" sz="2800" dirty="0"/>
              <a:t>I want you to </a:t>
            </a:r>
            <a:r>
              <a:rPr lang="en-US" sz="2800" u="sng" dirty="0"/>
              <a:t>avoid</a:t>
            </a:r>
            <a:r>
              <a:rPr lang="en-US" sz="2800" dirty="0"/>
              <a:t> the cliché ‘In this paper I will write about X.’</a:t>
            </a:r>
            <a:br>
              <a:rPr lang="cs-CZ" sz="2800" dirty="0"/>
            </a:br>
            <a:br>
              <a:rPr lang="cs-CZ" sz="2800" dirty="0"/>
            </a:br>
            <a:br>
              <a:rPr lang="cs-CZ" sz="2800" dirty="0"/>
            </a:br>
            <a:r>
              <a:rPr lang="en-US" sz="2800" dirty="0"/>
              <a:t>Here are some simple skeleton thesis structures to help you</a:t>
            </a:r>
            <a:r>
              <a:rPr lang="cs-CZ" sz="2800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The primary purpose of my writing is to cover three areas: (1) … (2) … (3)… </a:t>
            </a:r>
            <a:endParaRPr lang="cs-CZ" sz="2400" dirty="0"/>
          </a:p>
          <a:p>
            <a:pPr lvl="0"/>
            <a:r>
              <a:rPr lang="en-US" sz="2400" dirty="0"/>
              <a:t>The scope of this essay shall include… </a:t>
            </a:r>
            <a:endParaRPr lang="cs-CZ" sz="2400" dirty="0"/>
          </a:p>
          <a:p>
            <a:pPr lvl="0"/>
            <a:r>
              <a:rPr lang="en-US" sz="2400" dirty="0"/>
              <a:t>In this composition, I shall endeavor to cover content ranging from  X to Y. </a:t>
            </a:r>
            <a:endParaRPr lang="cs-CZ" sz="2400" dirty="0"/>
          </a:p>
          <a:p>
            <a:pPr lvl="0"/>
            <a:r>
              <a:rPr lang="en-US" sz="2400" dirty="0"/>
              <a:t>My critique in this paper is primarily focused on X</a:t>
            </a:r>
            <a:endParaRPr lang="cs-CZ" sz="2400" dirty="0"/>
          </a:p>
          <a:p>
            <a:pPr lvl="0"/>
            <a:r>
              <a:rPr lang="en-US" sz="2400" dirty="0"/>
              <a:t>The reader shall be better informed about X after thorough study of the contents herein. </a:t>
            </a:r>
            <a:endParaRPr lang="cs-CZ" sz="2400" dirty="0"/>
          </a:p>
          <a:p>
            <a:pPr lvl="0"/>
            <a:r>
              <a:rPr lang="en-US" sz="2400" dirty="0"/>
              <a:t>In order to provide substantial edification about X topic, I am going to write about Y. </a:t>
            </a:r>
            <a:endParaRPr lang="cs-CZ" sz="2400" dirty="0"/>
          </a:p>
          <a:p>
            <a:pPr lvl="0"/>
            <a:r>
              <a:rPr lang="en-US" sz="2400" dirty="0"/>
              <a:t>I will endeavor to enlighten the reader about the topic A by covering specific points B, C, and D.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4453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Essay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827432" cy="512064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800" b="1" dirty="0"/>
              <a:t>comparative essay</a:t>
            </a:r>
          </a:p>
          <a:p>
            <a:pPr lvl="1"/>
            <a:r>
              <a:rPr lang="cs-CZ" sz="2600" dirty="0"/>
              <a:t>support or oppose comparing and contrasting aspects of a topic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b="1" dirty="0"/>
              <a:t>argumentative essay</a:t>
            </a:r>
          </a:p>
          <a:p>
            <a:pPr lvl="1"/>
            <a:r>
              <a:rPr lang="cs-CZ" sz="2600" dirty="0"/>
              <a:t>a view and give evidence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800" b="1" dirty="0"/>
              <a:t>descriptive essay</a:t>
            </a:r>
          </a:p>
          <a:p>
            <a:pPr lvl="1"/>
            <a:r>
              <a:rPr lang="cs-CZ" sz="2600" dirty="0"/>
              <a:t>describe and explain several aspects of a topic</a:t>
            </a:r>
          </a:p>
        </p:txBody>
      </p:sp>
    </p:spTree>
    <p:extLst>
      <p:ext uri="{BB962C8B-B14F-4D97-AF65-F5344CB8AC3E}">
        <p14:creationId xmlns:p14="http://schemas.microsoft.com/office/powerpoint/2010/main" val="1705055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Topic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5832" y="120997"/>
            <a:ext cx="8271217" cy="6606862"/>
          </a:xfrm>
        </p:spPr>
        <p:txBody>
          <a:bodyPr>
            <a:normAutofit/>
          </a:bodyPr>
          <a:lstStyle/>
          <a:p>
            <a:r>
              <a:rPr lang="en-US" sz="2400" b="1" u="sng" dirty="0"/>
              <a:t>TOPIC (</a:t>
            </a:r>
            <a:r>
              <a:rPr lang="cs-CZ" sz="2400" b="1" u="sng" dirty="0"/>
              <a:t>1</a:t>
            </a:r>
            <a:r>
              <a:rPr lang="en-US" sz="2400" b="1" u="sng" dirty="0"/>
              <a:t>) </a:t>
            </a:r>
            <a:r>
              <a:rPr lang="en-US" sz="2400" b="1" u="sng" dirty="0"/>
              <a:t>Animal Rights and experimentation: </a:t>
            </a:r>
            <a:endParaRPr lang="cs-CZ" sz="2400" u="sng" dirty="0"/>
          </a:p>
          <a:p>
            <a:r>
              <a:rPr lang="en-US" sz="2400" b="1" dirty="0"/>
              <a:t>Position A</a:t>
            </a:r>
            <a:r>
              <a:rPr lang="en-US" sz="2400" dirty="0"/>
              <a:t>: </a:t>
            </a:r>
            <a:r>
              <a:rPr lang="cs-CZ" sz="2400" dirty="0"/>
              <a:t>Animals</a:t>
            </a:r>
            <a:r>
              <a:rPr lang="en-US" sz="2400" dirty="0"/>
              <a:t> are treated in cruel and unusual ways in the laboratory setting for the purpose of testing unnecessary cosmetics products used for human </a:t>
            </a:r>
            <a:r>
              <a:rPr lang="en-US" sz="2400" dirty="0" err="1"/>
              <a:t>bea</a:t>
            </a:r>
            <a:r>
              <a:rPr lang="cs-CZ" sz="2400" dirty="0"/>
              <a:t>u</a:t>
            </a:r>
            <a:r>
              <a:rPr lang="en-US" sz="2400" dirty="0" err="1"/>
              <a:t>tification</a:t>
            </a:r>
            <a:r>
              <a:rPr lang="en-US" sz="2400" dirty="0"/>
              <a:t>. Such experiments are immoral and should be outlawed by international law. </a:t>
            </a:r>
            <a:endParaRPr lang="cs-CZ" sz="2400" dirty="0"/>
          </a:p>
          <a:p>
            <a:r>
              <a:rPr lang="en-US" sz="2400" b="1" dirty="0"/>
              <a:t>Position B</a:t>
            </a:r>
            <a:r>
              <a:rPr lang="en-US" sz="2400" dirty="0"/>
              <a:t>: Animal experiments may cause suffering but the improvement of human quality of life and development of pharmaceutical </a:t>
            </a:r>
            <a:r>
              <a:rPr lang="cs-CZ" sz="2400" dirty="0"/>
              <a:t>industry </a:t>
            </a:r>
            <a:r>
              <a:rPr lang="en-US" sz="2400" dirty="0"/>
              <a:t>takes a much higher priority.</a:t>
            </a:r>
            <a:endParaRPr lang="cs-CZ" sz="2400" dirty="0"/>
          </a:p>
          <a:p>
            <a:r>
              <a:rPr lang="en-US" sz="2400" b="1" u="sng" dirty="0"/>
              <a:t>TOPIC (</a:t>
            </a:r>
            <a:r>
              <a:rPr lang="cs-CZ" sz="2400" b="1" u="sng" dirty="0"/>
              <a:t>2</a:t>
            </a:r>
            <a:r>
              <a:rPr lang="en-US" sz="2400" b="1" u="sng" dirty="0"/>
              <a:t>) </a:t>
            </a:r>
            <a:r>
              <a:rPr lang="en-US" sz="2400" b="1" u="sng" dirty="0"/>
              <a:t>Diet and Nutrition</a:t>
            </a:r>
            <a:endParaRPr lang="cs-CZ" sz="2400" u="sng" dirty="0"/>
          </a:p>
          <a:p>
            <a:r>
              <a:rPr lang="en-US" sz="2400" b="1" dirty="0"/>
              <a:t>Position A</a:t>
            </a:r>
            <a:r>
              <a:rPr lang="en-US" sz="2400" dirty="0"/>
              <a:t>: Food companies have a moral obligation to keep carcinogens and dangerous chemicals out of the food supply</a:t>
            </a:r>
            <a:r>
              <a:rPr lang="cs-CZ" sz="2400" dirty="0"/>
              <a:t>.</a:t>
            </a:r>
          </a:p>
          <a:p>
            <a:r>
              <a:rPr lang="en-US" sz="2400" b="1" dirty="0"/>
              <a:t>Position B</a:t>
            </a:r>
            <a:r>
              <a:rPr lang="en-US" sz="2400" dirty="0"/>
              <a:t>: The consumer is responsible for his or her own nutritional choices.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74515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3868" y="90152"/>
            <a:ext cx="7315200" cy="3567786"/>
          </a:xfrm>
        </p:spPr>
        <p:txBody>
          <a:bodyPr/>
          <a:lstStyle/>
          <a:p>
            <a:r>
              <a:rPr lang="cs-CZ" dirty="0"/>
              <a:t>can be found in the Moodle e-learning system in the essay assignment section</a:t>
            </a:r>
          </a:p>
          <a:p>
            <a:r>
              <a:rPr lang="cs-CZ" dirty="0"/>
              <a:t>contain a selection of academic articles on the topic</a:t>
            </a:r>
          </a:p>
          <a:p>
            <a:r>
              <a:rPr lang="cs-CZ" dirty="0"/>
              <a:t>pick one of the two topics</a:t>
            </a:r>
          </a:p>
          <a:p>
            <a:r>
              <a:rPr lang="cs-CZ" dirty="0"/>
              <a:t>CHOOSE </a:t>
            </a:r>
            <a:r>
              <a:rPr lang="cs-CZ" b="1" dirty="0"/>
              <a:t>AT LEAST ONE ARTICLE</a:t>
            </a:r>
            <a:r>
              <a:rPr lang="cs-CZ" dirty="0"/>
              <a:t>, use the information in your essay, and cite it correctly!</a:t>
            </a:r>
          </a:p>
          <a:p>
            <a:r>
              <a:rPr lang="cs-CZ" dirty="0"/>
              <a:t>reference all your resources at the end of your essay in </a:t>
            </a:r>
            <a:r>
              <a:rPr lang="cs-CZ" b="1" dirty="0"/>
              <a:t>APA</a:t>
            </a:r>
          </a:p>
          <a:p>
            <a:r>
              <a:rPr lang="cs-CZ" sz="2800" b="1" u="sng" dirty="0"/>
              <a:t>DEADLINE:</a:t>
            </a:r>
            <a:r>
              <a:rPr lang="cs-CZ" sz="2800" b="1" dirty="0"/>
              <a:t> Friday 16 June, 23:55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3241" r="13778"/>
          <a:stretch/>
        </p:blipFill>
        <p:spPr>
          <a:xfrm>
            <a:off x="3477253" y="3657938"/>
            <a:ext cx="8048430" cy="312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11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71" y="0"/>
            <a:ext cx="11212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17340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83</TotalTime>
  <Words>451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Frame</vt:lpstr>
      <vt:lpstr>final essay homework</vt:lpstr>
      <vt:lpstr>Objectives</vt:lpstr>
      <vt:lpstr>Evaluation</vt:lpstr>
      <vt:lpstr>I want you to avoid the cliché ‘In this paper I will write about X.’   Here are some simple skeleton thesis structures to help you.</vt:lpstr>
      <vt:lpstr>Essay types</vt:lpstr>
      <vt:lpstr>Topic selection</vt:lpstr>
      <vt:lpstr>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mid-term essay homework</dc:title>
  <dc:creator>Olga</dc:creator>
  <cp:lastModifiedBy>Olga</cp:lastModifiedBy>
  <cp:revision>13</cp:revision>
  <dcterms:created xsi:type="dcterms:W3CDTF">2017-04-07T12:09:52Z</dcterms:created>
  <dcterms:modified xsi:type="dcterms:W3CDTF">2017-05-13T07:11:15Z</dcterms:modified>
</cp:coreProperties>
</file>