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3/21/2017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3/21/2017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3/21/2017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3/21/2017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3/21/2017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812" y="1020432"/>
            <a:ext cx="10993549" cy="1475013"/>
          </a:xfrm>
        </p:spPr>
        <p:txBody>
          <a:bodyPr>
            <a:normAutofit/>
          </a:bodyPr>
          <a:lstStyle/>
          <a:p>
            <a:r>
              <a:rPr lang="cs-CZ" sz="5400" b="1" dirty="0" smtClean="0"/>
              <a:t>finding information</a:t>
            </a:r>
            <a:endParaRPr lang="cs-CZ" sz="5400" b="1" dirty="0"/>
          </a:p>
        </p:txBody>
      </p:sp>
      <p:sp>
        <p:nvSpPr>
          <p:cNvPr id="3" name="Subtitle 2"/>
          <p:cNvSpPr>
            <a:spLocks noGrp="1"/>
          </p:cNvSpPr>
          <p:nvPr>
            <p:ph type="subTitle" idx="1"/>
          </p:nvPr>
        </p:nvSpPr>
        <p:spPr>
          <a:xfrm>
            <a:off x="436815" y="2495445"/>
            <a:ext cx="10993546" cy="590321"/>
          </a:xfrm>
        </p:spPr>
        <p:txBody>
          <a:bodyPr>
            <a:normAutofit/>
          </a:bodyPr>
          <a:lstStyle/>
          <a:p>
            <a:r>
              <a:rPr lang="cs-CZ" sz="2400" dirty="0" smtClean="0"/>
              <a:t>unit 4</a:t>
            </a:r>
            <a:endParaRPr lang="cs-CZ" sz="2400" dirty="0"/>
          </a:p>
        </p:txBody>
      </p:sp>
    </p:spTree>
    <p:extLst>
      <p:ext uri="{BB962C8B-B14F-4D97-AF65-F5344CB8AC3E}">
        <p14:creationId xmlns:p14="http://schemas.microsoft.com/office/powerpoint/2010/main" val="229610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finding your way around a textbook</a:t>
            </a:r>
            <a:endParaRPr lang="cs-CZ" sz="3600" dirty="0"/>
          </a:p>
        </p:txBody>
      </p:sp>
      <p:sp>
        <p:nvSpPr>
          <p:cNvPr id="3" name="Content Placeholder 2"/>
          <p:cNvSpPr>
            <a:spLocks noGrp="1"/>
          </p:cNvSpPr>
          <p:nvPr>
            <p:ph idx="1"/>
          </p:nvPr>
        </p:nvSpPr>
        <p:spPr>
          <a:xfrm>
            <a:off x="581192" y="1925053"/>
            <a:ext cx="11029615" cy="2071186"/>
          </a:xfrm>
        </p:spPr>
        <p:txBody>
          <a:bodyPr>
            <a:normAutofit/>
          </a:bodyPr>
          <a:lstStyle/>
          <a:p>
            <a:r>
              <a:rPr lang="en-GB" sz="2800" dirty="0" smtClean="0"/>
              <a:t>academic books have many features in common</a:t>
            </a:r>
          </a:p>
          <a:p>
            <a:r>
              <a:rPr lang="en-GB" sz="2800" dirty="0" smtClean="0"/>
              <a:t>if you know what they are and learn to use them, it’ll save you a lot of time and worry</a:t>
            </a:r>
            <a:endParaRPr lang="cs-CZ" sz="2800" dirty="0"/>
          </a:p>
        </p:txBody>
      </p:sp>
      <p:pic>
        <p:nvPicPr>
          <p:cNvPr id="5122" name="Picture 2" descr="https://andwhattodowiththebooks.files.wordpress.com/2013/02/cropped-library-books-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9" y="3996238"/>
            <a:ext cx="9525000" cy="2743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702156"/>
            <a:ext cx="3429000" cy="1013800"/>
          </a:xfrm>
        </p:spPr>
        <p:txBody>
          <a:bodyPr anchor="ctr"/>
          <a:lstStyle/>
          <a:p>
            <a:pPr algn="ctr"/>
            <a:r>
              <a:rPr lang="cs-CZ" dirty="0" smtClean="0"/>
              <a:t>the title page</a:t>
            </a:r>
            <a:endParaRPr lang="cs-CZ" dirty="0"/>
          </a:p>
        </p:txBody>
      </p:sp>
      <p:pic>
        <p:nvPicPr>
          <p:cNvPr id="4" name="Picture 3"/>
          <p:cNvPicPr>
            <a:picLocks noChangeAspect="1"/>
          </p:cNvPicPr>
          <p:nvPr/>
        </p:nvPicPr>
        <p:blipFill rotWithShape="1">
          <a:blip r:embed="rId2"/>
          <a:srcRect t="5423"/>
          <a:stretch/>
        </p:blipFill>
        <p:spPr>
          <a:xfrm>
            <a:off x="4040187" y="546100"/>
            <a:ext cx="8151813" cy="6213909"/>
          </a:xfrm>
          <a:prstGeom prst="rect">
            <a:avLst/>
          </a:prstGeom>
        </p:spPr>
      </p:pic>
      <p:sp>
        <p:nvSpPr>
          <p:cNvPr id="5" name="Content Placeholder 2"/>
          <p:cNvSpPr>
            <a:spLocks noGrp="1"/>
          </p:cNvSpPr>
          <p:nvPr>
            <p:ph idx="1"/>
          </p:nvPr>
        </p:nvSpPr>
        <p:spPr>
          <a:xfrm>
            <a:off x="165100" y="1925052"/>
            <a:ext cx="3875087" cy="4834957"/>
          </a:xfrm>
        </p:spPr>
        <p:txBody>
          <a:bodyPr>
            <a:normAutofit/>
          </a:bodyPr>
          <a:lstStyle/>
          <a:p>
            <a:r>
              <a:rPr lang="cs-CZ" sz="2800" dirty="0" smtClean="0"/>
              <a:t>Look at the title page and locate these parts of the book:</a:t>
            </a:r>
          </a:p>
          <a:p>
            <a:pPr lvl="1"/>
            <a:r>
              <a:rPr lang="cs-CZ" sz="2600" dirty="0" smtClean="0"/>
              <a:t>title of book</a:t>
            </a:r>
          </a:p>
          <a:p>
            <a:pPr lvl="1"/>
            <a:r>
              <a:rPr lang="cs-CZ" sz="2600" dirty="0" smtClean="0"/>
              <a:t>subtitle of book</a:t>
            </a:r>
          </a:p>
          <a:p>
            <a:pPr lvl="1"/>
            <a:r>
              <a:rPr lang="cs-CZ" sz="2600" dirty="0" smtClean="0"/>
              <a:t>author</a:t>
            </a:r>
          </a:p>
          <a:p>
            <a:pPr lvl="1"/>
            <a:r>
              <a:rPr lang="cs-CZ" sz="2600" dirty="0" smtClean="0"/>
              <a:t>publisher</a:t>
            </a:r>
          </a:p>
          <a:p>
            <a:pPr lvl="1"/>
            <a:r>
              <a:rPr lang="cs-CZ" sz="2600" dirty="0" smtClean="0"/>
              <a:t>place of publication</a:t>
            </a:r>
          </a:p>
          <a:p>
            <a:pPr lvl="1"/>
            <a:r>
              <a:rPr lang="cs-CZ" sz="2600" dirty="0" smtClean="0"/>
              <a:t>ISBN</a:t>
            </a:r>
            <a:endParaRPr lang="cs-CZ" sz="2600" dirty="0"/>
          </a:p>
        </p:txBody>
      </p:sp>
    </p:spTree>
    <p:extLst>
      <p:ext uri="{BB962C8B-B14F-4D97-AF65-F5344CB8AC3E}">
        <p14:creationId xmlns:p14="http://schemas.microsoft.com/office/powerpoint/2010/main" val="148599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2" y="702156"/>
            <a:ext cx="11249527" cy="1013800"/>
          </a:xfrm>
        </p:spPr>
        <p:txBody>
          <a:bodyPr>
            <a:normAutofit fontScale="90000"/>
          </a:bodyPr>
          <a:lstStyle/>
          <a:p>
            <a:pPr>
              <a:lnSpc>
                <a:spcPct val="150000"/>
              </a:lnSpc>
            </a:pPr>
            <a:r>
              <a:rPr lang="en-GB" dirty="0" smtClean="0"/>
              <a:t>look at one </a:t>
            </a:r>
            <a:r>
              <a:rPr lang="cs-CZ" dirty="0" smtClean="0"/>
              <a:t>or two </a:t>
            </a:r>
            <a:r>
              <a:rPr lang="en-GB" dirty="0" smtClean="0"/>
              <a:t>textbooks </a:t>
            </a:r>
            <a:r>
              <a:rPr lang="en-GB" dirty="0" smtClean="0"/>
              <a:t>and fill in the table below (p. 42). </a:t>
            </a:r>
            <a:br>
              <a:rPr lang="en-GB" dirty="0" smtClean="0"/>
            </a:br>
            <a:r>
              <a:rPr lang="en-GB" sz="2000" dirty="0" smtClean="0"/>
              <a:t>write where each part is found (page number). If it is not in the book, leave the space blank.</a:t>
            </a:r>
            <a:endParaRPr lang="cs-CZ" sz="2000" dirty="0"/>
          </a:p>
        </p:txBody>
      </p:sp>
      <p:pic>
        <p:nvPicPr>
          <p:cNvPr id="4" name="Picture 3"/>
          <p:cNvPicPr>
            <a:picLocks noChangeAspect="1"/>
          </p:cNvPicPr>
          <p:nvPr/>
        </p:nvPicPr>
        <p:blipFill>
          <a:blip r:embed="rId2"/>
          <a:stretch>
            <a:fillRect/>
          </a:stretch>
        </p:blipFill>
        <p:spPr>
          <a:xfrm>
            <a:off x="992603" y="2019805"/>
            <a:ext cx="10226843" cy="4838195"/>
          </a:xfrm>
          <a:prstGeom prst="rect">
            <a:avLst/>
          </a:prstGeom>
        </p:spPr>
      </p:pic>
    </p:spTree>
    <p:extLst>
      <p:ext uri="{BB962C8B-B14F-4D97-AF65-F5344CB8AC3E}">
        <p14:creationId xmlns:p14="http://schemas.microsoft.com/office/powerpoint/2010/main" val="221777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600" dirty="0" smtClean="0"/>
              <a:t>what is the difference?</a:t>
            </a:r>
            <a:endParaRPr lang="cs-CZ" sz="3600" dirty="0"/>
          </a:p>
        </p:txBody>
      </p:sp>
      <p:sp>
        <p:nvSpPr>
          <p:cNvPr id="3" name="Content Placeholder 2"/>
          <p:cNvSpPr>
            <a:spLocks noGrp="1"/>
          </p:cNvSpPr>
          <p:nvPr>
            <p:ph idx="1"/>
          </p:nvPr>
        </p:nvSpPr>
        <p:spPr>
          <a:xfrm>
            <a:off x="581193" y="1981200"/>
            <a:ext cx="4981408" cy="4673600"/>
          </a:xfrm>
        </p:spPr>
        <p:txBody>
          <a:bodyPr>
            <a:normAutofit/>
          </a:bodyPr>
          <a:lstStyle/>
          <a:p>
            <a:r>
              <a:rPr lang="cs-CZ" sz="3600" dirty="0" smtClean="0"/>
              <a:t>the table of contents</a:t>
            </a:r>
          </a:p>
          <a:p>
            <a:endParaRPr lang="cs-CZ" sz="3600" dirty="0"/>
          </a:p>
          <a:p>
            <a:r>
              <a:rPr lang="cs-CZ" sz="3600" dirty="0" smtClean="0"/>
              <a:t>appendix/appendices</a:t>
            </a:r>
          </a:p>
          <a:p>
            <a:endParaRPr lang="cs-CZ" sz="3600" dirty="0"/>
          </a:p>
          <a:p>
            <a:r>
              <a:rPr lang="cs-CZ" sz="3600" dirty="0" smtClean="0"/>
              <a:t>index</a:t>
            </a:r>
            <a:endParaRPr lang="cs-CZ" sz="3600" dirty="0"/>
          </a:p>
        </p:txBody>
      </p:sp>
      <p:pic>
        <p:nvPicPr>
          <p:cNvPr id="4" name="Picture 3"/>
          <p:cNvPicPr>
            <a:picLocks noChangeAspect="1"/>
          </p:cNvPicPr>
          <p:nvPr/>
        </p:nvPicPr>
        <p:blipFill>
          <a:blip r:embed="rId2"/>
          <a:stretch>
            <a:fillRect/>
          </a:stretch>
        </p:blipFill>
        <p:spPr>
          <a:xfrm>
            <a:off x="7480300" y="596900"/>
            <a:ext cx="4270375" cy="6200818"/>
          </a:xfrm>
          <a:prstGeom prst="rect">
            <a:avLst/>
          </a:prstGeom>
        </p:spPr>
      </p:pic>
    </p:spTree>
    <p:extLst>
      <p:ext uri="{BB962C8B-B14F-4D97-AF65-F5344CB8AC3E}">
        <p14:creationId xmlns:p14="http://schemas.microsoft.com/office/powerpoint/2010/main" val="198792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22300"/>
            <a:ext cx="11029616" cy="1181100"/>
          </a:xfrm>
        </p:spPr>
        <p:txBody>
          <a:bodyPr>
            <a:normAutofit fontScale="90000"/>
          </a:bodyPr>
          <a:lstStyle/>
          <a:p>
            <a:pPr>
              <a:lnSpc>
                <a:spcPct val="150000"/>
              </a:lnSpc>
            </a:pPr>
            <a:r>
              <a:rPr lang="cs-CZ" sz="4000" dirty="0" smtClean="0"/>
              <a:t>the index</a:t>
            </a:r>
            <a:r>
              <a:rPr lang="cs-CZ" sz="2000" dirty="0" smtClean="0"/>
              <a:t/>
            </a:r>
            <a:br>
              <a:rPr lang="cs-CZ" sz="2000" dirty="0" smtClean="0"/>
            </a:br>
            <a:r>
              <a:rPr lang="cs-CZ" sz="2000" dirty="0" smtClean="0"/>
              <a:t>useful for looking up specific details or information</a:t>
            </a:r>
            <a:endParaRPr lang="cs-CZ" dirty="0"/>
          </a:p>
        </p:txBody>
      </p:sp>
      <p:sp>
        <p:nvSpPr>
          <p:cNvPr id="3" name="Content Placeholder 2"/>
          <p:cNvSpPr>
            <a:spLocks noGrp="1"/>
          </p:cNvSpPr>
          <p:nvPr>
            <p:ph idx="1"/>
          </p:nvPr>
        </p:nvSpPr>
        <p:spPr>
          <a:xfrm>
            <a:off x="342900" y="1803400"/>
            <a:ext cx="9103610" cy="4864100"/>
          </a:xfrm>
        </p:spPr>
        <p:txBody>
          <a:bodyPr>
            <a:noAutofit/>
          </a:bodyPr>
          <a:lstStyle/>
          <a:p>
            <a:r>
              <a:rPr lang="cs-CZ" sz="2800" dirty="0" smtClean="0"/>
              <a:t>Where would you find this information, looking at the two indexes on pp. 44 - 45? (Which key words/subjects do we need? Which page(s)?)</a:t>
            </a:r>
          </a:p>
          <a:p>
            <a:pPr marL="781200" lvl="1" indent="-457200">
              <a:buFont typeface="+mj-lt"/>
              <a:buAutoNum type="arabicPeriod"/>
            </a:pPr>
            <a:r>
              <a:rPr lang="cs-CZ" sz="2400" dirty="0" smtClean="0"/>
              <a:t>What are the effects of population growth on tourism?</a:t>
            </a:r>
          </a:p>
          <a:p>
            <a:pPr marL="781200" lvl="1" indent="-457200">
              <a:buFont typeface="+mj-lt"/>
              <a:buAutoNum type="arabicPeriod"/>
            </a:pPr>
            <a:r>
              <a:rPr lang="cs-CZ" sz="2400" dirty="0" smtClean="0"/>
              <a:t>Are safari parks an effective use of land resources?</a:t>
            </a:r>
          </a:p>
          <a:p>
            <a:pPr marL="781200" lvl="1" indent="-457200">
              <a:buFont typeface="+mj-lt"/>
              <a:buAutoNum type="arabicPeriod"/>
            </a:pPr>
            <a:r>
              <a:rPr lang="cs-CZ" sz="2400" dirty="0" smtClean="0"/>
              <a:t>What is REKA?</a:t>
            </a:r>
          </a:p>
          <a:p>
            <a:pPr marL="781200" lvl="1" indent="-457200">
              <a:buFont typeface="+mj-lt"/>
              <a:buAutoNum type="arabicPeriod"/>
            </a:pPr>
            <a:r>
              <a:rPr lang="cs-CZ" sz="2400" dirty="0" smtClean="0"/>
              <a:t>What examples are there of parks improving the tourist industry?</a:t>
            </a:r>
          </a:p>
          <a:p>
            <a:pPr marL="781200" lvl="1" indent="-457200">
              <a:buFont typeface="+mj-lt"/>
              <a:buAutoNum type="arabicPeriod"/>
            </a:pPr>
            <a:r>
              <a:rPr lang="cs-CZ" sz="2400" dirty="0" smtClean="0"/>
              <a:t>How does train travel affect tourism?</a:t>
            </a:r>
          </a:p>
          <a:p>
            <a:pPr marL="781200" lvl="1" indent="-457200">
              <a:buFont typeface="+mj-lt"/>
              <a:buAutoNum type="arabicPeriod"/>
            </a:pPr>
            <a:r>
              <a:rPr lang="cs-CZ" sz="2400" dirty="0" smtClean="0"/>
              <a:t>What is the difference between recreation and play?</a:t>
            </a:r>
            <a:endParaRPr lang="cs-CZ" sz="2400" dirty="0"/>
          </a:p>
        </p:txBody>
      </p:sp>
      <p:pic>
        <p:nvPicPr>
          <p:cNvPr id="4" name="Picture 3"/>
          <p:cNvPicPr>
            <a:picLocks noChangeAspect="1"/>
          </p:cNvPicPr>
          <p:nvPr/>
        </p:nvPicPr>
        <p:blipFill>
          <a:blip r:embed="rId2"/>
          <a:stretch>
            <a:fillRect/>
          </a:stretch>
        </p:blipFill>
        <p:spPr>
          <a:xfrm>
            <a:off x="9446510" y="1803400"/>
            <a:ext cx="2656590" cy="2386012"/>
          </a:xfrm>
          <a:prstGeom prst="rect">
            <a:avLst/>
          </a:prstGeom>
        </p:spPr>
      </p:pic>
      <p:pic>
        <p:nvPicPr>
          <p:cNvPr id="5" name="Picture 4"/>
          <p:cNvPicPr>
            <a:picLocks noChangeAspect="1"/>
          </p:cNvPicPr>
          <p:nvPr/>
        </p:nvPicPr>
        <p:blipFill>
          <a:blip r:embed="rId3"/>
          <a:stretch>
            <a:fillRect/>
          </a:stretch>
        </p:blipFill>
        <p:spPr>
          <a:xfrm>
            <a:off x="9446510" y="4189412"/>
            <a:ext cx="2633679" cy="2608109"/>
          </a:xfrm>
          <a:prstGeom prst="rect">
            <a:avLst/>
          </a:prstGeom>
        </p:spPr>
      </p:pic>
    </p:spTree>
    <p:extLst>
      <p:ext uri="{BB962C8B-B14F-4D97-AF65-F5344CB8AC3E}">
        <p14:creationId xmlns:p14="http://schemas.microsoft.com/office/powerpoint/2010/main" val="239787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getting the most out of a book</a:t>
            </a:r>
            <a:endParaRPr lang="cs-CZ" dirty="0"/>
          </a:p>
        </p:txBody>
      </p:sp>
      <p:sp>
        <p:nvSpPr>
          <p:cNvPr id="3" name="Content Placeholder 2"/>
          <p:cNvSpPr>
            <a:spLocks noGrp="1"/>
          </p:cNvSpPr>
          <p:nvPr>
            <p:ph idx="1"/>
          </p:nvPr>
        </p:nvSpPr>
        <p:spPr>
          <a:xfrm>
            <a:off x="581192" y="1904999"/>
            <a:ext cx="6670508" cy="4792935"/>
          </a:xfrm>
        </p:spPr>
        <p:txBody>
          <a:bodyPr>
            <a:normAutofit/>
          </a:bodyPr>
          <a:lstStyle/>
          <a:p>
            <a:r>
              <a:rPr lang="cs-CZ" sz="2800" dirty="0" smtClean="0"/>
              <a:t>at university you will have to cope with vast amounts of reading material</a:t>
            </a:r>
          </a:p>
          <a:p>
            <a:r>
              <a:rPr lang="cs-CZ" sz="2800" dirty="0" smtClean="0"/>
              <a:t>you will need to learn to determine quickly whether a book has the information you need and where it is located</a:t>
            </a:r>
          </a:p>
          <a:p>
            <a:r>
              <a:rPr lang="cs-CZ" sz="2800" dirty="0" smtClean="0"/>
              <a:t>otherwise you will end up reading a whole book, whereas you may have needed only a few pages</a:t>
            </a:r>
            <a:endParaRPr lang="cs-CZ" sz="2800" dirty="0"/>
          </a:p>
        </p:txBody>
      </p:sp>
      <p:pic>
        <p:nvPicPr>
          <p:cNvPr id="4" name="Picture 3"/>
          <p:cNvPicPr>
            <a:picLocks noChangeAspect="1"/>
          </p:cNvPicPr>
          <p:nvPr/>
        </p:nvPicPr>
        <p:blipFill>
          <a:blip r:embed="rId2"/>
          <a:stretch>
            <a:fillRect/>
          </a:stretch>
        </p:blipFill>
        <p:spPr>
          <a:xfrm rot="20642680">
            <a:off x="7110485" y="2669436"/>
            <a:ext cx="5057756" cy="3562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387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5" cy="1013800"/>
          </a:xfrm>
        </p:spPr>
        <p:txBody>
          <a:bodyPr>
            <a:normAutofit fontScale="90000"/>
          </a:bodyPr>
          <a:lstStyle/>
          <a:p>
            <a:pPr>
              <a:lnSpc>
                <a:spcPct val="150000"/>
              </a:lnSpc>
            </a:pPr>
            <a:r>
              <a:rPr lang="cs-CZ" sz="2700" dirty="0" smtClean="0"/>
              <a:t>match the part of the book with the information it contains.</a:t>
            </a:r>
            <a:r>
              <a:rPr lang="cs-CZ" sz="3100" dirty="0" smtClean="0"/>
              <a:t> </a:t>
            </a:r>
            <a:r>
              <a:rPr lang="cs-CZ" dirty="0" smtClean="0"/>
              <a:t/>
            </a:r>
            <a:br>
              <a:rPr lang="cs-CZ" dirty="0" smtClean="0"/>
            </a:br>
            <a:r>
              <a:rPr lang="cs-CZ" sz="2200" dirty="0" smtClean="0"/>
              <a:t>some may have more than one aswer. you can refer to your textbooks for help.</a:t>
            </a:r>
            <a:endParaRPr lang="cs-CZ" sz="2200" dirty="0"/>
          </a:p>
        </p:txBody>
      </p:sp>
      <p:pic>
        <p:nvPicPr>
          <p:cNvPr id="4" name="Picture 3"/>
          <p:cNvPicPr>
            <a:picLocks noChangeAspect="1"/>
          </p:cNvPicPr>
          <p:nvPr/>
        </p:nvPicPr>
        <p:blipFill>
          <a:blip r:embed="rId2"/>
          <a:stretch>
            <a:fillRect/>
          </a:stretch>
        </p:blipFill>
        <p:spPr>
          <a:xfrm>
            <a:off x="2478264" y="1938337"/>
            <a:ext cx="9510370" cy="4271963"/>
          </a:xfrm>
          <a:prstGeom prst="rect">
            <a:avLst/>
          </a:prstGeom>
        </p:spPr>
      </p:pic>
      <p:sp>
        <p:nvSpPr>
          <p:cNvPr id="5" name="AutoShape 2" descr="https://www.abebooks.com/blog/wp-content/uploads/2013/04/housewife-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Picture 5"/>
          <p:cNvPicPr>
            <a:picLocks noChangeAspect="1"/>
          </p:cNvPicPr>
          <p:nvPr/>
        </p:nvPicPr>
        <p:blipFill>
          <a:blip r:embed="rId3"/>
          <a:stretch>
            <a:fillRect/>
          </a:stretch>
        </p:blipFill>
        <p:spPr>
          <a:xfrm rot="20933472">
            <a:off x="110213" y="1877821"/>
            <a:ext cx="1951281" cy="2787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rot="830946">
            <a:off x="307983" y="4670396"/>
            <a:ext cx="2476085" cy="2015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0647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47700"/>
            <a:ext cx="11029616" cy="1130300"/>
          </a:xfrm>
        </p:spPr>
        <p:txBody>
          <a:bodyPr>
            <a:noAutofit/>
          </a:bodyPr>
          <a:lstStyle/>
          <a:p>
            <a:r>
              <a:rPr lang="cs-CZ" sz="4000" dirty="0" smtClean="0"/>
              <a:t>journals</a:t>
            </a:r>
            <a:r>
              <a:rPr lang="cs-CZ" sz="3200" dirty="0" smtClean="0"/>
              <a:t/>
            </a:r>
            <a:br>
              <a:rPr lang="cs-CZ" sz="3200" dirty="0" smtClean="0"/>
            </a:br>
            <a:r>
              <a:rPr lang="cs-CZ" dirty="0"/>
              <a:t>a</a:t>
            </a:r>
            <a:r>
              <a:rPr lang="cs-CZ" dirty="0" smtClean="0"/>
              <a:t>nd other printed sources of information</a:t>
            </a:r>
            <a:endParaRPr lang="cs-CZ" dirty="0"/>
          </a:p>
        </p:txBody>
      </p:sp>
      <p:sp>
        <p:nvSpPr>
          <p:cNvPr id="3" name="Content Placeholder 2"/>
          <p:cNvSpPr>
            <a:spLocks noGrp="1"/>
          </p:cNvSpPr>
          <p:nvPr>
            <p:ph idx="1"/>
          </p:nvPr>
        </p:nvSpPr>
        <p:spPr>
          <a:xfrm>
            <a:off x="581192" y="2091597"/>
            <a:ext cx="11029615" cy="1870804"/>
          </a:xfrm>
        </p:spPr>
        <p:txBody>
          <a:bodyPr>
            <a:normAutofit/>
          </a:bodyPr>
          <a:lstStyle/>
          <a:p>
            <a:r>
              <a:rPr lang="cs-CZ" sz="2800" dirty="0" smtClean="0"/>
              <a:t>JOURNALS</a:t>
            </a:r>
          </a:p>
          <a:p>
            <a:pPr lvl="1"/>
            <a:r>
              <a:rPr lang="cs-CZ" sz="2400" dirty="0" smtClean="0"/>
              <a:t>academic and professional magazines on specific subjects</a:t>
            </a:r>
          </a:p>
          <a:p>
            <a:pPr lvl="1"/>
            <a:r>
              <a:rPr lang="cs-CZ" sz="2400" dirty="0" smtClean="0"/>
              <a:t>also referred to as </a:t>
            </a:r>
            <a:r>
              <a:rPr lang="en-GB" sz="2400" dirty="0" smtClean="0"/>
              <a:t>‘serials’ or ‘periodicals’</a:t>
            </a:r>
            <a:endParaRPr lang="cs-CZ" sz="2400" dirty="0"/>
          </a:p>
        </p:txBody>
      </p:sp>
      <p:pic>
        <p:nvPicPr>
          <p:cNvPr id="4" name="Picture 3"/>
          <p:cNvPicPr>
            <a:picLocks noChangeAspect="1"/>
          </p:cNvPicPr>
          <p:nvPr/>
        </p:nvPicPr>
        <p:blipFill>
          <a:blip r:embed="rId2"/>
          <a:stretch>
            <a:fillRect/>
          </a:stretch>
        </p:blipFill>
        <p:spPr>
          <a:xfrm>
            <a:off x="1893887" y="3962401"/>
            <a:ext cx="3552825" cy="2552700"/>
          </a:xfrm>
          <a:prstGeom prst="rect">
            <a:avLst/>
          </a:prstGeom>
        </p:spPr>
      </p:pic>
      <p:pic>
        <p:nvPicPr>
          <p:cNvPr id="5" name="Picture 4"/>
          <p:cNvPicPr>
            <a:picLocks noChangeAspect="1"/>
          </p:cNvPicPr>
          <p:nvPr/>
        </p:nvPicPr>
        <p:blipFill>
          <a:blip r:embed="rId3"/>
          <a:stretch>
            <a:fillRect/>
          </a:stretch>
        </p:blipFill>
        <p:spPr>
          <a:xfrm>
            <a:off x="7150100" y="3387725"/>
            <a:ext cx="4133850" cy="3100388"/>
          </a:xfrm>
          <a:prstGeom prst="rect">
            <a:avLst/>
          </a:prstGeom>
        </p:spPr>
      </p:pic>
    </p:spTree>
    <p:extLst>
      <p:ext uri="{BB962C8B-B14F-4D97-AF65-F5344CB8AC3E}">
        <p14:creationId xmlns:p14="http://schemas.microsoft.com/office/powerpoint/2010/main" val="16813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14856"/>
            <a:ext cx="11029615" cy="1013800"/>
          </a:xfrm>
        </p:spPr>
        <p:txBody>
          <a:bodyPr>
            <a:noAutofit/>
          </a:bodyPr>
          <a:lstStyle/>
          <a:p>
            <a:r>
              <a:rPr lang="en-GB" sz="2200" dirty="0" smtClean="0"/>
              <a:t>think about what you know or have just learnt about journals, and look at the statements below. </a:t>
            </a:r>
            <a:br>
              <a:rPr lang="en-GB" sz="2200" dirty="0" smtClean="0"/>
            </a:br>
            <a:r>
              <a:rPr lang="en-GB" sz="2200" dirty="0" smtClean="0"/>
              <a:t>which statements apply primarily to textbooks; to journals; to both?</a:t>
            </a:r>
            <a:endParaRPr lang="cs-CZ" sz="2200" dirty="0"/>
          </a:p>
        </p:txBody>
      </p:sp>
      <p:pic>
        <p:nvPicPr>
          <p:cNvPr id="4" name="Picture 3"/>
          <p:cNvPicPr>
            <a:picLocks noChangeAspect="1"/>
          </p:cNvPicPr>
          <p:nvPr/>
        </p:nvPicPr>
        <p:blipFill>
          <a:blip r:embed="rId2"/>
          <a:stretch>
            <a:fillRect/>
          </a:stretch>
        </p:blipFill>
        <p:spPr>
          <a:xfrm>
            <a:off x="581192" y="2212974"/>
            <a:ext cx="9136670" cy="4162425"/>
          </a:xfrm>
          <a:prstGeom prst="rect">
            <a:avLst/>
          </a:prstGeom>
        </p:spPr>
      </p:pic>
      <p:pic>
        <p:nvPicPr>
          <p:cNvPr id="5" name="Picture 4"/>
          <p:cNvPicPr>
            <a:picLocks noChangeAspect="1"/>
          </p:cNvPicPr>
          <p:nvPr/>
        </p:nvPicPr>
        <p:blipFill>
          <a:blip r:embed="rId3"/>
          <a:stretch>
            <a:fillRect/>
          </a:stretch>
        </p:blipFill>
        <p:spPr>
          <a:xfrm>
            <a:off x="9682124" y="3775074"/>
            <a:ext cx="2133600" cy="2600325"/>
          </a:xfrm>
          <a:prstGeom prst="rect">
            <a:avLst/>
          </a:prstGeom>
        </p:spPr>
      </p:pic>
    </p:spTree>
    <p:extLst>
      <p:ext uri="{BB962C8B-B14F-4D97-AF65-F5344CB8AC3E}">
        <p14:creationId xmlns:p14="http://schemas.microsoft.com/office/powerpoint/2010/main" val="206364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bibliographic references and notes</a:t>
            </a:r>
            <a:endParaRPr lang="cs-CZ" sz="3600" dirty="0"/>
          </a:p>
        </p:txBody>
      </p:sp>
      <p:sp>
        <p:nvSpPr>
          <p:cNvPr id="3" name="Content Placeholder 2"/>
          <p:cNvSpPr>
            <a:spLocks noGrp="1"/>
          </p:cNvSpPr>
          <p:nvPr>
            <p:ph idx="1"/>
          </p:nvPr>
        </p:nvSpPr>
        <p:spPr>
          <a:xfrm>
            <a:off x="581192" y="1964596"/>
            <a:ext cx="5438608" cy="4537803"/>
          </a:xfrm>
        </p:spPr>
        <p:txBody>
          <a:bodyPr anchor="ctr">
            <a:normAutofit/>
          </a:bodyPr>
          <a:lstStyle/>
          <a:p>
            <a:r>
              <a:rPr lang="en-GB" sz="2400" dirty="0" smtClean="0"/>
              <a:t>bibliography is a list of all the references the author used in writing the book/article</a:t>
            </a:r>
          </a:p>
          <a:p>
            <a:r>
              <a:rPr lang="en-GB" sz="2400" dirty="0" smtClean="0"/>
              <a:t>the section can be called ‘</a:t>
            </a:r>
            <a:r>
              <a:rPr lang="en-GB" sz="2400" i="1" dirty="0" smtClean="0"/>
              <a:t>bibliography</a:t>
            </a:r>
            <a:r>
              <a:rPr lang="en-GB" sz="2400" dirty="0" smtClean="0"/>
              <a:t>’, ‘</a:t>
            </a:r>
            <a:r>
              <a:rPr lang="en-GB" sz="2400" i="1" dirty="0" smtClean="0"/>
              <a:t>notes</a:t>
            </a:r>
            <a:r>
              <a:rPr lang="en-GB" sz="2400" dirty="0" smtClean="0"/>
              <a:t>’ or ‘</a:t>
            </a:r>
            <a:r>
              <a:rPr lang="en-GB" sz="2400" i="1" dirty="0" smtClean="0"/>
              <a:t>references</a:t>
            </a:r>
            <a:r>
              <a:rPr lang="en-GB" sz="2400" dirty="0" smtClean="0"/>
              <a:t>’</a:t>
            </a:r>
          </a:p>
          <a:p>
            <a:r>
              <a:rPr lang="en-GB" sz="2400" dirty="0" smtClean="0"/>
              <a:t>useful for looking up additional sources of information</a:t>
            </a:r>
            <a:endParaRPr lang="cs-CZ" sz="2400" dirty="0"/>
          </a:p>
        </p:txBody>
      </p:sp>
      <p:pic>
        <p:nvPicPr>
          <p:cNvPr id="4" name="Picture 3"/>
          <p:cNvPicPr>
            <a:picLocks noChangeAspect="1"/>
          </p:cNvPicPr>
          <p:nvPr/>
        </p:nvPicPr>
        <p:blipFill rotWithShape="1">
          <a:blip r:embed="rId2"/>
          <a:srcRect t="945" b="1002"/>
          <a:stretch/>
        </p:blipFill>
        <p:spPr>
          <a:xfrm>
            <a:off x="6096000" y="1841500"/>
            <a:ext cx="5554662" cy="4965700"/>
          </a:xfrm>
          <a:prstGeom prst="rect">
            <a:avLst/>
          </a:prstGeom>
        </p:spPr>
      </p:pic>
    </p:spTree>
    <p:extLst>
      <p:ext uri="{BB962C8B-B14F-4D97-AF65-F5344CB8AC3E}">
        <p14:creationId xmlns:p14="http://schemas.microsoft.com/office/powerpoint/2010/main" val="150772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study is not just about going to school</a:t>
            </a:r>
            <a:endParaRPr lang="cs-CZ" dirty="0"/>
          </a:p>
        </p:txBody>
      </p:sp>
      <p:sp>
        <p:nvSpPr>
          <p:cNvPr id="3" name="Content Placeholder 2"/>
          <p:cNvSpPr>
            <a:spLocks noGrp="1"/>
          </p:cNvSpPr>
          <p:nvPr>
            <p:ph idx="1"/>
          </p:nvPr>
        </p:nvSpPr>
        <p:spPr>
          <a:xfrm>
            <a:off x="581192" y="1900990"/>
            <a:ext cx="6938545" cy="2935705"/>
          </a:xfrm>
        </p:spPr>
        <p:txBody>
          <a:bodyPr>
            <a:normAutofit/>
          </a:bodyPr>
          <a:lstStyle/>
          <a:p>
            <a:r>
              <a:rPr lang="cs-CZ" sz="2800" dirty="0" smtClean="0"/>
              <a:t>at university, you will have to find much of the information you need </a:t>
            </a:r>
            <a:r>
              <a:rPr lang="cs-CZ" sz="2800" i="1" dirty="0" smtClean="0"/>
              <a:t>by yourself</a:t>
            </a:r>
          </a:p>
          <a:p>
            <a:r>
              <a:rPr lang="cs-CZ" sz="2800" dirty="0" smtClean="0"/>
              <a:t>you will need to use study resources like books and libraries </a:t>
            </a:r>
            <a:r>
              <a:rPr lang="cs-CZ" sz="2800" i="1" dirty="0" smtClean="0"/>
              <a:t>independently</a:t>
            </a:r>
            <a:endParaRPr lang="cs-CZ" sz="2800" i="1" dirty="0"/>
          </a:p>
        </p:txBody>
      </p:sp>
      <p:pic>
        <p:nvPicPr>
          <p:cNvPr id="4" name="Picture 3"/>
          <p:cNvPicPr>
            <a:picLocks noChangeAspect="1"/>
          </p:cNvPicPr>
          <p:nvPr/>
        </p:nvPicPr>
        <p:blipFill rotWithShape="1">
          <a:blip r:embed="rId2"/>
          <a:srcRect l="8936" r="9494"/>
          <a:stretch/>
        </p:blipFill>
        <p:spPr>
          <a:xfrm rot="20550206">
            <a:off x="6156199" y="3279298"/>
            <a:ext cx="6133854" cy="2975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308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how is the information in a bibliography indicated?</a:t>
            </a:r>
            <a:br>
              <a:rPr lang="en-GB" sz="3000" dirty="0" smtClean="0"/>
            </a:br>
            <a:r>
              <a:rPr lang="en-GB" sz="2200" dirty="0" smtClean="0"/>
              <a:t>e.g. location, variety of type, punctuation.			(in your books on p. 50)</a:t>
            </a:r>
            <a:endParaRPr lang="cs-CZ" sz="2200" dirty="0"/>
          </a:p>
        </p:txBody>
      </p:sp>
      <p:sp>
        <p:nvSpPr>
          <p:cNvPr id="3" name="Content Placeholder 2"/>
          <p:cNvSpPr>
            <a:spLocks noGrp="1"/>
          </p:cNvSpPr>
          <p:nvPr>
            <p:ph idx="1"/>
          </p:nvPr>
        </p:nvSpPr>
        <p:spPr>
          <a:xfrm>
            <a:off x="1330492" y="2017348"/>
            <a:ext cx="4765508" cy="4664804"/>
          </a:xfrm>
        </p:spPr>
        <p:txBody>
          <a:bodyPr>
            <a:normAutofit/>
          </a:bodyPr>
          <a:lstStyle/>
          <a:p>
            <a:r>
              <a:rPr lang="en-GB" sz="2800" dirty="0" smtClean="0"/>
              <a:t>the name of the author(s)</a:t>
            </a:r>
          </a:p>
          <a:p>
            <a:r>
              <a:rPr lang="en-GB" sz="2800" dirty="0" smtClean="0"/>
              <a:t>publisher</a:t>
            </a:r>
          </a:p>
          <a:p>
            <a:r>
              <a:rPr lang="en-GB" sz="2800" dirty="0" smtClean="0"/>
              <a:t>date of publication</a:t>
            </a:r>
          </a:p>
          <a:p>
            <a:r>
              <a:rPr lang="en-GB" sz="2800" dirty="0" smtClean="0"/>
              <a:t>place of publication</a:t>
            </a:r>
          </a:p>
          <a:p>
            <a:r>
              <a:rPr lang="en-GB" sz="2800" dirty="0" smtClean="0"/>
              <a:t>two authors</a:t>
            </a:r>
          </a:p>
          <a:p>
            <a:r>
              <a:rPr lang="en-GB" sz="2800" dirty="0" smtClean="0"/>
              <a:t>if the book is an edited collection of articles</a:t>
            </a:r>
            <a:endParaRPr lang="cs-CZ" sz="2800" dirty="0"/>
          </a:p>
        </p:txBody>
      </p:sp>
      <p:pic>
        <p:nvPicPr>
          <p:cNvPr id="4" name="Picture 3"/>
          <p:cNvPicPr>
            <a:picLocks noChangeAspect="1"/>
          </p:cNvPicPr>
          <p:nvPr/>
        </p:nvPicPr>
        <p:blipFill rotWithShape="1">
          <a:blip r:embed="rId2"/>
          <a:srcRect t="14083"/>
          <a:stretch/>
        </p:blipFill>
        <p:spPr>
          <a:xfrm>
            <a:off x="6756400" y="1841500"/>
            <a:ext cx="3441700" cy="5016500"/>
          </a:xfrm>
          <a:prstGeom prst="rect">
            <a:avLst/>
          </a:prstGeom>
        </p:spPr>
      </p:pic>
    </p:spTree>
    <p:extLst>
      <p:ext uri="{BB962C8B-B14F-4D97-AF65-F5344CB8AC3E}">
        <p14:creationId xmlns:p14="http://schemas.microsoft.com/office/powerpoint/2010/main" val="327559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you have to know the right format when…</a:t>
            </a:r>
            <a:endParaRPr lang="cs-CZ" sz="3600" dirty="0"/>
          </a:p>
        </p:txBody>
      </p:sp>
      <p:sp>
        <p:nvSpPr>
          <p:cNvPr id="3" name="Content Placeholder 2"/>
          <p:cNvSpPr>
            <a:spLocks noGrp="1"/>
          </p:cNvSpPr>
          <p:nvPr>
            <p:ph idx="1"/>
          </p:nvPr>
        </p:nvSpPr>
        <p:spPr>
          <a:xfrm>
            <a:off x="723900" y="2082801"/>
            <a:ext cx="10886907" cy="2019299"/>
          </a:xfrm>
        </p:spPr>
        <p:txBody>
          <a:bodyPr anchor="t">
            <a:normAutofit lnSpcReduction="10000"/>
          </a:bodyPr>
          <a:lstStyle/>
          <a:p>
            <a:r>
              <a:rPr lang="en-GB" sz="3600" dirty="0" smtClean="0"/>
              <a:t>writing essays and theses</a:t>
            </a:r>
          </a:p>
          <a:p>
            <a:r>
              <a:rPr lang="en-GB" sz="3600" dirty="0" smtClean="0"/>
              <a:t>citing/quoting</a:t>
            </a:r>
          </a:p>
          <a:p>
            <a:r>
              <a:rPr lang="en-GB" sz="3600" dirty="0" smtClean="0"/>
              <a:t>writing a bibliography at the end of an essay/thesis</a:t>
            </a:r>
            <a:endParaRPr lang="cs-CZ" sz="3600" dirty="0"/>
          </a:p>
        </p:txBody>
      </p:sp>
      <p:pic>
        <p:nvPicPr>
          <p:cNvPr id="5" name="Picture 4"/>
          <p:cNvPicPr>
            <a:picLocks noChangeAspect="1"/>
          </p:cNvPicPr>
          <p:nvPr/>
        </p:nvPicPr>
        <p:blipFill>
          <a:blip r:embed="rId2"/>
          <a:stretch>
            <a:fillRect/>
          </a:stretch>
        </p:blipFill>
        <p:spPr>
          <a:xfrm>
            <a:off x="2285999" y="4102100"/>
            <a:ext cx="7620000" cy="2552700"/>
          </a:xfrm>
          <a:prstGeom prst="rect">
            <a:avLst/>
          </a:prstGeom>
        </p:spPr>
      </p:pic>
    </p:spTree>
    <p:extLst>
      <p:ext uri="{BB962C8B-B14F-4D97-AF65-F5344CB8AC3E}">
        <p14:creationId xmlns:p14="http://schemas.microsoft.com/office/powerpoint/2010/main" val="296939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finding your way around the library</a:t>
            </a:r>
            <a:endParaRPr lang="cs-CZ" dirty="0"/>
          </a:p>
        </p:txBody>
      </p:sp>
      <p:sp>
        <p:nvSpPr>
          <p:cNvPr id="3" name="Content Placeholder 2"/>
          <p:cNvSpPr>
            <a:spLocks noGrp="1"/>
          </p:cNvSpPr>
          <p:nvPr>
            <p:ph idx="1"/>
          </p:nvPr>
        </p:nvSpPr>
        <p:spPr>
          <a:xfrm>
            <a:off x="581192" y="2180496"/>
            <a:ext cx="6998703" cy="3678303"/>
          </a:xfrm>
        </p:spPr>
        <p:txBody>
          <a:bodyPr>
            <a:normAutofit/>
          </a:bodyPr>
          <a:lstStyle/>
          <a:p>
            <a:r>
              <a:rPr lang="cs-CZ" sz="2800" dirty="0" smtClean="0"/>
              <a:t>first of all, you have to find out what your university library contains (it is never only textbooks)</a:t>
            </a:r>
          </a:p>
          <a:p>
            <a:r>
              <a:rPr lang="cs-CZ" sz="2800" dirty="0" smtClean="0"/>
              <a:t>libraries are a vital parts of study</a:t>
            </a:r>
          </a:p>
          <a:p>
            <a:r>
              <a:rPr lang="cs-CZ" sz="2800" dirty="0" smtClean="0"/>
              <a:t>libraries vary in the number of books and the variety of services they offer</a:t>
            </a:r>
            <a:endParaRPr lang="cs-CZ" sz="2800" dirty="0"/>
          </a:p>
        </p:txBody>
      </p:sp>
      <p:pic>
        <p:nvPicPr>
          <p:cNvPr id="1026" name="Picture 2" descr="https://www.boem.gov/uploadedImages/BOEM/Newsroom/Publications_Library/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48647">
            <a:off x="7540990" y="3249525"/>
            <a:ext cx="4407108" cy="2920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8041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Have you visited the sisu library?</a:t>
            </a:r>
            <a:endParaRPr lang="cs-CZ" sz="4000" dirty="0"/>
          </a:p>
        </p:txBody>
      </p:sp>
      <p:sp>
        <p:nvSpPr>
          <p:cNvPr id="3" name="Content Placeholder 2"/>
          <p:cNvSpPr>
            <a:spLocks noGrp="1"/>
          </p:cNvSpPr>
          <p:nvPr>
            <p:ph idx="1"/>
          </p:nvPr>
        </p:nvSpPr>
        <p:spPr>
          <a:xfrm>
            <a:off x="581192" y="2014736"/>
            <a:ext cx="6782134" cy="3327285"/>
          </a:xfrm>
        </p:spPr>
        <p:txBody>
          <a:bodyPr>
            <a:normAutofit/>
          </a:bodyPr>
          <a:lstStyle/>
          <a:p>
            <a:r>
              <a:rPr lang="cs-CZ" sz="3200" dirty="0" smtClean="0"/>
              <a:t>How is it organised?</a:t>
            </a:r>
          </a:p>
          <a:p>
            <a:r>
              <a:rPr lang="cs-CZ" sz="3200" dirty="0" smtClean="0"/>
              <a:t>Are there any leaflets or booklets to help you know what information is available and how to find it?</a:t>
            </a:r>
          </a:p>
          <a:p>
            <a:r>
              <a:rPr lang="cs-CZ" sz="3200" dirty="0" smtClean="0"/>
              <a:t>What kinds of books are there?</a:t>
            </a:r>
            <a:endParaRPr lang="cs-CZ" sz="3200" dirty="0"/>
          </a:p>
        </p:txBody>
      </p:sp>
      <p:pic>
        <p:nvPicPr>
          <p:cNvPr id="2050" name="Picture 2" descr="http://www.admissionpool.com/wp-content/uploads/2014/04/stsu-h.jpg"/>
          <p:cNvPicPr>
            <a:picLocks noChangeAspect="1" noChangeArrowheads="1"/>
          </p:cNvPicPr>
          <p:nvPr/>
        </p:nvPicPr>
        <p:blipFill rotWithShape="1">
          <a:blip r:embed="rId2">
            <a:extLst>
              <a:ext uri="{28A0092B-C50C-407E-A947-70E740481C1C}">
                <a14:useLocalDpi xmlns:a14="http://schemas.microsoft.com/office/drawing/2010/main" val="0"/>
              </a:ext>
            </a:extLst>
          </a:blip>
          <a:srcRect t="3394" b="14992"/>
          <a:stretch/>
        </p:blipFill>
        <p:spPr bwMode="auto">
          <a:xfrm rot="20756974">
            <a:off x="6801087" y="3412358"/>
            <a:ext cx="5193139" cy="2842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920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53453"/>
            <a:ext cx="11029615" cy="1191126"/>
          </a:xfrm>
        </p:spPr>
        <p:txBody>
          <a:bodyPr>
            <a:noAutofit/>
          </a:bodyPr>
          <a:lstStyle/>
          <a:p>
            <a:r>
              <a:rPr lang="cs-CZ" sz="3600" dirty="0" smtClean="0"/>
              <a:t>are these services available in your library?</a:t>
            </a:r>
            <a:r>
              <a:rPr lang="cs-CZ" sz="3200" dirty="0" smtClean="0"/>
              <a:t/>
            </a:r>
            <a:br>
              <a:rPr lang="cs-CZ" sz="3200" dirty="0" smtClean="0"/>
            </a:br>
            <a:r>
              <a:rPr lang="cs-CZ" sz="3200" dirty="0" smtClean="0"/>
              <a:t>visit your library to find out!			write a report.</a:t>
            </a:r>
            <a:endParaRPr lang="cs-CZ" sz="3200" dirty="0"/>
          </a:p>
        </p:txBody>
      </p:sp>
      <p:pic>
        <p:nvPicPr>
          <p:cNvPr id="5" name="Picture 4"/>
          <p:cNvPicPr>
            <a:picLocks noChangeAspect="1"/>
          </p:cNvPicPr>
          <p:nvPr/>
        </p:nvPicPr>
        <p:blipFill>
          <a:blip r:embed="rId2"/>
          <a:stretch>
            <a:fillRect/>
          </a:stretch>
        </p:blipFill>
        <p:spPr>
          <a:xfrm>
            <a:off x="444201" y="1822297"/>
            <a:ext cx="2582605" cy="2431133"/>
          </a:xfrm>
          <a:prstGeom prst="rect">
            <a:avLst/>
          </a:prstGeom>
        </p:spPr>
      </p:pic>
      <p:pic>
        <p:nvPicPr>
          <p:cNvPr id="7" name="Picture 6"/>
          <p:cNvPicPr>
            <a:picLocks noChangeAspect="1"/>
          </p:cNvPicPr>
          <p:nvPr/>
        </p:nvPicPr>
        <p:blipFill rotWithShape="1">
          <a:blip r:embed="rId3"/>
          <a:srcRect l="1511" b="2822"/>
          <a:stretch/>
        </p:blipFill>
        <p:spPr>
          <a:xfrm>
            <a:off x="3507470" y="4740812"/>
            <a:ext cx="2298366" cy="1851235"/>
          </a:xfrm>
          <a:prstGeom prst="rect">
            <a:avLst/>
          </a:prstGeom>
        </p:spPr>
      </p:pic>
      <p:pic>
        <p:nvPicPr>
          <p:cNvPr id="3074" name="Picture 2" descr="http://www.dbuniversity.ac.in/img/lab/Language_Lab.jpg"/>
          <p:cNvPicPr>
            <a:picLocks noChangeAspect="1" noChangeArrowheads="1"/>
          </p:cNvPicPr>
          <p:nvPr/>
        </p:nvPicPr>
        <p:blipFill rotWithShape="1">
          <a:blip r:embed="rId4">
            <a:extLst>
              <a:ext uri="{28A0092B-C50C-407E-A947-70E740481C1C}">
                <a14:useLocalDpi xmlns:a14="http://schemas.microsoft.com/office/drawing/2010/main" val="0"/>
              </a:ext>
            </a:extLst>
          </a:blip>
          <a:srcRect r="26776"/>
          <a:stretch/>
        </p:blipFill>
        <p:spPr bwMode="auto">
          <a:xfrm>
            <a:off x="444201" y="4336181"/>
            <a:ext cx="2911642" cy="2454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19103"/>
          <a:stretch/>
        </p:blipFill>
        <p:spPr>
          <a:xfrm>
            <a:off x="3163889" y="1822297"/>
            <a:ext cx="2575092" cy="2370759"/>
          </a:xfrm>
          <a:prstGeom prst="rect">
            <a:avLst/>
          </a:prstGeom>
        </p:spPr>
      </p:pic>
      <p:pic>
        <p:nvPicPr>
          <p:cNvPr id="9" name="Picture 8"/>
          <p:cNvPicPr>
            <a:picLocks noChangeAspect="1"/>
          </p:cNvPicPr>
          <p:nvPr/>
        </p:nvPicPr>
        <p:blipFill>
          <a:blip r:embed="rId6"/>
          <a:stretch>
            <a:fillRect/>
          </a:stretch>
        </p:blipFill>
        <p:spPr>
          <a:xfrm>
            <a:off x="5957463" y="1894869"/>
            <a:ext cx="5905500" cy="48958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3284" y="1894869"/>
            <a:ext cx="1968716" cy="1968716"/>
          </a:xfrm>
          <a:prstGeom prst="rect">
            <a:avLst/>
          </a:prstGeom>
        </p:spPr>
      </p:pic>
    </p:spTree>
    <p:extLst>
      <p:ext uri="{BB962C8B-B14F-4D97-AF65-F5344CB8AC3E}">
        <p14:creationId xmlns:p14="http://schemas.microsoft.com/office/powerpoint/2010/main" val="363665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cs-CZ" sz="3800" dirty="0" smtClean="0"/>
              <a:t>systems for arranging items in the library</a:t>
            </a:r>
            <a:br>
              <a:rPr lang="cs-CZ" sz="3800" dirty="0" smtClean="0"/>
            </a:br>
            <a:r>
              <a:rPr lang="cs-CZ" dirty="0" smtClean="0"/>
              <a:t>(used in the english-speaking world and beyond)</a:t>
            </a:r>
            <a:endParaRPr lang="cs-CZ" dirty="0"/>
          </a:p>
        </p:txBody>
      </p:sp>
      <p:sp>
        <p:nvSpPr>
          <p:cNvPr id="3" name="Content Placeholder 2"/>
          <p:cNvSpPr>
            <a:spLocks noGrp="1"/>
          </p:cNvSpPr>
          <p:nvPr>
            <p:ph idx="1"/>
          </p:nvPr>
        </p:nvSpPr>
        <p:spPr>
          <a:xfrm>
            <a:off x="581192" y="1876926"/>
            <a:ext cx="7167144" cy="4981073"/>
          </a:xfrm>
        </p:spPr>
        <p:txBody>
          <a:bodyPr>
            <a:normAutofit fontScale="92500" lnSpcReduction="10000"/>
          </a:bodyPr>
          <a:lstStyle/>
          <a:p>
            <a:r>
              <a:rPr lang="cs-CZ" sz="2800" u="sng" dirty="0" smtClean="0"/>
              <a:t>DECIMAL</a:t>
            </a:r>
          </a:p>
          <a:p>
            <a:pPr lvl="1"/>
            <a:r>
              <a:rPr lang="cs-CZ" sz="2800" dirty="0" smtClean="0"/>
              <a:t>items on a specific topic have the same number</a:t>
            </a:r>
          </a:p>
          <a:p>
            <a:pPr lvl="1"/>
            <a:r>
              <a:rPr lang="cs-CZ" sz="2800" dirty="0" smtClean="0"/>
              <a:t>e.g. all the books about Shakespeare would be located together</a:t>
            </a:r>
            <a:endParaRPr lang="en-GB" sz="2800" dirty="0" smtClean="0"/>
          </a:p>
          <a:p>
            <a:pPr lvl="1"/>
            <a:endParaRPr lang="cs-CZ" sz="2800" dirty="0" smtClean="0"/>
          </a:p>
          <a:p>
            <a:r>
              <a:rPr lang="cs-CZ" sz="2800" u="sng" dirty="0" smtClean="0"/>
              <a:t>ALPHABETICAL</a:t>
            </a:r>
            <a:r>
              <a:rPr lang="cs-CZ" sz="2800" dirty="0" smtClean="0"/>
              <a:t> </a:t>
            </a:r>
            <a:r>
              <a:rPr lang="cs-CZ" sz="2200" dirty="0" smtClean="0"/>
              <a:t>(or mixed letter and number system)</a:t>
            </a:r>
            <a:endParaRPr lang="cs-CZ" sz="2800" dirty="0" smtClean="0"/>
          </a:p>
          <a:p>
            <a:pPr lvl="1"/>
            <a:r>
              <a:rPr lang="cs-CZ" sz="2800" dirty="0" smtClean="0"/>
              <a:t>items are arranged alphabetically</a:t>
            </a:r>
          </a:p>
          <a:p>
            <a:pPr lvl="1"/>
            <a:r>
              <a:rPr lang="cs-CZ" sz="2800" dirty="0" smtClean="0"/>
              <a:t>items on related subject are together</a:t>
            </a:r>
          </a:p>
          <a:p>
            <a:pPr lvl="1"/>
            <a:r>
              <a:rPr lang="cs-CZ" sz="2800" dirty="0" smtClean="0"/>
              <a:t>e.g. Shakespeare</a:t>
            </a:r>
            <a:r>
              <a:rPr lang="en-GB" sz="2800" dirty="0" smtClean="0"/>
              <a:t>’s plays would be located in a different place from essays about Shakespeare</a:t>
            </a:r>
            <a:endParaRPr lang="cs-CZ" sz="2800" dirty="0"/>
          </a:p>
        </p:txBody>
      </p:sp>
      <p:pic>
        <p:nvPicPr>
          <p:cNvPr id="4" name="Picture 3"/>
          <p:cNvPicPr>
            <a:picLocks noChangeAspect="1"/>
          </p:cNvPicPr>
          <p:nvPr/>
        </p:nvPicPr>
        <p:blipFill>
          <a:blip r:embed="rId2"/>
          <a:stretch>
            <a:fillRect/>
          </a:stretch>
        </p:blipFill>
        <p:spPr>
          <a:xfrm>
            <a:off x="8161710" y="1922828"/>
            <a:ext cx="3561058" cy="223901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8161711" y="4368716"/>
            <a:ext cx="3561057" cy="2393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61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card catalogues</a:t>
            </a:r>
            <a:endParaRPr lang="cs-CZ" sz="4000" dirty="0"/>
          </a:p>
        </p:txBody>
      </p:sp>
      <p:sp>
        <p:nvSpPr>
          <p:cNvPr id="3" name="Content Placeholder 2"/>
          <p:cNvSpPr>
            <a:spLocks noGrp="1"/>
          </p:cNvSpPr>
          <p:nvPr>
            <p:ph idx="1"/>
          </p:nvPr>
        </p:nvSpPr>
        <p:spPr>
          <a:xfrm>
            <a:off x="581192" y="1990440"/>
            <a:ext cx="4387850" cy="4704347"/>
          </a:xfrm>
        </p:spPr>
        <p:txBody>
          <a:bodyPr>
            <a:normAutofit/>
          </a:bodyPr>
          <a:lstStyle/>
          <a:p>
            <a:r>
              <a:rPr lang="en-GB" sz="3600" dirty="0" smtClean="0"/>
              <a:t>alphabetised by</a:t>
            </a:r>
          </a:p>
          <a:p>
            <a:pPr lvl="1"/>
            <a:r>
              <a:rPr lang="en-GB" sz="3200" dirty="0" smtClean="0"/>
              <a:t>title card</a:t>
            </a:r>
          </a:p>
          <a:p>
            <a:pPr lvl="1"/>
            <a:r>
              <a:rPr lang="en-GB" sz="3200" dirty="0" smtClean="0"/>
              <a:t>author card</a:t>
            </a:r>
          </a:p>
          <a:p>
            <a:pPr lvl="1"/>
            <a:r>
              <a:rPr lang="en-GB" sz="3200" dirty="0" smtClean="0"/>
              <a:t>subject card</a:t>
            </a:r>
          </a:p>
          <a:p>
            <a:pPr lvl="1"/>
            <a:endParaRPr lang="en-GB" sz="3200" dirty="0"/>
          </a:p>
          <a:p>
            <a:r>
              <a:rPr lang="en-GB" sz="3400" dirty="0"/>
              <a:t>W</a:t>
            </a:r>
            <a:r>
              <a:rPr lang="en-GB" sz="3400" dirty="0" smtClean="0"/>
              <a:t>hat details can you find on the cards?</a:t>
            </a:r>
            <a:endParaRPr lang="cs-CZ" sz="3400" dirty="0"/>
          </a:p>
        </p:txBody>
      </p:sp>
      <p:pic>
        <p:nvPicPr>
          <p:cNvPr id="6" name="Picture 5"/>
          <p:cNvPicPr>
            <a:picLocks noChangeAspect="1"/>
          </p:cNvPicPr>
          <p:nvPr/>
        </p:nvPicPr>
        <p:blipFill rotWithShape="1">
          <a:blip r:embed="rId2"/>
          <a:srcRect t="3454" b="9494"/>
          <a:stretch/>
        </p:blipFill>
        <p:spPr>
          <a:xfrm>
            <a:off x="5534527" y="1827227"/>
            <a:ext cx="5053598" cy="4951797"/>
          </a:xfrm>
          <a:prstGeom prst="rect">
            <a:avLst/>
          </a:prstGeom>
        </p:spPr>
      </p:pic>
    </p:spTree>
    <p:extLst>
      <p:ext uri="{BB962C8B-B14F-4D97-AF65-F5344CB8AC3E}">
        <p14:creationId xmlns:p14="http://schemas.microsoft.com/office/powerpoint/2010/main" val="259190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25643"/>
            <a:ext cx="11029616" cy="1130968"/>
          </a:xfrm>
        </p:spPr>
        <p:txBody>
          <a:bodyPr>
            <a:noAutofit/>
          </a:bodyPr>
          <a:lstStyle/>
          <a:p>
            <a:r>
              <a:rPr lang="en-GB" sz="3200" dirty="0" smtClean="0"/>
              <a:t>… but these days you probably won’t need to use card catalogues. computers have taken over!</a:t>
            </a:r>
            <a:endParaRPr lang="cs-CZ" sz="3200" dirty="0"/>
          </a:p>
        </p:txBody>
      </p:sp>
      <p:sp>
        <p:nvSpPr>
          <p:cNvPr id="3" name="Content Placeholder 2"/>
          <p:cNvSpPr>
            <a:spLocks noGrp="1"/>
          </p:cNvSpPr>
          <p:nvPr>
            <p:ph idx="1"/>
          </p:nvPr>
        </p:nvSpPr>
        <p:spPr>
          <a:xfrm>
            <a:off x="469232" y="1915801"/>
            <a:ext cx="5626768" cy="4484999"/>
          </a:xfrm>
        </p:spPr>
        <p:txBody>
          <a:bodyPr>
            <a:normAutofit/>
          </a:bodyPr>
          <a:lstStyle/>
          <a:p>
            <a:r>
              <a:rPr lang="en-GB" sz="2800" dirty="0" smtClean="0"/>
              <a:t>computer systems can tell you all these details as well as</a:t>
            </a:r>
          </a:p>
          <a:p>
            <a:pPr lvl="1"/>
            <a:r>
              <a:rPr lang="en-GB" sz="2400" dirty="0" smtClean="0"/>
              <a:t>if a book is on loan</a:t>
            </a:r>
          </a:p>
          <a:p>
            <a:pPr lvl="1"/>
            <a:r>
              <a:rPr lang="en-GB" sz="2400" dirty="0" smtClean="0"/>
              <a:t>which books can be checked out</a:t>
            </a:r>
          </a:p>
          <a:p>
            <a:pPr lvl="1"/>
            <a:r>
              <a:rPr lang="en-GB" sz="2400" dirty="0" smtClean="0"/>
              <a:t>if it is possible to request a specific book</a:t>
            </a:r>
          </a:p>
        </p:txBody>
      </p:sp>
      <p:pic>
        <p:nvPicPr>
          <p:cNvPr id="4" name="Picture 3"/>
          <p:cNvPicPr>
            <a:picLocks noChangeAspect="1"/>
          </p:cNvPicPr>
          <p:nvPr/>
        </p:nvPicPr>
        <p:blipFill rotWithShape="1">
          <a:blip r:embed="rId2"/>
          <a:srcRect t="25282" b="1301"/>
          <a:stretch/>
        </p:blipFill>
        <p:spPr>
          <a:xfrm>
            <a:off x="6252412" y="2045369"/>
            <a:ext cx="5466346" cy="4359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760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what subjects could you try if  you needed to find information about  the following topics?</a:t>
            </a:r>
            <a:endParaRPr lang="cs-CZ" sz="3200" dirty="0"/>
          </a:p>
        </p:txBody>
      </p:sp>
      <p:sp>
        <p:nvSpPr>
          <p:cNvPr id="3" name="Content Placeholder 2"/>
          <p:cNvSpPr>
            <a:spLocks noGrp="1"/>
          </p:cNvSpPr>
          <p:nvPr>
            <p:ph idx="1"/>
          </p:nvPr>
        </p:nvSpPr>
        <p:spPr>
          <a:xfrm>
            <a:off x="244307" y="2048149"/>
            <a:ext cx="11029615" cy="3570598"/>
          </a:xfrm>
        </p:spPr>
        <p:txBody>
          <a:bodyPr>
            <a:normAutofit/>
          </a:bodyPr>
          <a:lstStyle/>
          <a:p>
            <a:pPr>
              <a:lnSpc>
                <a:spcPct val="150000"/>
              </a:lnSpc>
            </a:pPr>
            <a:r>
              <a:rPr lang="en-GB" sz="2800" dirty="0" smtClean="0"/>
              <a:t>the use of television advertising to raise money for charities</a:t>
            </a:r>
          </a:p>
          <a:p>
            <a:pPr>
              <a:lnSpc>
                <a:spcPct val="150000"/>
              </a:lnSpc>
            </a:pPr>
            <a:r>
              <a:rPr lang="en-GB" sz="2800" dirty="0" smtClean="0"/>
              <a:t>the causes of death of world leaders in the twentieth century</a:t>
            </a:r>
          </a:p>
          <a:p>
            <a:pPr>
              <a:lnSpc>
                <a:spcPct val="150000"/>
              </a:lnSpc>
            </a:pPr>
            <a:r>
              <a:rPr lang="en-GB" sz="2800" dirty="0" smtClean="0"/>
              <a:t>the use of art treasures as an economic investment</a:t>
            </a:r>
          </a:p>
          <a:p>
            <a:pPr>
              <a:lnSpc>
                <a:spcPct val="150000"/>
              </a:lnSpc>
            </a:pPr>
            <a:r>
              <a:rPr lang="en-GB" sz="2800" dirty="0" smtClean="0"/>
              <a:t>the influence of soap operas on children</a:t>
            </a:r>
          </a:p>
        </p:txBody>
      </p:sp>
      <p:pic>
        <p:nvPicPr>
          <p:cNvPr id="4098" name="Picture 2" descr="http://img.timeinc.net/time/daily/2009/0907/360_tv_health_0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47589">
            <a:off x="7983486" y="3913537"/>
            <a:ext cx="4104218" cy="2679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99014542"/>
      </p:ext>
    </p:extLst>
  </p:cSld>
  <p:clrMapOvr>
    <a:masterClrMapping/>
  </p:clrMapOvr>
</p:sld>
</file>

<file path=ppt/theme/theme1.xml><?xml version="1.0" encoding="utf-8"?>
<a:theme xmlns:a="http://schemas.openxmlformats.org/drawingml/2006/main" name="Dividend">
  <a:themeElements>
    <a:clrScheme name="Custom 7">
      <a:dk1>
        <a:sysClr val="windowText" lastClr="000000"/>
      </a:dk1>
      <a:lt1>
        <a:srgbClr val="F2F2F2"/>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Template>
  <TotalTime>370</TotalTime>
  <Words>702</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Gill Sans MT</vt:lpstr>
      <vt:lpstr>Wingdings 2</vt:lpstr>
      <vt:lpstr>Dividend</vt:lpstr>
      <vt:lpstr>finding information</vt:lpstr>
      <vt:lpstr>study is not just about going to school</vt:lpstr>
      <vt:lpstr>finding your way around the library</vt:lpstr>
      <vt:lpstr>Have you visited the sisu library?</vt:lpstr>
      <vt:lpstr>are these services available in your library? visit your library to find out!   write a report.</vt:lpstr>
      <vt:lpstr>systems for arranging items in the library (used in the english-speaking world and beyond)</vt:lpstr>
      <vt:lpstr>card catalogues</vt:lpstr>
      <vt:lpstr>… but these days you probably won’t need to use card catalogues. computers have taken over!</vt:lpstr>
      <vt:lpstr>what subjects could you try if  you needed to find information about  the following topics?</vt:lpstr>
      <vt:lpstr>finding your way around a textbook</vt:lpstr>
      <vt:lpstr>the title page</vt:lpstr>
      <vt:lpstr>look at one or two textbooks and fill in the table below (p. 42).  write where each part is found (page number). If it is not in the book, leave the space blank.</vt:lpstr>
      <vt:lpstr>what is the difference?</vt:lpstr>
      <vt:lpstr>the index useful for looking up specific details or information</vt:lpstr>
      <vt:lpstr>getting the most out of a book</vt:lpstr>
      <vt:lpstr>match the part of the book with the information it contains.  some may have more than one aswer. you can refer to your textbooks for help.</vt:lpstr>
      <vt:lpstr>journals and other printed sources of information</vt:lpstr>
      <vt:lpstr>think about what you know or have just learnt about journals, and look at the statements below.  which statements apply primarily to textbooks; to journals; to both?</vt:lpstr>
      <vt:lpstr>bibliographic references and notes</vt:lpstr>
      <vt:lpstr>how is the information in a bibliography indicated? e.g. location, variety of type, punctuation.   (in your books on p. 50)</vt:lpstr>
      <vt:lpstr>you have to know the right format when…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information</dc:title>
  <dc:creator>Olga</dc:creator>
  <cp:lastModifiedBy>Olga</cp:lastModifiedBy>
  <cp:revision>48</cp:revision>
  <dcterms:created xsi:type="dcterms:W3CDTF">2017-03-20T11:22:05Z</dcterms:created>
  <dcterms:modified xsi:type="dcterms:W3CDTF">2017-03-21T09:40:57Z</dcterms:modified>
</cp:coreProperties>
</file>