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1"/>
  </p:notesMasterIdLst>
  <p:sldIdLst>
    <p:sldId id="256" r:id="rId2"/>
    <p:sldId id="268" r:id="rId3"/>
    <p:sldId id="269" r:id="rId4"/>
    <p:sldId id="270" r:id="rId5"/>
    <p:sldId id="272" r:id="rId6"/>
    <p:sldId id="273" r:id="rId7"/>
    <p:sldId id="258" r:id="rId8"/>
    <p:sldId id="257" r:id="rId9"/>
    <p:sldId id="259" r:id="rId10"/>
    <p:sldId id="260" r:id="rId11"/>
    <p:sldId id="261" r:id="rId12"/>
    <p:sldId id="262" r:id="rId13"/>
    <p:sldId id="263" r:id="rId14"/>
    <p:sldId id="276" r:id="rId15"/>
    <p:sldId id="265" r:id="rId16"/>
    <p:sldId id="267" r:id="rId17"/>
    <p:sldId id="274" r:id="rId18"/>
    <p:sldId id="264" r:id="rId19"/>
    <p:sldId id="275" r:id="rId2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34DA3593-34EC-4BBE-822D-F6A4CCA01C50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0782184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AB46DA7-1B00-4654-A466-9A70D5911994}" type="slidenum">
              <a:rPr lang="en-US" altLang="cs-CZ"/>
              <a:pPr/>
              <a:t>3</a:t>
            </a:fld>
            <a:endParaRPr lang="en-US" altLang="cs-CZ"/>
          </a:p>
        </p:txBody>
      </p:sp>
      <p:sp>
        <p:nvSpPr>
          <p:cNvPr id="245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CA" altLang="cs-CZ" smtClean="0">
                <a:latin typeface="Arial" panose="020B0604020202020204" pitchFamily="34" charset="0"/>
              </a:rPr>
              <a:t>Go into google and do a search for </a:t>
            </a:r>
            <a:r>
              <a:rPr lang="en-CA" altLang="cs-CZ" b="1" smtClean="0">
                <a:latin typeface="Arial" panose="020B0604020202020204" pitchFamily="34" charset="0"/>
              </a:rPr>
              <a:t>martin luther king</a:t>
            </a:r>
            <a:r>
              <a:rPr lang="en-CA" altLang="cs-CZ" smtClean="0">
                <a:latin typeface="Arial" panose="020B0604020202020204" pitchFamily="34" charset="0"/>
              </a:rPr>
              <a:t> – martinlutherking.org will be one of the first sites to come up – click on “The Truth About King” – view some of the facts that are here – obvious bias – at the bottom of the home page click on “hosted by Strormfront”   ask how such a site could appear at the top of google listings – then go to next slide and discuss how a search engine works</a:t>
            </a:r>
          </a:p>
          <a:p>
            <a:pPr eaLnBrk="1" hangingPunct="1"/>
            <a:endParaRPr lang="en-CA" altLang="cs-CZ" smtClean="0">
              <a:latin typeface="Arial" panose="020B0604020202020204" pitchFamily="34" charset="0"/>
            </a:endParaRPr>
          </a:p>
          <a:p>
            <a:pPr eaLnBrk="1" hangingPunct="1"/>
            <a:r>
              <a:rPr lang="en-CA" altLang="cs-CZ" smtClean="0">
                <a:latin typeface="Arial" panose="020B0604020202020204" pitchFamily="34" charset="0"/>
              </a:rPr>
              <a:t>Note – you may have to have your site administrator unblock www.martinlutherking.org and www.stormfront.org – check prior to the presentation</a:t>
            </a:r>
            <a:endParaRPr lang="en-US" altLang="cs-CZ" smtClean="0">
              <a:latin typeface="Arial" panose="020B0604020202020204" pitchFamily="34" charset="0"/>
            </a:endParaRPr>
          </a:p>
          <a:p>
            <a:pPr eaLnBrk="1" hangingPunct="1"/>
            <a:endParaRPr lang="en-CA" altLang="cs-CZ" smtClean="0">
              <a:latin typeface="Arial" panose="020B0604020202020204" pitchFamily="34" charset="0"/>
            </a:endParaRPr>
          </a:p>
          <a:p>
            <a:pPr eaLnBrk="1" hangingPunct="1"/>
            <a:endParaRPr lang="en-CA" altLang="cs-CZ" smtClean="0">
              <a:latin typeface="Arial" panose="020B0604020202020204" pitchFamily="34" charset="0"/>
            </a:endParaRPr>
          </a:p>
          <a:p>
            <a:pPr eaLnBrk="1" hangingPunct="1"/>
            <a:endParaRPr lang="en-US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002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2037AA3-2859-40E5-9530-95538DB62017}" type="slidenum">
              <a:rPr lang="en-US" altLang="cs-CZ"/>
              <a:pPr/>
              <a:t>4</a:t>
            </a:fld>
            <a:endParaRPr lang="en-US" altLang="cs-CZ"/>
          </a:p>
        </p:txBody>
      </p:sp>
      <p:sp>
        <p:nvSpPr>
          <p:cNvPr id="256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CA" altLang="cs-CZ" smtClean="0">
                <a:latin typeface="Arial" panose="020B0604020202020204" pitchFamily="34" charset="0"/>
              </a:rPr>
              <a:t>Starting with heavily used servers and popular pages a software program called a “spider” crawls the web.   It will follow the links of the pages on each site.     Have built in method to detect spamming </a:t>
            </a:r>
          </a:p>
          <a:p>
            <a:pPr eaLnBrk="1" hangingPunct="1"/>
            <a:endParaRPr lang="en-CA" altLang="cs-CZ" smtClean="0">
              <a:latin typeface="Arial" panose="020B0604020202020204" pitchFamily="34" charset="0"/>
            </a:endParaRPr>
          </a:p>
          <a:p>
            <a:pPr eaLnBrk="1" hangingPunct="1"/>
            <a:r>
              <a:rPr lang="en-US" altLang="cs-CZ" smtClean="0">
                <a:latin typeface="Arial" panose="020B0604020202020204" pitchFamily="34" charset="0"/>
              </a:rPr>
              <a:t>To make for more useful results, most search engines store more than just the word and URL. An engine might store the number of times that the word appears on a page. The engine might assign a </a:t>
            </a:r>
            <a:r>
              <a:rPr lang="en-US" altLang="cs-CZ" b="1" smtClean="0">
                <a:latin typeface="Arial" panose="020B0604020202020204" pitchFamily="34" charset="0"/>
              </a:rPr>
              <a:t>weight</a:t>
            </a:r>
            <a:r>
              <a:rPr lang="en-US" altLang="cs-CZ" smtClean="0">
                <a:latin typeface="Arial" panose="020B0604020202020204" pitchFamily="34" charset="0"/>
              </a:rPr>
              <a:t> to each entry, with increasing values assigned to words as they appear near the top of the document, in sub-headings, in links, in the meta tags or in the title of the page. </a:t>
            </a:r>
          </a:p>
          <a:p>
            <a:pPr eaLnBrk="1" hangingPunct="1"/>
            <a:endParaRPr lang="en-CA" altLang="cs-CZ" smtClean="0">
              <a:latin typeface="Arial" panose="020B0604020202020204" pitchFamily="34" charset="0"/>
            </a:endParaRPr>
          </a:p>
          <a:p>
            <a:pPr eaLnBrk="1" hangingPunct="1"/>
            <a:r>
              <a:rPr lang="en-CA" altLang="cs-CZ" smtClean="0">
                <a:latin typeface="Arial" panose="020B0604020202020204" pitchFamily="34" charset="0"/>
              </a:rPr>
              <a:t>Location and frequency method is also used – where it appears in the page (near the beginning is better) and how often it appears</a:t>
            </a:r>
          </a:p>
          <a:p>
            <a:pPr eaLnBrk="1" hangingPunct="1"/>
            <a:endParaRPr lang="en-CA" altLang="cs-CZ" smtClean="0">
              <a:latin typeface="Arial" panose="020B0604020202020204" pitchFamily="34" charset="0"/>
            </a:endParaRPr>
          </a:p>
          <a:p>
            <a:pPr eaLnBrk="1" hangingPunct="1"/>
            <a:r>
              <a:rPr lang="en-CA" altLang="cs-CZ" smtClean="0">
                <a:latin typeface="Arial" panose="020B0604020202020204" pitchFamily="34" charset="0"/>
              </a:rPr>
              <a:t>Also contain advertising…</a:t>
            </a:r>
          </a:p>
          <a:p>
            <a:pPr eaLnBrk="1" hangingPunct="1"/>
            <a:endParaRPr lang="en-CA" altLang="cs-CZ" smtClean="0">
              <a:latin typeface="Arial" panose="020B0604020202020204" pitchFamily="34" charset="0"/>
            </a:endParaRPr>
          </a:p>
          <a:p>
            <a:pPr eaLnBrk="1" hangingPunct="1"/>
            <a:endParaRPr lang="en-CA" altLang="cs-CZ" smtClean="0">
              <a:latin typeface="Arial" panose="020B0604020202020204" pitchFamily="34" charset="0"/>
            </a:endParaRPr>
          </a:p>
          <a:p>
            <a:pPr eaLnBrk="1" hangingPunct="1"/>
            <a:endParaRPr lang="en-CA" altLang="cs-CZ" smtClean="0">
              <a:latin typeface="Arial" panose="020B0604020202020204" pitchFamily="34" charset="0"/>
            </a:endParaRPr>
          </a:p>
          <a:p>
            <a:pPr eaLnBrk="1" hangingPunct="1"/>
            <a:endParaRPr lang="en-CA" altLang="cs-CZ" smtClean="0">
              <a:latin typeface="Arial" panose="020B0604020202020204" pitchFamily="34" charset="0"/>
            </a:endParaRPr>
          </a:p>
          <a:p>
            <a:pPr eaLnBrk="1" hangingPunct="1"/>
            <a:r>
              <a:rPr lang="en-CA" altLang="cs-CZ" smtClean="0">
                <a:latin typeface="Arial" panose="020B0604020202020204" pitchFamily="34" charset="0"/>
              </a:rPr>
              <a:t>Pages are also ranked based on how popular they are – ie how many other pages link to that site – google calls this “pagerank”</a:t>
            </a:r>
          </a:p>
          <a:p>
            <a:pPr eaLnBrk="1" hangingPunct="1"/>
            <a:endParaRPr lang="en-CA" altLang="cs-CZ" smtClean="0">
              <a:latin typeface="Arial" panose="020B0604020202020204" pitchFamily="34" charset="0"/>
            </a:endParaRPr>
          </a:p>
          <a:p>
            <a:pPr eaLnBrk="1" hangingPunct="1"/>
            <a:endParaRPr lang="en-US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610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E23E821-09E0-4882-89E0-2C37D48E34D7}" type="slidenum">
              <a:rPr lang="en-US" altLang="cs-CZ"/>
              <a:pPr/>
              <a:t>6</a:t>
            </a:fld>
            <a:endParaRPr lang="en-US" altLang="cs-CZ"/>
          </a:p>
        </p:txBody>
      </p:sp>
      <p:sp>
        <p:nvSpPr>
          <p:cNvPr id="276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CA" altLang="cs-CZ" smtClean="0">
                <a:latin typeface="Arial" panose="020B0604020202020204" pitchFamily="34" charset="0"/>
              </a:rPr>
              <a:t>no one has evaluated these results so you must!!!!</a:t>
            </a:r>
            <a:endParaRPr lang="en-US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1937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29EC0A9-A790-4DAC-8B1B-285D63346031}" type="slidenum">
              <a:rPr lang="en-US" altLang="cs-CZ"/>
              <a:pPr/>
              <a:t>9</a:t>
            </a:fld>
            <a:endParaRPr lang="en-US" altLang="cs-CZ"/>
          </a:p>
        </p:txBody>
      </p:sp>
      <p:sp>
        <p:nvSpPr>
          <p:cNvPr id="286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CA" altLang="cs-CZ" smtClean="0">
                <a:latin typeface="Arial" panose="020B0604020202020204" pitchFamily="34" charset="0"/>
              </a:rPr>
              <a:t>.org, .com, .uk, .ca can be registered by anyone - </a:t>
            </a:r>
            <a:endParaRPr lang="en-US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4525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D06ED45-603E-4E96-82B4-CFCC8CB7D6F8}" type="slidenum">
              <a:rPr lang="en-US" altLang="cs-CZ"/>
              <a:pPr/>
              <a:t>16</a:t>
            </a:fld>
            <a:endParaRPr lang="en-US" altLang="cs-CZ"/>
          </a:p>
        </p:txBody>
      </p:sp>
      <p:sp>
        <p:nvSpPr>
          <p:cNvPr id="296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312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24771CC-6F32-4568-B004-EB9E47A60F95}" type="slidenum">
              <a:rPr lang="en-US" altLang="cs-CZ"/>
              <a:pPr/>
              <a:t>17</a:t>
            </a:fld>
            <a:endParaRPr lang="en-US" altLang="cs-CZ"/>
          </a:p>
        </p:txBody>
      </p:sp>
      <p:sp>
        <p:nvSpPr>
          <p:cNvPr id="307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168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048000"/>
            <a:ext cx="9144000" cy="762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688" y="3810000"/>
            <a:ext cx="9104312" cy="457200"/>
          </a:xfrm>
        </p:spPr>
        <p:txBody>
          <a:bodyPr/>
          <a:lstStyle>
            <a:lvl1pPr marL="0" indent="0">
              <a:buFontTx/>
              <a:buNone/>
              <a:defRPr sz="2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fld id="{58F363A4-3D82-4230-926A-E6E5FEE37247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292059459"/>
      </p:ext>
    </p:extLst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65251E-0DC2-4C96-A25A-3200CBC2411D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217232714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-76200"/>
            <a:ext cx="2286000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76200"/>
            <a:ext cx="6705600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A85AD6-C1CA-430A-8442-2523969968AB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54482291"/>
      </p:ext>
    </p:extLst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762000"/>
            <a:ext cx="4495800" cy="5638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762000"/>
            <a:ext cx="4495800" cy="5638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214AEB-6336-40F9-A793-59688B1F3777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850242237"/>
      </p:ext>
    </p:extLst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762000"/>
            <a:ext cx="4495800" cy="5638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762000"/>
            <a:ext cx="4495800" cy="5638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47FFAC-14CC-441D-88F7-8D8582F53FBB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785409496"/>
      </p:ext>
    </p:extLst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762000"/>
            <a:ext cx="44958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0" y="3657600"/>
            <a:ext cx="44958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762000"/>
            <a:ext cx="4495800" cy="5638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9A4914-A8B2-45AA-B95B-D3EDD0DACC16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609622533"/>
      </p:ext>
    </p:extLst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762000"/>
            <a:ext cx="4495800" cy="5638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762000"/>
            <a:ext cx="44958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657600"/>
            <a:ext cx="44958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23486F-2557-4619-A167-6D0E8C72D180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237827483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675464-D939-4908-946A-52937B9DC716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152802032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A6ED0D-F382-40C0-88BE-C614432CAAAE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202200709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762000"/>
            <a:ext cx="44958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762000"/>
            <a:ext cx="44958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16794C-85B6-4617-A80F-DD151959BBB4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314050359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92F9CC-2B3A-4570-8FDD-D0575343B078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503388226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A537F6-F478-4930-91AC-1B71F17041CD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582709500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E58430-C803-40CA-8C54-1F137CC45B69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67015853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D42EFE-81FD-42C2-9B44-D5A49B4FA50C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346741525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87457E-AB3E-4BD2-A6D1-7C0B27B0AE45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058826731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498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762000"/>
            <a:ext cx="91440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 smtClean="0"/>
              <a:t>Click to edit Master text styles</a:t>
            </a:r>
          </a:p>
          <a:p>
            <a:pPr lvl="1"/>
            <a:r>
              <a:rPr lang="en-US" altLang="cs-CZ" smtClean="0"/>
              <a:t>Second level</a:t>
            </a:r>
          </a:p>
          <a:p>
            <a:pPr lvl="2"/>
            <a:r>
              <a:rPr lang="en-US" altLang="cs-CZ" smtClean="0"/>
              <a:t>Third level</a:t>
            </a:r>
          </a:p>
          <a:p>
            <a:pPr lvl="3"/>
            <a:r>
              <a:rPr lang="en-US" altLang="cs-CZ" smtClean="0"/>
              <a:t>Fourth level</a:t>
            </a:r>
          </a:p>
          <a:p>
            <a:pPr lvl="4"/>
            <a:r>
              <a:rPr lang="en-US" altLang="cs-CZ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0" y="-762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 smtClean="0"/>
              <a:t>Click to edit Master title style</a:t>
            </a:r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b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294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b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1"/>
            </a:lvl1pPr>
          </a:lstStyle>
          <a:p>
            <a:fld id="{61ED85ED-25A9-4596-8958-0EBF0B70D568}" type="slidenum">
              <a:rPr lang="en-US" altLang="cs-CZ"/>
              <a:pPr/>
              <a:t>‹#›</a:t>
            </a:fld>
            <a:endParaRPr lang="en-US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</p:sldLayoutIdLst>
  <p:transition>
    <p:fade thruBlk="1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i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800" i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i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i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i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 i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 i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 i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 i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dhmo.org/" TargetMode="Externa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4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laboutexplorers.com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jpeg"/><Relationship Id="rId4" Type="http://schemas.openxmlformats.org/officeDocument/2006/relationships/hyperlink" Target="http://www.allaboutexplorers.com/images/bg_index_r2_c2.jp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lepregnancy.com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7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0.png"/><Relationship Id="rId2" Type="http://schemas.openxmlformats.org/officeDocument/2006/relationships/hyperlink" Target="http://www.thecanadianencyclopedia.com/" TargetMode="Externa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://search.ebscohost.com/" TargetMode="External"/><Relationship Id="rId5" Type="http://schemas.openxmlformats.org/officeDocument/2006/relationships/image" Target="../media/image19.jpeg"/><Relationship Id="rId4" Type="http://schemas.openxmlformats.org/officeDocument/2006/relationships/hyperlink" Target="http://go-passport.grolier.com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rtinlutherking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openxmlformats.org/officeDocument/2006/relationships/hyperlink" Target="http://www.martinlutherking.org/thebeast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jpeg"/><Relationship Id="rId5" Type="http://schemas.openxmlformats.org/officeDocument/2006/relationships/hyperlink" Target="http://images.google.ca/imgres?imgurl=www.reviewjournal.com/lvrj_home/2003/Jun-15-Sun-2003/photos/kid.jpg&amp;imgrefurl=http://www.reviewjournal.com/lvrj_home/2003/Jun-15-Sun-2003/news/21528405.html&amp;h=268&amp;w=400&amp;sz=15&amp;tbnid=0CLbqp0bPCMJ:&amp;tbnh=80&amp;tbnw=119&amp;prev=/images%3Fq%3Dkid%2Bcomputer%26start%3D60%26hl%3Den%26lr%3D%26ie%3DUTF-8%26oe%3DUTF-8%26sa%3DN" TargetMode="Externa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362200"/>
            <a:ext cx="9144000" cy="762000"/>
          </a:xfrm>
        </p:spPr>
        <p:txBody>
          <a:bodyPr/>
          <a:lstStyle/>
          <a:p>
            <a:pPr algn="ctr" eaLnBrk="1" hangingPunct="1"/>
            <a:r>
              <a:rPr lang="en-US" altLang="cs-CZ" sz="4800" dirty="0" smtClean="0"/>
              <a:t>Evaluating Internet Sites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 smtClean="0"/>
              <a:t>Objectivity/Bias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8153400" cy="4114800"/>
          </a:xfrm>
        </p:spPr>
        <p:txBody>
          <a:bodyPr/>
          <a:lstStyle/>
          <a:p>
            <a:pPr eaLnBrk="1" hangingPunct="1"/>
            <a:r>
              <a:rPr lang="en-US" altLang="cs-CZ" sz="3600" smtClean="0"/>
              <a:t>What is the purpose of the site?</a:t>
            </a:r>
          </a:p>
          <a:p>
            <a:pPr lvl="1" eaLnBrk="1" hangingPunct="1"/>
            <a:r>
              <a:rPr lang="en-US" altLang="cs-CZ" sz="3200" smtClean="0"/>
              <a:t>Does the source have a political or business agenda?</a:t>
            </a:r>
          </a:p>
          <a:p>
            <a:pPr eaLnBrk="1" hangingPunct="1"/>
            <a:r>
              <a:rPr lang="en-US" altLang="cs-CZ" sz="3600" smtClean="0"/>
              <a:t>Is there an organization sponsoring the site?</a:t>
            </a:r>
          </a:p>
          <a:p>
            <a:pPr lvl="1" eaLnBrk="1" hangingPunct="1"/>
            <a:r>
              <a:rPr lang="en-US" altLang="cs-CZ" sz="3200" smtClean="0"/>
              <a:t>sponsored by a political, business or advocacy group?  If so, what can you find out about that group?</a:t>
            </a:r>
          </a:p>
          <a:p>
            <a:pPr eaLnBrk="1" hangingPunct="1"/>
            <a:endParaRPr lang="en-US" altLang="cs-CZ" sz="360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 smtClean="0"/>
              <a:t>Objectivity/Bias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143000"/>
            <a:ext cx="3657600" cy="4114800"/>
          </a:xfrm>
        </p:spPr>
        <p:txBody>
          <a:bodyPr/>
          <a:lstStyle/>
          <a:p>
            <a:pPr eaLnBrk="1" hangingPunct="1"/>
            <a:r>
              <a:rPr lang="en-US" altLang="cs-CZ" sz="3600" smtClean="0"/>
              <a:t>Who is the intended audience?</a:t>
            </a:r>
          </a:p>
          <a:p>
            <a:pPr eaLnBrk="1" hangingPunct="1"/>
            <a:r>
              <a:rPr lang="en-US" altLang="cs-CZ" sz="3600" smtClean="0"/>
              <a:t>Is the information free from advertising?</a:t>
            </a:r>
          </a:p>
        </p:txBody>
      </p:sp>
      <p:graphicFrame>
        <p:nvGraphicFramePr>
          <p:cNvPr id="7173" name="Object 5"/>
          <p:cNvGraphicFramePr>
            <a:graphicFrameLocks noGrp="1" noChangeAspect="1"/>
          </p:cNvGraphicFramePr>
          <p:nvPr>
            <p:ph sz="half" idx="2"/>
          </p:nvPr>
        </p:nvGraphicFramePr>
        <p:xfrm>
          <a:off x="3724275" y="1143000"/>
          <a:ext cx="5267325" cy="381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Microsoft ClipArt Gallery" r:id="rId3" imgW="1352160" imgH="934200" progId="MS_ClipArt_Gallery">
                  <p:embed/>
                </p:oleObj>
              </mc:Choice>
              <mc:Fallback>
                <p:oleObj name="Microsoft ClipArt Gallery" r:id="rId3" imgW="1352160" imgH="934200" progId="MS_ClipArt_Gallery">
                  <p:embed/>
                  <p:pic>
                    <p:nvPicPr>
                      <p:cNvPr id="0" name="Object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4275" y="1143000"/>
                        <a:ext cx="5267325" cy="3819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 smtClean="0"/>
              <a:t>Content and Accuracy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95400"/>
            <a:ext cx="4572000" cy="3810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cs-CZ" sz="4400" smtClean="0"/>
              <a:t>Is the information well researched and useful for you?</a:t>
            </a:r>
          </a:p>
          <a:p>
            <a:pPr eaLnBrk="1" hangingPunct="1">
              <a:lnSpc>
                <a:spcPct val="90000"/>
              </a:lnSpc>
            </a:pPr>
            <a:endParaRPr lang="en-US" altLang="cs-CZ" sz="4400" smtClean="0"/>
          </a:p>
        </p:txBody>
      </p:sp>
      <p:graphicFrame>
        <p:nvGraphicFramePr>
          <p:cNvPr id="9221" name="Object 5"/>
          <p:cNvGraphicFramePr>
            <a:graphicFrameLocks noGrp="1"/>
          </p:cNvGraphicFramePr>
          <p:nvPr>
            <p:ph sz="half" idx="2"/>
          </p:nvPr>
        </p:nvGraphicFramePr>
        <p:xfrm>
          <a:off x="5715000" y="2133600"/>
          <a:ext cx="3048000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Microsoft ClipArt Gallery" r:id="rId3" imgW="944280" imgH="1180440" progId="MS_ClipArt_Gallery">
                  <p:embed/>
                </p:oleObj>
              </mc:Choice>
              <mc:Fallback>
                <p:oleObj name="Microsoft ClipArt Gallery" r:id="rId3" imgW="944280" imgH="1180440" progId="MS_ClipArt_Gallery">
                  <p:embed/>
                  <p:pic>
                    <p:nvPicPr>
                      <p:cNvPr id="0" name="Object 5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2133600"/>
                        <a:ext cx="3048000" cy="373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 smtClean="0"/>
              <a:t>Content and Accuracy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229600" cy="4724400"/>
          </a:xfrm>
        </p:spPr>
        <p:txBody>
          <a:bodyPr/>
          <a:lstStyle/>
          <a:p>
            <a:pPr eaLnBrk="1" hangingPunct="1"/>
            <a:r>
              <a:rPr lang="en-US" altLang="cs-CZ" sz="3600" dirty="0" smtClean="0"/>
              <a:t>Can the information be </a:t>
            </a:r>
            <a:r>
              <a:rPr lang="en-US" altLang="cs-CZ" sz="3600" b="1" dirty="0" smtClean="0"/>
              <a:t>verified</a:t>
            </a:r>
            <a:r>
              <a:rPr lang="en-US" altLang="cs-CZ" sz="3600" dirty="0" smtClean="0"/>
              <a:t> using another source?</a:t>
            </a:r>
          </a:p>
          <a:p>
            <a:pPr eaLnBrk="1" hangingPunct="1"/>
            <a:r>
              <a:rPr lang="en-US" altLang="cs-CZ" sz="3600" dirty="0" smtClean="0"/>
              <a:t>Is there documentation to indicate the sources of the information</a:t>
            </a:r>
          </a:p>
          <a:p>
            <a:pPr lvl="1" eaLnBrk="1" hangingPunct="1"/>
            <a:r>
              <a:rPr lang="en-US" altLang="cs-CZ" sz="3200" dirty="0" smtClean="0"/>
              <a:t>Does the site provide a list of sources or a Works Cited page?</a:t>
            </a:r>
          </a:p>
          <a:p>
            <a:pPr lvl="1" eaLnBrk="1" hangingPunct="1"/>
            <a:r>
              <a:rPr lang="en-US" altLang="cs-CZ" sz="3200" dirty="0" smtClean="0"/>
              <a:t>Can you locate any of the source material?  How reliable is this material?</a:t>
            </a:r>
          </a:p>
          <a:p>
            <a:pPr eaLnBrk="1" hangingPunct="1"/>
            <a:endParaRPr lang="en-US" altLang="cs-CZ" dirty="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 smtClean="0"/>
              <a:t>Content and Accuracy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257800" y="1447800"/>
            <a:ext cx="3581400" cy="5638800"/>
          </a:xfrm>
        </p:spPr>
        <p:txBody>
          <a:bodyPr/>
          <a:lstStyle/>
          <a:p>
            <a:pPr eaLnBrk="1" hangingPunct="1"/>
            <a:r>
              <a:rPr lang="en-CA" altLang="cs-CZ" smtClean="0"/>
              <a:t>Have you heard about the dangers of </a:t>
            </a:r>
            <a:r>
              <a:rPr lang="en-CA" altLang="cs-CZ" smtClean="0">
                <a:hlinkClick r:id="rId2"/>
              </a:rPr>
              <a:t>Dihydrogen Monoxide?</a:t>
            </a:r>
            <a:endParaRPr lang="en-US" altLang="cs-CZ" smtClean="0"/>
          </a:p>
          <a:p>
            <a:pPr eaLnBrk="1" hangingPunct="1"/>
            <a:endParaRPr lang="en-US" altLang="cs-CZ" sz="2800" smtClean="0"/>
          </a:p>
        </p:txBody>
      </p:sp>
      <p:pic>
        <p:nvPicPr>
          <p:cNvPr id="19460" name="Picture 4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600200"/>
            <a:ext cx="4724400" cy="3405188"/>
          </a:xfr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 smtClean="0"/>
              <a:t>Content and Accuracy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-381000" y="1371600"/>
            <a:ext cx="5562600" cy="4191000"/>
          </a:xfrm>
        </p:spPr>
        <p:txBody>
          <a:bodyPr/>
          <a:lstStyle/>
          <a:p>
            <a:pPr lvl="1" eaLnBrk="1" hangingPunct="1"/>
            <a:r>
              <a:rPr lang="en-US" altLang="cs-CZ" sz="3200" smtClean="0"/>
              <a:t>Links</a:t>
            </a:r>
          </a:p>
          <a:p>
            <a:pPr lvl="2" eaLnBrk="1" hangingPunct="1"/>
            <a:r>
              <a:rPr lang="en-US" altLang="cs-CZ" sz="2800" smtClean="0"/>
              <a:t>Are there links to other credible sites with additional information?</a:t>
            </a:r>
          </a:p>
          <a:p>
            <a:pPr lvl="2" eaLnBrk="1" hangingPunct="1"/>
            <a:r>
              <a:rPr lang="en-US" altLang="cs-CZ" sz="2800" smtClean="0"/>
              <a:t>Does the site provide a link for emailing the author or webmaster?</a:t>
            </a:r>
          </a:p>
          <a:p>
            <a:pPr lvl="2" eaLnBrk="1" hangingPunct="1"/>
            <a:r>
              <a:rPr lang="en-US" altLang="cs-CZ" sz="2800" smtClean="0"/>
              <a:t>Did you reach this site through a reputable link?</a:t>
            </a:r>
          </a:p>
          <a:p>
            <a:pPr eaLnBrk="1" hangingPunct="1"/>
            <a:endParaRPr lang="en-US" altLang="cs-CZ" smtClean="0"/>
          </a:p>
        </p:txBody>
      </p:sp>
      <p:graphicFrame>
        <p:nvGraphicFramePr>
          <p:cNvPr id="24581" name="Object 5"/>
          <p:cNvGraphicFramePr>
            <a:graphicFrameLocks noChangeAspect="1"/>
          </p:cNvGraphicFramePr>
          <p:nvPr>
            <p:ph sz="half" idx="2"/>
          </p:nvPr>
        </p:nvGraphicFramePr>
        <p:xfrm>
          <a:off x="4572000" y="838200"/>
          <a:ext cx="4572000" cy="476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Clip" r:id="rId3" imgW="1840680" imgH="1824120" progId="MS_ClipArt_Gallery.5">
                  <p:embed/>
                </p:oleObj>
              </mc:Choice>
              <mc:Fallback>
                <p:oleObj name="Clip" r:id="rId3" imgW="1840680" imgH="1824120" progId="MS_ClipArt_Gallery.5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838200"/>
                        <a:ext cx="4572000" cy="4760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cs-CZ" smtClean="0"/>
              <a:t>Research</a:t>
            </a:r>
            <a:endParaRPr lang="en-US" altLang="cs-CZ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2667000"/>
            <a:ext cx="7239000" cy="3962400"/>
          </a:xfrm>
        </p:spPr>
        <p:txBody>
          <a:bodyPr/>
          <a:lstStyle/>
          <a:p>
            <a:pPr eaLnBrk="1" hangingPunct="1"/>
            <a:r>
              <a:rPr lang="en-US" altLang="cs-CZ" smtClean="0"/>
              <a:t>You found this site on famous explorers for your history project</a:t>
            </a:r>
          </a:p>
          <a:p>
            <a:pPr eaLnBrk="1" hangingPunct="1"/>
            <a:r>
              <a:rPr lang="en-US" altLang="cs-CZ" smtClean="0"/>
              <a:t>Is it a good source?</a:t>
            </a:r>
          </a:p>
          <a:p>
            <a:pPr eaLnBrk="1" hangingPunct="1"/>
            <a:endParaRPr lang="en-US" altLang="cs-CZ" smtClean="0"/>
          </a:p>
          <a:p>
            <a:pPr eaLnBrk="1" hangingPunct="1">
              <a:buFontTx/>
              <a:buNone/>
            </a:pPr>
            <a:r>
              <a:rPr lang="en-CA" altLang="cs-CZ" sz="3600" smtClean="0">
                <a:hlinkClick r:id="rId3"/>
              </a:rPr>
              <a:t>www.allaboutexplorers.com</a:t>
            </a:r>
            <a:r>
              <a:rPr lang="en-CA" altLang="cs-CZ" sz="3600" smtClean="0"/>
              <a:t> </a:t>
            </a:r>
            <a:endParaRPr lang="en-US" altLang="cs-CZ" sz="3600" smtClean="0"/>
          </a:p>
          <a:p>
            <a:pPr eaLnBrk="1" hangingPunct="1"/>
            <a:endParaRPr lang="en-US" altLang="cs-CZ" sz="3600" smtClean="0"/>
          </a:p>
        </p:txBody>
      </p:sp>
      <p:pic>
        <p:nvPicPr>
          <p:cNvPr id="20484" name="Picture 12" descr="bg_index_r2_c2">
            <a:hlinkClick r:id="rId4"/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7800" y="1066800"/>
            <a:ext cx="5486400" cy="1258888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cs-CZ" smtClean="0"/>
              <a:t>Research</a:t>
            </a:r>
            <a:endParaRPr lang="en-US" altLang="cs-CZ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200400" y="1295400"/>
            <a:ext cx="5715000" cy="4038600"/>
          </a:xfrm>
        </p:spPr>
        <p:txBody>
          <a:bodyPr/>
          <a:lstStyle/>
          <a:p>
            <a:pPr eaLnBrk="1" hangingPunct="1"/>
            <a:r>
              <a:rPr lang="en-US" altLang="cs-CZ" smtClean="0"/>
              <a:t>You found this site for your science project </a:t>
            </a:r>
          </a:p>
          <a:p>
            <a:pPr eaLnBrk="1" hangingPunct="1"/>
            <a:r>
              <a:rPr lang="en-US" altLang="cs-CZ" smtClean="0"/>
              <a:t>Is it a good source?</a:t>
            </a:r>
          </a:p>
          <a:p>
            <a:pPr eaLnBrk="1" hangingPunct="1"/>
            <a:endParaRPr lang="en-US" altLang="cs-CZ" smtClean="0"/>
          </a:p>
          <a:p>
            <a:pPr eaLnBrk="1" hangingPunct="1">
              <a:buFontTx/>
              <a:buNone/>
            </a:pPr>
            <a:r>
              <a:rPr lang="en-CA" altLang="cs-CZ" sz="3600" smtClean="0">
                <a:hlinkClick r:id="rId3"/>
              </a:rPr>
              <a:t>www.malepregnancy.com</a:t>
            </a:r>
            <a:r>
              <a:rPr lang="en-CA" altLang="cs-CZ" sz="3600" smtClean="0"/>
              <a:t> </a:t>
            </a:r>
            <a:endParaRPr lang="en-US" altLang="cs-CZ" sz="3600" smtClean="0"/>
          </a:p>
          <a:p>
            <a:pPr eaLnBrk="1" hangingPunct="1"/>
            <a:endParaRPr lang="en-US" altLang="cs-CZ" sz="3600" smtClean="0"/>
          </a:p>
        </p:txBody>
      </p:sp>
      <p:pic>
        <p:nvPicPr>
          <p:cNvPr id="21508" name="Picture 7" descr="tim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267652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eaLnBrk="1" hangingPunct="1"/>
            <a:r>
              <a:rPr lang="en-US" altLang="cs-CZ" sz="4800" smtClean="0"/>
              <a:t>Currenc</a:t>
            </a:r>
            <a:r>
              <a:rPr lang="en-US" altLang="cs-CZ" smtClean="0"/>
              <a:t>y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657600" y="762000"/>
            <a:ext cx="4953000" cy="4800600"/>
          </a:xfrm>
        </p:spPr>
        <p:txBody>
          <a:bodyPr/>
          <a:lstStyle/>
          <a:p>
            <a:pPr eaLnBrk="1" hangingPunct="1"/>
            <a:r>
              <a:rPr lang="en-US" altLang="cs-CZ" smtClean="0"/>
              <a:t>Does the site clearly state a date of creation or a date for the most recent update?</a:t>
            </a:r>
          </a:p>
          <a:p>
            <a:pPr eaLnBrk="1" hangingPunct="1"/>
            <a:r>
              <a:rPr lang="en-US" altLang="cs-CZ" smtClean="0"/>
              <a:t>Does the information cover recent changes or advances in the field or topic you are researching?</a:t>
            </a:r>
          </a:p>
        </p:txBody>
      </p:sp>
      <p:graphicFrame>
        <p:nvGraphicFramePr>
          <p:cNvPr id="11269" name="Object 5"/>
          <p:cNvGraphicFramePr>
            <a:graphicFrameLocks noGrp="1"/>
          </p:cNvGraphicFramePr>
          <p:nvPr>
            <p:ph sz="half" idx="1"/>
          </p:nvPr>
        </p:nvGraphicFramePr>
        <p:xfrm>
          <a:off x="457200" y="1828800"/>
          <a:ext cx="2819400" cy="274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Microsoft ClipArt Gallery" r:id="rId3" imgW="4431600" imgH="3957840" progId="MS_ClipArt_Gallery">
                  <p:embed/>
                </p:oleObj>
              </mc:Choice>
              <mc:Fallback>
                <p:oleObj name="Microsoft ClipArt Gallery" r:id="rId3" imgW="4431600" imgH="3957840" progId="MS_ClipArt_Gallery">
                  <p:embed/>
                  <p:pic>
                    <p:nvPicPr>
                      <p:cNvPr id="0" name="Object 5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828800"/>
                        <a:ext cx="2819400" cy="274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cs-CZ" smtClean="0"/>
              <a:t>Summary</a:t>
            </a:r>
            <a:endParaRPr lang="en-US" altLang="cs-CZ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762000"/>
            <a:ext cx="5029200" cy="5638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cs-CZ" sz="2800" smtClean="0"/>
              <a:t>Any website you use must be evaluated- check for:</a:t>
            </a:r>
          </a:p>
          <a:p>
            <a:pPr lvl="1" eaLnBrk="1" hangingPunct="1"/>
            <a:r>
              <a:rPr lang="en-US" altLang="cs-CZ" sz="2400" smtClean="0"/>
              <a:t>Authority</a:t>
            </a:r>
          </a:p>
          <a:p>
            <a:pPr lvl="1" eaLnBrk="1" hangingPunct="1"/>
            <a:r>
              <a:rPr lang="en-US" altLang="cs-CZ" sz="2400" smtClean="0"/>
              <a:t>Objectivity/Bias</a:t>
            </a:r>
          </a:p>
          <a:p>
            <a:pPr lvl="1" eaLnBrk="1" hangingPunct="1"/>
            <a:r>
              <a:rPr lang="en-US" altLang="cs-CZ" sz="2400" smtClean="0"/>
              <a:t>Content and Accuracy</a:t>
            </a:r>
          </a:p>
          <a:p>
            <a:pPr lvl="1" eaLnBrk="1" hangingPunct="1"/>
            <a:r>
              <a:rPr lang="en-US" altLang="cs-CZ" sz="2400" smtClean="0"/>
              <a:t>Currency</a:t>
            </a:r>
          </a:p>
          <a:p>
            <a:pPr eaLnBrk="1" hangingPunct="1">
              <a:buFontTx/>
              <a:buNone/>
            </a:pPr>
            <a:r>
              <a:rPr lang="en-US" altLang="cs-CZ" sz="2800" smtClean="0"/>
              <a:t>Use authoritative sources (example – online encyclopedias and databases) whenever possible)</a:t>
            </a:r>
          </a:p>
          <a:p>
            <a:pPr lvl="1" eaLnBrk="1" hangingPunct="1"/>
            <a:endParaRPr lang="en-US" altLang="cs-CZ" sz="2400" smtClean="0"/>
          </a:p>
        </p:txBody>
      </p:sp>
      <p:pic>
        <p:nvPicPr>
          <p:cNvPr id="22532" name="Picture 11" descr="CanadianEncyclo2.jpg">
            <a:hlinkClick r:id="rId2" tooltip="The Canadian Encyclopedia"/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77000" y="2743200"/>
            <a:ext cx="2324100" cy="836613"/>
          </a:xfrm>
        </p:spPr>
      </p:pic>
      <p:pic>
        <p:nvPicPr>
          <p:cNvPr id="22533" name="Picture 9" descr="Grolier2.jpg">
            <a:hlinkClick r:id="rId4" tooltip="Grolier Onlin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447800"/>
            <a:ext cx="1981200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14" descr="src.gif">
            <a:hlinkClick r:id="rId6"/>
          </p:cNvPr>
          <p:cNvPicPr>
            <a:picLocks noChangeAspect="1" noChangeArrowheads="1"/>
          </p:cNvPicPr>
          <p:nvPr>
            <p:ph sz="quarter" idx="3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57800" y="4114800"/>
            <a:ext cx="2133600" cy="1011238"/>
          </a:xfrm>
        </p:spPr>
      </p:pic>
      <p:sp>
        <p:nvSpPr>
          <p:cNvPr id="49168" name="Text Box 16"/>
          <p:cNvSpPr txBox="1">
            <a:spLocks noChangeArrowheads="1"/>
          </p:cNvSpPr>
          <p:nvPr/>
        </p:nvSpPr>
        <p:spPr bwMode="auto">
          <a:xfrm>
            <a:off x="4953000" y="762000"/>
            <a:ext cx="33528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CA" sz="16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Some examples of authoritative sites…</a:t>
            </a:r>
            <a:endParaRPr lang="en-US" sz="1600" b="1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/>
          <a:lstStyle/>
          <a:p>
            <a:pPr algn="ctr" eaLnBrk="1" hangingPunct="1"/>
            <a:r>
              <a:rPr lang="en-CA" altLang="cs-CZ" sz="3600" dirty="0" smtClean="0"/>
              <a:t>Where do you go to do research?</a:t>
            </a:r>
            <a:endParaRPr lang="en-US" altLang="cs-CZ" sz="3600" dirty="0" smtClean="0"/>
          </a:p>
        </p:txBody>
      </p:sp>
      <p:pic>
        <p:nvPicPr>
          <p:cNvPr id="36867" name="Picture 3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143000"/>
            <a:ext cx="6400800" cy="4611687"/>
          </a:xfr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cs-CZ" smtClean="0"/>
              <a:t>Research Project</a:t>
            </a:r>
            <a:endParaRPr lang="en-US" altLang="cs-CZ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124200" y="1447800"/>
            <a:ext cx="55626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CA" smtClean="0"/>
              <a:t>You have been asked to research </a:t>
            </a:r>
            <a:r>
              <a:rPr lang="en-CA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Martin Luther King</a:t>
            </a:r>
            <a:r>
              <a:rPr lang="en-CA" smtClean="0"/>
              <a:t> and type his name in Google – one of the first results is:</a:t>
            </a:r>
            <a:endParaRPr lang="en-US" smtClean="0"/>
          </a:p>
          <a:p>
            <a:pPr eaLnBrk="1" hangingPunct="1">
              <a:lnSpc>
                <a:spcPct val="90000"/>
              </a:lnSpc>
              <a:defRPr/>
            </a:pPr>
            <a:endParaRPr lang="en-US" sz="1600" smtClean="0"/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US" sz="3600" smtClean="0">
                <a:hlinkClick r:id="rId3"/>
              </a:rPr>
              <a:t>www.martinlutherking.org</a:t>
            </a:r>
            <a:endParaRPr lang="en-US" sz="3600" smtClean="0"/>
          </a:p>
          <a:p>
            <a:pPr eaLnBrk="1" hangingPunct="1">
              <a:lnSpc>
                <a:spcPct val="90000"/>
              </a:lnSpc>
              <a:defRPr/>
            </a:pPr>
            <a:endParaRPr lang="en-US" sz="140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Is it a good source?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3600" smtClean="0"/>
          </a:p>
        </p:txBody>
      </p:sp>
      <p:pic>
        <p:nvPicPr>
          <p:cNvPr id="12292" name="Picture 4" descr="king4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95450"/>
            <a:ext cx="2619375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371600"/>
            <a:ext cx="2652713" cy="3187700"/>
          </a:xfrm>
        </p:spPr>
        <p:txBody>
          <a:bodyPr/>
          <a:lstStyle/>
          <a:p>
            <a:pPr eaLnBrk="1" hangingPunct="1"/>
            <a:r>
              <a:rPr lang="en-CA" altLang="cs-CZ" smtClean="0"/>
              <a:t>How do search engines work?</a:t>
            </a:r>
            <a:endParaRPr lang="en-US" altLang="cs-CZ" smtClean="0"/>
          </a:p>
        </p:txBody>
      </p:sp>
      <p:pic>
        <p:nvPicPr>
          <p:cNvPr id="13315" name="Picture 3" descr="search-engine-ch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52400"/>
            <a:ext cx="4962525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987675" y="6453188"/>
            <a:ext cx="53292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CA" altLang="cs-CZ" sz="1200">
                <a:cs typeface="Arial" panose="020B0604020202020204" pitchFamily="34" charset="0"/>
              </a:rPr>
              <a:t>From: </a:t>
            </a:r>
            <a:r>
              <a:rPr lang="en-US" altLang="cs-CZ" sz="1200">
                <a:cs typeface="Arial" panose="020B0604020202020204" pitchFamily="34" charset="0"/>
              </a:rPr>
              <a:t>http://computer.howstuffworks.com/search-engine1.htm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cs-CZ" smtClean="0"/>
              <a:t>Buying Keywords</a:t>
            </a:r>
            <a:endParaRPr lang="en-US" altLang="cs-CZ" smtClean="0"/>
          </a:p>
        </p:txBody>
      </p:sp>
      <p:pic>
        <p:nvPicPr>
          <p:cNvPr id="14340" name="Picture 4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43200" y="1025525"/>
            <a:ext cx="5791200" cy="4173538"/>
          </a:xfr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482600"/>
            <a:ext cx="7488238" cy="539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0" y="2514600"/>
            <a:ext cx="161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CA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Paid results</a:t>
            </a:r>
            <a:endParaRPr lang="en-US" b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1692275" y="2349500"/>
            <a:ext cx="5543550" cy="719138"/>
          </a:xfrm>
          <a:prstGeom prst="rect">
            <a:avLst/>
          </a:prstGeom>
          <a:noFill/>
          <a:ln w="508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cs-CZ" altLang="cs-CZ"/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7235825" y="2349500"/>
            <a:ext cx="1657350" cy="3167063"/>
          </a:xfrm>
          <a:prstGeom prst="rect">
            <a:avLst/>
          </a:prstGeom>
          <a:noFill/>
          <a:ln w="508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cs-CZ" altLang="cs-CZ"/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0" y="3429000"/>
            <a:ext cx="1692275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CA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Computer Generated Results – based on keywords and popularity (Pagerank)</a:t>
            </a:r>
            <a:endParaRPr lang="en-US" b="1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1692275" y="3141663"/>
            <a:ext cx="5472113" cy="2447925"/>
          </a:xfrm>
          <a:prstGeom prst="rect">
            <a:avLst/>
          </a:prstGeom>
          <a:noFill/>
          <a:ln w="635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cs-CZ" altLang="cs-CZ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 smtClean="0"/>
              <a:t>Evaluating a website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371600"/>
            <a:ext cx="4419600" cy="3962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cs-CZ" sz="4400" smtClean="0"/>
              <a:t>Check for</a:t>
            </a:r>
          </a:p>
          <a:p>
            <a:pPr lvl="1" eaLnBrk="1" hangingPunct="1"/>
            <a:r>
              <a:rPr lang="en-US" altLang="cs-CZ" sz="4000" smtClean="0"/>
              <a:t>Authority</a:t>
            </a:r>
          </a:p>
          <a:p>
            <a:pPr lvl="1" eaLnBrk="1" hangingPunct="1"/>
            <a:r>
              <a:rPr lang="en-US" altLang="cs-CZ" sz="4000" smtClean="0"/>
              <a:t>Objectivity/Bias</a:t>
            </a:r>
          </a:p>
          <a:p>
            <a:pPr lvl="1" eaLnBrk="1" hangingPunct="1"/>
            <a:r>
              <a:rPr lang="en-US" altLang="cs-CZ" sz="4000" smtClean="0"/>
              <a:t>Content and Accuracy</a:t>
            </a:r>
          </a:p>
          <a:p>
            <a:pPr lvl="1" eaLnBrk="1" hangingPunct="1"/>
            <a:r>
              <a:rPr lang="en-US" altLang="cs-CZ" sz="4000" smtClean="0"/>
              <a:t>Currency</a:t>
            </a:r>
          </a:p>
        </p:txBody>
      </p:sp>
      <p:graphicFrame>
        <p:nvGraphicFramePr>
          <p:cNvPr id="4101" name="Object 5"/>
          <p:cNvGraphicFramePr>
            <a:graphicFrameLocks noGrp="1"/>
          </p:cNvGraphicFramePr>
          <p:nvPr>
            <p:ph sz="half" idx="2"/>
          </p:nvPr>
        </p:nvGraphicFramePr>
        <p:xfrm>
          <a:off x="5029200" y="1066800"/>
          <a:ext cx="3886200" cy="396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Clip" r:id="rId3" imgW="3902040" imgH="3468960" progId="MS_ClipArt_Gallery.5">
                  <p:embed/>
                </p:oleObj>
              </mc:Choice>
              <mc:Fallback>
                <p:oleObj name="Clip" r:id="rId3" imgW="3902040" imgH="3468960" progId="MS_ClipArt_Gallery.5">
                  <p:embed/>
                  <p:pic>
                    <p:nvPicPr>
                      <p:cNvPr id="0" name="Object 5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1066800"/>
                        <a:ext cx="3886200" cy="396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 smtClean="0"/>
              <a:t>Check for Authority</a:t>
            </a:r>
          </a:p>
        </p:txBody>
      </p:sp>
      <p:graphicFrame>
        <p:nvGraphicFramePr>
          <p:cNvPr id="3079" name="Object 7"/>
          <p:cNvGraphicFramePr>
            <a:graphicFrameLocks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079374956"/>
              </p:ext>
            </p:extLst>
          </p:nvPr>
        </p:nvGraphicFramePr>
        <p:xfrm>
          <a:off x="250135" y="685800"/>
          <a:ext cx="2035865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Microsoft ClipArt Gallery" r:id="rId3" imgW="3238095" imgH="4838095" progId="MS_ClipArt_Gallery">
                  <p:embed/>
                </p:oleObj>
              </mc:Choice>
              <mc:Fallback>
                <p:oleObj name="Microsoft ClipArt Gallery" r:id="rId3" imgW="3238095" imgH="4838095" progId="MS_ClipArt_Gallery">
                  <p:embed/>
                  <p:pic>
                    <p:nvPicPr>
                      <p:cNvPr id="0" name="Object 7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135" y="685800"/>
                        <a:ext cx="2035865" cy="304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3581400" y="990600"/>
            <a:ext cx="5257800" cy="4419600"/>
          </a:xfrm>
        </p:spPr>
        <p:txBody>
          <a:bodyPr/>
          <a:lstStyle/>
          <a:p>
            <a:pPr eaLnBrk="1" hangingPunct="1"/>
            <a:r>
              <a:rPr lang="en-US" altLang="cs-CZ" sz="2800" dirty="0" smtClean="0"/>
              <a:t>Who is the author of the site?</a:t>
            </a:r>
          </a:p>
          <a:p>
            <a:pPr eaLnBrk="1" hangingPunct="1"/>
            <a:r>
              <a:rPr lang="en-US" altLang="cs-CZ" sz="2800" dirty="0" smtClean="0"/>
              <a:t>What is the authority or expertise of the individual or group?</a:t>
            </a:r>
          </a:p>
          <a:p>
            <a:pPr lvl="1" eaLnBrk="1" hangingPunct="1"/>
            <a:r>
              <a:rPr lang="en-US" altLang="cs-CZ" sz="2400" dirty="0" smtClean="0"/>
              <a:t>What else comes up when you type the author’s name into a search engine?</a:t>
            </a:r>
          </a:p>
          <a:p>
            <a:pPr lvl="1" eaLnBrk="1" hangingPunct="1"/>
            <a:r>
              <a:rPr lang="en-US" altLang="cs-CZ" sz="2400" dirty="0" smtClean="0"/>
              <a:t>Does the source have a political or business agenda?</a:t>
            </a:r>
          </a:p>
        </p:txBody>
      </p:sp>
      <p:pic>
        <p:nvPicPr>
          <p:cNvPr id="3085" name="Picture 13" descr="kid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35" y="3962400"/>
            <a:ext cx="3069535" cy="206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65150"/>
          </a:xfrm>
        </p:spPr>
        <p:txBody>
          <a:bodyPr/>
          <a:lstStyle/>
          <a:p>
            <a:pPr eaLnBrk="1" hangingPunct="1"/>
            <a:r>
              <a:rPr lang="en-US" altLang="cs-CZ" smtClean="0"/>
              <a:t>Objectivity/Bias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7620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cs-CZ" smtClean="0"/>
              <a:t>Check for any indication of bias</a:t>
            </a:r>
          </a:p>
          <a:p>
            <a:pPr eaLnBrk="1" hangingPunct="1"/>
            <a:r>
              <a:rPr lang="en-US" altLang="cs-CZ" smtClean="0"/>
              <a:t>Look at the domain address:</a:t>
            </a:r>
          </a:p>
          <a:p>
            <a:pPr eaLnBrk="1" hangingPunct="1">
              <a:buFontTx/>
              <a:buNone/>
            </a:pPr>
            <a:endParaRPr lang="en-US" altLang="cs-CZ" smtClean="0"/>
          </a:p>
        </p:txBody>
      </p:sp>
      <p:graphicFrame>
        <p:nvGraphicFramePr>
          <p:cNvPr id="5177" name="Group 57"/>
          <p:cNvGraphicFramePr>
            <a:graphicFrameLocks noGrp="1"/>
          </p:cNvGraphicFramePr>
          <p:nvPr>
            <p:ph sz="half" idx="2"/>
          </p:nvPr>
        </p:nvGraphicFramePr>
        <p:xfrm>
          <a:off x="304800" y="1981200"/>
          <a:ext cx="8458200" cy="4267200"/>
        </p:xfrm>
        <a:graphic>
          <a:graphicData uri="http://schemas.openxmlformats.org/drawingml/2006/table">
            <a:tbl>
              <a:tblPr/>
              <a:tblGrid>
                <a:gridCol w="1209675"/>
                <a:gridCol w="3019425"/>
                <a:gridCol w="982663"/>
                <a:gridCol w="3246437"/>
              </a:tblGrid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.edu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educational site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~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personal web page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.gov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government site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.uk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British site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54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.org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organization or advocacy group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.ca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Canadian site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7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.com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commercial site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ological awakening design template">
  <a:themeElements>
    <a:clrScheme name="Technological awakening design template 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CC66"/>
      </a:accent1>
      <a:accent2>
        <a:srgbClr val="0000FF"/>
      </a:accent2>
      <a:accent3>
        <a:srgbClr val="FFFFFF"/>
      </a:accent3>
      <a:accent4>
        <a:srgbClr val="000000"/>
      </a:accent4>
      <a:accent5>
        <a:srgbClr val="FFE2B8"/>
      </a:accent5>
      <a:accent6>
        <a:srgbClr val="0000E7"/>
      </a:accent6>
      <a:hlink>
        <a:srgbClr val="CC00CC"/>
      </a:hlink>
      <a:folHlink>
        <a:srgbClr val="C0C0C0"/>
      </a:folHlink>
    </a:clrScheme>
    <a:fontScheme name="Technological awakening design templat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chnological awakening design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chnological awakening design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chnological awakening design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chnological awakening design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chnological awakening design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chnological awakening design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chnological awakening design template 7">
        <a:dk1>
          <a:srgbClr val="969696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7F7F7F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Technological awakening design template</Template>
  <TotalTime>313</TotalTime>
  <Words>771</Words>
  <Application>Microsoft Office PowerPoint</Application>
  <PresentationFormat>On-screen Show (4:3)</PresentationFormat>
  <Paragraphs>108</Paragraphs>
  <Slides>19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Arial Black</vt:lpstr>
      <vt:lpstr>Technological awakening design template</vt:lpstr>
      <vt:lpstr>Microsoft Clip Gallery</vt:lpstr>
      <vt:lpstr>Microsoft ClipArt Gallery</vt:lpstr>
      <vt:lpstr>Evaluating Internet Sites</vt:lpstr>
      <vt:lpstr>Where do you go to do research?</vt:lpstr>
      <vt:lpstr>Research Project</vt:lpstr>
      <vt:lpstr>How do search engines work?</vt:lpstr>
      <vt:lpstr>Buying Keywords</vt:lpstr>
      <vt:lpstr>PowerPoint Presentation</vt:lpstr>
      <vt:lpstr>Evaluating a website</vt:lpstr>
      <vt:lpstr>Check for Authority</vt:lpstr>
      <vt:lpstr>Objectivity/Bias</vt:lpstr>
      <vt:lpstr>Objectivity/Bias</vt:lpstr>
      <vt:lpstr>Objectivity/Bias</vt:lpstr>
      <vt:lpstr>Content and Accuracy</vt:lpstr>
      <vt:lpstr>Content and Accuracy</vt:lpstr>
      <vt:lpstr>Content and Accuracy</vt:lpstr>
      <vt:lpstr>Content and Accuracy</vt:lpstr>
      <vt:lpstr>Research</vt:lpstr>
      <vt:lpstr>Research</vt:lpstr>
      <vt:lpstr>Currency</vt:lpstr>
      <vt:lpstr>Summary</vt:lpstr>
    </vt:vector>
  </TitlesOfParts>
  <Company>DDSB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Evaluating an Internet Site</dc:title>
  <dc:creator>Greg Scotchburn</dc:creator>
  <cp:lastModifiedBy>Olga</cp:lastModifiedBy>
  <cp:revision>29</cp:revision>
  <dcterms:created xsi:type="dcterms:W3CDTF">2004-03-02T15:20:27Z</dcterms:created>
  <dcterms:modified xsi:type="dcterms:W3CDTF">2017-03-28T08:33:57Z</dcterms:modified>
</cp:coreProperties>
</file>