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7" r:id="rId1"/>
  </p:sldMasterIdLst>
  <p:sldIdLst>
    <p:sldId id="256" r:id="rId2"/>
    <p:sldId id="257" r:id="rId3"/>
    <p:sldId id="286"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87"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65" autoAdjust="0"/>
    <p:restoredTop sz="94660"/>
  </p:normalViewPr>
  <p:slideViewPr>
    <p:cSldViewPr>
      <p:cViewPr varScale="1">
        <p:scale>
          <a:sx n="72" d="100"/>
          <a:sy n="72" d="100"/>
        </p:scale>
        <p:origin x="138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97B8FC7-3DA4-4FAB-AC07-2BC0D8EC8456}" type="slidenum">
              <a:rPr lang="en-US" altLang="cs-CZ" smtClean="0"/>
              <a:pPr>
                <a:defRPr/>
              </a:pPr>
              <a:t>‹#›</a:t>
            </a:fld>
            <a:endParaRPr lang="en-US" altLang="cs-CZ"/>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6334315"/>
            <a:ext cx="9144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91647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D380238-1B09-4FE6-AD3E-89086248998B}" type="slidenum">
              <a:rPr lang="en-US" altLang="cs-CZ" smtClean="0"/>
              <a:pPr>
                <a:defRPr/>
              </a:pPr>
              <a:t>‹#›</a:t>
            </a:fld>
            <a:endParaRPr lang="en-US" altLang="cs-CZ"/>
          </a:p>
        </p:txBody>
      </p:sp>
    </p:spTree>
    <p:extLst>
      <p:ext uri="{BB962C8B-B14F-4D97-AF65-F5344CB8AC3E}">
        <p14:creationId xmlns:p14="http://schemas.microsoft.com/office/powerpoint/2010/main" val="320959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3989"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0B2D050-477F-4EC7-B8DA-B1B651CEE33F}" type="slidenum">
              <a:rPr lang="en-US" altLang="cs-CZ" smtClean="0"/>
              <a:pPr>
                <a:defRPr/>
              </a:pPr>
              <a:t>‹#›</a:t>
            </a:fld>
            <a:endParaRPr lang="en-US" altLang="cs-CZ"/>
          </a:p>
        </p:txBody>
      </p:sp>
    </p:spTree>
    <p:extLst>
      <p:ext uri="{BB962C8B-B14F-4D97-AF65-F5344CB8AC3E}">
        <p14:creationId xmlns:p14="http://schemas.microsoft.com/office/powerpoint/2010/main" val="687823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3BE6DFD-9504-4031-ABFA-FCA3C591A510}" type="slidenum">
              <a:rPr lang="en-US" altLang="cs-CZ" smtClean="0"/>
              <a:pPr>
                <a:defRPr/>
              </a:pPr>
              <a:t>‹#›</a:t>
            </a:fld>
            <a:endParaRPr lang="en-US" altLang="cs-CZ"/>
          </a:p>
        </p:txBody>
      </p:sp>
    </p:spTree>
    <p:extLst>
      <p:ext uri="{BB962C8B-B14F-4D97-AF65-F5344CB8AC3E}">
        <p14:creationId xmlns:p14="http://schemas.microsoft.com/office/powerpoint/2010/main" val="1184587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06E7278-FB2A-48A4-A572-C0578EC727EC}" type="slidenum">
              <a:rPr lang="en-US" altLang="cs-CZ" smtClean="0"/>
              <a:pPr>
                <a:defRPr/>
              </a:pPr>
              <a:t>‹#›</a:t>
            </a:fld>
            <a:endParaRPr lang="en-US" altLang="cs-CZ"/>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6334315"/>
            <a:ext cx="9144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89453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6A8B5F8-EB37-4268-A4A1-5E542B80580A}" type="slidenum">
              <a:rPr lang="en-US" altLang="cs-CZ" smtClean="0"/>
              <a:pPr>
                <a:defRPr/>
              </a:pPr>
              <a:t>‹#›</a:t>
            </a:fld>
            <a:endParaRPr lang="en-US" altLang="cs-CZ"/>
          </a:p>
        </p:txBody>
      </p:sp>
    </p:spTree>
    <p:extLst>
      <p:ext uri="{BB962C8B-B14F-4D97-AF65-F5344CB8AC3E}">
        <p14:creationId xmlns:p14="http://schemas.microsoft.com/office/powerpoint/2010/main" val="3089445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A42DF5B-B336-4880-94FC-EDA72C584405}" type="slidenum">
              <a:rPr lang="en-US" altLang="cs-CZ" smtClean="0"/>
              <a:pPr>
                <a:defRPr/>
              </a:pPr>
              <a:t>‹#›</a:t>
            </a:fld>
            <a:endParaRPr lang="en-US" altLang="cs-CZ"/>
          </a:p>
        </p:txBody>
      </p:sp>
    </p:spTree>
    <p:extLst>
      <p:ext uri="{BB962C8B-B14F-4D97-AF65-F5344CB8AC3E}">
        <p14:creationId xmlns:p14="http://schemas.microsoft.com/office/powerpoint/2010/main" val="1032330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31FD4870-46DB-43A1-BC2B-8C9418377CA2}" type="slidenum">
              <a:rPr lang="en-US" altLang="cs-CZ" smtClean="0"/>
              <a:pPr>
                <a:defRPr/>
              </a:pPr>
              <a:t>‹#›</a:t>
            </a:fld>
            <a:endParaRPr lang="en-US" altLang="cs-CZ"/>
          </a:p>
        </p:txBody>
      </p:sp>
    </p:spTree>
    <p:extLst>
      <p:ext uri="{BB962C8B-B14F-4D97-AF65-F5344CB8AC3E}">
        <p14:creationId xmlns:p14="http://schemas.microsoft.com/office/powerpoint/2010/main" val="2540082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p>
        </p:txBody>
      </p:sp>
      <p:sp>
        <p:nvSpPr>
          <p:cNvPr id="9" name="Slide Number Placeholder 8"/>
          <p:cNvSpPr>
            <a:spLocks noGrp="1"/>
          </p:cNvSpPr>
          <p:nvPr>
            <p:ph type="sldNum" sz="quarter" idx="12"/>
          </p:nvPr>
        </p:nvSpPr>
        <p:spPr/>
        <p:txBody>
          <a:bodyPr/>
          <a:lstStyle/>
          <a:p>
            <a:pPr>
              <a:defRPr/>
            </a:pPr>
            <a:fld id="{A3338F8E-35DF-4C66-81D0-373BFDAD9608}" type="slidenum">
              <a:rPr lang="en-US" altLang="cs-CZ" smtClean="0"/>
              <a:pPr>
                <a:defRPr/>
              </a:pPr>
              <a:t>‹#›</a:t>
            </a:fld>
            <a:endParaRPr lang="en-US" altLang="cs-CZ"/>
          </a:p>
        </p:txBody>
      </p:sp>
    </p:spTree>
    <p:extLst>
      <p:ext uri="{BB962C8B-B14F-4D97-AF65-F5344CB8AC3E}">
        <p14:creationId xmlns:p14="http://schemas.microsoft.com/office/powerpoint/2010/main" val="2339388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6ACB3AF7-BB71-4BB6-93B2-AA92FC6B682D}" type="slidenum">
              <a:rPr lang="en-US" altLang="cs-CZ" smtClean="0"/>
              <a:pPr>
                <a:defRPr/>
              </a:pPr>
              <a:t>‹#›</a:t>
            </a:fld>
            <a:endParaRPr lang="en-US" altLang="cs-CZ"/>
          </a:p>
        </p:txBody>
      </p:sp>
    </p:spTree>
    <p:extLst>
      <p:ext uri="{BB962C8B-B14F-4D97-AF65-F5344CB8AC3E}">
        <p14:creationId xmlns:p14="http://schemas.microsoft.com/office/powerpoint/2010/main" val="1290562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618E73E-3236-4320-AB24-31ADDCFF9DF4}" type="slidenum">
              <a:rPr lang="en-US" altLang="cs-CZ" smtClean="0"/>
              <a:pPr>
                <a:defRPr/>
              </a:pPr>
              <a:t>‹#›</a:t>
            </a:fld>
            <a:endParaRPr lang="en-US" altLang="cs-CZ"/>
          </a:p>
        </p:txBody>
      </p:sp>
    </p:spTree>
    <p:extLst>
      <p:ext uri="{BB962C8B-B14F-4D97-AF65-F5344CB8AC3E}">
        <p14:creationId xmlns:p14="http://schemas.microsoft.com/office/powerpoint/2010/main" val="3429957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a:defRPr/>
            </a:pPr>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a:defRPr/>
            </a:pPr>
            <a:fld id="{0F52C9DF-4637-4D14-B797-16FEECB84E50}" type="slidenum">
              <a:rPr lang="en-US" altLang="cs-CZ" smtClean="0"/>
              <a:pPr>
                <a:defRPr/>
              </a:pPr>
              <a:t>‹#›</a:t>
            </a:fld>
            <a:endParaRPr lang="en-US" altLang="cs-CZ"/>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956445"/>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ln>
            <a:miter lim="800000"/>
            <a:headEnd/>
            <a:tailEnd/>
          </a:ln>
        </p:spPr>
        <p:txBody>
          <a:bodyPr/>
          <a:lstStyle/>
          <a:p>
            <a:pPr algn="ctr" fontAlgn="auto">
              <a:spcAft>
                <a:spcPts val="0"/>
              </a:spcAft>
              <a:defRPr/>
            </a:pPr>
            <a:r>
              <a:rPr lang="en-US" sz="11500" b="1" dirty="0" smtClean="0"/>
              <a:t>Logical Fallacies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ln>
            <a:solidFill>
              <a:schemeClr val="tx1"/>
            </a:solidFill>
            <a:miter lim="800000"/>
            <a:headEnd/>
            <a:tailEnd/>
          </a:ln>
        </p:spPr>
        <p:txBody>
          <a:bodyPr/>
          <a:lstStyle/>
          <a:p>
            <a:pPr fontAlgn="auto">
              <a:spcAft>
                <a:spcPts val="0"/>
              </a:spcAft>
              <a:defRPr/>
            </a:pPr>
            <a:r>
              <a:rPr lang="en-US" smtClean="0">
                <a:solidFill>
                  <a:schemeClr val="tx1">
                    <a:lumMod val="75000"/>
                    <a:lumOff val="25000"/>
                  </a:schemeClr>
                </a:solidFill>
              </a:rPr>
              <a:t>Appeal to Pity</a:t>
            </a:r>
          </a:p>
        </p:txBody>
      </p:sp>
      <p:sp>
        <p:nvSpPr>
          <p:cNvPr id="10243" name="Rectangle 3"/>
          <p:cNvSpPr>
            <a:spLocks noGrp="1" noChangeArrowheads="1"/>
          </p:cNvSpPr>
          <p:nvPr>
            <p:ph idx="1"/>
          </p:nvPr>
        </p:nvSpPr>
        <p:spPr>
          <a:xfrm>
            <a:off x="228600" y="1846263"/>
            <a:ext cx="8763000" cy="4325937"/>
          </a:xfrm>
        </p:spPr>
        <p:txBody>
          <a:bodyPr rtlCol="0">
            <a:normAutofit/>
          </a:bodyPr>
          <a:lstStyle/>
          <a:p>
            <a:pPr marL="91440" indent="-91440" fontAlgn="auto">
              <a:lnSpc>
                <a:spcPct val="80000"/>
              </a:lnSpc>
              <a:buClr>
                <a:schemeClr val="accent3"/>
              </a:buClr>
              <a:defRPr/>
            </a:pPr>
            <a:r>
              <a:rPr lang="en-US" altLang="cs-CZ" b="1" dirty="0" smtClean="0">
                <a:solidFill>
                  <a:schemeClr val="tx1">
                    <a:lumMod val="95000"/>
                  </a:schemeClr>
                </a:solidFill>
              </a:rPr>
              <a:t>Definition</a:t>
            </a:r>
            <a:r>
              <a:rPr lang="en-US" altLang="cs-CZ" dirty="0" smtClean="0">
                <a:solidFill>
                  <a:schemeClr val="tx1">
                    <a:lumMod val="95000"/>
                  </a:schemeClr>
                </a:solidFill>
              </a:rPr>
              <a:t>: The appeal to pity takes place when an arguer tries to get people to accept a conclusion by making them feel sorry for someone.</a:t>
            </a:r>
          </a:p>
          <a:p>
            <a:pPr marL="91440" indent="-91440" fontAlgn="auto">
              <a:lnSpc>
                <a:spcPct val="80000"/>
              </a:lnSpc>
              <a:buClr>
                <a:schemeClr val="accent3"/>
              </a:buClr>
              <a:defRPr/>
            </a:pPr>
            <a:endParaRPr lang="en-US" altLang="cs-CZ" b="1" dirty="0" smtClean="0">
              <a:solidFill>
                <a:schemeClr val="tx1">
                  <a:lumMod val="95000"/>
                </a:schemeClr>
              </a:solidFill>
            </a:endParaRPr>
          </a:p>
          <a:p>
            <a:pPr marL="91440" indent="-91440" fontAlgn="auto">
              <a:lnSpc>
                <a:spcPct val="80000"/>
              </a:lnSpc>
              <a:buClr>
                <a:schemeClr val="accent3"/>
              </a:buClr>
              <a:defRPr/>
            </a:pPr>
            <a:r>
              <a:rPr lang="en-US" altLang="cs-CZ" b="1" dirty="0" smtClean="0">
                <a:solidFill>
                  <a:schemeClr val="tx1">
                    <a:lumMod val="95000"/>
                  </a:schemeClr>
                </a:solidFill>
              </a:rPr>
              <a:t>Example</a:t>
            </a:r>
            <a:r>
              <a:rPr lang="en-US" altLang="cs-CZ" dirty="0" smtClean="0">
                <a:solidFill>
                  <a:schemeClr val="tx1">
                    <a:lumMod val="95000"/>
                  </a:schemeClr>
                </a:solidFill>
              </a:rPr>
              <a:t>: "I know the exam is graded based on performance, but you should give me an A. My cat has been sick, my car broke down, and I've had a cold, so it was really hard for me to study!" </a:t>
            </a:r>
          </a:p>
          <a:p>
            <a:pPr marL="384048" lvl="1" indent="-182880" fontAlgn="auto">
              <a:lnSpc>
                <a:spcPct val="80000"/>
              </a:lnSpc>
              <a:buClr>
                <a:schemeClr val="accent3"/>
              </a:buClr>
              <a:defRPr/>
            </a:pPr>
            <a:r>
              <a:rPr lang="en-US" altLang="cs-CZ" dirty="0" smtClean="0">
                <a:solidFill>
                  <a:schemeClr val="tx1">
                    <a:lumMod val="95000"/>
                  </a:schemeClr>
                </a:solidFill>
              </a:rPr>
              <a:t>The conclusion here is "You should give me an A." But the criteria for getting an A have to do with learning and applying the material from the course; the principle the arguer wants us to accept (people who have a hard week deserve A's) is clearly unacceptable. </a:t>
            </a:r>
          </a:p>
          <a:p>
            <a:pPr marL="384048" lvl="1" indent="-182880" fontAlgn="auto">
              <a:lnSpc>
                <a:spcPct val="80000"/>
              </a:lnSpc>
              <a:buClr>
                <a:schemeClr val="accent3"/>
              </a:buClr>
              <a:defRPr/>
            </a:pPr>
            <a:endParaRPr lang="en-US" altLang="cs-CZ" dirty="0" smtClean="0">
              <a:solidFill>
                <a:schemeClr val="tx1">
                  <a:lumMod val="95000"/>
                </a:schemeClr>
              </a:solidFill>
            </a:endParaRPr>
          </a:p>
          <a:p>
            <a:pPr marL="91440" indent="-91440" fontAlgn="auto">
              <a:lnSpc>
                <a:spcPct val="80000"/>
              </a:lnSpc>
              <a:buClr>
                <a:schemeClr val="accent3"/>
              </a:buClr>
              <a:defRPr/>
            </a:pPr>
            <a:r>
              <a:rPr lang="en-US" altLang="cs-CZ" b="1" dirty="0" smtClean="0">
                <a:solidFill>
                  <a:schemeClr val="tx1">
                    <a:lumMod val="95000"/>
                  </a:schemeClr>
                </a:solidFill>
              </a:rPr>
              <a:t>Example</a:t>
            </a:r>
            <a:r>
              <a:rPr lang="en-US" altLang="cs-CZ" dirty="0" smtClean="0">
                <a:solidFill>
                  <a:schemeClr val="tx1">
                    <a:lumMod val="95000"/>
                  </a:schemeClr>
                </a:solidFill>
              </a:rPr>
              <a:t>: "It's wrong to tax corporations--think of all the money they give to charity, and of the costs they already pay to run their businesses!" </a:t>
            </a:r>
            <a:endParaRPr lang="en-US" altLang="cs-CZ" b="1" dirty="0" smtClean="0">
              <a:solidFill>
                <a:schemeClr val="tx1">
                  <a:lumMod val="95000"/>
                </a:schemeClr>
              </a:solidFill>
            </a:endParaRPr>
          </a:p>
          <a:p>
            <a:pPr marL="91440" indent="-91440" fontAlgn="auto">
              <a:lnSpc>
                <a:spcPct val="80000"/>
              </a:lnSpc>
              <a:buClr>
                <a:schemeClr val="accent3"/>
              </a:buClr>
              <a:defRPr/>
            </a:pPr>
            <a:endParaRPr lang="en-US" altLang="cs-CZ" dirty="0" smtClean="0">
              <a:solidFill>
                <a:schemeClr val="tx1">
                  <a:lumMod val="9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822325" y="287338"/>
            <a:ext cx="7543800" cy="1084262"/>
          </a:xfrm>
          <a:ln>
            <a:solidFill>
              <a:schemeClr val="tx1"/>
            </a:solidFill>
            <a:miter lim="800000"/>
            <a:headEnd/>
            <a:tailEnd/>
          </a:ln>
        </p:spPr>
        <p:txBody>
          <a:bodyPr/>
          <a:lstStyle/>
          <a:p>
            <a:pPr fontAlgn="auto">
              <a:spcAft>
                <a:spcPts val="0"/>
              </a:spcAft>
              <a:defRPr/>
            </a:pPr>
            <a:r>
              <a:rPr lang="en-US" dirty="0" smtClean="0">
                <a:solidFill>
                  <a:schemeClr val="tx1">
                    <a:lumMod val="75000"/>
                    <a:lumOff val="25000"/>
                  </a:schemeClr>
                </a:solidFill>
              </a:rPr>
              <a:t>Appeal to Ignorance</a:t>
            </a:r>
          </a:p>
        </p:txBody>
      </p:sp>
      <p:sp>
        <p:nvSpPr>
          <p:cNvPr id="11267" name="Rectangle 3"/>
          <p:cNvSpPr>
            <a:spLocks noGrp="1" noChangeArrowheads="1"/>
          </p:cNvSpPr>
          <p:nvPr>
            <p:ph idx="1"/>
          </p:nvPr>
        </p:nvSpPr>
        <p:spPr>
          <a:xfrm>
            <a:off x="152400" y="1905000"/>
            <a:ext cx="8763000" cy="4724400"/>
          </a:xfrm>
        </p:spPr>
        <p:txBody>
          <a:bodyPr rtlCol="0">
            <a:noAutofit/>
          </a:bodyPr>
          <a:lstStyle/>
          <a:p>
            <a:pPr marL="91440" indent="-91440" fontAlgn="auto">
              <a:lnSpc>
                <a:spcPct val="80000"/>
              </a:lnSpc>
              <a:buClr>
                <a:schemeClr val="accent3"/>
              </a:buClr>
              <a:defRPr/>
            </a:pPr>
            <a:r>
              <a:rPr lang="en-US" altLang="cs-CZ" sz="2400" b="1" dirty="0" smtClean="0">
                <a:solidFill>
                  <a:schemeClr val="tx1">
                    <a:lumMod val="95000"/>
                  </a:schemeClr>
                </a:solidFill>
              </a:rPr>
              <a:t>Definition</a:t>
            </a:r>
            <a:r>
              <a:rPr lang="en-US" altLang="cs-CZ" sz="2400" dirty="0" smtClean="0">
                <a:solidFill>
                  <a:schemeClr val="tx1">
                    <a:lumMod val="95000"/>
                  </a:schemeClr>
                </a:solidFill>
              </a:rPr>
              <a:t>: In the appeal to ignorance, the arguer basically says, "Look, there's no conclusive evidence on the issue at hand. Therefore, you should accept my conclusion on this issue." </a:t>
            </a:r>
            <a:endParaRPr lang="en-US" altLang="cs-CZ" sz="2400" b="1" dirty="0" smtClean="0">
              <a:solidFill>
                <a:schemeClr val="tx1">
                  <a:lumMod val="95000"/>
                </a:schemeClr>
              </a:solidFill>
            </a:endParaRPr>
          </a:p>
          <a:p>
            <a:pPr marL="91440" indent="-91440" fontAlgn="auto">
              <a:lnSpc>
                <a:spcPct val="80000"/>
              </a:lnSpc>
              <a:buClr>
                <a:schemeClr val="accent3"/>
              </a:buClr>
              <a:defRPr/>
            </a:pPr>
            <a:r>
              <a:rPr lang="en-US" altLang="cs-CZ" sz="2400" b="1" dirty="0" smtClean="0">
                <a:solidFill>
                  <a:schemeClr val="tx1">
                    <a:lumMod val="95000"/>
                  </a:schemeClr>
                </a:solidFill>
              </a:rPr>
              <a:t>Example</a:t>
            </a:r>
            <a:r>
              <a:rPr lang="en-US" altLang="cs-CZ" sz="2400" dirty="0" smtClean="0">
                <a:solidFill>
                  <a:schemeClr val="tx1">
                    <a:lumMod val="95000"/>
                  </a:schemeClr>
                </a:solidFill>
              </a:rPr>
              <a:t>: "People have been trying for centuries to prove that God exists. But no one has yet been able to prove it. Therefore, God does not exist." </a:t>
            </a:r>
          </a:p>
          <a:p>
            <a:pPr marL="91440" indent="-91440" algn="ctr" fontAlgn="auto">
              <a:lnSpc>
                <a:spcPct val="80000"/>
              </a:lnSpc>
              <a:buClr>
                <a:schemeClr val="accent3"/>
              </a:buClr>
              <a:buFontTx/>
              <a:buNone/>
              <a:defRPr/>
            </a:pPr>
            <a:r>
              <a:rPr lang="en-US" altLang="cs-CZ" sz="2400" dirty="0" smtClean="0">
                <a:solidFill>
                  <a:schemeClr val="tx1">
                    <a:lumMod val="95000"/>
                  </a:schemeClr>
                </a:solidFill>
              </a:rPr>
              <a:t>Here's an opposing argument that commits the same fallacy: </a:t>
            </a:r>
          </a:p>
          <a:p>
            <a:pPr marL="91440" indent="-91440" fontAlgn="auto">
              <a:lnSpc>
                <a:spcPct val="80000"/>
              </a:lnSpc>
              <a:buClr>
                <a:schemeClr val="accent3"/>
              </a:buClr>
              <a:defRPr/>
            </a:pPr>
            <a:r>
              <a:rPr lang="en-US" altLang="cs-CZ" sz="2400" dirty="0" smtClean="0">
                <a:solidFill>
                  <a:schemeClr val="tx1">
                    <a:lumMod val="95000"/>
                  </a:schemeClr>
                </a:solidFill>
              </a:rPr>
              <a:t>"People have been trying for years to prove that God does not exist. But no one has yet been able to prove it. Therefore, God exists." </a:t>
            </a:r>
          </a:p>
          <a:p>
            <a:pPr marL="384048" lvl="1" indent="-182880" fontAlgn="auto">
              <a:lnSpc>
                <a:spcPct val="80000"/>
              </a:lnSpc>
              <a:buClr>
                <a:schemeClr val="accent3"/>
              </a:buClr>
              <a:defRPr/>
            </a:pPr>
            <a:r>
              <a:rPr lang="en-US" altLang="cs-CZ" sz="2000" dirty="0" smtClean="0">
                <a:solidFill>
                  <a:schemeClr val="tx1">
                    <a:lumMod val="95000"/>
                  </a:schemeClr>
                </a:solidFill>
              </a:rPr>
              <a:t>In each case, the arguer tries to use the lack of evidence as support for a positive claim about the truth of a conclusion. There is one situation in which doing this is not fallacious: If qualified researchers have used well-thought-out methods to search for something for a long time, they haven't found it, and it's the kind of thing people ought to be able to find, then the fact that they haven't found it constitutes some evidence that it doesn't exist.</a:t>
            </a:r>
            <a:endParaRPr lang="en-US" altLang="cs-CZ" sz="2000" b="1" dirty="0" smtClean="0">
              <a:solidFill>
                <a:schemeClr val="tx1">
                  <a:lumMod val="9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ln>
            <a:solidFill>
              <a:schemeClr val="tx1"/>
            </a:solidFill>
            <a:miter lim="800000"/>
            <a:headEnd/>
            <a:tailEnd/>
          </a:ln>
        </p:spPr>
        <p:txBody>
          <a:bodyPr/>
          <a:lstStyle/>
          <a:p>
            <a:pPr fontAlgn="auto">
              <a:spcAft>
                <a:spcPts val="0"/>
              </a:spcAft>
              <a:defRPr/>
            </a:pPr>
            <a:r>
              <a:rPr lang="en-US" smtClean="0">
                <a:solidFill>
                  <a:schemeClr val="tx1">
                    <a:lumMod val="75000"/>
                    <a:lumOff val="25000"/>
                  </a:schemeClr>
                </a:solidFill>
              </a:rPr>
              <a:t>Straw Man</a:t>
            </a:r>
          </a:p>
        </p:txBody>
      </p:sp>
      <p:sp>
        <p:nvSpPr>
          <p:cNvPr id="12291" name="Rectangle 3"/>
          <p:cNvSpPr>
            <a:spLocks noGrp="1" noChangeArrowheads="1"/>
          </p:cNvSpPr>
          <p:nvPr>
            <p:ph idx="1"/>
          </p:nvPr>
        </p:nvSpPr>
        <p:spPr>
          <a:xfrm>
            <a:off x="533400" y="2166938"/>
            <a:ext cx="8229600" cy="4462462"/>
          </a:xfrm>
        </p:spPr>
        <p:txBody>
          <a:bodyPr rtlCol="0">
            <a:noAutofit/>
          </a:bodyPr>
          <a:lstStyle/>
          <a:p>
            <a:pPr marL="91440" indent="-91440" fontAlgn="auto">
              <a:lnSpc>
                <a:spcPct val="80000"/>
              </a:lnSpc>
              <a:buClr>
                <a:schemeClr val="accent3"/>
              </a:buClr>
              <a:defRPr/>
            </a:pPr>
            <a:r>
              <a:rPr lang="en-US" altLang="cs-CZ" sz="2400" b="1" dirty="0" smtClean="0">
                <a:solidFill>
                  <a:schemeClr val="tx1">
                    <a:lumMod val="95000"/>
                  </a:schemeClr>
                </a:solidFill>
              </a:rPr>
              <a:t>Definition</a:t>
            </a:r>
            <a:r>
              <a:rPr lang="en-US" altLang="cs-CZ" sz="2400" dirty="0" smtClean="0">
                <a:solidFill>
                  <a:schemeClr val="tx1">
                    <a:lumMod val="95000"/>
                  </a:schemeClr>
                </a:solidFill>
              </a:rPr>
              <a:t>: One way of making our own arguments stronger is to anticipate and respond in advance to the arguments that an opponent might make.  The arguer sets up a wimpy version of the opponent</a:t>
            </a:r>
            <a:r>
              <a:rPr lang="ja-JP" altLang="en-US" sz="2400" dirty="0" smtClean="0">
                <a:solidFill>
                  <a:schemeClr val="tx1">
                    <a:lumMod val="95000"/>
                  </a:schemeClr>
                </a:solidFill>
              </a:rPr>
              <a:t>’</a:t>
            </a:r>
            <a:r>
              <a:rPr lang="en-US" altLang="ja-JP" sz="2400" dirty="0" smtClean="0">
                <a:solidFill>
                  <a:schemeClr val="tx1">
                    <a:lumMod val="95000"/>
                  </a:schemeClr>
                </a:solidFill>
              </a:rPr>
              <a:t>s position and tries to score point by knocking it down.</a:t>
            </a:r>
            <a:endParaRPr lang="en-US" altLang="cs-CZ" sz="2400" b="1" dirty="0" smtClean="0">
              <a:solidFill>
                <a:schemeClr val="tx1">
                  <a:lumMod val="95000"/>
                </a:schemeClr>
              </a:solidFill>
            </a:endParaRPr>
          </a:p>
          <a:p>
            <a:pPr marL="91440" indent="-91440" fontAlgn="auto">
              <a:lnSpc>
                <a:spcPct val="80000"/>
              </a:lnSpc>
              <a:buClr>
                <a:schemeClr val="accent3"/>
              </a:buClr>
              <a:defRPr/>
            </a:pPr>
            <a:r>
              <a:rPr lang="en-US" altLang="cs-CZ" sz="2400" b="1" dirty="0" smtClean="0">
                <a:solidFill>
                  <a:schemeClr val="tx1">
                    <a:lumMod val="95000"/>
                  </a:schemeClr>
                </a:solidFill>
              </a:rPr>
              <a:t>Example</a:t>
            </a:r>
            <a:r>
              <a:rPr lang="en-US" altLang="cs-CZ" sz="2400" dirty="0" smtClean="0">
                <a:solidFill>
                  <a:schemeClr val="tx1">
                    <a:lumMod val="95000"/>
                  </a:schemeClr>
                </a:solidFill>
              </a:rPr>
              <a:t>: "Feminists want to ban all pornography and punish everyone who reads it! But such harsh measures are surely inappropriate, so the feminists are wrong: porn and its readers should be left in peace." </a:t>
            </a:r>
          </a:p>
          <a:p>
            <a:pPr marL="384048" lvl="1" indent="-182880" fontAlgn="auto">
              <a:lnSpc>
                <a:spcPct val="80000"/>
              </a:lnSpc>
              <a:buClr>
                <a:schemeClr val="accent3"/>
              </a:buClr>
              <a:defRPr/>
            </a:pPr>
            <a:r>
              <a:rPr lang="en-US" altLang="cs-CZ" sz="2000" dirty="0" smtClean="0">
                <a:solidFill>
                  <a:schemeClr val="tx1">
                    <a:lumMod val="95000"/>
                  </a:schemeClr>
                </a:solidFill>
              </a:rPr>
              <a:t>The feminist argument is made weak by being overstated--in fact, most feminists do not propose an outright "ban" on porn or any punishment for those who merely read it; often, they propose some restrictions on things like child porn, or propose to allow people who are hurt by porn to sue publishers and producers, not readers, for damages. </a:t>
            </a:r>
            <a:endParaRPr lang="en-US" altLang="cs-CZ" sz="2000" b="1" dirty="0" smtClean="0">
              <a:solidFill>
                <a:schemeClr val="tx1">
                  <a:lumMod val="95000"/>
                </a:schemeClr>
              </a:solidFill>
            </a:endParaRPr>
          </a:p>
        </p:txBody>
      </p:sp>
      <p:pic>
        <p:nvPicPr>
          <p:cNvPr id="19460" name="Picture 4" descr="MCj0323086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02463" y="300038"/>
            <a:ext cx="1363662"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ln>
            <a:solidFill>
              <a:schemeClr val="tx1"/>
            </a:solidFill>
            <a:miter lim="800000"/>
            <a:headEnd/>
            <a:tailEnd/>
          </a:ln>
        </p:spPr>
        <p:txBody>
          <a:bodyPr/>
          <a:lstStyle/>
          <a:p>
            <a:pPr fontAlgn="auto">
              <a:spcAft>
                <a:spcPts val="0"/>
              </a:spcAft>
              <a:defRPr/>
            </a:pPr>
            <a:r>
              <a:rPr lang="en-US" smtClean="0">
                <a:solidFill>
                  <a:schemeClr val="tx1">
                    <a:lumMod val="75000"/>
                    <a:lumOff val="25000"/>
                  </a:schemeClr>
                </a:solidFill>
              </a:rPr>
              <a:t>Red Herring</a:t>
            </a:r>
          </a:p>
        </p:txBody>
      </p:sp>
      <p:sp>
        <p:nvSpPr>
          <p:cNvPr id="13315" name="Rectangle 3"/>
          <p:cNvSpPr>
            <a:spLocks noGrp="1" noChangeArrowheads="1"/>
          </p:cNvSpPr>
          <p:nvPr>
            <p:ph idx="1"/>
          </p:nvPr>
        </p:nvSpPr>
        <p:spPr>
          <a:xfrm>
            <a:off x="228600" y="1846263"/>
            <a:ext cx="8686800" cy="4402137"/>
          </a:xfrm>
        </p:spPr>
        <p:txBody>
          <a:bodyPr rtlCol="0">
            <a:noAutofit/>
          </a:bodyPr>
          <a:lstStyle/>
          <a:p>
            <a:pPr marL="91440" indent="-91440" fontAlgn="auto">
              <a:lnSpc>
                <a:spcPct val="80000"/>
              </a:lnSpc>
              <a:buClr>
                <a:schemeClr val="accent3"/>
              </a:buClr>
              <a:defRPr/>
            </a:pPr>
            <a:r>
              <a:rPr lang="en-US" altLang="cs-CZ" b="1" dirty="0" smtClean="0">
                <a:solidFill>
                  <a:schemeClr val="tx1">
                    <a:lumMod val="95000"/>
                  </a:schemeClr>
                </a:solidFill>
              </a:rPr>
              <a:t>Definition</a:t>
            </a:r>
            <a:r>
              <a:rPr lang="en-US" altLang="cs-CZ" dirty="0" smtClean="0">
                <a:solidFill>
                  <a:schemeClr val="tx1">
                    <a:lumMod val="95000"/>
                  </a:schemeClr>
                </a:solidFill>
              </a:rPr>
              <a:t>: Partway through an argument, the arguer goes off on a tangent, raising a side issue that distracts the audience from what's really at stake. Often, the arguer never returns to the original issue.</a:t>
            </a:r>
            <a:endParaRPr lang="en-US" altLang="cs-CZ" b="1" dirty="0" smtClean="0">
              <a:solidFill>
                <a:schemeClr val="tx1">
                  <a:lumMod val="95000"/>
                </a:schemeClr>
              </a:solidFill>
            </a:endParaRPr>
          </a:p>
          <a:p>
            <a:pPr marL="91440" indent="-91440" fontAlgn="auto">
              <a:lnSpc>
                <a:spcPct val="80000"/>
              </a:lnSpc>
              <a:buClr>
                <a:schemeClr val="accent3"/>
              </a:buClr>
              <a:defRPr/>
            </a:pPr>
            <a:r>
              <a:rPr lang="en-US" altLang="cs-CZ" b="1" dirty="0" smtClean="0">
                <a:solidFill>
                  <a:schemeClr val="tx1">
                    <a:lumMod val="95000"/>
                  </a:schemeClr>
                </a:solidFill>
              </a:rPr>
              <a:t>Example</a:t>
            </a:r>
            <a:r>
              <a:rPr lang="en-US" altLang="cs-CZ" dirty="0" smtClean="0">
                <a:solidFill>
                  <a:schemeClr val="tx1">
                    <a:lumMod val="95000"/>
                  </a:schemeClr>
                </a:solidFill>
              </a:rPr>
              <a:t>: "Grading this exam on a curve would be the most fair thing to do. After all, classes go more smoothly when the students and the professor are getting along well." Let's try our premise-conclusion outlining to see what's wrong with this argument:</a:t>
            </a:r>
          </a:p>
          <a:p>
            <a:pPr marL="384048" lvl="1" indent="-182880" fontAlgn="auto">
              <a:lnSpc>
                <a:spcPct val="80000"/>
              </a:lnSpc>
              <a:buClr>
                <a:schemeClr val="accent3"/>
              </a:buClr>
              <a:defRPr/>
            </a:pPr>
            <a:r>
              <a:rPr lang="en-US" altLang="cs-CZ" dirty="0" smtClean="0">
                <a:solidFill>
                  <a:schemeClr val="tx1">
                    <a:lumMod val="95000"/>
                  </a:schemeClr>
                </a:solidFill>
              </a:rPr>
              <a:t>Premise: Classes go more smoothly when the students and the professor are getting along well.</a:t>
            </a:r>
          </a:p>
          <a:p>
            <a:pPr marL="384048" lvl="1" indent="-182880" fontAlgn="auto">
              <a:lnSpc>
                <a:spcPct val="80000"/>
              </a:lnSpc>
              <a:buClr>
                <a:schemeClr val="accent3"/>
              </a:buClr>
              <a:defRPr/>
            </a:pPr>
            <a:r>
              <a:rPr lang="en-US" altLang="cs-CZ" dirty="0" smtClean="0">
                <a:solidFill>
                  <a:schemeClr val="tx1">
                    <a:lumMod val="95000"/>
                  </a:schemeClr>
                </a:solidFill>
              </a:rPr>
              <a:t>Conclusion: Grading this exam on a curve would be the most fair thing to do.</a:t>
            </a:r>
          </a:p>
          <a:p>
            <a:pPr marL="91440" indent="-91440" fontAlgn="auto">
              <a:lnSpc>
                <a:spcPct val="80000"/>
              </a:lnSpc>
              <a:buClr>
                <a:schemeClr val="accent3"/>
              </a:buClr>
              <a:defRPr/>
            </a:pPr>
            <a:r>
              <a:rPr lang="en-US" altLang="cs-CZ" dirty="0" smtClean="0">
                <a:solidFill>
                  <a:schemeClr val="tx1">
                    <a:lumMod val="95000"/>
                  </a:schemeClr>
                </a:solidFill>
              </a:rPr>
              <a:t>When we lay it out this way, it's pretty obvious that the arguer went off on a tangent--the fact that something helps people get along doesn't necessarily make it more fair; fairness and justice sometimes require us to do things that cause conflict. But the audience may feel like the issue of teachers and students agreeing is important and be distracted from the fact that the arguer has not given any evidence as to why a curve would be fair.</a:t>
            </a:r>
            <a:endParaRPr lang="en-US" altLang="cs-CZ" b="1" dirty="0" smtClean="0">
              <a:solidFill>
                <a:schemeClr val="tx1">
                  <a:lumMod val="95000"/>
                </a:schemeClr>
              </a:solidFill>
            </a:endParaRPr>
          </a:p>
        </p:txBody>
      </p:sp>
      <p:pic>
        <p:nvPicPr>
          <p:cNvPr id="20484" name="Picture 4" descr="MCj0397272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762000"/>
            <a:ext cx="181610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ln>
            <a:solidFill>
              <a:schemeClr val="tx1"/>
            </a:solidFill>
            <a:miter lim="800000"/>
            <a:headEnd/>
            <a:tailEnd/>
          </a:ln>
        </p:spPr>
        <p:txBody>
          <a:bodyPr/>
          <a:lstStyle/>
          <a:p>
            <a:pPr fontAlgn="auto">
              <a:spcAft>
                <a:spcPts val="0"/>
              </a:spcAft>
              <a:defRPr/>
            </a:pPr>
            <a:r>
              <a:rPr lang="en-US" smtClean="0">
                <a:solidFill>
                  <a:schemeClr val="tx1">
                    <a:lumMod val="75000"/>
                    <a:lumOff val="25000"/>
                  </a:schemeClr>
                </a:solidFill>
              </a:rPr>
              <a:t>False Dichotomy</a:t>
            </a:r>
          </a:p>
        </p:txBody>
      </p:sp>
      <p:sp>
        <p:nvSpPr>
          <p:cNvPr id="14339" name="Rectangle 3"/>
          <p:cNvSpPr>
            <a:spLocks noGrp="1" noChangeArrowheads="1"/>
          </p:cNvSpPr>
          <p:nvPr>
            <p:ph idx="1"/>
          </p:nvPr>
        </p:nvSpPr>
        <p:spPr>
          <a:xfrm>
            <a:off x="228600" y="1846263"/>
            <a:ext cx="8763000" cy="4325937"/>
          </a:xfrm>
        </p:spPr>
        <p:txBody>
          <a:bodyPr rtlCol="0">
            <a:normAutofit/>
          </a:bodyPr>
          <a:lstStyle/>
          <a:p>
            <a:pPr marL="91440" indent="-91440" fontAlgn="auto">
              <a:lnSpc>
                <a:spcPct val="80000"/>
              </a:lnSpc>
              <a:buClr>
                <a:schemeClr val="accent3"/>
              </a:buClr>
              <a:defRPr/>
            </a:pPr>
            <a:r>
              <a:rPr lang="en-US" sz="2400" b="1" dirty="0" smtClean="0">
                <a:solidFill>
                  <a:schemeClr val="tx1">
                    <a:lumMod val="95000"/>
                  </a:schemeClr>
                </a:solidFill>
              </a:rPr>
              <a:t>Definition</a:t>
            </a:r>
            <a:r>
              <a:rPr lang="en-US" sz="2400" dirty="0" smtClean="0">
                <a:solidFill>
                  <a:schemeClr val="tx1">
                    <a:lumMod val="95000"/>
                  </a:schemeClr>
                </a:solidFill>
              </a:rPr>
              <a:t>: In false dichotomy, the arguer sets up the situation so it looks like there are only two choices. The arguer then eliminates one of the choices, so it seems that we are left with only one option: the one the arguer wanted us to pick in the first place. </a:t>
            </a:r>
            <a:endParaRPr lang="cs-CZ" sz="2400" dirty="0" smtClean="0">
              <a:solidFill>
                <a:schemeClr val="tx1">
                  <a:lumMod val="95000"/>
                </a:schemeClr>
              </a:solidFill>
            </a:endParaRPr>
          </a:p>
          <a:p>
            <a:pPr marL="91440" indent="-91440" fontAlgn="auto">
              <a:lnSpc>
                <a:spcPct val="80000"/>
              </a:lnSpc>
              <a:buClr>
                <a:schemeClr val="accent3"/>
              </a:buClr>
              <a:defRPr/>
            </a:pPr>
            <a:endParaRPr lang="en-US" sz="2400" b="1" dirty="0" smtClean="0">
              <a:solidFill>
                <a:schemeClr val="tx1">
                  <a:lumMod val="95000"/>
                </a:schemeClr>
              </a:solidFill>
            </a:endParaRPr>
          </a:p>
          <a:p>
            <a:pPr marL="91440" indent="-91440" fontAlgn="auto">
              <a:lnSpc>
                <a:spcPct val="80000"/>
              </a:lnSpc>
              <a:buClr>
                <a:schemeClr val="accent3"/>
              </a:buClr>
              <a:defRPr/>
            </a:pPr>
            <a:r>
              <a:rPr lang="en-US" sz="2400" b="1" dirty="0" smtClean="0">
                <a:solidFill>
                  <a:schemeClr val="tx1">
                    <a:lumMod val="95000"/>
                  </a:schemeClr>
                </a:solidFill>
              </a:rPr>
              <a:t>Example</a:t>
            </a:r>
            <a:r>
              <a:rPr lang="en-US" sz="2400" dirty="0" smtClean="0">
                <a:solidFill>
                  <a:schemeClr val="tx1">
                    <a:lumMod val="95000"/>
                  </a:schemeClr>
                </a:solidFill>
              </a:rPr>
              <a:t>: "Caldwell Hall is in bad shape. Either we tear it down and put up a new building, or we continue to risk students' safety. Obviously we shouldn't risk anyone's safety, so we must tear the building down." </a:t>
            </a:r>
          </a:p>
          <a:p>
            <a:pPr marL="384048" lvl="1" indent="-182880" fontAlgn="auto">
              <a:lnSpc>
                <a:spcPct val="80000"/>
              </a:lnSpc>
              <a:buClr>
                <a:schemeClr val="accent3"/>
              </a:buClr>
              <a:defRPr/>
            </a:pPr>
            <a:r>
              <a:rPr lang="en-US" sz="2000" dirty="0" smtClean="0">
                <a:solidFill>
                  <a:schemeClr val="tx1">
                    <a:lumMod val="95000"/>
                  </a:schemeClr>
                </a:solidFill>
              </a:rPr>
              <a:t>The argument neglects to mention the possibility that we might repair the building or find some way to protect students from the risks in question--for example, if only a few rooms are in bad shape, perhaps we shouldn't hold classes in those rooms.</a:t>
            </a:r>
            <a:endParaRPr lang="en-US" sz="2000" b="1" dirty="0" smtClean="0">
              <a:solidFill>
                <a:schemeClr val="tx1">
                  <a:lumMod val="9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ln>
            <a:solidFill>
              <a:schemeClr val="tx1"/>
            </a:solidFill>
            <a:miter lim="800000"/>
            <a:headEnd/>
            <a:tailEnd/>
          </a:ln>
        </p:spPr>
        <p:txBody>
          <a:bodyPr/>
          <a:lstStyle/>
          <a:p>
            <a:pPr fontAlgn="auto">
              <a:spcAft>
                <a:spcPts val="0"/>
              </a:spcAft>
              <a:defRPr/>
            </a:pPr>
            <a:r>
              <a:rPr lang="en-US" dirty="0" smtClean="0">
                <a:solidFill>
                  <a:schemeClr val="tx1">
                    <a:lumMod val="75000"/>
                    <a:lumOff val="25000"/>
                  </a:schemeClr>
                </a:solidFill>
              </a:rPr>
              <a:t>Begging the </a:t>
            </a:r>
            <a:r>
              <a:rPr lang="en-US" dirty="0" smtClean="0">
                <a:solidFill>
                  <a:schemeClr val="tx1">
                    <a:lumMod val="75000"/>
                    <a:lumOff val="25000"/>
                  </a:schemeClr>
                </a:solidFill>
              </a:rPr>
              <a:t>Question</a:t>
            </a:r>
            <a:r>
              <a:rPr lang="cs-CZ" dirty="0" smtClean="0">
                <a:solidFill>
                  <a:schemeClr val="tx1">
                    <a:lumMod val="75000"/>
                    <a:lumOff val="25000"/>
                  </a:schemeClr>
                </a:solidFill>
              </a:rPr>
              <a:t/>
            </a:r>
            <a:br>
              <a:rPr lang="cs-CZ" dirty="0" smtClean="0">
                <a:solidFill>
                  <a:schemeClr val="tx1">
                    <a:lumMod val="75000"/>
                    <a:lumOff val="25000"/>
                  </a:schemeClr>
                </a:solidFill>
              </a:rPr>
            </a:br>
            <a:r>
              <a:rPr lang="cs-CZ" dirty="0" smtClean="0"/>
              <a:t>(</a:t>
            </a:r>
            <a:r>
              <a:rPr lang="cs-CZ" smtClean="0"/>
              <a:t>Circular Reasoning)</a:t>
            </a:r>
            <a:endParaRPr lang="en-US" dirty="0" smtClean="0">
              <a:solidFill>
                <a:schemeClr val="tx1">
                  <a:lumMod val="75000"/>
                  <a:lumOff val="25000"/>
                </a:schemeClr>
              </a:solidFill>
            </a:endParaRPr>
          </a:p>
        </p:txBody>
      </p:sp>
      <p:sp>
        <p:nvSpPr>
          <p:cNvPr id="15363" name="Rectangle 3"/>
          <p:cNvSpPr>
            <a:spLocks noGrp="1" noChangeArrowheads="1"/>
          </p:cNvSpPr>
          <p:nvPr>
            <p:ph idx="1"/>
          </p:nvPr>
        </p:nvSpPr>
        <p:spPr>
          <a:xfrm>
            <a:off x="152400" y="1831975"/>
            <a:ext cx="8839200" cy="4645025"/>
          </a:xfrm>
        </p:spPr>
        <p:txBody>
          <a:bodyPr rtlCol="0">
            <a:normAutofit/>
          </a:bodyPr>
          <a:lstStyle/>
          <a:p>
            <a:pPr marL="91440" indent="-91440" fontAlgn="auto">
              <a:lnSpc>
                <a:spcPct val="80000"/>
              </a:lnSpc>
              <a:buClr>
                <a:schemeClr val="accent3"/>
              </a:buClr>
              <a:defRPr/>
            </a:pPr>
            <a:r>
              <a:rPr lang="en-US" altLang="cs-CZ" sz="1600" b="1" dirty="0" smtClean="0">
                <a:solidFill>
                  <a:schemeClr val="tx1">
                    <a:lumMod val="95000"/>
                  </a:schemeClr>
                </a:solidFill>
              </a:rPr>
              <a:t>Definition</a:t>
            </a:r>
            <a:r>
              <a:rPr lang="en-US" altLang="cs-CZ" sz="1600" dirty="0" smtClean="0">
                <a:solidFill>
                  <a:schemeClr val="tx1">
                    <a:lumMod val="95000"/>
                  </a:schemeClr>
                </a:solidFill>
              </a:rPr>
              <a:t>: A complicated fallacy, an argument that begs the question asks the reader to simply accept the conclusion without providing real evidence</a:t>
            </a:r>
          </a:p>
          <a:p>
            <a:pPr marL="384048" lvl="1" indent="-182880" fontAlgn="auto">
              <a:lnSpc>
                <a:spcPct val="80000"/>
              </a:lnSpc>
              <a:buClr>
                <a:schemeClr val="accent3"/>
              </a:buClr>
              <a:defRPr/>
            </a:pPr>
            <a:r>
              <a:rPr lang="en-US" altLang="cs-CZ" sz="1400" dirty="0" smtClean="0">
                <a:solidFill>
                  <a:schemeClr val="tx1">
                    <a:lumMod val="95000"/>
                  </a:schemeClr>
                </a:solidFill>
              </a:rPr>
              <a:t> the argument either relies on a premise that says the same thing as the conclusion (which you might hear referred to as "being circular" or "circular reasoning"), or simply ignores an important (but questionable) assumption that the argument rests on. </a:t>
            </a:r>
          </a:p>
          <a:p>
            <a:pPr marL="384048" lvl="1" indent="-182880" fontAlgn="auto">
              <a:lnSpc>
                <a:spcPct val="80000"/>
              </a:lnSpc>
              <a:buClr>
                <a:schemeClr val="accent3"/>
              </a:buClr>
              <a:defRPr/>
            </a:pPr>
            <a:r>
              <a:rPr lang="en-US" altLang="cs-CZ" sz="1400" dirty="0" smtClean="0">
                <a:solidFill>
                  <a:schemeClr val="tx1">
                    <a:lumMod val="95000"/>
                  </a:schemeClr>
                </a:solidFill>
              </a:rPr>
              <a:t>Sometimes people use the phrase "beg the question" as a sort of general criticism of arguments, to mean that an arguer hasn't given very good reasons for a conclusion, but that's not the meaning we're going to discuss here.</a:t>
            </a:r>
          </a:p>
          <a:p>
            <a:pPr marL="91440" indent="-91440" fontAlgn="auto">
              <a:lnSpc>
                <a:spcPct val="80000"/>
              </a:lnSpc>
              <a:buClr>
                <a:schemeClr val="accent3"/>
              </a:buClr>
              <a:defRPr/>
            </a:pPr>
            <a:endParaRPr lang="en-US" altLang="cs-CZ" sz="1600" b="1" dirty="0" smtClean="0">
              <a:solidFill>
                <a:schemeClr val="tx1">
                  <a:lumMod val="95000"/>
                </a:schemeClr>
              </a:solidFill>
            </a:endParaRPr>
          </a:p>
          <a:p>
            <a:pPr marL="91440" indent="-91440" fontAlgn="auto">
              <a:lnSpc>
                <a:spcPct val="80000"/>
              </a:lnSpc>
              <a:buClr>
                <a:schemeClr val="accent3"/>
              </a:buClr>
              <a:defRPr/>
            </a:pPr>
            <a:r>
              <a:rPr lang="en-US" altLang="cs-CZ" sz="1600" b="1" dirty="0" smtClean="0">
                <a:solidFill>
                  <a:schemeClr val="tx1">
                    <a:lumMod val="95000"/>
                  </a:schemeClr>
                </a:solidFill>
              </a:rPr>
              <a:t>Examples</a:t>
            </a:r>
            <a:r>
              <a:rPr lang="en-US" altLang="cs-CZ" sz="1600" dirty="0" smtClean="0">
                <a:solidFill>
                  <a:schemeClr val="tx1">
                    <a:lumMod val="95000"/>
                  </a:schemeClr>
                </a:solidFill>
              </a:rPr>
              <a:t>: "Active euthanasia is morally acceptable. It is a decent, ethical thing to help another human being escape suffering through death." Let's lay this out in premise-conclusion form:</a:t>
            </a:r>
          </a:p>
          <a:p>
            <a:pPr marL="384048" lvl="1" indent="-182880" fontAlgn="auto">
              <a:lnSpc>
                <a:spcPct val="80000"/>
              </a:lnSpc>
              <a:buClr>
                <a:schemeClr val="accent3"/>
              </a:buClr>
              <a:defRPr/>
            </a:pPr>
            <a:r>
              <a:rPr lang="en-US" altLang="cs-CZ" sz="1400" dirty="0" smtClean="0">
                <a:solidFill>
                  <a:schemeClr val="tx1">
                    <a:lumMod val="95000"/>
                  </a:schemeClr>
                </a:solidFill>
              </a:rPr>
              <a:t>Premise: It is a decent, ethical thing to help another human being escape suffering through death.</a:t>
            </a:r>
          </a:p>
          <a:p>
            <a:pPr marL="384048" lvl="1" indent="-182880" fontAlgn="auto">
              <a:lnSpc>
                <a:spcPct val="80000"/>
              </a:lnSpc>
              <a:buClr>
                <a:schemeClr val="accent3"/>
              </a:buClr>
              <a:defRPr/>
            </a:pPr>
            <a:r>
              <a:rPr lang="en-US" altLang="cs-CZ" sz="1400" dirty="0" smtClean="0">
                <a:solidFill>
                  <a:schemeClr val="tx1">
                    <a:lumMod val="95000"/>
                  </a:schemeClr>
                </a:solidFill>
              </a:rPr>
              <a:t>Conclusion: Active euthanasia is morally acceptable.</a:t>
            </a:r>
          </a:p>
          <a:p>
            <a:pPr marL="384048" lvl="1" indent="-182880" fontAlgn="auto">
              <a:lnSpc>
                <a:spcPct val="80000"/>
              </a:lnSpc>
              <a:buClr>
                <a:schemeClr val="accent3"/>
              </a:buClr>
              <a:defRPr/>
            </a:pPr>
            <a:endParaRPr lang="en-US" altLang="cs-CZ" sz="1400" dirty="0" smtClean="0">
              <a:solidFill>
                <a:schemeClr val="tx1">
                  <a:lumMod val="95000"/>
                </a:schemeClr>
              </a:solidFill>
            </a:endParaRPr>
          </a:p>
          <a:p>
            <a:pPr marL="91440" indent="-91440" fontAlgn="auto">
              <a:lnSpc>
                <a:spcPct val="80000"/>
              </a:lnSpc>
              <a:buClr>
                <a:schemeClr val="accent3"/>
              </a:buClr>
              <a:defRPr/>
            </a:pPr>
            <a:r>
              <a:rPr lang="en-US" altLang="cs-CZ" sz="1600" dirty="0" smtClean="0">
                <a:solidFill>
                  <a:schemeClr val="tx1">
                    <a:lumMod val="95000"/>
                  </a:schemeClr>
                </a:solidFill>
              </a:rPr>
              <a:t>If we "translate" the premise, we'll see that the arguer has really just said the same thing twice: "decent, ethical" means pretty much the same thing as "morally acceptable," and "help another human being escape suffering through death" means "active euthanasia." So the premise basically says, "active euthanasia is morally acceptable," just like the conclusion does! The arguer hasn't yet given us any real reasons </a:t>
            </a:r>
            <a:r>
              <a:rPr lang="en-US" altLang="cs-CZ" sz="1600" i="1" dirty="0" smtClean="0">
                <a:solidFill>
                  <a:schemeClr val="tx1">
                    <a:lumMod val="95000"/>
                  </a:schemeClr>
                </a:solidFill>
              </a:rPr>
              <a:t>why</a:t>
            </a:r>
            <a:r>
              <a:rPr lang="en-US" altLang="cs-CZ" sz="1600" dirty="0" smtClean="0">
                <a:solidFill>
                  <a:schemeClr val="tx1">
                    <a:lumMod val="95000"/>
                  </a:schemeClr>
                </a:solidFill>
              </a:rPr>
              <a:t> euthanasia is acceptable; instead, she has left us asking "well, really, why do you think active euthanasia is acceptable?" Her argument "begs" (that is, evades) the real question (think of "beg off"). </a:t>
            </a:r>
          </a:p>
        </p:txBody>
      </p:sp>
      <p:pic>
        <p:nvPicPr>
          <p:cNvPr id="22532" name="Picture 6" descr="MCj0397903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0" y="357138"/>
            <a:ext cx="1264526"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ln>
            <a:solidFill>
              <a:schemeClr val="tx1"/>
            </a:solidFill>
            <a:miter lim="800000"/>
            <a:headEnd/>
            <a:tailEnd/>
          </a:ln>
        </p:spPr>
        <p:txBody>
          <a:bodyPr/>
          <a:lstStyle/>
          <a:p>
            <a:pPr fontAlgn="auto">
              <a:spcAft>
                <a:spcPts val="0"/>
              </a:spcAft>
              <a:defRPr/>
            </a:pPr>
            <a:r>
              <a:rPr lang="en-US" dirty="0" smtClean="0">
                <a:solidFill>
                  <a:schemeClr val="tx1">
                    <a:lumMod val="75000"/>
                    <a:lumOff val="25000"/>
                  </a:schemeClr>
                </a:solidFill>
              </a:rPr>
              <a:t>Equivocation</a:t>
            </a:r>
          </a:p>
        </p:txBody>
      </p:sp>
      <p:sp>
        <p:nvSpPr>
          <p:cNvPr id="16387" name="Rectangle 3"/>
          <p:cNvSpPr>
            <a:spLocks noGrp="1" noChangeArrowheads="1"/>
          </p:cNvSpPr>
          <p:nvPr>
            <p:ph idx="1"/>
          </p:nvPr>
        </p:nvSpPr>
        <p:spPr>
          <a:xfrm>
            <a:off x="228600" y="1954213"/>
            <a:ext cx="8763000" cy="4294187"/>
          </a:xfrm>
        </p:spPr>
        <p:txBody>
          <a:bodyPr rtlCol="0">
            <a:normAutofit/>
          </a:bodyPr>
          <a:lstStyle/>
          <a:p>
            <a:pPr marL="91440" indent="-91440" fontAlgn="auto">
              <a:lnSpc>
                <a:spcPct val="80000"/>
              </a:lnSpc>
              <a:buClr>
                <a:schemeClr val="accent3"/>
              </a:buClr>
              <a:defRPr/>
            </a:pPr>
            <a:r>
              <a:rPr lang="en-US" altLang="cs-CZ" sz="2400" b="1" dirty="0" smtClean="0">
                <a:solidFill>
                  <a:schemeClr val="tx1">
                    <a:lumMod val="95000"/>
                  </a:schemeClr>
                </a:solidFill>
              </a:rPr>
              <a:t>Definition</a:t>
            </a:r>
            <a:r>
              <a:rPr lang="en-US" altLang="cs-CZ" sz="2400" dirty="0" smtClean="0">
                <a:solidFill>
                  <a:schemeClr val="tx1">
                    <a:lumMod val="95000"/>
                  </a:schemeClr>
                </a:solidFill>
              </a:rPr>
              <a:t>: Equivocation is sliding between two or more different meanings of a single word or phrase that is important to the argument. </a:t>
            </a:r>
          </a:p>
          <a:p>
            <a:pPr marL="91440" indent="-91440" fontAlgn="auto">
              <a:lnSpc>
                <a:spcPct val="80000"/>
              </a:lnSpc>
              <a:buClr>
                <a:schemeClr val="accent3"/>
              </a:buClr>
              <a:defRPr/>
            </a:pPr>
            <a:endParaRPr lang="en-US" altLang="cs-CZ" sz="2400" b="1" dirty="0" smtClean="0">
              <a:solidFill>
                <a:schemeClr val="tx1">
                  <a:lumMod val="95000"/>
                </a:schemeClr>
              </a:solidFill>
            </a:endParaRPr>
          </a:p>
          <a:p>
            <a:pPr marL="91440" indent="-91440" fontAlgn="auto">
              <a:lnSpc>
                <a:spcPct val="80000"/>
              </a:lnSpc>
              <a:buClr>
                <a:schemeClr val="accent3"/>
              </a:buClr>
              <a:defRPr/>
            </a:pPr>
            <a:r>
              <a:rPr lang="en-US" altLang="cs-CZ" sz="2400" b="1" dirty="0" smtClean="0">
                <a:solidFill>
                  <a:schemeClr val="tx1">
                    <a:lumMod val="95000"/>
                  </a:schemeClr>
                </a:solidFill>
              </a:rPr>
              <a:t>Example</a:t>
            </a:r>
            <a:r>
              <a:rPr lang="en-US" altLang="cs-CZ" sz="2400" dirty="0" smtClean="0">
                <a:solidFill>
                  <a:schemeClr val="tx1">
                    <a:lumMod val="95000"/>
                  </a:schemeClr>
                </a:solidFill>
              </a:rPr>
              <a:t>: "Giving money to charity is the right thing to do. So charities have a right to our money." </a:t>
            </a:r>
          </a:p>
          <a:p>
            <a:pPr marL="384048" lvl="1" indent="-182880" fontAlgn="auto">
              <a:lnSpc>
                <a:spcPct val="80000"/>
              </a:lnSpc>
              <a:buClr>
                <a:schemeClr val="accent3"/>
              </a:buClr>
              <a:defRPr/>
            </a:pPr>
            <a:r>
              <a:rPr lang="en-US" altLang="cs-CZ" sz="2000" dirty="0" smtClean="0">
                <a:solidFill>
                  <a:schemeClr val="tx1">
                    <a:lumMod val="95000"/>
                  </a:schemeClr>
                </a:solidFill>
              </a:rPr>
              <a:t>The equivocation here is on the word "right": "right" can mean both something that is correct or good (as in "I got the right answers on the test") and something to which someone has a claim (as in "everyone has a right to life"). </a:t>
            </a:r>
          </a:p>
          <a:p>
            <a:pPr marL="384048" lvl="1" indent="-182880" fontAlgn="auto">
              <a:lnSpc>
                <a:spcPct val="80000"/>
              </a:lnSpc>
              <a:buClr>
                <a:schemeClr val="accent3"/>
              </a:buClr>
              <a:defRPr/>
            </a:pPr>
            <a:r>
              <a:rPr lang="en-US" altLang="cs-CZ" sz="2000" dirty="0" smtClean="0">
                <a:solidFill>
                  <a:schemeClr val="tx1">
                    <a:lumMod val="95000"/>
                  </a:schemeClr>
                </a:solidFill>
              </a:rPr>
              <a:t>Sometimes an arguer will deliberately, sneakily equivocate, often on words like "freedom," "justice," "rights," and so forth; other times, the equivocation is a mistake or misunderstanding. Either way, it's important that you use the main terms of your argument consistently. </a:t>
            </a:r>
            <a:endParaRPr lang="en-US" altLang="cs-CZ" sz="2000" b="1" dirty="0" smtClean="0">
              <a:solidFill>
                <a:schemeClr val="tx1">
                  <a:lumMod val="95000"/>
                </a:schemeClr>
              </a:solidFill>
            </a:endParaRPr>
          </a:p>
        </p:txBody>
      </p:sp>
      <p:sp>
        <p:nvSpPr>
          <p:cNvPr id="23556" name="Text Box 6"/>
          <p:cNvSpPr txBox="1">
            <a:spLocks noChangeArrowheads="1"/>
          </p:cNvSpPr>
          <p:nvPr/>
        </p:nvSpPr>
        <p:spPr bwMode="auto">
          <a:xfrm>
            <a:off x="6858000" y="504825"/>
            <a:ext cx="1371600"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spcBef>
                <a:spcPct val="50000"/>
              </a:spcBef>
            </a:pPr>
            <a:r>
              <a:rPr lang="en-US" altLang="cs-CZ" sz="6000"/>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389796"/>
          </a:xfrm>
        </p:spPr>
        <p:txBody>
          <a:bodyPr>
            <a:normAutofit fontScale="90000"/>
          </a:bodyPr>
          <a:lstStyle/>
          <a:p>
            <a:r>
              <a:rPr lang="cs-CZ" dirty="0" smtClean="0"/>
              <a:t>Name these fallacies</a:t>
            </a:r>
            <a:br>
              <a:rPr lang="cs-CZ" dirty="0" smtClean="0"/>
            </a:br>
            <a:r>
              <a:rPr lang="cs-CZ" sz="2700" dirty="0" smtClean="0"/>
              <a:t>you can refer to this presentation to help you determine which kind of fallacy each statement is e.g. circular argument, equivocation...)</a:t>
            </a:r>
            <a:endParaRPr lang="cs-CZ" sz="2700" dirty="0"/>
          </a:p>
        </p:txBody>
      </p:sp>
      <p:pic>
        <p:nvPicPr>
          <p:cNvPr id="4" name="Picture 3"/>
          <p:cNvPicPr>
            <a:picLocks noChangeAspect="1"/>
          </p:cNvPicPr>
          <p:nvPr/>
        </p:nvPicPr>
        <p:blipFill rotWithShape="1">
          <a:blip r:embed="rId2"/>
          <a:srcRect t="12877"/>
          <a:stretch/>
        </p:blipFill>
        <p:spPr>
          <a:xfrm>
            <a:off x="457200" y="1905000"/>
            <a:ext cx="6324600" cy="4417019"/>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0522" y="4038600"/>
            <a:ext cx="2133600" cy="2133600"/>
          </a:xfrm>
          <a:prstGeom prst="rect">
            <a:avLst/>
          </a:prstGeom>
        </p:spPr>
      </p:pic>
    </p:spTree>
    <p:extLst>
      <p:ext uri="{BB962C8B-B14F-4D97-AF65-F5344CB8AC3E}">
        <p14:creationId xmlns:p14="http://schemas.microsoft.com/office/powerpoint/2010/main" val="2071912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24579" name="Rectangle 4"/>
          <p:cNvSpPr>
            <a:spLocks noGrp="1" noChangeArrowheads="1"/>
          </p:cNvSpPr>
          <p:nvPr>
            <p:ph idx="1"/>
          </p:nvPr>
        </p:nvSpPr>
        <p:spPr/>
        <p:txBody>
          <a:bodyPr/>
          <a:lstStyle/>
          <a:p>
            <a:pPr>
              <a:buFontTx/>
              <a:buNone/>
            </a:pPr>
            <a:r>
              <a:rPr lang="en-US" altLang="cs-CZ" dirty="0" smtClean="0"/>
              <a:t>1) It is ridiculous to have spent thousands of dollars to rescue those two whales trapped in the Arctic ice. Why look at all the people trapped in jobs they don</a:t>
            </a:r>
            <a:r>
              <a:rPr lang="ja-JP" altLang="en-US" dirty="0" smtClean="0"/>
              <a:t>’</a:t>
            </a:r>
            <a:r>
              <a:rPr lang="en-US" altLang="ja-JP" dirty="0" smtClean="0"/>
              <a:t>t like.</a:t>
            </a:r>
          </a:p>
          <a:p>
            <a:endParaRPr lang="en-US" altLang="cs-CZ" dirty="0" smtClean="0"/>
          </a:p>
          <a:p>
            <a:endParaRPr lang="en-US" altLang="cs-CZ"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25603" name="Rectangle 3"/>
          <p:cNvSpPr>
            <a:spLocks noGrp="1" noChangeArrowheads="1"/>
          </p:cNvSpPr>
          <p:nvPr>
            <p:ph idx="1"/>
          </p:nvPr>
        </p:nvSpPr>
        <p:spPr/>
        <p:txBody>
          <a:bodyPr/>
          <a:lstStyle/>
          <a:p>
            <a:pPr>
              <a:buFontTx/>
              <a:buNone/>
            </a:pPr>
            <a:r>
              <a:rPr lang="en-US" altLang="cs-CZ" dirty="0" smtClean="0"/>
              <a:t>2) Plagiarism is deceitful because it is dishonest.</a:t>
            </a:r>
          </a:p>
          <a:p>
            <a:endParaRPr lang="en-US" altLang="cs-CZ" dirty="0" smtClean="0"/>
          </a:p>
          <a:p>
            <a:endParaRPr lang="en-US" altLang="cs-CZ"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87338"/>
            <a:ext cx="7908925" cy="1449387"/>
          </a:xfrm>
          <a:ln>
            <a:miter lim="800000"/>
            <a:headEnd/>
            <a:tailEnd/>
          </a:ln>
        </p:spPr>
        <p:txBody>
          <a:bodyPr/>
          <a:lstStyle/>
          <a:p>
            <a:pPr fontAlgn="auto">
              <a:spcAft>
                <a:spcPts val="0"/>
              </a:spcAft>
              <a:defRPr/>
            </a:pPr>
            <a:r>
              <a:rPr lang="en-US" dirty="0" smtClean="0">
                <a:solidFill>
                  <a:schemeClr val="tx1">
                    <a:lumMod val="75000"/>
                    <a:lumOff val="25000"/>
                  </a:schemeClr>
                </a:solidFill>
              </a:rPr>
              <a:t>What is </a:t>
            </a:r>
            <a:r>
              <a:rPr lang="cs-CZ" i="1" dirty="0" smtClean="0">
                <a:solidFill>
                  <a:schemeClr val="tx1">
                    <a:lumMod val="75000"/>
                    <a:lumOff val="25000"/>
                  </a:schemeClr>
                </a:solidFill>
              </a:rPr>
              <a:t>fallacy</a:t>
            </a:r>
            <a:r>
              <a:rPr lang="en-US" dirty="0" smtClean="0">
                <a:solidFill>
                  <a:schemeClr val="tx1">
                    <a:lumMod val="75000"/>
                    <a:lumOff val="25000"/>
                  </a:schemeClr>
                </a:solidFill>
              </a:rPr>
              <a:t>?</a:t>
            </a:r>
          </a:p>
        </p:txBody>
      </p:sp>
      <p:sp>
        <p:nvSpPr>
          <p:cNvPr id="9219" name="Rectangle 3"/>
          <p:cNvSpPr>
            <a:spLocks noGrp="1" noChangeArrowheads="1"/>
          </p:cNvSpPr>
          <p:nvPr>
            <p:ph idx="1"/>
          </p:nvPr>
        </p:nvSpPr>
        <p:spPr>
          <a:xfrm>
            <a:off x="457200" y="1981200"/>
            <a:ext cx="8229600" cy="4114800"/>
          </a:xfrm>
        </p:spPr>
        <p:txBody>
          <a:bodyPr/>
          <a:lstStyle/>
          <a:p>
            <a:pPr>
              <a:lnSpc>
                <a:spcPct val="80000"/>
              </a:lnSpc>
            </a:pPr>
            <a:r>
              <a:rPr lang="en-US" altLang="cs-CZ" sz="3200" smtClean="0"/>
              <a:t>Fallacies are defects that weaken arguments.</a:t>
            </a:r>
          </a:p>
          <a:p>
            <a:pPr>
              <a:lnSpc>
                <a:spcPct val="80000"/>
              </a:lnSpc>
            </a:pPr>
            <a:endParaRPr lang="en-US" altLang="cs-CZ" sz="3200" smtClean="0"/>
          </a:p>
          <a:p>
            <a:pPr>
              <a:lnSpc>
                <a:spcPct val="80000"/>
              </a:lnSpc>
            </a:pPr>
            <a:r>
              <a:rPr lang="en-US" altLang="cs-CZ" sz="3200" smtClean="0"/>
              <a:t>First, fallacious arguments are very common and can be quite persuasive, at least to the causal reader or listener.</a:t>
            </a:r>
            <a:endParaRPr lang="cs-CZ" altLang="cs-CZ" sz="3200" smtClean="0"/>
          </a:p>
          <a:p>
            <a:pPr>
              <a:lnSpc>
                <a:spcPct val="80000"/>
              </a:lnSpc>
            </a:pPr>
            <a:r>
              <a:rPr lang="en-US" altLang="cs-CZ" sz="3200" smtClean="0"/>
              <a:t>You can find dozens of examples of fallacious reasoning in newspapers, advertisements, and other sources.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26627" name="Rectangle 3"/>
          <p:cNvSpPr>
            <a:spLocks noGrp="1" noChangeArrowheads="1"/>
          </p:cNvSpPr>
          <p:nvPr>
            <p:ph idx="1"/>
          </p:nvPr>
        </p:nvSpPr>
        <p:spPr/>
        <p:txBody>
          <a:bodyPr/>
          <a:lstStyle/>
          <a:p>
            <a:pPr>
              <a:buFontTx/>
              <a:buNone/>
            </a:pPr>
            <a:r>
              <a:rPr lang="en-US" altLang="cs-CZ" dirty="0" smtClean="0"/>
              <a:t>3) Water fluoridation affects the brain. Citywide, student</a:t>
            </a:r>
            <a:r>
              <a:rPr lang="ja-JP" altLang="en-US" dirty="0" smtClean="0"/>
              <a:t>’</a:t>
            </a:r>
            <a:r>
              <a:rPr lang="en-US" altLang="ja-JP" dirty="0" smtClean="0"/>
              <a:t>s test scores began to drop five months after fluoridation began.</a:t>
            </a:r>
          </a:p>
          <a:p>
            <a:endParaRPr lang="en-US" altLang="cs-CZ" dirty="0" smtClean="0"/>
          </a:p>
          <a:p>
            <a:endParaRPr lang="en-US" altLang="cs-CZ"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27651" name="Rectangle 3"/>
          <p:cNvSpPr>
            <a:spLocks noGrp="1" noChangeArrowheads="1"/>
          </p:cNvSpPr>
          <p:nvPr>
            <p:ph idx="1"/>
          </p:nvPr>
        </p:nvSpPr>
        <p:spPr/>
        <p:txBody>
          <a:bodyPr/>
          <a:lstStyle/>
          <a:p>
            <a:pPr>
              <a:buFontTx/>
              <a:buNone/>
            </a:pPr>
            <a:r>
              <a:rPr lang="en-US" altLang="cs-CZ" dirty="0" smtClean="0"/>
              <a:t>4) I know three redheads who have terrible tempers, and since Annabel has red hair, I</a:t>
            </a:r>
            <a:r>
              <a:rPr lang="ja-JP" altLang="en-US" dirty="0" smtClean="0"/>
              <a:t>’</a:t>
            </a:r>
            <a:r>
              <a:rPr lang="en-US" altLang="ja-JP" dirty="0" err="1" smtClean="0"/>
              <a:t>ll</a:t>
            </a:r>
            <a:r>
              <a:rPr lang="en-US" altLang="ja-JP" dirty="0" smtClean="0"/>
              <a:t> bet she has a terrible temper too.</a:t>
            </a:r>
          </a:p>
          <a:p>
            <a:endParaRPr lang="en-US" altLang="cs-CZ" dirty="0" smtClean="0"/>
          </a:p>
          <a:p>
            <a:endParaRPr lang="en-US" altLang="cs-CZ"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28675" name="Rectangle 3"/>
          <p:cNvSpPr>
            <a:spLocks noGrp="1" noChangeArrowheads="1"/>
          </p:cNvSpPr>
          <p:nvPr>
            <p:ph idx="1"/>
          </p:nvPr>
        </p:nvSpPr>
        <p:spPr/>
        <p:txBody>
          <a:bodyPr/>
          <a:lstStyle/>
          <a:p>
            <a:pPr>
              <a:buFontTx/>
              <a:buNone/>
            </a:pPr>
            <a:r>
              <a:rPr lang="en-US" altLang="cs-CZ" dirty="0" smtClean="0"/>
              <a:t>5) Supreme Court Justice Byron White was an All-American football player while in college, so how can you say that athletes are dumb?</a:t>
            </a:r>
          </a:p>
          <a:p>
            <a:endParaRPr lang="en-US" altLang="cs-CZ" dirty="0" smtClean="0"/>
          </a:p>
          <a:p>
            <a:endParaRPr lang="en-US" altLang="cs-CZ"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29699" name="Rectangle 3"/>
          <p:cNvSpPr>
            <a:spLocks noGrp="1" noChangeArrowheads="1"/>
          </p:cNvSpPr>
          <p:nvPr>
            <p:ph idx="1"/>
          </p:nvPr>
        </p:nvSpPr>
        <p:spPr/>
        <p:txBody>
          <a:bodyPr/>
          <a:lstStyle/>
          <a:p>
            <a:pPr>
              <a:buFontTx/>
              <a:buNone/>
            </a:pPr>
            <a:r>
              <a:rPr lang="en-US" altLang="cs-CZ" dirty="0" smtClean="0"/>
              <a:t>6) Why should we put people on trial when we know they are guilty?</a:t>
            </a:r>
          </a:p>
          <a:p>
            <a:pPr>
              <a:buFontTx/>
              <a:buNone/>
            </a:pPr>
            <a:endParaRPr lang="en-US" altLang="cs-CZ" dirty="0" smtClean="0"/>
          </a:p>
          <a:p>
            <a:endParaRPr lang="en-US" altLang="cs-CZ" dirty="0" smtClean="0"/>
          </a:p>
          <a:p>
            <a:endParaRPr lang="en-US" altLang="cs-CZ"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30723" name="Rectangle 3"/>
          <p:cNvSpPr>
            <a:spLocks noGrp="1" noChangeArrowheads="1"/>
          </p:cNvSpPr>
          <p:nvPr>
            <p:ph idx="1"/>
          </p:nvPr>
        </p:nvSpPr>
        <p:spPr/>
        <p:txBody>
          <a:bodyPr/>
          <a:lstStyle/>
          <a:p>
            <a:pPr>
              <a:buFontTx/>
              <a:buNone/>
            </a:pPr>
            <a:r>
              <a:rPr lang="en-US" altLang="cs-CZ" dirty="0" smtClean="0"/>
              <a:t>7) You support capital punishment just because you want an </a:t>
            </a:r>
            <a:r>
              <a:rPr lang="ja-JP" altLang="en-US" dirty="0" smtClean="0"/>
              <a:t>“</a:t>
            </a:r>
            <a:r>
              <a:rPr lang="en-US" altLang="ja-JP" dirty="0" smtClean="0"/>
              <a:t>eye for an eye,</a:t>
            </a:r>
            <a:r>
              <a:rPr lang="ja-JP" altLang="en-US" dirty="0" smtClean="0"/>
              <a:t>”</a:t>
            </a:r>
            <a:r>
              <a:rPr lang="en-US" altLang="ja-JP" dirty="0" smtClean="0"/>
              <a:t> but I have several good reasons to believe that capital punishment is fundamentally wrong…</a:t>
            </a:r>
          </a:p>
          <a:p>
            <a:endParaRPr lang="en-US" altLang="cs-CZ" dirty="0" smtClean="0"/>
          </a:p>
          <a:p>
            <a:endParaRPr lang="en-US" altLang="cs-CZ"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31747" name="Rectangle 3"/>
          <p:cNvSpPr>
            <a:spLocks noGrp="1" noChangeArrowheads="1"/>
          </p:cNvSpPr>
          <p:nvPr>
            <p:ph idx="1"/>
          </p:nvPr>
        </p:nvSpPr>
        <p:spPr/>
        <p:txBody>
          <a:bodyPr/>
          <a:lstStyle/>
          <a:p>
            <a:pPr>
              <a:buFontTx/>
              <a:buNone/>
            </a:pPr>
            <a:r>
              <a:rPr lang="en-US" altLang="cs-CZ" dirty="0" smtClean="0"/>
              <a:t>8) The meteorologist predicted the wrong amount of rain for May. Obviously the meteorologist is unreliable.</a:t>
            </a:r>
          </a:p>
          <a:p>
            <a:endParaRPr lang="en-US" altLang="cs-CZ" dirty="0" smtClean="0"/>
          </a:p>
          <a:p>
            <a:endParaRPr lang="en-US" altLang="cs-CZ"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32771" name="Rectangle 3"/>
          <p:cNvSpPr>
            <a:spLocks noGrp="1" noChangeArrowheads="1"/>
          </p:cNvSpPr>
          <p:nvPr>
            <p:ph idx="1"/>
          </p:nvPr>
        </p:nvSpPr>
        <p:spPr/>
        <p:txBody>
          <a:bodyPr/>
          <a:lstStyle/>
          <a:p>
            <a:pPr>
              <a:buFontTx/>
              <a:buNone/>
            </a:pPr>
            <a:r>
              <a:rPr lang="en-US" altLang="cs-CZ" dirty="0" smtClean="0"/>
              <a:t>9) You know Jane Fonda</a:t>
            </a:r>
            <a:r>
              <a:rPr lang="ja-JP" altLang="en-US" dirty="0" smtClean="0"/>
              <a:t>’</a:t>
            </a:r>
            <a:r>
              <a:rPr lang="en-US" altLang="ja-JP" dirty="0" smtClean="0"/>
              <a:t>s exercise video</a:t>
            </a:r>
            <a:r>
              <a:rPr lang="ja-JP" altLang="en-US" dirty="0" smtClean="0"/>
              <a:t>’</a:t>
            </a:r>
            <a:r>
              <a:rPr lang="en-US" altLang="ja-JP" dirty="0" smtClean="0"/>
              <a:t>s must be worth the money. Look at the great shape she</a:t>
            </a:r>
            <a:r>
              <a:rPr lang="ja-JP" altLang="en-US" dirty="0" smtClean="0"/>
              <a:t>’</a:t>
            </a:r>
            <a:r>
              <a:rPr lang="en-US" altLang="ja-JP" dirty="0" smtClean="0"/>
              <a:t>s in.</a:t>
            </a:r>
          </a:p>
          <a:p>
            <a:endParaRPr lang="en-US" altLang="cs-CZ" dirty="0" smtClean="0"/>
          </a:p>
          <a:p>
            <a:endParaRPr lang="en-US" altLang="cs-CZ"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33795" name="Rectangle 3"/>
          <p:cNvSpPr>
            <a:spLocks noGrp="1" noChangeArrowheads="1"/>
          </p:cNvSpPr>
          <p:nvPr>
            <p:ph idx="1"/>
          </p:nvPr>
        </p:nvSpPr>
        <p:spPr/>
        <p:txBody>
          <a:bodyPr/>
          <a:lstStyle/>
          <a:p>
            <a:pPr>
              <a:buFontTx/>
              <a:buNone/>
            </a:pPr>
            <a:r>
              <a:rPr lang="en-US" altLang="cs-CZ" dirty="0" smtClean="0"/>
              <a:t>10) We have to stop the tuition increase! The next thing you know, they'll be charging $40,000 a semester!</a:t>
            </a:r>
          </a:p>
          <a:p>
            <a:pPr>
              <a:buFontTx/>
              <a:buNone/>
            </a:pPr>
            <a:endParaRPr lang="en-US" altLang="cs-CZ" dirty="0" smtClean="0"/>
          </a:p>
          <a:p>
            <a:pPr>
              <a:buFontTx/>
              <a:buNone/>
            </a:pPr>
            <a:endParaRPr lang="en-US" altLang="cs-CZ"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34819" name="Rectangle 3"/>
          <p:cNvSpPr>
            <a:spLocks noGrp="1" noChangeArrowheads="1"/>
          </p:cNvSpPr>
          <p:nvPr>
            <p:ph idx="1"/>
          </p:nvPr>
        </p:nvSpPr>
        <p:spPr/>
        <p:txBody>
          <a:bodyPr/>
          <a:lstStyle/>
          <a:p>
            <a:pPr>
              <a:buFontTx/>
              <a:buNone/>
            </a:pPr>
            <a:r>
              <a:rPr lang="en-US" altLang="cs-CZ" dirty="0" smtClean="0"/>
              <a:t>11) The book </a:t>
            </a:r>
            <a:r>
              <a:rPr lang="en-US" altLang="cs-CZ" i="1" dirty="0" smtClean="0"/>
              <a:t>Investing for Dummies</a:t>
            </a:r>
            <a:r>
              <a:rPr lang="en-US" altLang="cs-CZ" dirty="0" smtClean="0"/>
              <a:t> really helped me understand my finances better. The book </a:t>
            </a:r>
            <a:r>
              <a:rPr lang="en-US" altLang="cs-CZ" i="1" dirty="0" smtClean="0"/>
              <a:t>Chess for Dummies </a:t>
            </a:r>
            <a:r>
              <a:rPr lang="en-US" altLang="cs-CZ" dirty="0" smtClean="0"/>
              <a:t>was written by the same author, was published by the same press, and costs about the same amount, so it would probably help me understand my finances as well. </a:t>
            </a:r>
          </a:p>
          <a:p>
            <a:endParaRPr lang="en-US" altLang="cs-CZ"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35843" name="Rectangle 3"/>
          <p:cNvSpPr>
            <a:spLocks noGrp="1" noChangeArrowheads="1"/>
          </p:cNvSpPr>
          <p:nvPr>
            <p:ph idx="1"/>
          </p:nvPr>
        </p:nvSpPr>
        <p:spPr/>
        <p:txBody>
          <a:bodyPr/>
          <a:lstStyle/>
          <a:p>
            <a:pPr>
              <a:buFontTx/>
              <a:buNone/>
            </a:pPr>
            <a:r>
              <a:rPr lang="en-US" altLang="cs-CZ" dirty="0" smtClean="0"/>
              <a:t>12) Look, you are going to have to make up your mind. Either you decide that you can afford this stereo, or you decide you are going to do without music for a while.</a:t>
            </a:r>
          </a:p>
          <a:p>
            <a:endParaRPr lang="en-US" altLang="cs-CZ"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cs-CZ" dirty="0" smtClean="0">
                <a:solidFill>
                  <a:schemeClr val="tx1">
                    <a:lumMod val="75000"/>
                    <a:lumOff val="25000"/>
                  </a:schemeClr>
                </a:solidFill>
              </a:rPr>
              <a:t>What is a </a:t>
            </a:r>
            <a:r>
              <a:rPr lang="cs-CZ" i="1" dirty="0" smtClean="0">
                <a:solidFill>
                  <a:schemeClr val="tx1">
                    <a:lumMod val="75000"/>
                    <a:lumOff val="25000"/>
                  </a:schemeClr>
                </a:solidFill>
              </a:rPr>
              <a:t>premise</a:t>
            </a:r>
            <a:r>
              <a:rPr lang="cs-CZ" dirty="0" smtClean="0">
                <a:solidFill>
                  <a:schemeClr val="tx1">
                    <a:lumMod val="75000"/>
                    <a:lumOff val="25000"/>
                  </a:schemeClr>
                </a:solidFill>
              </a:rPr>
              <a:t>?</a:t>
            </a:r>
            <a:endParaRPr lang="cs-CZ" dirty="0">
              <a:solidFill>
                <a:schemeClr val="tx1">
                  <a:lumMod val="75000"/>
                  <a:lumOff val="25000"/>
                </a:schemeClr>
              </a:solidFill>
            </a:endParaRPr>
          </a:p>
        </p:txBody>
      </p:sp>
      <p:sp>
        <p:nvSpPr>
          <p:cNvPr id="3" name="Content Placeholder 2"/>
          <p:cNvSpPr>
            <a:spLocks noGrp="1"/>
          </p:cNvSpPr>
          <p:nvPr>
            <p:ph idx="1"/>
          </p:nvPr>
        </p:nvSpPr>
        <p:spPr>
          <a:xfrm>
            <a:off x="304800" y="1846263"/>
            <a:ext cx="8610600" cy="4402137"/>
          </a:xfrm>
        </p:spPr>
        <p:txBody>
          <a:bodyPr rtlCol="0">
            <a:normAutofit lnSpcReduction="10000"/>
          </a:bodyPr>
          <a:lstStyle/>
          <a:p>
            <a:pPr marL="91440" indent="-91440" fontAlgn="auto">
              <a:buClr>
                <a:schemeClr val="accent3"/>
              </a:buClr>
              <a:defRPr/>
            </a:pPr>
            <a:r>
              <a:rPr lang="cs-CZ" dirty="0" smtClean="0">
                <a:solidFill>
                  <a:schemeClr val="tx1">
                    <a:lumMod val="75000"/>
                    <a:lumOff val="25000"/>
                  </a:schemeClr>
                </a:solidFill>
              </a:rPr>
              <a:t>When forming an argument, we need a premise to build it on.</a:t>
            </a:r>
            <a:endParaRPr lang="cs-CZ" dirty="0">
              <a:solidFill>
                <a:schemeClr val="tx1">
                  <a:lumMod val="75000"/>
                  <a:lumOff val="25000"/>
                </a:schemeClr>
              </a:solidFill>
            </a:endParaRPr>
          </a:p>
          <a:p>
            <a:pPr marL="91440" indent="-91440" fontAlgn="auto">
              <a:buClr>
                <a:schemeClr val="accent3"/>
              </a:buClr>
              <a:defRPr/>
            </a:pPr>
            <a:r>
              <a:rPr lang="en-US" dirty="0">
                <a:solidFill>
                  <a:schemeClr val="tx1">
                    <a:lumMod val="75000"/>
                    <a:lumOff val="25000"/>
                  </a:schemeClr>
                </a:solidFill>
              </a:rPr>
              <a:t>A </a:t>
            </a:r>
            <a:r>
              <a:rPr lang="en-US" dirty="0" smtClean="0">
                <a:solidFill>
                  <a:schemeClr val="tx1">
                    <a:lumMod val="75000"/>
                    <a:lumOff val="25000"/>
                  </a:schemeClr>
                </a:solidFill>
              </a:rPr>
              <a:t>premise </a:t>
            </a:r>
            <a:r>
              <a:rPr lang="en-US" dirty="0">
                <a:solidFill>
                  <a:schemeClr val="tx1">
                    <a:lumMod val="75000"/>
                    <a:lumOff val="25000"/>
                  </a:schemeClr>
                </a:solidFill>
              </a:rPr>
              <a:t>is an assumption that an argument claims is true, and will induce or justify a </a:t>
            </a:r>
            <a:r>
              <a:rPr lang="en-US" dirty="0" smtClean="0">
                <a:solidFill>
                  <a:schemeClr val="tx1">
                    <a:lumMod val="75000"/>
                    <a:lumOff val="25000"/>
                  </a:schemeClr>
                </a:solidFill>
              </a:rPr>
              <a:t>conclusion. </a:t>
            </a:r>
            <a:r>
              <a:rPr lang="en-US" dirty="0">
                <a:solidFill>
                  <a:schemeClr val="tx1">
                    <a:lumMod val="75000"/>
                    <a:lumOff val="25000"/>
                  </a:schemeClr>
                </a:solidFill>
              </a:rPr>
              <a:t>In logic, an argument requires a set of (at least) two declarative sentences (or "propositions") known as the premises or </a:t>
            </a:r>
            <a:r>
              <a:rPr lang="en-US" dirty="0" smtClean="0">
                <a:solidFill>
                  <a:schemeClr val="tx1">
                    <a:lumMod val="75000"/>
                    <a:lumOff val="25000"/>
                  </a:schemeClr>
                </a:solidFill>
              </a:rPr>
              <a:t>premises </a:t>
            </a:r>
            <a:r>
              <a:rPr lang="en-US" dirty="0">
                <a:solidFill>
                  <a:schemeClr val="tx1">
                    <a:lumMod val="75000"/>
                    <a:lumOff val="25000"/>
                  </a:schemeClr>
                </a:solidFill>
              </a:rPr>
              <a:t>along with another declarative sentence (or "proposition") known as the conclusion</a:t>
            </a:r>
            <a:r>
              <a:rPr lang="en-US" dirty="0" smtClean="0">
                <a:solidFill>
                  <a:schemeClr val="tx1">
                    <a:lumMod val="75000"/>
                    <a:lumOff val="25000"/>
                  </a:schemeClr>
                </a:solidFill>
              </a:rPr>
              <a:t>.</a:t>
            </a:r>
            <a:endParaRPr lang="cs-CZ" dirty="0">
              <a:solidFill>
                <a:schemeClr val="tx1">
                  <a:lumMod val="75000"/>
                  <a:lumOff val="25000"/>
                </a:schemeClr>
              </a:solidFill>
            </a:endParaRPr>
          </a:p>
          <a:p>
            <a:pPr marL="91440" indent="-91440" fontAlgn="auto">
              <a:buClr>
                <a:schemeClr val="accent3"/>
              </a:buClr>
              <a:defRPr/>
            </a:pPr>
            <a:r>
              <a:rPr lang="cs-CZ" dirty="0" smtClean="0">
                <a:solidFill>
                  <a:schemeClr val="tx1">
                    <a:lumMod val="75000"/>
                    <a:lumOff val="25000"/>
                  </a:schemeClr>
                </a:solidFill>
              </a:rPr>
              <a:t>e.g. </a:t>
            </a:r>
            <a:r>
              <a:rPr lang="en-US" b="1" dirty="0">
                <a:solidFill>
                  <a:schemeClr val="tx1">
                    <a:lumMod val="75000"/>
                    <a:lumOff val="25000"/>
                  </a:schemeClr>
                </a:solidFill>
              </a:rPr>
              <a:t>Socrates is mortal because all men are mortal.</a:t>
            </a:r>
          </a:p>
          <a:p>
            <a:pPr marL="91440" indent="-91440" fontAlgn="auto">
              <a:buClr>
                <a:schemeClr val="accent3"/>
              </a:buClr>
              <a:defRPr/>
            </a:pPr>
            <a:r>
              <a:rPr lang="en-US" dirty="0">
                <a:solidFill>
                  <a:schemeClr val="tx1">
                    <a:lumMod val="75000"/>
                    <a:lumOff val="25000"/>
                  </a:schemeClr>
                </a:solidFill>
              </a:rPr>
              <a:t>It is evident that a tacitly understood claim is that Socrates is a man. The fully expressed reasoning is thus</a:t>
            </a:r>
            <a:r>
              <a:rPr lang="en-US" dirty="0" smtClean="0">
                <a:solidFill>
                  <a:schemeClr val="tx1">
                    <a:lumMod val="75000"/>
                    <a:lumOff val="25000"/>
                  </a:schemeClr>
                </a:solidFill>
              </a:rPr>
              <a:t>:</a:t>
            </a:r>
            <a:endParaRPr lang="en-US" dirty="0">
              <a:solidFill>
                <a:schemeClr val="tx1">
                  <a:lumMod val="75000"/>
                  <a:lumOff val="25000"/>
                </a:schemeClr>
              </a:solidFill>
            </a:endParaRPr>
          </a:p>
          <a:p>
            <a:pPr marL="91440" indent="-91440" fontAlgn="auto">
              <a:buClr>
                <a:schemeClr val="accent3"/>
              </a:buClr>
              <a:defRPr/>
            </a:pPr>
            <a:r>
              <a:rPr lang="en-US" b="1" dirty="0">
                <a:solidFill>
                  <a:schemeClr val="tx1">
                    <a:lumMod val="75000"/>
                    <a:lumOff val="25000"/>
                  </a:schemeClr>
                </a:solidFill>
              </a:rPr>
              <a:t>Because all men are mortal and Socrates is a man, Socrates is mortal.</a:t>
            </a:r>
          </a:p>
          <a:p>
            <a:pPr marL="91440" indent="-91440" fontAlgn="auto">
              <a:buClr>
                <a:schemeClr val="accent3"/>
              </a:buClr>
              <a:defRPr/>
            </a:pPr>
            <a:r>
              <a:rPr lang="en-US" dirty="0">
                <a:solidFill>
                  <a:schemeClr val="tx1">
                    <a:lumMod val="75000"/>
                    <a:lumOff val="25000"/>
                  </a:schemeClr>
                </a:solidFill>
              </a:rPr>
              <a:t>In this example, the independent clauses preceding the comma (namely, "all men are mortal" and "Socrates is a man") are the premises, while "Socrates is mortal" is the conclusion.</a:t>
            </a:r>
          </a:p>
          <a:p>
            <a:pPr marL="91440" indent="-91440" fontAlgn="auto">
              <a:buClr>
                <a:schemeClr val="accent3"/>
              </a:buClr>
              <a:defRPr/>
            </a:pPr>
            <a:endParaRPr lang="cs-CZ" dirty="0">
              <a:solidFill>
                <a:schemeClr val="tx1">
                  <a:lumMod val="75000"/>
                  <a:lumOff val="25000"/>
                </a:schemeClr>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36867" name="Rectangle 3"/>
          <p:cNvSpPr>
            <a:spLocks noGrp="1" noChangeArrowheads="1"/>
          </p:cNvSpPr>
          <p:nvPr>
            <p:ph idx="1"/>
          </p:nvPr>
        </p:nvSpPr>
        <p:spPr/>
        <p:txBody>
          <a:bodyPr/>
          <a:lstStyle/>
          <a:p>
            <a:pPr>
              <a:buFontTx/>
              <a:buNone/>
            </a:pPr>
            <a:r>
              <a:rPr lang="en-US" altLang="cs-CZ" dirty="0" smtClean="0"/>
              <a:t>13) I'm positive that my work will meet your requirements. I really need the job since my grandmother is sick. </a:t>
            </a:r>
          </a:p>
          <a:p>
            <a:endParaRPr lang="en-US" altLang="cs-CZ" dirty="0" smtClean="0"/>
          </a:p>
          <a:p>
            <a:endParaRPr lang="en-US" altLang="cs-CZ" dirty="0" smtClean="0"/>
          </a:p>
          <a:p>
            <a:endParaRPr lang="en-US" altLang="cs-CZ"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37891" name="Rectangle 3"/>
          <p:cNvSpPr>
            <a:spLocks noGrp="1" noChangeArrowheads="1"/>
          </p:cNvSpPr>
          <p:nvPr>
            <p:ph idx="1"/>
          </p:nvPr>
        </p:nvSpPr>
        <p:spPr/>
        <p:txBody>
          <a:bodyPr/>
          <a:lstStyle/>
          <a:p>
            <a:pPr>
              <a:buFontTx/>
              <a:buNone/>
            </a:pPr>
            <a:r>
              <a:rPr lang="en-US" altLang="cs-CZ" dirty="0" smtClean="0"/>
              <a:t>14) Crimes of theft and robbery have been increasing at an alarming rate lately. The conclusion is obvious, we must reinstate the death penalty immediately. </a:t>
            </a:r>
          </a:p>
          <a:p>
            <a:endParaRPr lang="en-US" altLang="cs-CZ"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fontAlgn="auto">
              <a:spcAft>
                <a:spcPts val="0"/>
              </a:spcAft>
              <a:defRPr/>
            </a:pPr>
            <a:r>
              <a:rPr lang="en-US" smtClean="0">
                <a:solidFill>
                  <a:schemeClr val="tx1">
                    <a:lumMod val="75000"/>
                    <a:lumOff val="25000"/>
                  </a:schemeClr>
                </a:solidFill>
              </a:rPr>
              <a:t>Can you name this Fallacy?</a:t>
            </a:r>
          </a:p>
        </p:txBody>
      </p:sp>
      <p:sp>
        <p:nvSpPr>
          <p:cNvPr id="38915" name="Rectangle 3"/>
          <p:cNvSpPr>
            <a:spLocks noGrp="1" noChangeArrowheads="1"/>
          </p:cNvSpPr>
          <p:nvPr>
            <p:ph idx="1"/>
          </p:nvPr>
        </p:nvSpPr>
        <p:spPr/>
        <p:txBody>
          <a:bodyPr/>
          <a:lstStyle/>
          <a:p>
            <a:pPr>
              <a:buFontTx/>
              <a:buNone/>
            </a:pPr>
            <a:r>
              <a:rPr lang="en-US" altLang="cs-CZ" dirty="0" smtClean="0"/>
              <a:t>15) I'm not a doctor, but I play one on the hit series "Bimbos and </a:t>
            </a:r>
            <a:r>
              <a:rPr lang="en-US" altLang="cs-CZ" dirty="0" err="1" smtClean="0"/>
              <a:t>Studmuffins</a:t>
            </a:r>
            <a:r>
              <a:rPr lang="en-US" altLang="cs-CZ" dirty="0" smtClean="0"/>
              <a:t> in the OR." You can take it from me that when you need a fast acting, effective and safe pain killer there is nothing better than </a:t>
            </a:r>
            <a:r>
              <a:rPr lang="en-US" altLang="cs-CZ" dirty="0" err="1" smtClean="0"/>
              <a:t>MorphiDope</a:t>
            </a:r>
            <a:r>
              <a:rPr lang="en-US" altLang="cs-CZ" dirty="0" smtClean="0"/>
              <a:t> 2000. That is my considered medical opinion. </a:t>
            </a:r>
          </a:p>
          <a:p>
            <a:endParaRPr lang="en-US" altLang="cs-CZ"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ln>
            <a:solidFill>
              <a:schemeClr val="tx1"/>
            </a:solidFill>
            <a:miter lim="800000"/>
            <a:headEnd/>
            <a:tailEnd/>
          </a:ln>
        </p:spPr>
        <p:txBody>
          <a:bodyPr/>
          <a:lstStyle/>
          <a:p>
            <a:pPr fontAlgn="auto">
              <a:spcAft>
                <a:spcPts val="0"/>
              </a:spcAft>
              <a:defRPr/>
            </a:pPr>
            <a:r>
              <a:rPr lang="en-US" smtClean="0">
                <a:solidFill>
                  <a:schemeClr val="tx1">
                    <a:lumMod val="75000"/>
                    <a:lumOff val="25000"/>
                  </a:schemeClr>
                </a:solidFill>
              </a:rPr>
              <a:t>Hasty Generalization</a:t>
            </a:r>
          </a:p>
        </p:txBody>
      </p:sp>
      <p:sp>
        <p:nvSpPr>
          <p:cNvPr id="4099" name="Rectangle 3"/>
          <p:cNvSpPr>
            <a:spLocks noGrp="1" noChangeArrowheads="1"/>
          </p:cNvSpPr>
          <p:nvPr>
            <p:ph idx="1"/>
          </p:nvPr>
        </p:nvSpPr>
        <p:spPr>
          <a:xfrm>
            <a:off x="822325" y="1981200"/>
            <a:ext cx="7543800" cy="3887788"/>
          </a:xfrm>
        </p:spPr>
        <p:txBody>
          <a:bodyPr rtlCol="0">
            <a:normAutofit fontScale="92500"/>
          </a:bodyPr>
          <a:lstStyle/>
          <a:p>
            <a:pPr marL="91440" indent="-91440" fontAlgn="auto">
              <a:buClr>
                <a:schemeClr val="accent3"/>
              </a:buClr>
              <a:defRPr/>
            </a:pPr>
            <a:r>
              <a:rPr lang="en-US" sz="2400" b="1" dirty="0" smtClean="0">
                <a:solidFill>
                  <a:schemeClr val="tx1">
                    <a:lumMod val="95000"/>
                  </a:schemeClr>
                </a:solidFill>
              </a:rPr>
              <a:t>Definition</a:t>
            </a:r>
            <a:r>
              <a:rPr lang="en-US" sz="2400" dirty="0" smtClean="0">
                <a:solidFill>
                  <a:schemeClr val="tx1">
                    <a:lumMod val="95000"/>
                  </a:schemeClr>
                </a:solidFill>
              </a:rPr>
              <a:t>: Making assumptions about a whole group or range of cases based on a sample that is inadequate (usually because it is atypical or just too small).</a:t>
            </a:r>
          </a:p>
          <a:p>
            <a:pPr marL="384048" lvl="1" indent="-182880" fontAlgn="auto">
              <a:buClr>
                <a:schemeClr val="accent3"/>
              </a:buClr>
              <a:defRPr/>
            </a:pPr>
            <a:r>
              <a:rPr lang="en-US" sz="2000" dirty="0" smtClean="0">
                <a:solidFill>
                  <a:schemeClr val="tx1">
                    <a:lumMod val="95000"/>
                  </a:schemeClr>
                </a:solidFill>
              </a:rPr>
              <a:t>Stereotypes about people (</a:t>
            </a:r>
            <a:r>
              <a:rPr lang="en-US" sz="2000" dirty="0">
                <a:solidFill>
                  <a:schemeClr val="tx1">
                    <a:lumMod val="95000"/>
                  </a:schemeClr>
                </a:solidFill>
              </a:rPr>
              <a:t>"</a:t>
            </a:r>
            <a:r>
              <a:rPr lang="cs-CZ" sz="2000" dirty="0" smtClean="0">
                <a:solidFill>
                  <a:schemeClr val="tx1">
                    <a:lumMod val="95000"/>
                  </a:schemeClr>
                </a:solidFill>
              </a:rPr>
              <a:t>homeless people</a:t>
            </a:r>
            <a:r>
              <a:rPr lang="en-US" sz="2000" dirty="0" smtClean="0">
                <a:solidFill>
                  <a:schemeClr val="tx1">
                    <a:lumMod val="95000"/>
                  </a:schemeClr>
                </a:solidFill>
              </a:rPr>
              <a:t> are drunkards," "grad students are nerdy," etc.) are a common example of the principle underlying hasty generalization. </a:t>
            </a:r>
            <a:endParaRPr lang="en-US" sz="2000" b="1" dirty="0" smtClean="0">
              <a:solidFill>
                <a:schemeClr val="tx1">
                  <a:lumMod val="95000"/>
                </a:schemeClr>
              </a:solidFill>
            </a:endParaRPr>
          </a:p>
          <a:p>
            <a:pPr marL="91440" indent="-91440" fontAlgn="auto">
              <a:buClr>
                <a:schemeClr val="accent3"/>
              </a:buClr>
              <a:defRPr/>
            </a:pPr>
            <a:endParaRPr lang="en-US" sz="2400" b="1" dirty="0" smtClean="0">
              <a:solidFill>
                <a:schemeClr val="tx1">
                  <a:lumMod val="95000"/>
                </a:schemeClr>
              </a:solidFill>
            </a:endParaRPr>
          </a:p>
          <a:p>
            <a:pPr marL="91440" indent="-91440" fontAlgn="auto">
              <a:buClr>
                <a:schemeClr val="accent3"/>
              </a:buClr>
              <a:defRPr/>
            </a:pPr>
            <a:r>
              <a:rPr lang="en-US" sz="2400" b="1" dirty="0" smtClean="0">
                <a:solidFill>
                  <a:schemeClr val="tx1">
                    <a:lumMod val="95000"/>
                  </a:schemeClr>
                </a:solidFill>
              </a:rPr>
              <a:t>Example</a:t>
            </a:r>
            <a:r>
              <a:rPr lang="en-US" sz="2400" dirty="0" smtClean="0">
                <a:solidFill>
                  <a:schemeClr val="tx1">
                    <a:lumMod val="95000"/>
                  </a:schemeClr>
                </a:solidFill>
              </a:rPr>
              <a:t>: "My roommate said her philosophy class was hard, and the one I'm in is hard, too. All philosophy classes must be hard!" </a:t>
            </a:r>
          </a:p>
          <a:p>
            <a:pPr marL="384048" lvl="1" indent="-182880" fontAlgn="auto">
              <a:buClr>
                <a:schemeClr val="accent3"/>
              </a:buClr>
              <a:defRPr/>
            </a:pPr>
            <a:r>
              <a:rPr lang="en-US" sz="2000" dirty="0" smtClean="0">
                <a:solidFill>
                  <a:schemeClr val="tx1">
                    <a:lumMod val="95000"/>
                  </a:schemeClr>
                </a:solidFill>
              </a:rPr>
              <a:t>Two people's experiences are, in this case, not enough on which to base a conclusion. </a:t>
            </a:r>
            <a:endParaRPr lang="en-US" sz="2000" b="1" dirty="0" smtClean="0">
              <a:solidFill>
                <a:schemeClr val="tx1">
                  <a:lumMod val="95000"/>
                </a:schemeClr>
              </a:solidFill>
            </a:endParaRPr>
          </a:p>
          <a:p>
            <a:pPr marL="91440" indent="-91440" fontAlgn="auto">
              <a:buClr>
                <a:schemeClr val="accent3"/>
              </a:buClr>
              <a:defRPr/>
            </a:pPr>
            <a:endParaRPr lang="en-US" sz="2400" b="1" dirty="0" smtClean="0">
              <a:solidFill>
                <a:schemeClr val="tx1">
                  <a:lumMod val="9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ln>
            <a:solidFill>
              <a:schemeClr val="tx1"/>
            </a:solidFill>
            <a:miter lim="800000"/>
            <a:headEnd/>
            <a:tailEnd/>
          </a:ln>
        </p:spPr>
        <p:txBody>
          <a:bodyPr/>
          <a:lstStyle/>
          <a:p>
            <a:pPr fontAlgn="auto">
              <a:spcAft>
                <a:spcPts val="0"/>
              </a:spcAft>
              <a:defRPr/>
            </a:pPr>
            <a:r>
              <a:rPr lang="en-US" smtClean="0">
                <a:solidFill>
                  <a:schemeClr val="tx1">
                    <a:lumMod val="75000"/>
                    <a:lumOff val="25000"/>
                  </a:schemeClr>
                </a:solidFill>
              </a:rPr>
              <a:t>Missing the Point</a:t>
            </a:r>
          </a:p>
        </p:txBody>
      </p:sp>
      <p:sp>
        <p:nvSpPr>
          <p:cNvPr id="5123" name="Rectangle 3"/>
          <p:cNvSpPr>
            <a:spLocks noGrp="1" noChangeArrowheads="1"/>
          </p:cNvSpPr>
          <p:nvPr>
            <p:ph idx="1"/>
          </p:nvPr>
        </p:nvSpPr>
        <p:spPr>
          <a:xfrm>
            <a:off x="822325" y="1981200"/>
            <a:ext cx="7543800" cy="3887788"/>
          </a:xfrm>
        </p:spPr>
        <p:txBody>
          <a:bodyPr rtlCol="0">
            <a:normAutofit lnSpcReduction="10000"/>
          </a:bodyPr>
          <a:lstStyle/>
          <a:p>
            <a:pPr marL="91440" indent="-91440" fontAlgn="auto">
              <a:lnSpc>
                <a:spcPct val="80000"/>
              </a:lnSpc>
              <a:buClr>
                <a:schemeClr val="accent3"/>
              </a:buClr>
              <a:defRPr/>
            </a:pPr>
            <a:r>
              <a:rPr lang="en-US" altLang="cs-CZ" sz="2400" b="1" dirty="0" smtClean="0">
                <a:solidFill>
                  <a:schemeClr val="tx1">
                    <a:lumMod val="95000"/>
                  </a:schemeClr>
                </a:solidFill>
              </a:rPr>
              <a:t>Definition</a:t>
            </a:r>
            <a:r>
              <a:rPr lang="en-US" altLang="cs-CZ" sz="2400" dirty="0" smtClean="0">
                <a:solidFill>
                  <a:schemeClr val="tx1">
                    <a:lumMod val="95000"/>
                  </a:schemeClr>
                </a:solidFill>
              </a:rPr>
              <a:t>: The premises of an argument do support a particular conclusion--but not the conclusion that the arguer actually draws.</a:t>
            </a:r>
          </a:p>
          <a:p>
            <a:pPr marL="91440" indent="-91440" fontAlgn="auto">
              <a:lnSpc>
                <a:spcPct val="80000"/>
              </a:lnSpc>
              <a:buClr>
                <a:schemeClr val="accent3"/>
              </a:buClr>
              <a:defRPr/>
            </a:pPr>
            <a:endParaRPr lang="en-US" altLang="cs-CZ" sz="2400" b="1" dirty="0" smtClean="0">
              <a:solidFill>
                <a:schemeClr val="tx1">
                  <a:lumMod val="95000"/>
                </a:schemeClr>
              </a:solidFill>
            </a:endParaRPr>
          </a:p>
          <a:p>
            <a:pPr marL="91440" indent="-91440" fontAlgn="auto">
              <a:lnSpc>
                <a:spcPct val="80000"/>
              </a:lnSpc>
              <a:buClr>
                <a:schemeClr val="accent3"/>
              </a:buClr>
              <a:defRPr/>
            </a:pPr>
            <a:r>
              <a:rPr lang="en-US" altLang="cs-CZ" sz="2400" b="1" dirty="0" smtClean="0">
                <a:solidFill>
                  <a:schemeClr val="tx1">
                    <a:lumMod val="95000"/>
                  </a:schemeClr>
                </a:solidFill>
              </a:rPr>
              <a:t>Example</a:t>
            </a:r>
            <a:r>
              <a:rPr lang="en-US" altLang="cs-CZ" sz="2400" dirty="0" smtClean="0">
                <a:solidFill>
                  <a:schemeClr val="tx1">
                    <a:lumMod val="95000"/>
                  </a:schemeClr>
                </a:solidFill>
              </a:rPr>
              <a:t>: "The seriousness of a punishment should match the seriousness of the crime. Right now, the punishment for drunk driving may simply be a fine. But drunk driving is a very serious crime that can kill innocent people. So the death penalty should be the punishment for drunk driving." </a:t>
            </a:r>
          </a:p>
          <a:p>
            <a:pPr marL="384048" lvl="1" indent="-182880" fontAlgn="auto">
              <a:lnSpc>
                <a:spcPct val="80000"/>
              </a:lnSpc>
              <a:buClr>
                <a:schemeClr val="accent3"/>
              </a:buClr>
              <a:defRPr/>
            </a:pPr>
            <a:r>
              <a:rPr lang="en-US" altLang="cs-CZ" sz="2000" dirty="0" smtClean="0">
                <a:solidFill>
                  <a:schemeClr val="tx1">
                    <a:lumMod val="95000"/>
                  </a:schemeClr>
                </a:solidFill>
              </a:rPr>
              <a:t>The argument actually supports several conclusions-- "The punishment for drunk driving should be very serious," in particular--but it doesn't support the claim that the death penalty, specifically, is warranted. </a:t>
            </a:r>
            <a:endParaRPr lang="en-US" altLang="cs-CZ" sz="2000" b="1" dirty="0" smtClean="0">
              <a:solidFill>
                <a:schemeClr val="tx1">
                  <a:lumMod val="9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ln>
            <a:solidFill>
              <a:schemeClr val="tx1"/>
            </a:solidFill>
            <a:miter lim="800000"/>
            <a:headEnd/>
            <a:tailEnd/>
          </a:ln>
        </p:spPr>
        <p:txBody>
          <a:bodyPr/>
          <a:lstStyle/>
          <a:p>
            <a:pPr fontAlgn="auto">
              <a:spcAft>
                <a:spcPts val="0"/>
              </a:spcAft>
              <a:defRPr/>
            </a:pPr>
            <a:r>
              <a:rPr lang="en-US" i="1" smtClean="0">
                <a:solidFill>
                  <a:schemeClr val="tx1">
                    <a:lumMod val="75000"/>
                    <a:lumOff val="25000"/>
                  </a:schemeClr>
                </a:solidFill>
              </a:rPr>
              <a:t>Post hoc</a:t>
            </a:r>
            <a:r>
              <a:rPr lang="en-US" smtClean="0">
                <a:solidFill>
                  <a:schemeClr val="tx1">
                    <a:lumMod val="75000"/>
                    <a:lumOff val="25000"/>
                  </a:schemeClr>
                </a:solidFill>
              </a:rPr>
              <a:t> (false cause)</a:t>
            </a:r>
          </a:p>
        </p:txBody>
      </p:sp>
      <p:sp>
        <p:nvSpPr>
          <p:cNvPr id="6147" name="Rectangle 3"/>
          <p:cNvSpPr>
            <a:spLocks noGrp="1" noChangeArrowheads="1"/>
          </p:cNvSpPr>
          <p:nvPr>
            <p:ph idx="1"/>
          </p:nvPr>
        </p:nvSpPr>
        <p:spPr/>
        <p:txBody>
          <a:bodyPr rtlCol="0">
            <a:normAutofit lnSpcReduction="10000"/>
          </a:bodyPr>
          <a:lstStyle/>
          <a:p>
            <a:pPr marL="91440" indent="-91440" algn="ctr" fontAlgn="auto">
              <a:lnSpc>
                <a:spcPct val="80000"/>
              </a:lnSpc>
              <a:buClr>
                <a:schemeClr val="accent3"/>
              </a:buClr>
              <a:buFontTx/>
              <a:buNone/>
              <a:defRPr/>
            </a:pPr>
            <a:r>
              <a:rPr lang="en-US" altLang="cs-CZ" dirty="0" smtClean="0">
                <a:solidFill>
                  <a:schemeClr val="tx1">
                    <a:lumMod val="95000"/>
                  </a:schemeClr>
                </a:solidFill>
              </a:rPr>
              <a:t>This fallacy gets its name from the Latin phrase "</a:t>
            </a:r>
            <a:r>
              <a:rPr lang="en-US" altLang="cs-CZ" i="1" dirty="0" smtClean="0">
                <a:solidFill>
                  <a:schemeClr val="tx1">
                    <a:lumMod val="95000"/>
                  </a:schemeClr>
                </a:solidFill>
              </a:rPr>
              <a:t>post hoc, ergo propter hoc</a:t>
            </a:r>
            <a:r>
              <a:rPr lang="en-US" altLang="cs-CZ" dirty="0" smtClean="0">
                <a:solidFill>
                  <a:schemeClr val="tx1">
                    <a:lumMod val="95000"/>
                  </a:schemeClr>
                </a:solidFill>
              </a:rPr>
              <a:t>," which translates as "after this, therefore because of this." </a:t>
            </a:r>
          </a:p>
          <a:p>
            <a:pPr marL="91440" indent="-91440" fontAlgn="auto">
              <a:lnSpc>
                <a:spcPct val="80000"/>
              </a:lnSpc>
              <a:buClr>
                <a:schemeClr val="accent3"/>
              </a:buClr>
              <a:defRPr/>
            </a:pPr>
            <a:endParaRPr lang="en-US" altLang="cs-CZ" b="1" dirty="0" smtClean="0">
              <a:solidFill>
                <a:schemeClr val="tx1">
                  <a:lumMod val="95000"/>
                </a:schemeClr>
              </a:solidFill>
            </a:endParaRPr>
          </a:p>
          <a:p>
            <a:pPr marL="91440" indent="-91440" fontAlgn="auto">
              <a:lnSpc>
                <a:spcPct val="80000"/>
              </a:lnSpc>
              <a:buClr>
                <a:schemeClr val="accent3"/>
              </a:buClr>
              <a:defRPr/>
            </a:pPr>
            <a:r>
              <a:rPr lang="en-US" altLang="cs-CZ" b="1" dirty="0" smtClean="0">
                <a:solidFill>
                  <a:schemeClr val="tx1">
                    <a:lumMod val="95000"/>
                  </a:schemeClr>
                </a:solidFill>
              </a:rPr>
              <a:t>Definition</a:t>
            </a:r>
            <a:r>
              <a:rPr lang="en-US" altLang="cs-CZ" dirty="0" smtClean="0">
                <a:solidFill>
                  <a:schemeClr val="tx1">
                    <a:lumMod val="95000"/>
                  </a:schemeClr>
                </a:solidFill>
              </a:rPr>
              <a:t>: Assuming that because B comes after A, A caused B.</a:t>
            </a:r>
          </a:p>
          <a:p>
            <a:pPr marL="384048" lvl="1" indent="-182880" fontAlgn="auto">
              <a:lnSpc>
                <a:spcPct val="80000"/>
              </a:lnSpc>
              <a:buClr>
                <a:schemeClr val="accent3"/>
              </a:buClr>
              <a:defRPr/>
            </a:pPr>
            <a:r>
              <a:rPr lang="en-US" altLang="cs-CZ" dirty="0" smtClean="0">
                <a:solidFill>
                  <a:schemeClr val="tx1">
                    <a:lumMod val="95000"/>
                  </a:schemeClr>
                </a:solidFill>
              </a:rPr>
              <a:t> Of course, sometimes one event really does cause another one that comes later--for example, if I register for a class, and my name later appears on the roll, it's true that the first event caused the one that came later. But sometimes two events that seem related in time aren't really related as cause and event. That is, correlation isn't the same thing as causation.</a:t>
            </a:r>
          </a:p>
          <a:p>
            <a:pPr marL="91440" indent="-91440" fontAlgn="auto">
              <a:lnSpc>
                <a:spcPct val="80000"/>
              </a:lnSpc>
              <a:buClr>
                <a:schemeClr val="accent3"/>
              </a:buClr>
              <a:defRPr/>
            </a:pPr>
            <a:endParaRPr lang="en-US" altLang="cs-CZ" b="1" dirty="0" smtClean="0">
              <a:solidFill>
                <a:schemeClr val="tx1">
                  <a:lumMod val="95000"/>
                </a:schemeClr>
              </a:solidFill>
            </a:endParaRPr>
          </a:p>
          <a:p>
            <a:pPr marL="91440" indent="-91440" fontAlgn="auto">
              <a:lnSpc>
                <a:spcPct val="80000"/>
              </a:lnSpc>
              <a:buClr>
                <a:schemeClr val="accent3"/>
              </a:buClr>
              <a:defRPr/>
            </a:pPr>
            <a:r>
              <a:rPr lang="en-US" altLang="cs-CZ" b="1" dirty="0" smtClean="0">
                <a:solidFill>
                  <a:schemeClr val="tx1">
                    <a:lumMod val="95000"/>
                  </a:schemeClr>
                </a:solidFill>
              </a:rPr>
              <a:t>Examples</a:t>
            </a:r>
            <a:r>
              <a:rPr lang="en-US" altLang="cs-CZ" dirty="0" smtClean="0">
                <a:solidFill>
                  <a:schemeClr val="tx1">
                    <a:lumMod val="95000"/>
                  </a:schemeClr>
                </a:solidFill>
              </a:rPr>
              <a:t>: "President Jones raised taxes, and then the rate of violent crime went up. Jones is responsible for the rise in crime.</a:t>
            </a:r>
            <a:r>
              <a:rPr lang="ja-JP" altLang="en-US" dirty="0" smtClean="0">
                <a:solidFill>
                  <a:schemeClr val="tx1">
                    <a:lumMod val="95000"/>
                  </a:schemeClr>
                </a:solidFill>
              </a:rPr>
              <a:t>“</a:t>
            </a:r>
            <a:endParaRPr lang="en-US" altLang="ja-JP" dirty="0" smtClean="0">
              <a:solidFill>
                <a:schemeClr val="tx1">
                  <a:lumMod val="95000"/>
                </a:schemeClr>
              </a:solidFill>
            </a:endParaRPr>
          </a:p>
          <a:p>
            <a:pPr marL="384048" lvl="1" indent="-182880" fontAlgn="auto">
              <a:lnSpc>
                <a:spcPct val="80000"/>
              </a:lnSpc>
              <a:buClr>
                <a:schemeClr val="accent3"/>
              </a:buClr>
              <a:defRPr/>
            </a:pPr>
            <a:r>
              <a:rPr lang="en-US" altLang="cs-CZ" dirty="0" smtClean="0">
                <a:solidFill>
                  <a:schemeClr val="tx1">
                    <a:lumMod val="95000"/>
                  </a:schemeClr>
                </a:solidFill>
              </a:rPr>
              <a:t>The increase in taxes might or might not be one factor in the rising crime rates, but the argument hasn't shown us that one caused the other. </a:t>
            </a:r>
            <a:endParaRPr lang="en-US" altLang="cs-CZ" b="1" dirty="0" smtClean="0">
              <a:solidFill>
                <a:schemeClr val="tx1">
                  <a:lumMod val="9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ln>
            <a:solidFill>
              <a:schemeClr val="tx1"/>
            </a:solidFill>
            <a:miter lim="800000"/>
            <a:headEnd/>
            <a:tailEnd/>
          </a:ln>
        </p:spPr>
        <p:txBody>
          <a:bodyPr/>
          <a:lstStyle/>
          <a:p>
            <a:pPr fontAlgn="auto">
              <a:spcAft>
                <a:spcPts val="0"/>
              </a:spcAft>
              <a:defRPr/>
            </a:pPr>
            <a:r>
              <a:rPr lang="en-US" smtClean="0">
                <a:solidFill>
                  <a:schemeClr val="tx1">
                    <a:lumMod val="75000"/>
                    <a:lumOff val="25000"/>
                  </a:schemeClr>
                </a:solidFill>
              </a:rPr>
              <a:t>Slippery Slope</a:t>
            </a:r>
          </a:p>
        </p:txBody>
      </p:sp>
      <p:sp>
        <p:nvSpPr>
          <p:cNvPr id="7171" name="Rectangle 3"/>
          <p:cNvSpPr>
            <a:spLocks noGrp="1" noChangeArrowheads="1"/>
          </p:cNvSpPr>
          <p:nvPr>
            <p:ph idx="1"/>
          </p:nvPr>
        </p:nvSpPr>
        <p:spPr>
          <a:xfrm>
            <a:off x="250825" y="1831975"/>
            <a:ext cx="8686800" cy="4568825"/>
          </a:xfrm>
        </p:spPr>
        <p:txBody>
          <a:bodyPr rtlCol="0">
            <a:noAutofit/>
          </a:bodyPr>
          <a:lstStyle/>
          <a:p>
            <a:pPr marL="91440" indent="-91440" fontAlgn="auto">
              <a:lnSpc>
                <a:spcPct val="80000"/>
              </a:lnSpc>
              <a:buClr>
                <a:schemeClr val="accent3"/>
              </a:buClr>
              <a:defRPr/>
            </a:pPr>
            <a:r>
              <a:rPr lang="en-US" altLang="cs-CZ" sz="2400" b="1" dirty="0" smtClean="0">
                <a:solidFill>
                  <a:schemeClr val="tx1">
                    <a:lumMod val="95000"/>
                  </a:schemeClr>
                </a:solidFill>
              </a:rPr>
              <a:t>Definition</a:t>
            </a:r>
            <a:r>
              <a:rPr lang="en-US" altLang="cs-CZ" sz="2400" dirty="0" smtClean="0">
                <a:solidFill>
                  <a:schemeClr val="tx1">
                    <a:lumMod val="95000"/>
                  </a:schemeClr>
                </a:solidFill>
              </a:rPr>
              <a:t>: The arguer claims that a sort of chain reaction, usually ending in some dire consequence, will take place, but there's really not enough evidence for that assumption. </a:t>
            </a:r>
          </a:p>
          <a:p>
            <a:pPr marL="384048" lvl="1" indent="-182880" fontAlgn="auto">
              <a:lnSpc>
                <a:spcPct val="80000"/>
              </a:lnSpc>
              <a:buClr>
                <a:schemeClr val="accent3"/>
              </a:buClr>
              <a:defRPr/>
            </a:pPr>
            <a:r>
              <a:rPr lang="en-US" altLang="cs-CZ" sz="2000" dirty="0" smtClean="0">
                <a:solidFill>
                  <a:schemeClr val="tx1">
                    <a:lumMod val="95000"/>
                  </a:schemeClr>
                </a:solidFill>
              </a:rPr>
              <a:t>The arguer asserts that if we take even one step onto the "slippery slope," we will end up sliding all the way to the bottom; he or she assumes we can't stop halfway down the hill. </a:t>
            </a:r>
            <a:endParaRPr lang="en-US" altLang="cs-CZ" sz="2400" b="1" dirty="0" smtClean="0">
              <a:solidFill>
                <a:schemeClr val="tx1">
                  <a:lumMod val="95000"/>
                </a:schemeClr>
              </a:solidFill>
            </a:endParaRPr>
          </a:p>
          <a:p>
            <a:pPr marL="91440" indent="-91440" fontAlgn="auto">
              <a:lnSpc>
                <a:spcPct val="80000"/>
              </a:lnSpc>
              <a:buClr>
                <a:schemeClr val="accent3"/>
              </a:buClr>
              <a:defRPr/>
            </a:pPr>
            <a:r>
              <a:rPr lang="en-US" altLang="cs-CZ" sz="2400" b="1" dirty="0" smtClean="0">
                <a:solidFill>
                  <a:schemeClr val="tx1">
                    <a:lumMod val="95000"/>
                  </a:schemeClr>
                </a:solidFill>
              </a:rPr>
              <a:t>Example</a:t>
            </a:r>
            <a:r>
              <a:rPr lang="en-US" altLang="cs-CZ" sz="2400" dirty="0" smtClean="0">
                <a:solidFill>
                  <a:schemeClr val="tx1">
                    <a:lumMod val="95000"/>
                  </a:schemeClr>
                </a:solidFill>
              </a:rPr>
              <a:t>: "Animal experimentation reduces our respect for life. If we don't respect life, we are likely to be more and more tolerant of violent acts like war and murder. Soon our society will become a battlefield in which everyone constantly fears for their lives. It will be the end of civilization. To prevent this terrible consequence, we should make animal experimentation illegal right now." </a:t>
            </a:r>
          </a:p>
          <a:p>
            <a:pPr marL="384048" lvl="1" indent="-182880" fontAlgn="auto">
              <a:lnSpc>
                <a:spcPct val="80000"/>
              </a:lnSpc>
              <a:buClr>
                <a:schemeClr val="accent3"/>
              </a:buClr>
              <a:defRPr/>
            </a:pPr>
            <a:r>
              <a:rPr lang="en-US" altLang="cs-CZ" sz="2000" dirty="0" smtClean="0">
                <a:solidFill>
                  <a:schemeClr val="tx1">
                    <a:lumMod val="95000"/>
                  </a:schemeClr>
                </a:solidFill>
              </a:rPr>
              <a:t>Since animal experimentation has been legal for some time and civilization has not yet ended, it seems particularly clear that this chain of events won't necessarily take place.</a:t>
            </a:r>
          </a:p>
        </p:txBody>
      </p:sp>
      <p:sp>
        <p:nvSpPr>
          <p:cNvPr id="14340" name="Text Box 5"/>
          <p:cNvSpPr txBox="1">
            <a:spLocks noChangeArrowheads="1"/>
          </p:cNvSpPr>
          <p:nvPr/>
        </p:nvSpPr>
        <p:spPr bwMode="auto">
          <a:xfrm>
            <a:off x="7086600" y="381000"/>
            <a:ext cx="12795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spcBef>
                <a:spcPct val="50000"/>
              </a:spcBef>
            </a:pPr>
            <a:r>
              <a:rPr lang="en-US" altLang="cs-CZ" sz="1500"/>
              <a:t>Also known as </a:t>
            </a:r>
            <a:r>
              <a:rPr lang="ja-JP" altLang="en-US" sz="1500"/>
              <a:t>“</a:t>
            </a:r>
            <a:r>
              <a:rPr lang="en-US" altLang="ja-JP" sz="1500"/>
              <a:t>the Camel</a:t>
            </a:r>
            <a:r>
              <a:rPr lang="ja-JP" altLang="en-US" sz="1500"/>
              <a:t>’</a:t>
            </a:r>
            <a:r>
              <a:rPr lang="en-US" altLang="ja-JP" sz="1500"/>
              <a:t>s Nose</a:t>
            </a:r>
            <a:endParaRPr lang="en-US" altLang="cs-CZ" sz="1500"/>
          </a:p>
        </p:txBody>
      </p:sp>
      <p:pic>
        <p:nvPicPr>
          <p:cNvPr id="14341" name="Picture 6" descr="MCj0329520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6588" y="381000"/>
            <a:ext cx="106045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ln>
            <a:solidFill>
              <a:schemeClr val="tx1"/>
            </a:solidFill>
            <a:miter lim="800000"/>
            <a:headEnd/>
            <a:tailEnd/>
          </a:ln>
        </p:spPr>
        <p:txBody>
          <a:bodyPr/>
          <a:lstStyle/>
          <a:p>
            <a:pPr fontAlgn="auto">
              <a:spcAft>
                <a:spcPts val="0"/>
              </a:spcAft>
              <a:defRPr/>
            </a:pPr>
            <a:r>
              <a:rPr lang="en-US" smtClean="0">
                <a:solidFill>
                  <a:schemeClr val="tx1">
                    <a:lumMod val="75000"/>
                    <a:lumOff val="25000"/>
                  </a:schemeClr>
                </a:solidFill>
              </a:rPr>
              <a:t>Weak Analogy</a:t>
            </a:r>
          </a:p>
        </p:txBody>
      </p:sp>
      <p:sp>
        <p:nvSpPr>
          <p:cNvPr id="8195" name="Rectangle 3"/>
          <p:cNvSpPr>
            <a:spLocks noGrp="1" noChangeArrowheads="1"/>
          </p:cNvSpPr>
          <p:nvPr>
            <p:ph idx="1"/>
          </p:nvPr>
        </p:nvSpPr>
        <p:spPr>
          <a:xfrm>
            <a:off x="228600" y="1736725"/>
            <a:ext cx="8763000" cy="4511675"/>
          </a:xfrm>
        </p:spPr>
        <p:txBody>
          <a:bodyPr rtlCol="0">
            <a:normAutofit/>
          </a:bodyPr>
          <a:lstStyle/>
          <a:p>
            <a:pPr marL="91440" indent="-91440" fontAlgn="auto">
              <a:lnSpc>
                <a:spcPct val="80000"/>
              </a:lnSpc>
              <a:buClr>
                <a:schemeClr val="accent3"/>
              </a:buClr>
              <a:buFontTx/>
              <a:buNone/>
              <a:defRPr/>
            </a:pPr>
            <a:endParaRPr lang="en-US" altLang="cs-CZ" sz="1800" b="1" dirty="0" smtClean="0">
              <a:solidFill>
                <a:schemeClr val="tx1">
                  <a:lumMod val="95000"/>
                </a:schemeClr>
              </a:solidFill>
            </a:endParaRPr>
          </a:p>
          <a:p>
            <a:pPr marL="91440" indent="-91440" fontAlgn="auto">
              <a:lnSpc>
                <a:spcPct val="80000"/>
              </a:lnSpc>
              <a:buClr>
                <a:schemeClr val="accent3"/>
              </a:buClr>
              <a:defRPr/>
            </a:pPr>
            <a:r>
              <a:rPr lang="en-US" altLang="cs-CZ" sz="1800" b="1" dirty="0" smtClean="0">
                <a:solidFill>
                  <a:schemeClr val="tx1">
                    <a:lumMod val="95000"/>
                  </a:schemeClr>
                </a:solidFill>
              </a:rPr>
              <a:t>Definition</a:t>
            </a:r>
            <a:r>
              <a:rPr lang="en-US" altLang="cs-CZ" sz="1800" dirty="0" smtClean="0">
                <a:solidFill>
                  <a:schemeClr val="tx1">
                    <a:lumMod val="95000"/>
                  </a:schemeClr>
                </a:solidFill>
              </a:rPr>
              <a:t>: Many arguments rely on an analogy between two or more objects, ideas, or situations. If the two things that are being compared aren't really alike in the relevant respects, the analogy is a weak one, and the argument that relies on it commits the fallacy of weak analogy. </a:t>
            </a:r>
            <a:endParaRPr lang="en-US" altLang="cs-CZ" sz="1800" b="1" dirty="0" smtClean="0">
              <a:solidFill>
                <a:schemeClr val="tx1">
                  <a:lumMod val="95000"/>
                </a:schemeClr>
              </a:solidFill>
            </a:endParaRPr>
          </a:p>
          <a:p>
            <a:pPr marL="91440" indent="-91440" fontAlgn="auto">
              <a:lnSpc>
                <a:spcPct val="80000"/>
              </a:lnSpc>
              <a:buClr>
                <a:schemeClr val="accent3"/>
              </a:buClr>
              <a:defRPr/>
            </a:pPr>
            <a:r>
              <a:rPr lang="en-US" altLang="cs-CZ" sz="1800" b="1" dirty="0" smtClean="0">
                <a:solidFill>
                  <a:schemeClr val="tx1">
                    <a:lumMod val="95000"/>
                  </a:schemeClr>
                </a:solidFill>
              </a:rPr>
              <a:t>Example</a:t>
            </a:r>
            <a:r>
              <a:rPr lang="en-US" altLang="cs-CZ" sz="1800" dirty="0" smtClean="0">
                <a:solidFill>
                  <a:schemeClr val="tx1">
                    <a:lumMod val="95000"/>
                  </a:schemeClr>
                </a:solidFill>
              </a:rPr>
              <a:t>: "Guns are like hammers--they're both tools with metal parts that could be used to kill someone. And yet it would be ridiculous to restrict the purchase of hammers--so restrictions on purchasing guns are equally ridiculous." </a:t>
            </a:r>
          </a:p>
          <a:p>
            <a:pPr marL="384048" lvl="1" indent="-182880" fontAlgn="auto">
              <a:lnSpc>
                <a:spcPct val="80000"/>
              </a:lnSpc>
              <a:buClr>
                <a:schemeClr val="accent3"/>
              </a:buClr>
              <a:defRPr/>
            </a:pPr>
            <a:r>
              <a:rPr lang="en-US" altLang="cs-CZ" sz="1600" dirty="0" smtClean="0">
                <a:solidFill>
                  <a:schemeClr val="tx1">
                    <a:lumMod val="95000"/>
                  </a:schemeClr>
                </a:solidFill>
              </a:rPr>
              <a:t>While guns and hammers do share certain features, these features (having metal parts, being tools, and being potentially useful for violence) are not the ones at stake in deciding whether to restrict guns. Rather, we restrict guns because they can easily be used to kill large numbers of people at a distance. This is a feature hammers do not share--it'd be hard to kill a crowd with a hammer. Thus, the analogy is weak, and so is the argument based on it. </a:t>
            </a:r>
          </a:p>
          <a:p>
            <a:pPr marL="91440" indent="-91440" fontAlgn="auto">
              <a:lnSpc>
                <a:spcPct val="80000"/>
              </a:lnSpc>
              <a:buClr>
                <a:schemeClr val="accent3"/>
              </a:buClr>
              <a:defRPr/>
            </a:pPr>
            <a:r>
              <a:rPr lang="en-US" altLang="cs-CZ" sz="1800" dirty="0" smtClean="0">
                <a:solidFill>
                  <a:schemeClr val="tx1">
                    <a:lumMod val="95000"/>
                  </a:schemeClr>
                </a:solidFill>
              </a:rPr>
              <a:t>If you think about it, you can make an analogy of some kind between almost any two things in the world: "My paper is like a mud puddle because they both get bigger when it rains (I work more when I'm stuck inside) and they're both kind of murky." So the mere fact that you draw an analogy between two things doesn't prove much, by itself.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ln>
            <a:solidFill>
              <a:schemeClr val="tx1"/>
            </a:solidFill>
            <a:miter lim="800000"/>
            <a:headEnd/>
            <a:tailEnd/>
          </a:ln>
        </p:spPr>
        <p:txBody>
          <a:bodyPr/>
          <a:lstStyle/>
          <a:p>
            <a:pPr fontAlgn="auto">
              <a:spcAft>
                <a:spcPts val="0"/>
              </a:spcAft>
              <a:defRPr/>
            </a:pPr>
            <a:r>
              <a:rPr lang="en-US" smtClean="0">
                <a:solidFill>
                  <a:schemeClr val="tx1">
                    <a:lumMod val="75000"/>
                    <a:lumOff val="25000"/>
                  </a:schemeClr>
                </a:solidFill>
              </a:rPr>
              <a:t>Appeal to Authority</a:t>
            </a:r>
          </a:p>
        </p:txBody>
      </p:sp>
      <p:sp>
        <p:nvSpPr>
          <p:cNvPr id="9219" name="Rectangle 3"/>
          <p:cNvSpPr>
            <a:spLocks noGrp="1" noChangeArrowheads="1"/>
          </p:cNvSpPr>
          <p:nvPr>
            <p:ph idx="1"/>
          </p:nvPr>
        </p:nvSpPr>
        <p:spPr>
          <a:xfrm>
            <a:off x="228600" y="1846263"/>
            <a:ext cx="8763000" cy="4022725"/>
          </a:xfrm>
        </p:spPr>
        <p:txBody>
          <a:bodyPr rtlCol="0">
            <a:normAutofit lnSpcReduction="10000"/>
          </a:bodyPr>
          <a:lstStyle/>
          <a:p>
            <a:pPr marL="91440" indent="-91440" fontAlgn="auto">
              <a:lnSpc>
                <a:spcPct val="80000"/>
              </a:lnSpc>
              <a:buClr>
                <a:schemeClr val="accent3"/>
              </a:buClr>
              <a:defRPr/>
            </a:pPr>
            <a:r>
              <a:rPr lang="en-US" sz="2400" b="1" dirty="0" smtClean="0">
                <a:solidFill>
                  <a:schemeClr val="tx1">
                    <a:lumMod val="95000"/>
                  </a:schemeClr>
                </a:solidFill>
              </a:rPr>
              <a:t>Definition</a:t>
            </a:r>
            <a:r>
              <a:rPr lang="en-US" sz="2400" dirty="0" smtClean="0">
                <a:solidFill>
                  <a:schemeClr val="tx1">
                    <a:lumMod val="95000"/>
                  </a:schemeClr>
                </a:solidFill>
              </a:rPr>
              <a:t>: Often we add strength to our arguments by referring to respected sources or authorities and explaining their positions on the issues we're discussing.</a:t>
            </a:r>
          </a:p>
          <a:p>
            <a:pPr marL="384048" lvl="1" indent="-182880" fontAlgn="auto">
              <a:lnSpc>
                <a:spcPct val="80000"/>
              </a:lnSpc>
              <a:buClr>
                <a:schemeClr val="accent3"/>
              </a:buClr>
              <a:defRPr/>
            </a:pPr>
            <a:r>
              <a:rPr lang="en-US" sz="2000" dirty="0" smtClean="0">
                <a:solidFill>
                  <a:schemeClr val="tx1">
                    <a:lumMod val="95000"/>
                  </a:schemeClr>
                </a:solidFill>
              </a:rPr>
              <a:t> If, however, we try to get readers to agree with us simply by impressing them with a famous name or by appealing to a supposed authority who really isn't much of an expert, we commit the fallacy of appeal to authority. </a:t>
            </a:r>
          </a:p>
          <a:p>
            <a:pPr marL="91440" indent="-91440" fontAlgn="auto">
              <a:lnSpc>
                <a:spcPct val="80000"/>
              </a:lnSpc>
              <a:buClr>
                <a:schemeClr val="accent3"/>
              </a:buClr>
              <a:defRPr/>
            </a:pPr>
            <a:endParaRPr lang="en-US" sz="2400" b="1" dirty="0" smtClean="0">
              <a:solidFill>
                <a:schemeClr val="tx1">
                  <a:lumMod val="95000"/>
                </a:schemeClr>
              </a:solidFill>
            </a:endParaRPr>
          </a:p>
          <a:p>
            <a:pPr marL="91440" indent="-91440" fontAlgn="auto">
              <a:lnSpc>
                <a:spcPct val="80000"/>
              </a:lnSpc>
              <a:buClr>
                <a:schemeClr val="accent3"/>
              </a:buClr>
              <a:defRPr/>
            </a:pPr>
            <a:r>
              <a:rPr lang="en-US" sz="2400" b="1" dirty="0" smtClean="0">
                <a:solidFill>
                  <a:schemeClr val="tx1">
                    <a:lumMod val="95000"/>
                  </a:schemeClr>
                </a:solidFill>
              </a:rPr>
              <a:t>Example</a:t>
            </a:r>
            <a:r>
              <a:rPr lang="en-US" sz="2400" dirty="0" smtClean="0">
                <a:solidFill>
                  <a:schemeClr val="tx1">
                    <a:lumMod val="95000"/>
                  </a:schemeClr>
                </a:solidFill>
              </a:rPr>
              <a:t>: "We should abolish the death penalty. Many respected people, such as actor Guy Handsome, have publicly stated their opposition to it." </a:t>
            </a:r>
          </a:p>
          <a:p>
            <a:pPr marL="384048" lvl="1" indent="-182880" fontAlgn="auto">
              <a:lnSpc>
                <a:spcPct val="80000"/>
              </a:lnSpc>
              <a:buClr>
                <a:schemeClr val="accent3"/>
              </a:buClr>
              <a:defRPr/>
            </a:pPr>
            <a:r>
              <a:rPr lang="en-US" sz="2000" dirty="0" smtClean="0">
                <a:solidFill>
                  <a:schemeClr val="tx1">
                    <a:lumMod val="95000"/>
                  </a:schemeClr>
                </a:solidFill>
              </a:rPr>
              <a:t>While Guy Handsome may be an authority on matters having to do with acting, there's no particular reason why anyone should be moved by his political opinions--he is probably no more of an authority on the death penalty than the person writing the paper. </a:t>
            </a:r>
            <a:endParaRPr lang="en-US" sz="2000" b="1" dirty="0" smtClean="0">
              <a:solidFill>
                <a:schemeClr val="tx1">
                  <a:lumMod val="95000"/>
                </a:schemeClr>
              </a:solidFill>
            </a:endParaRPr>
          </a:p>
        </p:txBody>
      </p:sp>
    </p:spTree>
  </p:cSld>
  <p:clrMapOvr>
    <a:masterClrMapping/>
  </p:clrMapOvr>
</p:sld>
</file>

<file path=ppt/theme/theme1.xml><?xml version="1.0" encoding="utf-8"?>
<a:theme xmlns:a="http://schemas.openxmlformats.org/drawingml/2006/main" name="Retrospect">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docProps/app.xml><?xml version="1.0" encoding="utf-8"?>
<Properties xmlns="http://schemas.openxmlformats.org/officeDocument/2006/extended-properties" xmlns:vt="http://schemas.openxmlformats.org/officeDocument/2006/docPropsVTypes">
  <Template>Retrospect</Template>
  <TotalTime>174</TotalTime>
  <Words>3135</Words>
  <Application>Microsoft Office PowerPoint</Application>
  <PresentationFormat>On-screen Show (4:3)</PresentationFormat>
  <Paragraphs>128</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MS PGothic</vt:lpstr>
      <vt:lpstr>MS PGothic</vt:lpstr>
      <vt:lpstr>Arial</vt:lpstr>
      <vt:lpstr>Calibri</vt:lpstr>
      <vt:lpstr>Calibri Light</vt:lpstr>
      <vt:lpstr>Retrospect</vt:lpstr>
      <vt:lpstr>Logical Fallacies</vt:lpstr>
      <vt:lpstr>What is fallacy?</vt:lpstr>
      <vt:lpstr>What is a premise?</vt:lpstr>
      <vt:lpstr>Hasty Generalization</vt:lpstr>
      <vt:lpstr>Missing the Point</vt:lpstr>
      <vt:lpstr>Post hoc (false cause)</vt:lpstr>
      <vt:lpstr>Slippery Slope</vt:lpstr>
      <vt:lpstr>Weak Analogy</vt:lpstr>
      <vt:lpstr>Appeal to Authority</vt:lpstr>
      <vt:lpstr>Appeal to Pity</vt:lpstr>
      <vt:lpstr>Appeal to Ignorance</vt:lpstr>
      <vt:lpstr>Straw Man</vt:lpstr>
      <vt:lpstr>Red Herring</vt:lpstr>
      <vt:lpstr>False Dichotomy</vt:lpstr>
      <vt:lpstr>Begging the Question (Circular Reasoning)</vt:lpstr>
      <vt:lpstr>Equivocation</vt:lpstr>
      <vt:lpstr>Name these fallacies you can refer to this presentation to help you determine which kind of fallacy each statement is e.g. circular argument, equivocation...)</vt:lpstr>
      <vt:lpstr>Can you name this Fallacy?</vt:lpstr>
      <vt:lpstr>Can you name this Fallacy?</vt:lpstr>
      <vt:lpstr>Can you name this Fallacy?</vt:lpstr>
      <vt:lpstr>Can you name this Fallacy?</vt:lpstr>
      <vt:lpstr>Can you name this Fallacy?</vt:lpstr>
      <vt:lpstr>Can you name this Fallacy?</vt:lpstr>
      <vt:lpstr>Can you name this Fallacy?</vt:lpstr>
      <vt:lpstr>Can you name this Fallacy?</vt:lpstr>
      <vt:lpstr>Can you name this Fallacy?</vt:lpstr>
      <vt:lpstr>Can you name this Fallacy?</vt:lpstr>
      <vt:lpstr>Can you name this Fallacy?</vt:lpstr>
      <vt:lpstr>Can you name this Fallacy?</vt:lpstr>
      <vt:lpstr>Can you name this Fallacy?</vt:lpstr>
      <vt:lpstr>Can you name this Fallacy?</vt:lpstr>
      <vt:lpstr>Can you name this Fallacy?</vt:lpstr>
    </vt:vector>
  </TitlesOfParts>
  <Company>UCSC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Logical Fallacies</dc:title>
  <dc:creator>Jennifer Small</dc:creator>
  <cp:lastModifiedBy>Olga</cp:lastModifiedBy>
  <cp:revision>56</cp:revision>
  <dcterms:created xsi:type="dcterms:W3CDTF">2007-02-08T23:32:01Z</dcterms:created>
  <dcterms:modified xsi:type="dcterms:W3CDTF">2017-03-31T02:39:34Z</dcterms:modified>
</cp:coreProperties>
</file>