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9" r:id="rId5"/>
    <p:sldId id="258" r:id="rId6"/>
    <p:sldId id="268" r:id="rId7"/>
    <p:sldId id="259" r:id="rId8"/>
    <p:sldId id="260" r:id="rId9"/>
    <p:sldId id="261" r:id="rId10"/>
    <p:sldId id="262" r:id="rId11"/>
    <p:sldId id="263" r:id="rId12"/>
    <p:sldId id="264" r:id="rId13"/>
    <p:sldId id="270" r:id="rId14"/>
    <p:sldId id="265" r:id="rId15"/>
    <p:sldId id="266" r:id="rId16"/>
    <p:sldId id="267" r:id="rId17"/>
    <p:sldId id="271" r:id="rId18"/>
    <p:sldId id="272" r:id="rId1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07.04.2017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65747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07.04.2017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92018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07.04.2017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39123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07.04.2017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16909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DC7D0-E742-4D6A-9B57-CF75C3E770C4}" type="datetimeFigureOut">
              <a:rPr lang="ro-RO" smtClean="0"/>
              <a:t>07.04.2017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52998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0C9DC7D0-E742-4D6A-9B57-CF75C3E770C4}" type="datetimeFigureOut">
              <a:rPr lang="ro-RO" smtClean="0"/>
              <a:t>07.04.2017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20111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0C9DC7D0-E742-4D6A-9B57-CF75C3E770C4}" type="datetimeFigureOut">
              <a:rPr lang="ro-RO" smtClean="0"/>
              <a:t>07.04.2017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46382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0C9DC7D0-E742-4D6A-9B57-CF75C3E770C4}" type="datetimeFigureOut">
              <a:rPr lang="ro-RO" smtClean="0"/>
              <a:t>07.04.2017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92618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DC7D0-E742-4D6A-9B57-CF75C3E770C4}" type="datetimeFigureOut">
              <a:rPr lang="ro-RO" smtClean="0"/>
              <a:t>07.04.2017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15657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DC7D0-E742-4D6A-9B57-CF75C3E770C4}" type="datetimeFigureOut">
              <a:rPr lang="ro-RO" smtClean="0"/>
              <a:t>07.04.2017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161184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DC7D0-E742-4D6A-9B57-CF75C3E770C4}" type="datetimeFigureOut">
              <a:rPr lang="ro-RO" smtClean="0"/>
              <a:t>07.04.2017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254908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DC7D0-E742-4D6A-9B57-CF75C3E770C4}" type="datetimeFigureOut">
              <a:rPr lang="ro-RO" smtClean="0"/>
              <a:t>07.04.2017</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F8053-AC6A-4412-B20D-7E7D0A3E727E}" type="slidenum">
              <a:rPr lang="ro-RO" smtClean="0"/>
              <a:t>‹#›</a:t>
            </a:fld>
            <a:endParaRPr lang="ro-RO"/>
          </a:p>
        </p:txBody>
      </p:sp>
    </p:spTree>
    <p:extLst>
      <p:ext uri="{BB962C8B-B14F-4D97-AF65-F5344CB8AC3E}">
        <p14:creationId xmlns:p14="http://schemas.microsoft.com/office/powerpoint/2010/main" val="350761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648" y="1787850"/>
            <a:ext cx="9144000" cy="998775"/>
          </a:xfrm>
        </p:spPr>
        <p:txBody>
          <a:bodyPr/>
          <a:lstStyle/>
          <a:p>
            <a:r>
              <a:rPr lang="en-NZ" dirty="0" smtClean="0">
                <a:latin typeface="Arial Black" panose="020B0A04020102020204" pitchFamily="34" charset="0"/>
              </a:rPr>
              <a:t>ESSAY WRITING</a:t>
            </a:r>
            <a:endParaRPr lang="ro-RO" dirty="0">
              <a:latin typeface="Arial Black" panose="020B0A04020102020204" pitchFamily="34" charset="0"/>
            </a:endParaRPr>
          </a:p>
        </p:txBody>
      </p:sp>
      <p:sp>
        <p:nvSpPr>
          <p:cNvPr id="3" name="Subtitle 2"/>
          <p:cNvSpPr>
            <a:spLocks noGrp="1"/>
          </p:cNvSpPr>
          <p:nvPr>
            <p:ph type="subTitle" idx="1"/>
          </p:nvPr>
        </p:nvSpPr>
        <p:spPr>
          <a:xfrm>
            <a:off x="1537648" y="3432313"/>
            <a:ext cx="9144000" cy="2040432"/>
          </a:xfrm>
        </p:spPr>
        <p:txBody>
          <a:bodyPr>
            <a:normAutofit/>
          </a:bodyPr>
          <a:lstStyle/>
          <a:p>
            <a:r>
              <a:rPr lang="en-NZ" sz="5400" dirty="0" smtClean="0">
                <a:ln w="3175">
                  <a:solidFill>
                    <a:schemeClr val="tx1"/>
                  </a:solidFill>
                </a:ln>
                <a:solidFill>
                  <a:srgbClr val="FF0000"/>
                </a:solidFill>
                <a:latin typeface="Arial Black" panose="020B0A04020102020204" pitchFamily="34" charset="0"/>
              </a:rPr>
              <a:t>BASICS</a:t>
            </a:r>
          </a:p>
        </p:txBody>
      </p:sp>
    </p:spTree>
    <p:extLst>
      <p:ext uri="{BB962C8B-B14F-4D97-AF65-F5344CB8AC3E}">
        <p14:creationId xmlns:p14="http://schemas.microsoft.com/office/powerpoint/2010/main" val="261568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6361042" y="3542684"/>
            <a:ext cx="5830957" cy="3315316"/>
          </a:xfrm>
          <a:prstGeom prst="rect">
            <a:avLst/>
          </a:prstGeom>
        </p:spPr>
      </p:pic>
      <p:sp>
        <p:nvSpPr>
          <p:cNvPr id="2" name="Title 1"/>
          <p:cNvSpPr>
            <a:spLocks noGrp="1"/>
          </p:cNvSpPr>
          <p:nvPr>
            <p:ph type="title"/>
          </p:nvPr>
        </p:nvSpPr>
        <p:spPr>
          <a:xfrm>
            <a:off x="838200" y="324182"/>
            <a:ext cx="10515600" cy="808582"/>
          </a:xfrm>
        </p:spPr>
        <p:txBody>
          <a:bodyPr/>
          <a:lstStyle/>
          <a:p>
            <a:r>
              <a:rPr lang="en-NZ" b="1" dirty="0" smtClean="0">
                <a:latin typeface="Baskerville Old Face" panose="02020602080505020303" pitchFamily="18" charset="0"/>
              </a:rPr>
              <a:t>MAKE A VALID CASE</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38763"/>
            <a:ext cx="10515600" cy="3611533"/>
          </a:xfrm>
        </p:spPr>
        <p:txBody>
          <a:bodyPr>
            <a:normAutofit/>
          </a:bodyPr>
          <a:lstStyle/>
          <a:p>
            <a:r>
              <a:rPr lang="en-NZ" b="1" dirty="0" smtClean="0">
                <a:latin typeface="Baskerville Old Face" panose="02020602080505020303" pitchFamily="18" charset="0"/>
              </a:rPr>
              <a:t>You are expected to provide some solid evidence to back up your case.</a:t>
            </a:r>
          </a:p>
          <a:p>
            <a:r>
              <a:rPr lang="en-NZ" b="1" dirty="0" smtClean="0">
                <a:latin typeface="Baskerville Old Face" panose="02020602080505020303" pitchFamily="18" charset="0"/>
              </a:rPr>
              <a:t>You don’t sit there and be neutral, but you will adopt a position on your question.</a:t>
            </a:r>
          </a:p>
          <a:p>
            <a:r>
              <a:rPr lang="en-NZ" b="1" dirty="0" smtClean="0">
                <a:latin typeface="Baskerville Old Face" panose="02020602080505020303" pitchFamily="18" charset="0"/>
              </a:rPr>
              <a:t>You may argue one side or the other, but you will take a stand and make a case.</a:t>
            </a:r>
          </a:p>
          <a:p>
            <a:r>
              <a:rPr lang="en-NZ" b="1" dirty="0" smtClean="0">
                <a:latin typeface="Baskerville Old Face" panose="02020602080505020303" pitchFamily="18" charset="0"/>
              </a:rPr>
              <a:t>Provide robust evidence to back up your case, not just first thing that pops into your head, in the heat of the moment. </a:t>
            </a:r>
          </a:p>
        </p:txBody>
      </p:sp>
    </p:spTree>
    <p:extLst>
      <p:ext uri="{BB962C8B-B14F-4D97-AF65-F5344CB8AC3E}">
        <p14:creationId xmlns:p14="http://schemas.microsoft.com/office/powerpoint/2010/main" val="402801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1185478" cy="808582"/>
          </a:xfrm>
        </p:spPr>
        <p:txBody>
          <a:bodyPr>
            <a:normAutofit/>
          </a:bodyPr>
          <a:lstStyle/>
          <a:p>
            <a:r>
              <a:rPr lang="en-NZ" b="1" dirty="0" smtClean="0">
                <a:latin typeface="Baskerville Old Face" panose="02020602080505020303" pitchFamily="18" charset="0"/>
              </a:rPr>
              <a:t>ANSWER IN THE INTRODUCTION</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38763"/>
            <a:ext cx="10515600" cy="4397762"/>
          </a:xfrm>
        </p:spPr>
        <p:txBody>
          <a:bodyPr>
            <a:normAutofit/>
          </a:bodyPr>
          <a:lstStyle/>
          <a:p>
            <a:r>
              <a:rPr lang="en-NZ" b="1" dirty="0" smtClean="0">
                <a:latin typeface="Baskerville Old Face" panose="02020602080505020303" pitchFamily="18" charset="0"/>
              </a:rPr>
              <a:t>The convention in essay writing is that you state your answer in your introduction.</a:t>
            </a:r>
          </a:p>
          <a:p>
            <a:r>
              <a:rPr lang="en-NZ" b="1" dirty="0" smtClean="0">
                <a:latin typeface="Baskerville Old Face" panose="02020602080505020303" pitchFamily="18" charset="0"/>
              </a:rPr>
              <a:t>Make the point clear and firm!</a:t>
            </a:r>
          </a:p>
          <a:p>
            <a:r>
              <a:rPr lang="en-NZ" b="1" dirty="0" smtClean="0">
                <a:latin typeface="Baskerville Old Face" panose="02020602080505020303" pitchFamily="18" charset="0"/>
              </a:rPr>
              <a:t>This is one of the most important rules of essay composition.</a:t>
            </a:r>
          </a:p>
          <a:p>
            <a:r>
              <a:rPr lang="en-NZ" b="1" dirty="0" smtClean="0">
                <a:latin typeface="Baskerville Old Face" panose="02020602080505020303" pitchFamily="18" charset="0"/>
              </a:rPr>
              <a:t>State your case firmly, clearly, and boldly in the opening paragraph of your essay.</a:t>
            </a:r>
          </a:p>
          <a:p>
            <a:r>
              <a:rPr lang="en-NZ" b="1" dirty="0" smtClean="0">
                <a:latin typeface="Baskerville Old Face" panose="02020602080505020303" pitchFamily="18" charset="0"/>
              </a:rPr>
              <a:t>In the body of your essay demonstrate why this point of view is so important.</a:t>
            </a:r>
          </a:p>
        </p:txBody>
      </p:sp>
    </p:spTree>
    <p:extLst>
      <p:ext uri="{BB962C8B-B14F-4D97-AF65-F5344CB8AC3E}">
        <p14:creationId xmlns:p14="http://schemas.microsoft.com/office/powerpoint/2010/main" val="154144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550914">
            <a:off x="7834779" y="3735540"/>
            <a:ext cx="4049636" cy="2670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838200" y="324182"/>
            <a:ext cx="11185478" cy="808582"/>
          </a:xfrm>
        </p:spPr>
        <p:txBody>
          <a:bodyPr>
            <a:normAutofit/>
          </a:bodyPr>
          <a:lstStyle/>
          <a:p>
            <a:r>
              <a:rPr lang="en-NZ" b="1" dirty="0" smtClean="0">
                <a:latin typeface="Baskerville Old Face" panose="02020602080505020303" pitchFamily="18" charset="0"/>
              </a:rPr>
              <a:t>SECTIONS OF AN ESSAY</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623076"/>
            <a:ext cx="10515600" cy="4397762"/>
          </a:xfrm>
        </p:spPr>
        <p:txBody>
          <a:bodyPr>
            <a:normAutofit/>
          </a:bodyPr>
          <a:lstStyle/>
          <a:p>
            <a:r>
              <a:rPr lang="en-NZ" b="1" dirty="0" smtClean="0">
                <a:latin typeface="Baskerville Old Face" panose="02020602080505020303" pitchFamily="18" charset="0"/>
              </a:rPr>
              <a:t>An essay has three sections: the introduction, the body, and the conclusion.</a:t>
            </a:r>
          </a:p>
          <a:p>
            <a:r>
              <a:rPr lang="en-NZ" b="1" dirty="0" smtClean="0">
                <a:latin typeface="Baskerville Old Face" panose="02020602080505020303" pitchFamily="18" charset="0"/>
              </a:rPr>
              <a:t>You need to know how much you need to write for different lengths of the essay.</a:t>
            </a:r>
          </a:p>
          <a:p>
            <a:r>
              <a:rPr lang="en-NZ" b="1" dirty="0" smtClean="0">
                <a:latin typeface="Baskerville Old Face" panose="02020602080505020303" pitchFamily="18" charset="0"/>
              </a:rPr>
              <a:t>Most of the students write about 300 words per A4 side (10 words per line).</a:t>
            </a:r>
          </a:p>
          <a:p>
            <a:pPr marL="0" indent="0">
              <a:buNone/>
            </a:pPr>
            <a:endParaRPr lang="en-NZ" b="1" dirty="0" smtClean="0">
              <a:latin typeface="Baskerville Old Face" panose="02020602080505020303" pitchFamily="18" charset="0"/>
            </a:endParaRPr>
          </a:p>
        </p:txBody>
      </p:sp>
    </p:spTree>
    <p:extLst>
      <p:ext uri="{BB962C8B-B14F-4D97-AF65-F5344CB8AC3E}">
        <p14:creationId xmlns:p14="http://schemas.microsoft.com/office/powerpoint/2010/main" val="2488084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140" y="269657"/>
            <a:ext cx="9225887" cy="6301607"/>
          </a:xfrm>
          <a:prstGeom prst="rect">
            <a:avLst/>
          </a:prstGeom>
        </p:spPr>
      </p:pic>
    </p:spTree>
    <p:extLst>
      <p:ext uri="{BB962C8B-B14F-4D97-AF65-F5344CB8AC3E}">
        <p14:creationId xmlns:p14="http://schemas.microsoft.com/office/powerpoint/2010/main" val="240793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05" y="728473"/>
            <a:ext cx="4555436" cy="808582"/>
          </a:xfrm>
        </p:spPr>
        <p:txBody>
          <a:bodyPr>
            <a:normAutofit/>
          </a:bodyPr>
          <a:lstStyle/>
          <a:p>
            <a:r>
              <a:rPr lang="en-NZ" b="1" dirty="0" smtClean="0">
                <a:latin typeface="Baskerville Old Face" panose="02020602080505020303" pitchFamily="18" charset="0"/>
              </a:rPr>
              <a:t>ESSAY LENG</a:t>
            </a:r>
            <a:r>
              <a:rPr lang="cs-CZ" b="1" dirty="0" smtClean="0">
                <a:latin typeface="Baskerville Old Face" panose="02020602080505020303" pitchFamily="18" charset="0"/>
              </a:rPr>
              <a:t>TH</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2819765"/>
            <a:ext cx="4368641" cy="2145882"/>
          </a:xfrm>
        </p:spPr>
        <p:txBody>
          <a:bodyPr>
            <a:normAutofit/>
          </a:bodyPr>
          <a:lstStyle/>
          <a:p>
            <a:r>
              <a:rPr lang="en-NZ" b="1" dirty="0" smtClean="0">
                <a:latin typeface="Baskerville Old Face" panose="02020602080505020303" pitchFamily="18" charset="0"/>
              </a:rPr>
              <a:t>400 word essay - 1.5 pages</a:t>
            </a:r>
          </a:p>
          <a:p>
            <a:r>
              <a:rPr lang="en-NZ" b="1" dirty="0" smtClean="0">
                <a:latin typeface="Baskerville Old Face" panose="02020602080505020303" pitchFamily="18" charset="0"/>
              </a:rPr>
              <a:t>600 word essay - 2 pages</a:t>
            </a:r>
          </a:p>
          <a:p>
            <a:r>
              <a:rPr lang="en-NZ" b="1" dirty="0" smtClean="0">
                <a:latin typeface="Baskerville Old Face" panose="02020602080505020303" pitchFamily="18" charset="0"/>
              </a:rPr>
              <a:t>800 word essay - 2.5 pages</a:t>
            </a:r>
          </a:p>
          <a:p>
            <a:r>
              <a:rPr lang="en-NZ" b="1" dirty="0" smtClean="0">
                <a:latin typeface="Baskerville Old Face" panose="02020602080505020303" pitchFamily="18" charset="0"/>
              </a:rPr>
              <a:t>1000 word essay - 3 pages</a:t>
            </a:r>
          </a:p>
          <a:p>
            <a:endParaRPr lang="en-NZ" b="1" dirty="0" smtClean="0">
              <a:latin typeface="Baskerville Old Face" panose="02020602080505020303" pitchFamily="18" charset="0"/>
            </a:endParaRPr>
          </a:p>
          <a:p>
            <a:endParaRPr lang="en-NZ" b="1" dirty="0" smtClean="0">
              <a:latin typeface="Baskerville Old Face" panose="02020602080505020303" pitchFamily="18" charset="0"/>
            </a:endParaRPr>
          </a:p>
        </p:txBody>
      </p:sp>
      <p:pic>
        <p:nvPicPr>
          <p:cNvPr id="4" name="Picture 3"/>
          <p:cNvPicPr>
            <a:picLocks noChangeAspect="1"/>
          </p:cNvPicPr>
          <p:nvPr/>
        </p:nvPicPr>
        <p:blipFill>
          <a:blip r:embed="rId2"/>
          <a:stretch>
            <a:fillRect/>
          </a:stretch>
        </p:blipFill>
        <p:spPr>
          <a:xfrm>
            <a:off x="5380384" y="728473"/>
            <a:ext cx="6443247" cy="5519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6570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1185478" cy="808582"/>
          </a:xfrm>
        </p:spPr>
        <p:txBody>
          <a:bodyPr>
            <a:normAutofit/>
          </a:bodyPr>
          <a:lstStyle/>
          <a:p>
            <a:r>
              <a:rPr lang="en-NZ" b="1" dirty="0" smtClean="0">
                <a:latin typeface="Baskerville Old Face" panose="02020602080505020303" pitchFamily="18" charset="0"/>
              </a:rPr>
              <a:t>PARAGRAPHS</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38763"/>
            <a:ext cx="10515600" cy="4984616"/>
          </a:xfrm>
        </p:spPr>
        <p:txBody>
          <a:bodyPr>
            <a:normAutofit/>
          </a:bodyPr>
          <a:lstStyle/>
          <a:p>
            <a:r>
              <a:rPr lang="en-NZ" b="1" dirty="0" smtClean="0">
                <a:latin typeface="Baskerville Old Face" panose="02020602080505020303" pitchFamily="18" charset="0"/>
              </a:rPr>
              <a:t>One of the keys to good essay writing is to think in paragraphs.</a:t>
            </a:r>
          </a:p>
          <a:p>
            <a:r>
              <a:rPr lang="en-NZ" b="1" dirty="0" smtClean="0">
                <a:latin typeface="Baskerville Old Face" panose="02020602080505020303" pitchFamily="18" charset="0"/>
              </a:rPr>
              <a:t>A paragraph is a collection of sentences exploring a single idea.</a:t>
            </a:r>
          </a:p>
          <a:p>
            <a:r>
              <a:rPr lang="en-NZ" b="1" dirty="0" smtClean="0">
                <a:latin typeface="Baskerville Old Face" panose="02020602080505020303" pitchFamily="18" charset="0"/>
              </a:rPr>
              <a:t>Paragraphs are the building of blocks of essay construction.</a:t>
            </a:r>
          </a:p>
          <a:p>
            <a:r>
              <a:rPr lang="en-NZ" b="1" dirty="0" smtClean="0">
                <a:latin typeface="Baskerville Old Face" panose="02020602080505020303" pitchFamily="18" charset="0"/>
              </a:rPr>
              <a:t>The paragraphs you write should be around 80-100 words long. That is 4 or 5 good-sized sentences per paragraph.</a:t>
            </a:r>
          </a:p>
          <a:p>
            <a:r>
              <a:rPr lang="en-NZ" b="1" dirty="0" smtClean="0">
                <a:latin typeface="Baskerville Old Face" panose="02020602080505020303" pitchFamily="18" charset="0"/>
              </a:rPr>
              <a:t>Always think in terms of how many paragraphs you have to write.</a:t>
            </a:r>
          </a:p>
          <a:p>
            <a:r>
              <a:rPr lang="en-NZ" b="1" dirty="0" smtClean="0">
                <a:latin typeface="Baskerville Old Face" panose="02020602080505020303" pitchFamily="18" charset="0"/>
              </a:rPr>
              <a:t>Next slide is an example. </a:t>
            </a:r>
          </a:p>
          <a:p>
            <a:endParaRPr lang="en-NZ" b="1" dirty="0" smtClean="0">
              <a:latin typeface="Baskerville Old Face" panose="02020602080505020303" pitchFamily="18" charset="0"/>
            </a:endParaRPr>
          </a:p>
        </p:txBody>
      </p:sp>
    </p:spTree>
    <p:extLst>
      <p:ext uri="{BB962C8B-B14F-4D97-AF65-F5344CB8AC3E}">
        <p14:creationId xmlns:p14="http://schemas.microsoft.com/office/powerpoint/2010/main" val="203078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504"/>
            <a:ext cx="11185478" cy="808582"/>
          </a:xfrm>
        </p:spPr>
        <p:txBody>
          <a:bodyPr>
            <a:normAutofit/>
          </a:bodyPr>
          <a:lstStyle/>
          <a:p>
            <a:r>
              <a:rPr lang="en-NZ" b="1" dirty="0" smtClean="0">
                <a:latin typeface="Baskerville Old Face" panose="02020602080505020303" pitchFamily="18" charset="0"/>
              </a:rPr>
              <a:t>EXAMPLE: </a:t>
            </a:r>
            <a:r>
              <a:rPr lang="cs-CZ" b="1" dirty="0" smtClean="0">
                <a:latin typeface="Baskerville Old Face" panose="02020602080505020303" pitchFamily="18" charset="0"/>
              </a:rPr>
              <a:t>200 </a:t>
            </a:r>
            <a:r>
              <a:rPr lang="en-NZ" b="1" dirty="0" smtClean="0">
                <a:latin typeface="Baskerville Old Face" panose="02020602080505020303" pitchFamily="18" charset="0"/>
              </a:rPr>
              <a:t>WORDS ESSAY</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2007389"/>
            <a:ext cx="9975574" cy="2923804"/>
          </a:xfrm>
        </p:spPr>
        <p:txBody>
          <a:bodyPr>
            <a:normAutofit/>
          </a:bodyPr>
          <a:lstStyle/>
          <a:p>
            <a:r>
              <a:rPr lang="en-NZ" b="1" u="sng" dirty="0" smtClean="0">
                <a:latin typeface="Baskerville Old Face" panose="02020602080505020303" pitchFamily="18" charset="0"/>
              </a:rPr>
              <a:t>Introduction</a:t>
            </a:r>
            <a:r>
              <a:rPr lang="en-NZ" dirty="0" smtClean="0">
                <a:latin typeface="Baskerville Old Face" panose="02020602080505020303" pitchFamily="18" charset="0"/>
              </a:rPr>
              <a:t> -  allow </a:t>
            </a:r>
            <a:r>
              <a:rPr lang="cs-CZ" dirty="0" smtClean="0">
                <a:latin typeface="Baskerville Old Face" panose="02020602080505020303" pitchFamily="18" charset="0"/>
              </a:rPr>
              <a:t>30 </a:t>
            </a:r>
            <a:r>
              <a:rPr lang="en-NZ" dirty="0" smtClean="0">
                <a:latin typeface="Baskerville Old Face" panose="02020602080505020303" pitchFamily="18" charset="0"/>
              </a:rPr>
              <a:t>words (</a:t>
            </a:r>
            <a:r>
              <a:rPr lang="cs-CZ" dirty="0" smtClean="0">
                <a:latin typeface="Baskerville Old Face" panose="02020602080505020303" pitchFamily="18" charset="0"/>
              </a:rPr>
              <a:t>2</a:t>
            </a:r>
            <a:r>
              <a:rPr lang="en-NZ" dirty="0" smtClean="0">
                <a:latin typeface="Baskerville Old Face" panose="02020602080505020303" pitchFamily="18" charset="0"/>
              </a:rPr>
              <a:t> sentences of </a:t>
            </a:r>
            <a:r>
              <a:rPr lang="cs-CZ" dirty="0" smtClean="0">
                <a:latin typeface="Baskerville Old Face" panose="02020602080505020303" pitchFamily="18" charset="0"/>
              </a:rPr>
              <a:t>15 </a:t>
            </a:r>
            <a:r>
              <a:rPr lang="en-NZ" dirty="0" smtClean="0">
                <a:latin typeface="Baskerville Old Face" panose="02020602080505020303" pitchFamily="18" charset="0"/>
              </a:rPr>
              <a:t>words per sentence), a short paragraph.</a:t>
            </a:r>
          </a:p>
          <a:p>
            <a:r>
              <a:rPr lang="en-NZ" b="1" u="sng" dirty="0" smtClean="0">
                <a:latin typeface="Baskerville Old Face" panose="02020602080505020303" pitchFamily="18" charset="0"/>
              </a:rPr>
              <a:t>Conclusion</a:t>
            </a:r>
            <a:r>
              <a:rPr lang="en-NZ" dirty="0" smtClean="0">
                <a:latin typeface="Baskerville Old Face" panose="02020602080505020303" pitchFamily="18" charset="0"/>
              </a:rPr>
              <a:t> - allow </a:t>
            </a:r>
            <a:r>
              <a:rPr lang="cs-CZ" dirty="0" smtClean="0">
                <a:latin typeface="Baskerville Old Face" panose="02020602080505020303" pitchFamily="18" charset="0"/>
              </a:rPr>
              <a:t>40 </a:t>
            </a:r>
            <a:r>
              <a:rPr lang="en-NZ" dirty="0" smtClean="0">
                <a:latin typeface="Baskerville Old Face" panose="02020602080505020303" pitchFamily="18" charset="0"/>
              </a:rPr>
              <a:t>words (</a:t>
            </a:r>
            <a:r>
              <a:rPr lang="cs-CZ" dirty="0" smtClean="0">
                <a:latin typeface="Baskerville Old Face" panose="02020602080505020303" pitchFamily="18" charset="0"/>
              </a:rPr>
              <a:t>3</a:t>
            </a:r>
            <a:r>
              <a:rPr lang="en-NZ" dirty="0" smtClean="0">
                <a:latin typeface="Baskerville Old Face" panose="02020602080505020303" pitchFamily="18" charset="0"/>
              </a:rPr>
              <a:t> good-sized sentences), a large paragraph.</a:t>
            </a:r>
          </a:p>
          <a:p>
            <a:r>
              <a:rPr lang="en-NZ" b="1" u="sng" dirty="0" smtClean="0">
                <a:latin typeface="Baskerville Old Face" panose="02020602080505020303" pitchFamily="18" charset="0"/>
              </a:rPr>
              <a:t>Body</a:t>
            </a:r>
            <a:r>
              <a:rPr lang="en-NZ" dirty="0" smtClean="0">
                <a:latin typeface="Baskerville Old Face" panose="02020602080505020303" pitchFamily="18" charset="0"/>
              </a:rPr>
              <a:t> - allow </a:t>
            </a:r>
            <a:r>
              <a:rPr lang="cs-CZ" dirty="0" smtClean="0">
                <a:latin typeface="Baskerville Old Face" panose="02020602080505020303" pitchFamily="18" charset="0"/>
              </a:rPr>
              <a:t>130 </a:t>
            </a:r>
            <a:r>
              <a:rPr lang="en-NZ" dirty="0" smtClean="0">
                <a:latin typeface="Baskerville Old Face" panose="02020602080505020303" pitchFamily="18" charset="0"/>
              </a:rPr>
              <a:t>words (3 short paragraphs of </a:t>
            </a:r>
            <a:r>
              <a:rPr lang="cs-CZ" dirty="0" smtClean="0">
                <a:latin typeface="Baskerville Old Face" panose="02020602080505020303" pitchFamily="18" charset="0"/>
              </a:rPr>
              <a:t>40 – 45 </a:t>
            </a:r>
            <a:r>
              <a:rPr lang="en-NZ" dirty="0" smtClean="0">
                <a:latin typeface="Baskerville Old Face" panose="02020602080505020303" pitchFamily="18" charset="0"/>
              </a:rPr>
              <a:t>words each, </a:t>
            </a:r>
            <a:r>
              <a:rPr lang="cs-CZ" dirty="0" smtClean="0">
                <a:latin typeface="Baskerville Old Face" panose="02020602080505020303" pitchFamily="18" charset="0"/>
              </a:rPr>
              <a:t>2 – 3 </a:t>
            </a:r>
            <a:r>
              <a:rPr lang="en-NZ" dirty="0" smtClean="0">
                <a:latin typeface="Baskerville Old Face" panose="02020602080505020303" pitchFamily="18" charset="0"/>
              </a:rPr>
              <a:t>sentences per paragraph).</a:t>
            </a:r>
          </a:p>
          <a:p>
            <a:endParaRPr lang="en-NZ" dirty="0" smtClean="0">
              <a:latin typeface="Baskerville Old Face" panose="02020602080505020303" pitchFamily="18" charset="0"/>
            </a:endParaRPr>
          </a:p>
        </p:txBody>
      </p:sp>
    </p:spTree>
    <p:extLst>
      <p:ext uri="{BB962C8B-B14F-4D97-AF65-F5344CB8AC3E}">
        <p14:creationId xmlns:p14="http://schemas.microsoft.com/office/powerpoint/2010/main" val="73039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5400" b="1" dirty="0" smtClean="0"/>
              <a:t>Spacing</a:t>
            </a:r>
            <a:endParaRPr lang="cs-CZ" sz="5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9"/>
            <a:ext cx="9629058" cy="4876386"/>
          </a:xfrm>
          <a:prstGeom prst="rect">
            <a:avLst/>
          </a:prstGeom>
        </p:spPr>
      </p:pic>
    </p:spTree>
    <p:extLst>
      <p:ext uri="{BB962C8B-B14F-4D97-AF65-F5344CB8AC3E}">
        <p14:creationId xmlns:p14="http://schemas.microsoft.com/office/powerpoint/2010/main" val="131102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5400" b="1" dirty="0" smtClean="0"/>
              <a:t>Quoting</a:t>
            </a:r>
            <a:endParaRPr lang="cs-CZ" sz="5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552" y="2872961"/>
            <a:ext cx="8888896" cy="2574958"/>
          </a:xfrm>
          <a:prstGeom prst="rect">
            <a:avLst/>
          </a:prstGeom>
        </p:spPr>
      </p:pic>
    </p:spTree>
    <p:extLst>
      <p:ext uri="{BB962C8B-B14F-4D97-AF65-F5344CB8AC3E}">
        <p14:creationId xmlns:p14="http://schemas.microsoft.com/office/powerpoint/2010/main" val="289743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0515600" cy="808582"/>
          </a:xfrm>
        </p:spPr>
        <p:txBody>
          <a:bodyPr/>
          <a:lstStyle/>
          <a:p>
            <a:r>
              <a:rPr lang="en-NZ" b="1" dirty="0" smtClean="0">
                <a:latin typeface="Baskerville Old Face" panose="02020602080505020303" pitchFamily="18" charset="0"/>
              </a:rPr>
              <a:t>WHAT IS AN ESSAY?</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11467"/>
            <a:ext cx="10515600" cy="4351338"/>
          </a:xfrm>
        </p:spPr>
        <p:txBody>
          <a:bodyPr>
            <a:normAutofit lnSpcReduction="10000"/>
          </a:bodyPr>
          <a:lstStyle/>
          <a:p>
            <a:r>
              <a:rPr lang="en-NZ" b="1" dirty="0" smtClean="0">
                <a:latin typeface="Baskerville Old Face" panose="02020602080505020303" pitchFamily="18" charset="0"/>
              </a:rPr>
              <a:t>An essay is an argument.</a:t>
            </a:r>
          </a:p>
          <a:p>
            <a:r>
              <a:rPr lang="en-NZ" b="1" dirty="0" smtClean="0">
                <a:latin typeface="Baskerville Old Face" panose="02020602080505020303" pitchFamily="18" charset="0"/>
              </a:rPr>
              <a:t>The purpose of the essay is to take a position on a question and then argue your viewpoint based on evidence.</a:t>
            </a:r>
          </a:p>
          <a:p>
            <a:r>
              <a:rPr lang="en-NZ" b="1" dirty="0" smtClean="0">
                <a:latin typeface="Baskerville Old Face" panose="02020602080505020303" pitchFamily="18" charset="0"/>
              </a:rPr>
              <a:t>You need to decide what is your point of view.</a:t>
            </a:r>
          </a:p>
          <a:p>
            <a:r>
              <a:rPr lang="en-NZ" b="1" dirty="0" smtClean="0">
                <a:latin typeface="Baskerville Old Face" panose="02020602080505020303" pitchFamily="18" charset="0"/>
              </a:rPr>
              <a:t>Then, you do some gathering of information and examples.</a:t>
            </a:r>
          </a:p>
          <a:p>
            <a:r>
              <a:rPr lang="en-NZ" b="1" dirty="0" smtClean="0">
                <a:latin typeface="Baskerville Old Face" panose="02020602080505020303" pitchFamily="18" charset="0"/>
              </a:rPr>
              <a:t>You start argue your essay.</a:t>
            </a:r>
          </a:p>
          <a:p>
            <a:r>
              <a:rPr lang="en-NZ" b="1" dirty="0" smtClean="0">
                <a:latin typeface="Baskerville Old Face" panose="02020602080505020303" pitchFamily="18" charset="0"/>
              </a:rPr>
              <a:t>Consider your ideas carefully, as you start writing them.</a:t>
            </a:r>
          </a:p>
          <a:p>
            <a:r>
              <a:rPr lang="en-NZ" b="1" dirty="0" smtClean="0">
                <a:latin typeface="Baskerville Old Face" panose="02020602080505020303" pitchFamily="18" charset="0"/>
              </a:rPr>
              <a:t>Add some interesting words and sentences.</a:t>
            </a:r>
          </a:p>
          <a:p>
            <a:r>
              <a:rPr lang="en-NZ" b="1" dirty="0" smtClean="0">
                <a:latin typeface="Baskerville Old Face" panose="02020602080505020303" pitchFamily="18" charset="0"/>
              </a:rPr>
              <a:t>Work done.</a:t>
            </a:r>
            <a:endParaRPr lang="ro-RO" b="1" dirty="0">
              <a:latin typeface="Baskerville Old Face" panose="02020602080505020303" pitchFamily="18" charset="0"/>
            </a:endParaRPr>
          </a:p>
        </p:txBody>
      </p:sp>
    </p:spTree>
    <p:extLst>
      <p:ext uri="{BB962C8B-B14F-4D97-AF65-F5344CB8AC3E}">
        <p14:creationId xmlns:p14="http://schemas.microsoft.com/office/powerpoint/2010/main" val="20431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669"/>
            <a:ext cx="10515600" cy="808582"/>
          </a:xfrm>
        </p:spPr>
        <p:txBody>
          <a:bodyPr>
            <a:normAutofit fontScale="90000"/>
          </a:bodyPr>
          <a:lstStyle/>
          <a:p>
            <a:r>
              <a:rPr lang="en-NZ" b="1" dirty="0" smtClean="0">
                <a:latin typeface="Baskerville Old Face" panose="02020602080505020303" pitchFamily="18" charset="0"/>
              </a:rPr>
              <a:t>WHAT </a:t>
            </a:r>
            <a:r>
              <a:rPr lang="cs-CZ" b="1" dirty="0" smtClean="0">
                <a:latin typeface="Baskerville Old Face" panose="02020602080505020303" pitchFamily="18" charset="0"/>
              </a:rPr>
              <a:t>ARE THE </a:t>
            </a:r>
            <a:r>
              <a:rPr lang="en-GB" b="1" dirty="0" smtClean="0">
                <a:latin typeface="Baskerville Old Face" panose="02020602080505020303" pitchFamily="18" charset="0"/>
              </a:rPr>
              <a:t>‘LEVELS’ OF WRITING?</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11467"/>
            <a:ext cx="10515600" cy="5547142"/>
          </a:xfrm>
        </p:spPr>
        <p:txBody>
          <a:bodyPr>
            <a:normAutofit lnSpcReduction="10000"/>
          </a:bodyPr>
          <a:lstStyle/>
          <a:p>
            <a:pPr marL="514350" indent="-514350">
              <a:buFont typeface="+mj-lt"/>
              <a:buAutoNum type="arabicPeriod"/>
            </a:pPr>
            <a:r>
              <a:rPr lang="en-NZ" b="1" dirty="0" smtClean="0">
                <a:latin typeface="Baskerville Old Face" panose="02020602080505020303" pitchFamily="18" charset="0"/>
              </a:rPr>
              <a:t>YOUR PIECE OF WRITING AS A WHOLE</a:t>
            </a:r>
          </a:p>
          <a:p>
            <a:pPr lvl="1"/>
            <a:r>
              <a:rPr lang="en-NZ" b="1" dirty="0" smtClean="0">
                <a:latin typeface="Baskerville Old Face" panose="02020602080505020303" pitchFamily="18" charset="0"/>
              </a:rPr>
              <a:t>the order of the main parts (sections, paragraphs…)</a:t>
            </a:r>
          </a:p>
          <a:p>
            <a:pPr lvl="1"/>
            <a:r>
              <a:rPr lang="en-NZ" b="1" dirty="0" smtClean="0">
                <a:latin typeface="Baskerville Old Face" panose="02020602080505020303" pitchFamily="18" charset="0"/>
              </a:rPr>
              <a:t>how the parts are linked together</a:t>
            </a:r>
          </a:p>
          <a:p>
            <a:pPr marL="514350" indent="-514350">
              <a:buFont typeface="+mj-lt"/>
              <a:buAutoNum type="arabicPeriod"/>
            </a:pPr>
            <a:r>
              <a:rPr lang="en-NZ" b="1" dirty="0" smtClean="0">
                <a:latin typeface="Baskerville Old Face" panose="02020602080505020303" pitchFamily="18" charset="0"/>
              </a:rPr>
              <a:t>ORGANISATION WITHIN THE SECTIONS/PARAGRAPHS</a:t>
            </a:r>
          </a:p>
          <a:p>
            <a:pPr lvl="1"/>
            <a:r>
              <a:rPr lang="en-NZ" b="1" dirty="0" smtClean="0">
                <a:latin typeface="Baskerville Old Face" panose="02020602080505020303" pitchFamily="18" charset="0"/>
              </a:rPr>
              <a:t>how well sentences are connected together</a:t>
            </a:r>
          </a:p>
          <a:p>
            <a:pPr marL="514350" indent="-514350">
              <a:buFont typeface="+mj-lt"/>
              <a:buAutoNum type="arabicPeriod"/>
            </a:pPr>
            <a:r>
              <a:rPr lang="en-NZ" b="1" dirty="0" smtClean="0">
                <a:latin typeface="Baskerville Old Face" panose="02020602080505020303" pitchFamily="18" charset="0"/>
              </a:rPr>
              <a:t>‘BASIC BUILDING BLOCKS OF WRITING’</a:t>
            </a:r>
          </a:p>
          <a:p>
            <a:pPr lvl="1"/>
            <a:r>
              <a:rPr lang="en-NZ" b="1" dirty="0" smtClean="0">
                <a:latin typeface="Baskerville Old Face" panose="02020602080505020303" pitchFamily="18" charset="0"/>
              </a:rPr>
              <a:t>vocabulary</a:t>
            </a:r>
          </a:p>
          <a:p>
            <a:pPr lvl="1"/>
            <a:r>
              <a:rPr lang="en-NZ" b="1" dirty="0" smtClean="0">
                <a:latin typeface="Baskerville Old Face" panose="02020602080505020303" pitchFamily="18" charset="0"/>
              </a:rPr>
              <a:t>grammar</a:t>
            </a:r>
          </a:p>
          <a:p>
            <a:pPr lvl="1"/>
            <a:r>
              <a:rPr lang="en-NZ" b="1" dirty="0" smtClean="0">
                <a:latin typeface="Baskerville Old Face" panose="02020602080505020303" pitchFamily="18" charset="0"/>
              </a:rPr>
              <a:t>spelling</a:t>
            </a:r>
          </a:p>
          <a:p>
            <a:pPr lvl="1"/>
            <a:r>
              <a:rPr lang="en-NZ" b="1" dirty="0" smtClean="0">
                <a:latin typeface="Baskerville Old Face" panose="02020602080505020303" pitchFamily="18" charset="0"/>
              </a:rPr>
              <a:t>punctuation	…</a:t>
            </a:r>
          </a:p>
          <a:p>
            <a:pPr marL="514350" indent="-514350">
              <a:buFont typeface="+mj-lt"/>
              <a:buAutoNum type="arabicPeriod"/>
            </a:pPr>
            <a:r>
              <a:rPr lang="en-NZ" b="1" dirty="0" smtClean="0">
                <a:latin typeface="Baskerville Old Face" panose="02020602080505020303" pitchFamily="18" charset="0"/>
              </a:rPr>
              <a:t>SPECIAL CONVENTIONS OF ACADEMIC WRITING</a:t>
            </a:r>
          </a:p>
          <a:p>
            <a:pPr lvl="1"/>
            <a:r>
              <a:rPr lang="en-NZ" b="1" dirty="0" smtClean="0">
                <a:latin typeface="Baskerville Old Face" panose="02020602080505020303" pitchFamily="18" charset="0"/>
              </a:rPr>
              <a:t>footnotes</a:t>
            </a:r>
          </a:p>
          <a:p>
            <a:pPr lvl="1"/>
            <a:r>
              <a:rPr lang="en-NZ" b="1" dirty="0" smtClean="0">
                <a:latin typeface="Baskerville Old Face" panose="02020602080505020303" pitchFamily="18" charset="0"/>
              </a:rPr>
              <a:t>references</a:t>
            </a:r>
          </a:p>
          <a:p>
            <a:pPr lvl="1"/>
            <a:r>
              <a:rPr lang="en-NZ" b="1" dirty="0" smtClean="0">
                <a:latin typeface="Baskerville Old Face" panose="02020602080505020303" pitchFamily="18" charset="0"/>
              </a:rPr>
              <a:t>bibliographies	…</a:t>
            </a:r>
          </a:p>
        </p:txBody>
      </p:sp>
    </p:spTree>
    <p:extLst>
      <p:ext uri="{BB962C8B-B14F-4D97-AF65-F5344CB8AC3E}">
        <p14:creationId xmlns:p14="http://schemas.microsoft.com/office/powerpoint/2010/main" val="214603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97" y="338963"/>
            <a:ext cx="11534460" cy="6198316"/>
          </a:xfrm>
          <a:prstGeom prst="rect">
            <a:avLst/>
          </a:prstGeom>
        </p:spPr>
      </p:pic>
    </p:spTree>
    <p:extLst>
      <p:ext uri="{BB962C8B-B14F-4D97-AF65-F5344CB8AC3E}">
        <p14:creationId xmlns:p14="http://schemas.microsoft.com/office/powerpoint/2010/main" val="149401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0515600" cy="808582"/>
          </a:xfrm>
        </p:spPr>
        <p:txBody>
          <a:bodyPr/>
          <a:lstStyle/>
          <a:p>
            <a:r>
              <a:rPr lang="en-NZ" b="1" dirty="0" smtClean="0">
                <a:latin typeface="Baskerville Old Face" panose="02020602080505020303" pitchFamily="18" charset="0"/>
              </a:rPr>
              <a:t>THE STRUCTURE</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11467"/>
            <a:ext cx="10515600" cy="5134742"/>
          </a:xfrm>
        </p:spPr>
        <p:txBody>
          <a:bodyPr>
            <a:normAutofit/>
          </a:bodyPr>
          <a:lstStyle/>
          <a:p>
            <a:r>
              <a:rPr lang="en-NZ" b="1" dirty="0" smtClean="0">
                <a:latin typeface="Baskerville Old Face" panose="02020602080505020303" pitchFamily="18" charset="0"/>
              </a:rPr>
              <a:t>Essay writing has a form and structure.</a:t>
            </a:r>
          </a:p>
          <a:p>
            <a:r>
              <a:rPr lang="en-NZ" b="1" dirty="0" smtClean="0">
                <a:latin typeface="Baskerville Old Face" panose="02020602080505020303" pitchFamily="18" charset="0"/>
              </a:rPr>
              <a:t>Your essay will have an introduction, a body, and a conclusion.</a:t>
            </a:r>
          </a:p>
          <a:p>
            <a:r>
              <a:rPr lang="en-NZ" b="1" dirty="0" smtClean="0">
                <a:latin typeface="Baskerville Old Face" panose="02020602080505020303" pitchFamily="18" charset="0"/>
              </a:rPr>
              <a:t>There are expected lengths for each of these sections.</a:t>
            </a:r>
          </a:p>
          <a:p>
            <a:r>
              <a:rPr lang="en-NZ" b="1" dirty="0" smtClean="0">
                <a:latin typeface="Baskerville Old Face" panose="02020602080505020303" pitchFamily="18" charset="0"/>
              </a:rPr>
              <a:t>You don’t need to spend long on the introduction because your real marks will be gained in the body of the essay.</a:t>
            </a:r>
          </a:p>
          <a:p>
            <a:r>
              <a:rPr lang="en-NZ" b="1" dirty="0" smtClean="0">
                <a:latin typeface="Baskerville Old Face" panose="02020602080505020303" pitchFamily="18" charset="0"/>
              </a:rPr>
              <a:t>In the body of the essay you use analysis.</a:t>
            </a:r>
          </a:p>
          <a:p>
            <a:r>
              <a:rPr lang="en-NZ" b="1" dirty="0" smtClean="0">
                <a:latin typeface="Baskerville Old Face" panose="02020602080505020303" pitchFamily="18" charset="0"/>
              </a:rPr>
              <a:t>All types of essay are handled in the same way, as you scrutinise and discuss the points you are making </a:t>
            </a:r>
            <a:r>
              <a:rPr lang="en-NZ" b="1" smtClean="0">
                <a:latin typeface="Baskerville Old Face" panose="02020602080505020303" pitchFamily="18" charset="0"/>
              </a:rPr>
              <a:t>in arguing </a:t>
            </a:r>
            <a:r>
              <a:rPr lang="en-NZ" b="1" dirty="0" smtClean="0">
                <a:latin typeface="Baskerville Old Face" panose="02020602080505020303" pitchFamily="18" charset="0"/>
              </a:rPr>
              <a:t>your idea. </a:t>
            </a:r>
          </a:p>
          <a:p>
            <a:pPr marL="0" indent="0">
              <a:buNone/>
            </a:pPr>
            <a:endParaRPr lang="ro-RO" b="1" dirty="0">
              <a:latin typeface="Baskerville Old Face" panose="02020602080505020303" pitchFamily="18" charset="0"/>
            </a:endParaRPr>
          </a:p>
        </p:txBody>
      </p:sp>
    </p:spTree>
    <p:extLst>
      <p:ext uri="{BB962C8B-B14F-4D97-AF65-F5344CB8AC3E}">
        <p14:creationId xmlns:p14="http://schemas.microsoft.com/office/powerpoint/2010/main" val="204437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301" y="143188"/>
            <a:ext cx="7465326" cy="6457507"/>
          </a:xfrm>
          <a:prstGeom prst="rect">
            <a:avLst/>
          </a:prstGeom>
        </p:spPr>
      </p:pic>
    </p:spTree>
    <p:extLst>
      <p:ext uri="{BB962C8B-B14F-4D97-AF65-F5344CB8AC3E}">
        <p14:creationId xmlns:p14="http://schemas.microsoft.com/office/powerpoint/2010/main" val="223453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0515600" cy="808582"/>
          </a:xfrm>
        </p:spPr>
        <p:txBody>
          <a:bodyPr/>
          <a:lstStyle/>
          <a:p>
            <a:r>
              <a:rPr lang="en-NZ" b="1" dirty="0" smtClean="0">
                <a:latin typeface="Baskerville Old Face" panose="02020602080505020303" pitchFamily="18" charset="0"/>
              </a:rPr>
              <a:t>MULTIPLE ANSWERS</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11467"/>
            <a:ext cx="10515600" cy="5134742"/>
          </a:xfrm>
        </p:spPr>
        <p:txBody>
          <a:bodyPr>
            <a:normAutofit/>
          </a:bodyPr>
          <a:lstStyle/>
          <a:p>
            <a:r>
              <a:rPr lang="en-NZ" b="1" dirty="0" smtClean="0">
                <a:latin typeface="Baskerville Old Face" panose="02020602080505020303" pitchFamily="18" charset="0"/>
              </a:rPr>
              <a:t>An essay question can have </a:t>
            </a:r>
            <a:r>
              <a:rPr lang="cs-CZ" b="1" dirty="0" smtClean="0">
                <a:latin typeface="Baskerville Old Face" panose="02020602080505020303" pitchFamily="18" charset="0"/>
              </a:rPr>
              <a:t>a </a:t>
            </a:r>
            <a:r>
              <a:rPr lang="en-NZ" b="1" dirty="0" smtClean="0">
                <a:latin typeface="Baskerville Old Face" panose="02020602080505020303" pitchFamily="18" charset="0"/>
              </a:rPr>
              <a:t>few different possible answers.</a:t>
            </a:r>
          </a:p>
          <a:p>
            <a:r>
              <a:rPr lang="en-NZ" b="1" dirty="0" smtClean="0">
                <a:latin typeface="Baskerville Old Face" panose="02020602080505020303" pitchFamily="18" charset="0"/>
              </a:rPr>
              <a:t>Teachers or examiners are looking for how well you put together your case, how convincing your argument is and the quality of evidence that you submit.</a:t>
            </a:r>
          </a:p>
        </p:txBody>
      </p:sp>
      <p:sp>
        <p:nvSpPr>
          <p:cNvPr id="4" name="AutoShape 2" descr="http://www.schoolatoz.nsw.edu.au/detresources/iStock_000010777314Small_GbaXXhTrNx_l.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Picture 4"/>
          <p:cNvPicPr>
            <a:picLocks noChangeAspect="1"/>
          </p:cNvPicPr>
          <p:nvPr/>
        </p:nvPicPr>
        <p:blipFill>
          <a:blip r:embed="rId2"/>
          <a:stretch>
            <a:fillRect/>
          </a:stretch>
        </p:blipFill>
        <p:spPr>
          <a:xfrm rot="21107629">
            <a:off x="3430439" y="3080400"/>
            <a:ext cx="5331123" cy="31986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2853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harpenSoften amount="43000"/>
                    </a14:imgEffect>
                    <a14:imgEffect>
                      <a14:brightnessContrast bright="20000" contrast="40000"/>
                    </a14:imgEffect>
                  </a14:imgLayer>
                </a14:imgProps>
              </a:ext>
              <a:ext uri="{28A0092B-C50C-407E-A947-70E740481C1C}">
                <a14:useLocalDpi xmlns:a14="http://schemas.microsoft.com/office/drawing/2010/main" val="0"/>
              </a:ext>
            </a:extLst>
          </a:blip>
          <a:srcRect l="29308" t="6995" r="23880"/>
          <a:stretch/>
        </p:blipFill>
        <p:spPr>
          <a:xfrm>
            <a:off x="3291840" y="374745"/>
            <a:ext cx="5328541" cy="5955030"/>
          </a:xfrm>
          <a:prstGeom prst="rect">
            <a:avLst/>
          </a:prstGeom>
        </p:spPr>
      </p:pic>
    </p:spTree>
    <p:extLst>
      <p:ext uri="{BB962C8B-B14F-4D97-AF65-F5344CB8AC3E}">
        <p14:creationId xmlns:p14="http://schemas.microsoft.com/office/powerpoint/2010/main" val="299670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2"/>
            <a:ext cx="10515600" cy="808582"/>
          </a:xfrm>
        </p:spPr>
        <p:txBody>
          <a:bodyPr/>
          <a:lstStyle/>
          <a:p>
            <a:r>
              <a:rPr lang="en-NZ" b="1" dirty="0" smtClean="0">
                <a:latin typeface="Baskerville Old Face" panose="02020602080505020303" pitchFamily="18" charset="0"/>
              </a:rPr>
              <a:t>RESEARCH OR STUDY FOR ESSAYS</a:t>
            </a:r>
            <a:endParaRPr lang="ro-RO" b="1" dirty="0">
              <a:latin typeface="Baskerville Old Face" panose="02020602080505020303" pitchFamily="18" charset="0"/>
            </a:endParaRPr>
          </a:p>
        </p:txBody>
      </p:sp>
      <p:sp>
        <p:nvSpPr>
          <p:cNvPr id="3" name="Content Placeholder 2"/>
          <p:cNvSpPr>
            <a:spLocks noGrp="1"/>
          </p:cNvSpPr>
          <p:nvPr>
            <p:ph idx="1"/>
          </p:nvPr>
        </p:nvSpPr>
        <p:spPr>
          <a:xfrm>
            <a:off x="838200" y="1211467"/>
            <a:ext cx="10515600" cy="5353106"/>
          </a:xfrm>
        </p:spPr>
        <p:txBody>
          <a:bodyPr>
            <a:normAutofit/>
          </a:bodyPr>
          <a:lstStyle/>
          <a:p>
            <a:r>
              <a:rPr lang="en-NZ" b="1" dirty="0" smtClean="0">
                <a:latin typeface="Baskerville Old Face" panose="02020602080505020303" pitchFamily="18" charset="0"/>
              </a:rPr>
              <a:t>In doing research of study for your essay, you are preparing better for the argument and the quality of your answer.</a:t>
            </a:r>
          </a:p>
          <a:p>
            <a:r>
              <a:rPr lang="en-NZ" b="1" dirty="0" smtClean="0">
                <a:latin typeface="Baskerville Old Face" panose="02020602080505020303" pitchFamily="18" charset="0"/>
              </a:rPr>
              <a:t>Some of the suggestions for your research: ask your teacher, individual study, go to the local library and ask for assistance, read a lot about the subject, research on the Internet, read biographies, look at the end of the chapters and see suggested references or studies, look for professional publications or websites, read newspapers, use TV, documentaries, YouTube and Google. </a:t>
            </a:r>
          </a:p>
          <a:p>
            <a:r>
              <a:rPr lang="en-NZ" b="1" dirty="0" smtClean="0">
                <a:latin typeface="Baskerville Old Face" panose="02020602080505020303" pitchFamily="18" charset="0"/>
              </a:rPr>
              <a:t>Take notes while you do your research. Start a fresh page of notes for each new book, source or article you are documenting. When you finish you can collate your thoughts.</a:t>
            </a:r>
          </a:p>
          <a:p>
            <a:r>
              <a:rPr lang="en-NZ" b="1" dirty="0" smtClean="0">
                <a:latin typeface="Baskerville Old Face" panose="02020602080505020303" pitchFamily="18" charset="0"/>
              </a:rPr>
              <a:t>In the research process you will discover new ways of thinking.  </a:t>
            </a:r>
          </a:p>
        </p:txBody>
      </p:sp>
    </p:spTree>
    <p:extLst>
      <p:ext uri="{BB962C8B-B14F-4D97-AF65-F5344CB8AC3E}">
        <p14:creationId xmlns:p14="http://schemas.microsoft.com/office/powerpoint/2010/main" val="414310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794</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Baskerville Old Face</vt:lpstr>
      <vt:lpstr>Calibri</vt:lpstr>
      <vt:lpstr>Calibri Light</vt:lpstr>
      <vt:lpstr>Office Theme</vt:lpstr>
      <vt:lpstr>ESSAY WRITING</vt:lpstr>
      <vt:lpstr>WHAT IS AN ESSAY?</vt:lpstr>
      <vt:lpstr>WHAT ARE THE ‘LEVELS’ OF WRITING?</vt:lpstr>
      <vt:lpstr>PowerPoint Presentation</vt:lpstr>
      <vt:lpstr>THE STRUCTURE</vt:lpstr>
      <vt:lpstr>PowerPoint Presentation</vt:lpstr>
      <vt:lpstr>MULTIPLE ANSWERS</vt:lpstr>
      <vt:lpstr>PowerPoint Presentation</vt:lpstr>
      <vt:lpstr>RESEARCH OR STUDY FOR ESSAYS</vt:lpstr>
      <vt:lpstr>MAKE A VALID CASE</vt:lpstr>
      <vt:lpstr>ANSWER IN THE INTRODUCTION</vt:lpstr>
      <vt:lpstr>SECTIONS OF AN ESSAY</vt:lpstr>
      <vt:lpstr>PowerPoint Presentation</vt:lpstr>
      <vt:lpstr>ESSAY LENGTH</vt:lpstr>
      <vt:lpstr>PARAGRAPHS</vt:lpstr>
      <vt:lpstr>EXAMPLE: 200 WORDS ESSAY</vt:lpstr>
      <vt:lpstr>Spacing</vt:lpstr>
      <vt:lpstr>Quoting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Dumitrache</dc:creator>
  <cp:lastModifiedBy>Olga</cp:lastModifiedBy>
  <cp:revision>29</cp:revision>
  <dcterms:created xsi:type="dcterms:W3CDTF">2016-10-02T22:05:53Z</dcterms:created>
  <dcterms:modified xsi:type="dcterms:W3CDTF">2017-04-07T11:06:13Z</dcterms:modified>
</cp:coreProperties>
</file>