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7" r:id="rId12"/>
    <p:sldId id="268" r:id="rId13"/>
    <p:sldId id="263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29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844823"/>
            <a:ext cx="8352928" cy="1274895"/>
          </a:xfrm>
        </p:spPr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Behavioral Economics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4005064"/>
            <a:ext cx="4744616" cy="864096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Lecture 1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1319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The downfall of the behavioral model is that it does not tell us why, only </a:t>
            </a:r>
            <a:r>
              <a:rPr lang="en-US" altLang="zh-CN" dirty="0" smtClean="0"/>
              <a:t>what. Thus</a:t>
            </a:r>
            <a:r>
              <a:rPr lang="en-US" altLang="zh-CN" dirty="0"/>
              <a:t>, we cannot generalize the behavioral model to various contexts and decisions. </a:t>
            </a:r>
            <a:r>
              <a:rPr lang="en-US" altLang="zh-CN" dirty="0" smtClean="0"/>
              <a:t>To do </a:t>
            </a:r>
            <a:r>
              <a:rPr lang="en-US" altLang="zh-CN" dirty="0"/>
              <a:t>this, we would need to understand the actual decision mechanism underlying </a:t>
            </a:r>
            <a:r>
              <a:rPr lang="en-US" altLang="zh-CN" dirty="0" smtClean="0"/>
              <a:t>the decision</a:t>
            </a:r>
            <a:r>
              <a:rPr lang="en-US" altLang="zh-CN" dirty="0"/>
              <a:t>. Additionally, because the behavioral model does not yield the </a:t>
            </a:r>
            <a:r>
              <a:rPr lang="en-US" altLang="zh-CN" dirty="0" smtClean="0"/>
              <a:t>individual motivation </a:t>
            </a:r>
            <a:r>
              <a:rPr lang="en-US" altLang="zh-CN" dirty="0"/>
              <a:t>for decisions, it provides </a:t>
            </a:r>
            <a:r>
              <a:rPr lang="en-US" altLang="zh-CN" dirty="0" smtClean="0"/>
              <a:t>an inappropriate </a:t>
            </a:r>
            <a:r>
              <a:rPr lang="en-US" altLang="zh-CN" dirty="0"/>
              <a:t>instrument for trying to </a:t>
            </a:r>
            <a:r>
              <a:rPr lang="en-US" altLang="zh-CN" dirty="0" smtClean="0"/>
              <a:t>help someone </a:t>
            </a:r>
            <a:r>
              <a:rPr lang="en-US" altLang="zh-CN" dirty="0"/>
              <a:t>to make better decisions.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87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3" y="2132856"/>
            <a:ext cx="8136904" cy="3877815"/>
          </a:xfrm>
        </p:spPr>
        <p:txBody>
          <a:bodyPr>
            <a:noAutofit/>
          </a:bodyPr>
          <a:lstStyle/>
          <a:p>
            <a:r>
              <a:rPr lang="en-US" altLang="zh-CN" dirty="0"/>
              <a:t>An alternative approach is to attempt to model the motivation for the </a:t>
            </a:r>
            <a:r>
              <a:rPr lang="en-US" altLang="zh-CN" dirty="0" smtClean="0"/>
              <a:t>decision mechanism</a:t>
            </a:r>
            <a:r>
              <a:rPr lang="en-US" altLang="zh-CN" dirty="0"/>
              <a:t>. We call this a procedurally rational model. A person is </a:t>
            </a:r>
            <a:r>
              <a:rPr lang="en-US" altLang="zh-CN" dirty="0" smtClean="0"/>
              <a:t>procedurally rational </a:t>
            </a:r>
            <a:r>
              <a:rPr lang="en-US" altLang="zh-CN" dirty="0"/>
              <a:t>if his or her decision is the result of logical deliberation. This deliberation </a:t>
            </a:r>
            <a:r>
              <a:rPr lang="en-US" altLang="zh-CN" dirty="0" smtClean="0"/>
              <a:t>might include misperceptions </a:t>
            </a:r>
            <a:r>
              <a:rPr lang="en-US" altLang="zh-CN" dirty="0"/>
              <a:t>or other constraints, but the process by which the decision </a:t>
            </a:r>
            <a:r>
              <a:rPr lang="en-US" altLang="zh-CN" dirty="0" smtClean="0"/>
              <a:t>is arrived </a:t>
            </a:r>
            <a:r>
              <a:rPr lang="en-US" altLang="zh-CN" dirty="0"/>
              <a:t>at itself is reasoned. </a:t>
            </a:r>
            <a:endParaRPr lang="en-US" altLang="zh-CN" dirty="0" smtClean="0"/>
          </a:p>
          <a:p>
            <a:r>
              <a:rPr lang="en-US" altLang="zh-CN" dirty="0" smtClean="0"/>
              <a:t>Thus</a:t>
            </a:r>
            <a:r>
              <a:rPr lang="en-US" altLang="zh-CN" dirty="0"/>
              <a:t>, a procedural rational model attempts to provide </a:t>
            </a:r>
            <a:r>
              <a:rPr lang="en-US" altLang="zh-CN" dirty="0" smtClean="0"/>
              <a:t>a reasoned </a:t>
            </a:r>
            <a:r>
              <a:rPr lang="en-US" altLang="zh-CN" dirty="0"/>
              <a:t>decision mechanism that might not always arrive at the correct choice owing </a:t>
            </a:r>
            <a:r>
              <a:rPr lang="en-US" altLang="zh-CN" dirty="0" smtClean="0"/>
              <a:t>to misperceptions</a:t>
            </a:r>
            <a:r>
              <a:rPr lang="en-US" altLang="zh-CN" dirty="0"/>
              <a:t>, limits on cognitive ability, or other constraints on decision resources.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40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It would be difficult to take behavioral relationships estimated in an experiment </a:t>
            </a:r>
            <a:r>
              <a:rPr lang="en-US" altLang="zh-CN" dirty="0" smtClean="0"/>
              <a:t>and directly </a:t>
            </a:r>
            <a:r>
              <a:rPr lang="en-US" altLang="zh-CN" dirty="0"/>
              <a:t>apply them to policy in a market</a:t>
            </a:r>
            <a:r>
              <a:rPr lang="en-US" altLang="zh-CN" dirty="0" smtClean="0"/>
              <a:t>.</a:t>
            </a:r>
          </a:p>
          <a:p>
            <a:r>
              <a:rPr lang="en-US" altLang="zh-CN" dirty="0"/>
              <a:t>Empirical estimates from field data are usually much more readily generalized </a:t>
            </a:r>
            <a:r>
              <a:rPr lang="en-US" altLang="zh-CN" dirty="0" smtClean="0"/>
              <a:t>to other </a:t>
            </a:r>
            <a:r>
              <a:rPr lang="en-US" altLang="zh-CN" dirty="0"/>
              <a:t>conditions so long as the underlying model being estimated is correct. This </a:t>
            </a:r>
            <a:r>
              <a:rPr lang="en-US" altLang="zh-CN" dirty="0" smtClean="0"/>
              <a:t>ability to </a:t>
            </a:r>
            <a:r>
              <a:rPr lang="en-US" altLang="zh-CN" dirty="0"/>
              <a:t>apply an estimated relationship more broadly is called external validity. 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Special Relationship between Behavioral</a:t>
            </a:r>
            <a:br>
              <a:rPr lang="en-US" altLang="zh-CN" sz="3200" dirty="0"/>
            </a:br>
            <a:r>
              <a:rPr lang="en-US" altLang="zh-CN" sz="3200" dirty="0"/>
              <a:t>Economics and Experimental Economics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03215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Thanks for Listening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441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If economics is the study of how scarce resources are allocated given unlimited </a:t>
            </a:r>
            <a:r>
              <a:rPr lang="en-US" altLang="zh-CN" dirty="0" smtClean="0"/>
              <a:t>wants, behavioral </a:t>
            </a:r>
            <a:r>
              <a:rPr lang="en-US" altLang="zh-CN" dirty="0"/>
              <a:t>economics may be said to focus more specifically on how scarce </a:t>
            </a:r>
            <a:r>
              <a:rPr lang="en-US" altLang="zh-CN" dirty="0" smtClean="0"/>
              <a:t>decision resources </a:t>
            </a:r>
            <a:r>
              <a:rPr lang="en-US" altLang="zh-CN" dirty="0"/>
              <a:t>are allocated. Standard microeconomic modeling supposes that people </a:t>
            </a:r>
            <a:r>
              <a:rPr lang="en-US" altLang="zh-CN" dirty="0" smtClean="0"/>
              <a:t>make decisions </a:t>
            </a:r>
            <a:r>
              <a:rPr lang="en-US" altLang="zh-CN" dirty="0"/>
              <a:t>with the sole purpose of making themselves better off. Behavioral economics </a:t>
            </a:r>
            <a:r>
              <a:rPr lang="en-US" altLang="zh-CN" dirty="0" smtClean="0"/>
              <a:t>often focuses </a:t>
            </a:r>
            <a:r>
              <a:rPr lang="en-US" altLang="zh-CN" dirty="0"/>
              <a:t>on how people systematically deviate from the best possible decisions and what it </a:t>
            </a:r>
            <a:r>
              <a:rPr lang="en-US" altLang="zh-CN" dirty="0" smtClean="0"/>
              <a:t>will mean </a:t>
            </a:r>
            <a:r>
              <a:rPr lang="en-US" altLang="zh-CN" dirty="0"/>
              <a:t>for the allocation of scarce resources. 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RATIONALITY, IRRATIONALITY, AND RATIONALIZATION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3352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Behavioral economics is the study of how observed human behavior affects the allocation of scarce resources. </a:t>
            </a:r>
            <a:r>
              <a:rPr lang="en-US" altLang="zh-CN" sz="2800" dirty="0" smtClean="0"/>
              <a:t>We </a:t>
            </a:r>
            <a:r>
              <a:rPr lang="en-US" altLang="zh-CN" sz="2800" dirty="0"/>
              <a:t>often refer to the standard model of an economic decision maker as the rational choice model or simply rational model.</a:t>
            </a:r>
            <a:endParaRPr lang="zh-CN" altLang="en-US" sz="2800" dirty="0"/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07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The person’s decision </a:t>
            </a:r>
            <a:r>
              <a:rPr lang="en-US" altLang="zh-CN" dirty="0" smtClean="0"/>
              <a:t>problem could </a:t>
            </a:r>
            <a:r>
              <a:rPr lang="en-US" altLang="zh-CN" dirty="0"/>
              <a:t>then be represented </a:t>
            </a:r>
            <a:r>
              <a:rPr lang="en-US" altLang="zh-CN" dirty="0" smtClean="0"/>
              <a:t>as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subject </a:t>
            </a:r>
            <a:r>
              <a:rPr lang="en-US" altLang="zh-CN" dirty="0"/>
              <a:t>to a budget </a:t>
            </a:r>
            <a:r>
              <a:rPr lang="en-US" altLang="zh-CN" dirty="0" smtClean="0"/>
              <a:t>constraint</a:t>
            </a:r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Rational Choice Theory and Rational Modeling</a:t>
            </a:r>
            <a:endParaRPr lang="zh-CN" alt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903" y="3152774"/>
            <a:ext cx="2336447" cy="85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144244"/>
            <a:ext cx="2238454" cy="661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32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/>
              <a:t>The Decision Problem</a:t>
            </a:r>
            <a:endParaRPr lang="zh-CN" altLang="en-US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132856"/>
            <a:ext cx="737235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514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An internal solution to the utility maximization problem occurs where the ratio of </a:t>
            </a:r>
            <a:r>
              <a:rPr lang="en-US" altLang="zh-CN" dirty="0" smtClean="0"/>
              <a:t>the marginal </a:t>
            </a:r>
            <a:r>
              <a:rPr lang="en-US" altLang="zh-CN" dirty="0"/>
              <a:t>utilities is equal to the ratio of prices: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95536" y="620688"/>
            <a:ext cx="8496944" cy="1054250"/>
          </a:xfrm>
        </p:spPr>
        <p:txBody>
          <a:bodyPr/>
          <a:lstStyle/>
          <a:p>
            <a:r>
              <a:rPr lang="en-US" altLang="zh-CN" sz="3200" dirty="0" smtClean="0"/>
              <a:t>Solution </a:t>
            </a:r>
            <a:r>
              <a:rPr lang="en-US" altLang="zh-CN" sz="3200" dirty="0"/>
              <a:t>to the utility-maximization problem</a:t>
            </a:r>
            <a:endParaRPr lang="zh-CN" altLang="en-US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789040"/>
            <a:ext cx="4605163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907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 common profit-maximization </a:t>
            </a:r>
            <a:r>
              <a:rPr lang="en-US" altLang="zh-CN" dirty="0"/>
              <a:t>model may be written </a:t>
            </a:r>
            <a:r>
              <a:rPr lang="en-US" altLang="zh-CN" dirty="0" smtClean="0"/>
              <a:t>as: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Rationality and Demand Curves</a:t>
            </a:r>
            <a:endParaRPr lang="zh-CN" altLang="en-US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64349"/>
            <a:ext cx="3384376" cy="884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252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/>
              <a:t>Profit Maximization</a:t>
            </a:r>
            <a:endParaRPr lang="zh-CN" altLang="en-US" sz="3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76872"/>
            <a:ext cx="6088335" cy="4388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209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2204864"/>
            <a:ext cx="8119991" cy="3877815"/>
          </a:xfrm>
        </p:spPr>
        <p:txBody>
          <a:bodyPr>
            <a:noAutofit/>
          </a:bodyPr>
          <a:lstStyle/>
          <a:p>
            <a:r>
              <a:rPr lang="en-US" altLang="zh-CN" dirty="0"/>
              <a:t>B</a:t>
            </a:r>
            <a:r>
              <a:rPr lang="en-US" altLang="zh-CN" dirty="0" smtClean="0"/>
              <a:t>ounded rationality is </a:t>
            </a:r>
            <a:r>
              <a:rPr lang="en-US" altLang="zh-CN" dirty="0"/>
              <a:t>the notion that whereas people might have a desire to find the optimal </a:t>
            </a:r>
            <a:r>
              <a:rPr lang="en-US" altLang="zh-CN" dirty="0" smtClean="0"/>
              <a:t>decision, they </a:t>
            </a:r>
            <a:r>
              <a:rPr lang="en-US" altLang="zh-CN" dirty="0"/>
              <a:t>have limits on their cognitive abilities, limits on access to information, </a:t>
            </a:r>
            <a:r>
              <a:rPr lang="en-US" altLang="zh-CN" dirty="0" smtClean="0"/>
              <a:t>and perhaps </a:t>
            </a:r>
            <a:r>
              <a:rPr lang="en-US" altLang="zh-CN" dirty="0"/>
              <a:t>limits on other necessary resources for making decisions. Because of </a:t>
            </a:r>
            <a:r>
              <a:rPr lang="en-US" altLang="zh-CN" dirty="0" smtClean="0"/>
              <a:t>these limitations</a:t>
            </a:r>
            <a:r>
              <a:rPr lang="en-US" altLang="zh-CN" dirty="0"/>
              <a:t>, rather than optimize, people seek to simplify their decision problem </a:t>
            </a:r>
            <a:r>
              <a:rPr lang="en-US" altLang="zh-CN" dirty="0" smtClean="0"/>
              <a:t>by narrowing </a:t>
            </a:r>
            <a:r>
              <a:rPr lang="en-US" altLang="zh-CN" dirty="0"/>
              <a:t>the set of possible choices, by narrowing the characteristics of outcomes </a:t>
            </a:r>
            <a:r>
              <a:rPr lang="en-US" altLang="zh-CN" dirty="0" smtClean="0"/>
              <a:t>that they </a:t>
            </a:r>
            <a:r>
              <a:rPr lang="en-US" altLang="zh-CN" dirty="0"/>
              <a:t>might consider, or by simplifying the relationships between choices and outcomes.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Bounded Rationality and Model Types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87999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精装书">
  <a:themeElements>
    <a:clrScheme name="精装书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精装书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精装书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27</TotalTime>
  <Words>532</Words>
  <Application>Microsoft Office PowerPoint</Application>
  <PresentationFormat>全屏显示(4:3)</PresentationFormat>
  <Paragraphs>26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精装书</vt:lpstr>
      <vt:lpstr> Behavioral Economics</vt:lpstr>
      <vt:lpstr>RATIONALITY, IRRATIONALITY, AND RATIONALIZATION</vt:lpstr>
      <vt:lpstr>PowerPoint 演示文稿</vt:lpstr>
      <vt:lpstr>Rational Choice Theory and Rational Modeling</vt:lpstr>
      <vt:lpstr>The Decision Problem</vt:lpstr>
      <vt:lpstr>Solution to the utility-maximization problem</vt:lpstr>
      <vt:lpstr>Rationality and Demand Curves</vt:lpstr>
      <vt:lpstr>Profit Maximization</vt:lpstr>
      <vt:lpstr>Bounded Rationality and Model Types</vt:lpstr>
      <vt:lpstr>PowerPoint 演示文稿</vt:lpstr>
      <vt:lpstr>PowerPoint 演示文稿</vt:lpstr>
      <vt:lpstr>Special Relationship between Behavioral Economics and Experimental Economics</vt:lpstr>
      <vt:lpstr>Thanks for Listening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Behavioral Economics</dc:title>
  <dc:creator>myuser</dc:creator>
  <cp:lastModifiedBy>myuser</cp:lastModifiedBy>
  <cp:revision>9</cp:revision>
  <dcterms:created xsi:type="dcterms:W3CDTF">2016-06-01T08:49:25Z</dcterms:created>
  <dcterms:modified xsi:type="dcterms:W3CDTF">2016-06-01T09:22:33Z</dcterms:modified>
</cp:coreProperties>
</file>