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3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BA2A42-6348-4031-8089-A3D70D6BD501}" type="datetimeFigureOut">
              <a:rPr lang="cs-CZ" smtClean="0"/>
              <a:t>28.2.2017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7AF89F-5271-44D2-A89D-014E0F536A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118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AF89F-5271-44D2-A89D-014E0F536A61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931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6843" y="3887812"/>
            <a:ext cx="12195668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5488" y="2166364"/>
            <a:ext cx="11247120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472" y="3913632"/>
            <a:ext cx="11506200" cy="4572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02A40-0BC0-4F8A-B2DD-A49A4823C783}" type="datetime1">
              <a:rPr lang="en-US" smtClean="0"/>
              <a:t>2/28/2017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A7591-A0C0-4478-A0F2-1ABAE8F1FEE2}" type="datetime1">
              <a:rPr lang="en-US" smtClean="0"/>
              <a:t>2/28/2017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BED0CBB8-50B2-4A5A-9AC3-F4C0D5326F0C}" type="datetime1">
              <a:rPr lang="en-US" smtClean="0"/>
              <a:t>2/28/2017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A7FCF-8502-4568-BFD1-6703A031A94A}" type="datetime1">
              <a:rPr lang="en-US" smtClean="0"/>
              <a:t>2/28/2017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-6843" y="3887812"/>
            <a:ext cx="12195668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167128"/>
            <a:ext cx="11247120" cy="173736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472" y="3913212"/>
            <a:ext cx="11503152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2F37366-4E84-49FB-867D-D5C26EF8CE88}" type="datetime1">
              <a:rPr lang="en-US" smtClean="0"/>
              <a:t>2/28/2017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5E167-2105-4CC9-88B4-745B1CE97CF1}" type="datetime1">
              <a:rPr lang="en-US" smtClean="0"/>
              <a:t>2/28/2017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D4B69-360C-4263-A959-C13076984E33}" type="datetime1">
              <a:rPr lang="en-US" smtClean="0"/>
              <a:t>2/28/2017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86292-6A9B-4629-AC4A-17D6A8BB4106}" type="datetime1">
              <a:rPr lang="en-US" smtClean="0"/>
              <a:t>2/28/2017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8BE11-530D-4384-8676-67B24913EDB9}" type="datetime1">
              <a:rPr lang="en-US" smtClean="0"/>
              <a:t>2/28/2017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73B82-0AB8-493E-99AC-826BF9E9CB82}" type="datetime1">
              <a:rPr lang="en-US" smtClean="0"/>
              <a:t>2/28/2017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8BEEF-6AAB-4F18-8330-82C91DA718EC}" type="datetime1">
              <a:rPr lang="en-US" smtClean="0"/>
              <a:t>2/28/2017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AFC4CD32-B85E-416C-9FFB-E96B4EE3E6E3}" type="datetime1">
              <a:rPr lang="en-US" smtClean="0"/>
              <a:t>2/28/2017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smtClean="0"/>
              <a:t>thinking it through</a:t>
            </a:r>
            <a:br>
              <a:rPr lang="cs-CZ" b="1" dirty="0" smtClean="0"/>
            </a:br>
            <a:r>
              <a:rPr lang="cs-CZ" sz="2800" dirty="0" smtClean="0"/>
              <a:t>and what it </a:t>
            </a:r>
            <a:r>
              <a:rPr lang="cs-CZ" sz="2800" u="sng" dirty="0" smtClean="0"/>
              <a:t>involves</a:t>
            </a:r>
            <a:endParaRPr lang="cs-CZ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5948" y="3905711"/>
            <a:ext cx="11506200" cy="457200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unit 2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4235981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38" y="202131"/>
            <a:ext cx="11827042" cy="1508760"/>
          </a:xfrm>
        </p:spPr>
        <p:txBody>
          <a:bodyPr>
            <a:normAutofit/>
          </a:bodyPr>
          <a:lstStyle/>
          <a:p>
            <a:r>
              <a:rPr lang="en-GB" sz="4400" dirty="0" smtClean="0"/>
              <a:t>imagine you’re a student of architecture</a:t>
            </a:r>
            <a:br>
              <a:rPr lang="en-GB" sz="4400" dirty="0" smtClean="0"/>
            </a:br>
            <a:r>
              <a:rPr lang="en-GB" sz="2800" dirty="0" smtClean="0"/>
              <a:t>… you have been asked to design a new play area for a local primary school</a:t>
            </a:r>
            <a:endParaRPr lang="cs-CZ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438" y="1710891"/>
            <a:ext cx="6978315" cy="507708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sz="2800" dirty="0" smtClean="0"/>
              <a:t>In groups, write at least 10 questions you would need to ask before you begin your design.</a:t>
            </a:r>
          </a:p>
          <a:p>
            <a:pPr>
              <a:lnSpc>
                <a:spcPct val="150000"/>
              </a:lnSpc>
            </a:pPr>
            <a:r>
              <a:rPr lang="en-GB" sz="2800" dirty="0" smtClean="0"/>
              <a:t>Try to use each question word at least once.</a:t>
            </a:r>
          </a:p>
          <a:p>
            <a:pPr>
              <a:lnSpc>
                <a:spcPct val="150000"/>
              </a:lnSpc>
            </a:pPr>
            <a:r>
              <a:rPr lang="en-GB" sz="2800" dirty="0" smtClean="0"/>
              <a:t>Which questions do you think are the most important?</a:t>
            </a:r>
          </a:p>
          <a:p>
            <a:pPr>
              <a:lnSpc>
                <a:spcPct val="150000"/>
              </a:lnSpc>
            </a:pPr>
            <a:r>
              <a:rPr lang="en-GB" sz="2800" dirty="0" smtClean="0"/>
              <a:t>Where do you think you could get answers?</a:t>
            </a:r>
            <a:endParaRPr lang="cs-CZ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0729" b="18092"/>
          <a:stretch/>
        </p:blipFill>
        <p:spPr>
          <a:xfrm>
            <a:off x="7159753" y="2213836"/>
            <a:ext cx="4746226" cy="420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74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284" y="168442"/>
            <a:ext cx="11946883" cy="1624494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GB" sz="3200" dirty="0" smtClean="0"/>
              <a:t>Stephen and Alison are in your architecture class.</a:t>
            </a:r>
            <a:br>
              <a:rPr lang="en-GB" sz="3200" dirty="0" smtClean="0"/>
            </a:br>
            <a:r>
              <a:rPr lang="en-GB" sz="3600" dirty="0" smtClean="0"/>
              <a:t>read their questions and compare them with yours.</a:t>
            </a:r>
            <a:endParaRPr lang="cs-CZ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11</a:t>
            </a:fld>
            <a:endParaRPr lang="en-US" dirty="0"/>
          </a:p>
        </p:txBody>
      </p:sp>
      <p:sp>
        <p:nvSpPr>
          <p:cNvPr id="8" name="AutoShape 2" descr="Image result for students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84" y="1912017"/>
            <a:ext cx="6236970" cy="48759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8658" r="4021"/>
          <a:stretch/>
        </p:blipFill>
        <p:spPr>
          <a:xfrm>
            <a:off x="6553247" y="1997357"/>
            <a:ext cx="5051944" cy="42210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09641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9666" y="108284"/>
            <a:ext cx="6782333" cy="1804738"/>
          </a:xfrm>
        </p:spPr>
        <p:txBody>
          <a:bodyPr>
            <a:normAutofit/>
          </a:bodyPr>
          <a:lstStyle/>
          <a:p>
            <a:r>
              <a:rPr lang="en-GB" sz="2700" dirty="0" smtClean="0"/>
              <a:t>Listen to Alison and Stephen discussing the answers they got.</a:t>
            </a:r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GB" sz="3200" dirty="0" smtClean="0"/>
              <a:t>What are the most important factors for their design?</a:t>
            </a:r>
            <a:endParaRPr lang="cs-CZ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09667" cy="6858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8386010" y="1913022"/>
            <a:ext cx="3657599" cy="2225841"/>
            <a:chOff x="8162634" y="1913022"/>
            <a:chExt cx="3880976" cy="24001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10309" r="4295" b="20171"/>
            <a:stretch/>
          </p:blipFill>
          <p:spPr>
            <a:xfrm>
              <a:off x="8169442" y="1913022"/>
              <a:ext cx="3874168" cy="240019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162634" y="1948614"/>
              <a:ext cx="15881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b="1" dirty="0" smtClean="0"/>
                <a:t>weeds</a:t>
              </a:r>
              <a:endParaRPr lang="cs-CZ" sz="2800" b="1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710455" y="2857247"/>
            <a:ext cx="3642040" cy="2423612"/>
            <a:chOff x="5409666" y="3354844"/>
            <a:chExt cx="3642040" cy="242361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09666" y="3354844"/>
              <a:ext cx="3642040" cy="242361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029660" y="3390436"/>
              <a:ext cx="20092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 smtClean="0"/>
                <a:t>vandalism</a:t>
              </a:r>
              <a:endParaRPr lang="cs-CZ" b="1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596659" y="4209720"/>
            <a:ext cx="4014652" cy="2213134"/>
            <a:chOff x="7596659" y="4209720"/>
            <a:chExt cx="4014652" cy="221313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98178" y="4209720"/>
              <a:ext cx="2213133" cy="221313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596659" y="5899634"/>
              <a:ext cx="18015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 smtClean="0"/>
                <a:t>handicap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900654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611" y="284176"/>
            <a:ext cx="10373388" cy="150876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in groups, make a </a:t>
            </a:r>
            <a:r>
              <a:rPr lang="en-GB" u="sng" dirty="0" smtClean="0"/>
              <a:t>sketch</a:t>
            </a:r>
            <a:r>
              <a:rPr lang="en-GB" dirty="0" smtClean="0"/>
              <a:t> of a play area that meets the </a:t>
            </a:r>
            <a:r>
              <a:rPr lang="en-GB" u="sng" dirty="0" smtClean="0"/>
              <a:t>criteria</a:t>
            </a:r>
            <a:r>
              <a:rPr lang="en-GB" dirty="0" smtClean="0"/>
              <a:t> requested by the teachers and head teacher.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3373" y="2369027"/>
            <a:ext cx="5600858" cy="1709678"/>
          </a:xfrm>
        </p:spPr>
        <p:txBody>
          <a:bodyPr>
            <a:normAutofit/>
          </a:bodyPr>
          <a:lstStyle/>
          <a:p>
            <a:r>
              <a:rPr lang="en-GB" dirty="0" smtClean="0"/>
              <a:t>THIS IS THE PLAN OF THE SCHOOL AS IT IS AT PRESENT (YOU CAN FIND IT ON P. 206).</a:t>
            </a:r>
          </a:p>
          <a:p>
            <a:r>
              <a:rPr lang="en-GB" dirty="0" smtClean="0"/>
              <a:t>USE THE PLAN AS A BASIS FOR YOUR DESIGN.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611" y="1875731"/>
            <a:ext cx="5372258" cy="49122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373" y="4906290"/>
            <a:ext cx="1881689" cy="188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58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95" y="284176"/>
            <a:ext cx="11111896" cy="1508760"/>
          </a:xfrm>
        </p:spPr>
        <p:txBody>
          <a:bodyPr/>
          <a:lstStyle/>
          <a:p>
            <a:r>
              <a:rPr lang="en-GB" dirty="0" smtClean="0"/>
              <a:t>COMPARE YOUR DESIGN WITH OTHER GROUPS.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4139" y="1891125"/>
            <a:ext cx="4211052" cy="779886"/>
          </a:xfrm>
        </p:spPr>
        <p:txBody>
          <a:bodyPr>
            <a:normAutofit/>
          </a:bodyPr>
          <a:lstStyle/>
          <a:p>
            <a:r>
              <a:rPr lang="en-GB" sz="2400" dirty="0" smtClean="0"/>
              <a:t>YOU CAN ALSO COMPARE IT TO THIS SAMPLE SOLUTION.</a:t>
            </a:r>
            <a:endParaRPr lang="cs-CZ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820" y="1891125"/>
            <a:ext cx="6930191" cy="489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482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474" y="284176"/>
            <a:ext cx="10806525" cy="1508760"/>
          </a:xfrm>
        </p:spPr>
        <p:txBody>
          <a:bodyPr>
            <a:normAutofit/>
          </a:bodyPr>
          <a:lstStyle/>
          <a:p>
            <a:r>
              <a:rPr lang="en-GB" sz="5400" dirty="0" smtClean="0"/>
              <a:t>3) what do the words mean?</a:t>
            </a:r>
            <a:endParaRPr lang="cs-CZ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726" y="2011680"/>
            <a:ext cx="11328465" cy="1814362"/>
          </a:xfrm>
        </p:spPr>
        <p:txBody>
          <a:bodyPr>
            <a:noAutofit/>
          </a:bodyPr>
          <a:lstStyle/>
          <a:p>
            <a:r>
              <a:rPr lang="en-GB" sz="2800" dirty="0" smtClean="0"/>
              <a:t>Words are symbols representing ideas and experiences.</a:t>
            </a:r>
          </a:p>
          <a:p>
            <a:r>
              <a:rPr lang="en-GB" sz="2800" dirty="0" smtClean="0"/>
              <a:t>BUT the ideas and experiences of the people using words often differ.</a:t>
            </a:r>
          </a:p>
          <a:p>
            <a:r>
              <a:rPr lang="en-GB" sz="2800" dirty="0" smtClean="0"/>
              <a:t>As a result, the same word can mean different things to different people.</a:t>
            </a:r>
            <a:endParaRPr lang="cs-CZ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0545" b="6988"/>
          <a:stretch/>
        </p:blipFill>
        <p:spPr>
          <a:xfrm>
            <a:off x="3524886" y="4044786"/>
            <a:ext cx="4837061" cy="26289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2312418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/>
              <a:t>INDIVIDUALLY</a:t>
            </a:r>
            <a:r>
              <a:rPr lang="en-GB" dirty="0" smtClean="0"/>
              <a:t>, write the meaning of the following words and expressions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919" y="2011679"/>
            <a:ext cx="3910502" cy="4653815"/>
          </a:xfrm>
        </p:spPr>
        <p:txBody>
          <a:bodyPr>
            <a:noAutofit/>
          </a:bodyPr>
          <a:lstStyle/>
          <a:p>
            <a:r>
              <a:rPr lang="en-GB" sz="4000" dirty="0" smtClean="0"/>
              <a:t>study skills</a:t>
            </a:r>
          </a:p>
          <a:p>
            <a:r>
              <a:rPr lang="en-GB" sz="4000" dirty="0" smtClean="0"/>
              <a:t>peace</a:t>
            </a:r>
          </a:p>
          <a:p>
            <a:r>
              <a:rPr lang="en-GB" sz="4000" dirty="0" smtClean="0"/>
              <a:t>freedom</a:t>
            </a:r>
          </a:p>
          <a:p>
            <a:r>
              <a:rPr lang="en-GB" sz="4000" dirty="0" smtClean="0"/>
              <a:t>fluent in English</a:t>
            </a:r>
          </a:p>
          <a:p>
            <a:r>
              <a:rPr lang="en-GB" sz="4000" dirty="0" smtClean="0"/>
              <a:t>happiness</a:t>
            </a:r>
          </a:p>
          <a:p>
            <a:r>
              <a:rPr lang="en-GB" sz="4000" dirty="0" smtClean="0"/>
              <a:t>a good party</a:t>
            </a:r>
            <a:endParaRPr lang="cs-CZ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5246" t="11653" r="21094" b="6853"/>
          <a:stretch/>
        </p:blipFill>
        <p:spPr>
          <a:xfrm>
            <a:off x="6057995" y="2011678"/>
            <a:ext cx="4600932" cy="465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598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421" y="284176"/>
            <a:ext cx="11063770" cy="150876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communication involves at least two people.</a:t>
            </a:r>
            <a:br>
              <a:rPr lang="en-GB" dirty="0" smtClean="0"/>
            </a:br>
            <a:r>
              <a:rPr lang="en-GB" sz="3600" dirty="0" smtClean="0"/>
              <a:t>if the words used are not precisely defined, misunderstanding can easily result.</a:t>
            </a:r>
            <a:endParaRPr lang="cs-CZ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632" y="2011680"/>
            <a:ext cx="11694694" cy="2151246"/>
          </a:xfrm>
        </p:spPr>
        <p:txBody>
          <a:bodyPr/>
          <a:lstStyle/>
          <a:p>
            <a:r>
              <a:rPr lang="en-GB" dirty="0" smtClean="0"/>
              <a:t>WHAT IS THE PROBLEM IN THIS CONVERSATION?</a:t>
            </a:r>
          </a:p>
          <a:p>
            <a:endParaRPr lang="en-GB" dirty="0"/>
          </a:p>
          <a:p>
            <a:r>
              <a:rPr lang="en-GB" dirty="0" smtClean="0"/>
              <a:t>ANDREA:	The government said it would fully </a:t>
            </a:r>
            <a:r>
              <a:rPr lang="en-GB" b="1" dirty="0" smtClean="0"/>
              <a:t>support</a:t>
            </a:r>
            <a:r>
              <a:rPr lang="en-GB" dirty="0" smtClean="0"/>
              <a:t> </a:t>
            </a:r>
            <a:r>
              <a:rPr lang="en-GB" b="1" dirty="0" smtClean="0"/>
              <a:t>measures</a:t>
            </a:r>
            <a:r>
              <a:rPr lang="en-GB" dirty="0" smtClean="0"/>
              <a:t> to improve the health service.</a:t>
            </a:r>
          </a:p>
          <a:p>
            <a:r>
              <a:rPr lang="en-GB" dirty="0" smtClean="0"/>
              <a:t>ABBASS:	I’m relieved. I never thought they would agree to provide better </a:t>
            </a:r>
            <a:r>
              <a:rPr lang="en-GB" b="1" dirty="0" smtClean="0"/>
              <a:t>funding</a:t>
            </a:r>
            <a:r>
              <a:rPr lang="en-GB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665" b="14763"/>
          <a:stretch/>
        </p:blipFill>
        <p:spPr>
          <a:xfrm>
            <a:off x="2603006" y="3908831"/>
            <a:ext cx="6973720" cy="287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752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326" y="284176"/>
            <a:ext cx="11099865" cy="1508760"/>
          </a:xfrm>
        </p:spPr>
        <p:txBody>
          <a:bodyPr>
            <a:normAutofit/>
          </a:bodyPr>
          <a:lstStyle/>
          <a:p>
            <a:r>
              <a:rPr lang="en-GB" dirty="0"/>
              <a:t>WHAT IS THE PROBLEM IN THIS CONVERSATION</a:t>
            </a:r>
            <a:r>
              <a:rPr lang="en-GB" dirty="0" smtClean="0"/>
              <a:t>?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26" y="2468881"/>
            <a:ext cx="5354054" cy="3752850"/>
          </a:xfrm>
        </p:spPr>
        <p:txBody>
          <a:bodyPr>
            <a:normAutofit/>
          </a:bodyPr>
          <a:lstStyle/>
          <a:p>
            <a:r>
              <a:rPr lang="en-GB" sz="2400" dirty="0" smtClean="0"/>
              <a:t>SINY:		What makes human beings different from all the other animals is a language.</a:t>
            </a:r>
          </a:p>
          <a:p>
            <a:endParaRPr lang="en-GB" sz="2400" dirty="0" smtClean="0"/>
          </a:p>
          <a:p>
            <a:r>
              <a:rPr lang="en-GB" sz="2400" dirty="0" smtClean="0"/>
              <a:t>ESRA:	But most animals make sounds – surely it’s just that we don’t understand what they’re saying, because their language is different from ours.</a:t>
            </a:r>
            <a:endParaRPr lang="cs-CZ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4185" r="2627"/>
          <a:stretch/>
        </p:blipFill>
        <p:spPr>
          <a:xfrm>
            <a:off x="6058632" y="2468881"/>
            <a:ext cx="5546559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6897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326" y="284176"/>
            <a:ext cx="11099865" cy="1508760"/>
          </a:xfrm>
        </p:spPr>
        <p:txBody>
          <a:bodyPr>
            <a:normAutofit/>
          </a:bodyPr>
          <a:lstStyle/>
          <a:p>
            <a:r>
              <a:rPr lang="en-GB" dirty="0"/>
              <a:t>WHAT IS THE PROBLEM IN THIS CONVERSATION</a:t>
            </a:r>
            <a:r>
              <a:rPr lang="en-GB" dirty="0" smtClean="0"/>
              <a:t>?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26" y="2690139"/>
            <a:ext cx="7230979" cy="2610854"/>
          </a:xfrm>
        </p:spPr>
        <p:txBody>
          <a:bodyPr>
            <a:normAutofit/>
          </a:bodyPr>
          <a:lstStyle/>
          <a:p>
            <a:r>
              <a:rPr lang="en-GB" sz="2400" dirty="0" smtClean="0"/>
              <a:t>HIROKO:	One day computers will be able to think.</a:t>
            </a:r>
          </a:p>
          <a:p>
            <a:endParaRPr lang="en-GB" sz="2400" dirty="0" smtClean="0"/>
          </a:p>
          <a:p>
            <a:r>
              <a:rPr lang="en-GB" sz="2400" dirty="0" smtClean="0"/>
              <a:t>SORIN:	I don’t think so, because they can only do what you tell them to do.</a:t>
            </a:r>
            <a:endParaRPr lang="cs-CZ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06364" y="2262016"/>
            <a:ext cx="466725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344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1" y="284176"/>
            <a:ext cx="11931984" cy="1508760"/>
          </a:xfrm>
        </p:spPr>
        <p:txBody>
          <a:bodyPr>
            <a:normAutofit/>
          </a:bodyPr>
          <a:lstStyle/>
          <a:p>
            <a:r>
              <a:rPr lang="en-GB" sz="4400" dirty="0" smtClean="0"/>
              <a:t>1) </a:t>
            </a:r>
            <a:r>
              <a:rPr lang="cs-CZ" sz="4400" dirty="0" smtClean="0"/>
              <a:t>How well do you think things through?</a:t>
            </a:r>
            <a:endParaRPr lang="cs-CZ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919" y="2011680"/>
            <a:ext cx="9784080" cy="1272941"/>
          </a:xfrm>
        </p:spPr>
        <p:txBody>
          <a:bodyPr>
            <a:normAutofit/>
          </a:bodyPr>
          <a:lstStyle/>
          <a:p>
            <a:r>
              <a:rPr lang="cs-CZ" sz="3600" dirty="0" smtClean="0"/>
              <a:t>In this unit we are going to find out how you </a:t>
            </a:r>
            <a:r>
              <a:rPr lang="cs-CZ" sz="3600" u="sng" dirty="0" smtClean="0"/>
              <a:t>tend</a:t>
            </a:r>
            <a:r>
              <a:rPr lang="cs-CZ" sz="3600" dirty="0" smtClean="0"/>
              <a:t> to </a:t>
            </a:r>
            <a:r>
              <a:rPr lang="cs-CZ" sz="3600" u="sng" dirty="0" smtClean="0"/>
              <a:t>analyse</a:t>
            </a:r>
            <a:r>
              <a:rPr lang="cs-CZ" sz="3600" dirty="0" smtClean="0"/>
              <a:t> a study topic.</a:t>
            </a:r>
            <a:endParaRPr lang="cs-CZ" sz="3600" dirty="0"/>
          </a:p>
        </p:txBody>
      </p:sp>
      <p:sp>
        <p:nvSpPr>
          <p:cNvPr id="4" name="AutoShape 2" descr="http://anulib.anu.edu.au/files/styles/anu_doublenarrow_440_248/public/panel/Analysing%20your%20topic.jpg?itok=qnBKEpI-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28" name="Picture 4" descr="http://anulib.anu.edu.au/files/styles/anu_doublenarrow_440_248/public/panel/Analysing%20your%20topic.jpg?itok=qnBKEpI-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9" b="3770"/>
          <a:stretch/>
        </p:blipFill>
        <p:spPr bwMode="auto">
          <a:xfrm>
            <a:off x="2691538" y="3284621"/>
            <a:ext cx="6806841" cy="34771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9760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515" y="284176"/>
            <a:ext cx="11027675" cy="150876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it is often helpful to </a:t>
            </a:r>
            <a:r>
              <a:rPr lang="en-GB" u="sng" dirty="0" smtClean="0"/>
              <a:t>define</a:t>
            </a:r>
            <a:r>
              <a:rPr lang="en-GB" dirty="0" smtClean="0"/>
              <a:t> words by </a:t>
            </a:r>
            <a:r>
              <a:rPr lang="en-GB" u="sng" dirty="0" smtClean="0"/>
              <a:t>stating</a:t>
            </a:r>
            <a:r>
              <a:rPr lang="en-GB" dirty="0" smtClean="0"/>
              <a:t> what is included and excluded in the meaning of the word.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515" y="2387775"/>
            <a:ext cx="6280012" cy="2030931"/>
          </a:xfrm>
        </p:spPr>
        <p:txBody>
          <a:bodyPr/>
          <a:lstStyle/>
          <a:p>
            <a:r>
              <a:rPr lang="en-GB" dirty="0" smtClean="0"/>
              <a:t>example:</a:t>
            </a:r>
          </a:p>
          <a:p>
            <a:r>
              <a:rPr lang="en-GB" dirty="0" smtClean="0"/>
              <a:t>BOYS ARE BETTER THAN GIRLS AT FOOTBALL.</a:t>
            </a:r>
          </a:p>
          <a:p>
            <a:endParaRPr lang="en-GB" dirty="0"/>
          </a:p>
          <a:p>
            <a:r>
              <a:rPr lang="en-GB" dirty="0" smtClean="0"/>
              <a:t>Which boys and girls is the statement referring to?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7976" r="19148"/>
          <a:stretch/>
        </p:blipFill>
        <p:spPr>
          <a:xfrm>
            <a:off x="6857527" y="2387775"/>
            <a:ext cx="3801400" cy="403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5430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4112" b="7266"/>
          <a:stretch/>
        </p:blipFill>
        <p:spPr>
          <a:xfrm>
            <a:off x="6157867" y="1961378"/>
            <a:ext cx="5880461" cy="3091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2919" y="192505"/>
            <a:ext cx="9784080" cy="1600431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in groups, try to define the </a:t>
            </a:r>
            <a:r>
              <a:rPr lang="en-GB" u="sng" dirty="0" smtClean="0"/>
              <a:t>underlined</a:t>
            </a:r>
            <a:r>
              <a:rPr lang="en-GB" dirty="0" smtClean="0"/>
              <a:t> word to avoid misunderstanding.</a:t>
            </a:r>
            <a:br>
              <a:rPr lang="en-GB" dirty="0" smtClean="0"/>
            </a:br>
            <a:r>
              <a:rPr lang="en-GB" dirty="0" smtClean="0"/>
              <a:t>what do you have to consider?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486" y="4220421"/>
            <a:ext cx="9456008" cy="2454442"/>
          </a:xfrm>
        </p:spPr>
        <p:txBody>
          <a:bodyPr>
            <a:normAutofit/>
          </a:bodyPr>
          <a:lstStyle/>
          <a:p>
            <a:r>
              <a:rPr lang="en-GB" sz="4400" u="sng" dirty="0"/>
              <a:t>Thin</a:t>
            </a:r>
            <a:r>
              <a:rPr lang="en-GB" sz="4400" dirty="0"/>
              <a:t> people live longer.</a:t>
            </a:r>
            <a:endParaRPr lang="cs-CZ" sz="4400" dirty="0"/>
          </a:p>
          <a:p>
            <a:r>
              <a:rPr lang="en-GB" sz="4400" u="sng" dirty="0" smtClean="0"/>
              <a:t>Large</a:t>
            </a:r>
            <a:r>
              <a:rPr lang="en-GB" sz="4400" dirty="0" smtClean="0"/>
              <a:t> </a:t>
            </a:r>
            <a:r>
              <a:rPr lang="en-GB" sz="4400" dirty="0"/>
              <a:t>classes are difficult to teach.</a:t>
            </a:r>
          </a:p>
          <a:p>
            <a:r>
              <a:rPr lang="en-GB" sz="4400" u="sng" dirty="0" smtClean="0"/>
              <a:t>Tall</a:t>
            </a:r>
            <a:r>
              <a:rPr lang="en-GB" sz="4400" dirty="0" smtClean="0"/>
              <a:t> buildings are safer in earthquakes.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0170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dirty="0" smtClean="0"/>
              <a:t>4) don’t let bias rule!</a:t>
            </a:r>
            <a:endParaRPr lang="cs-CZ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442" y="2009274"/>
            <a:ext cx="11790947" cy="2478505"/>
          </a:xfrm>
        </p:spPr>
        <p:txBody>
          <a:bodyPr/>
          <a:lstStyle/>
          <a:p>
            <a:r>
              <a:rPr lang="en-GB" dirty="0" smtClean="0"/>
              <a:t>What is said… and what is not?</a:t>
            </a:r>
          </a:p>
          <a:p>
            <a:r>
              <a:rPr lang="en-GB" dirty="0" smtClean="0"/>
              <a:t>A speaker or writer cannot include everything (out of necessity, to save space…)</a:t>
            </a:r>
          </a:p>
          <a:p>
            <a:r>
              <a:rPr lang="en-GB" dirty="0" smtClean="0"/>
              <a:t>What is included and excluded will depend on purpose, clarity, lack of information, </a:t>
            </a:r>
            <a:r>
              <a:rPr lang="en-GB" u="sng" dirty="0" smtClean="0"/>
              <a:t>prejudice</a:t>
            </a:r>
            <a:r>
              <a:rPr lang="en-GB" dirty="0" smtClean="0"/>
              <a:t>, </a:t>
            </a:r>
            <a:r>
              <a:rPr lang="en-GB" u="sng" dirty="0" smtClean="0"/>
              <a:t>bias</a:t>
            </a:r>
            <a:r>
              <a:rPr lang="en-GB" dirty="0" smtClean="0"/>
              <a:t> …</a:t>
            </a:r>
          </a:p>
          <a:p>
            <a:r>
              <a:rPr lang="en-GB" dirty="0" smtClean="0"/>
              <a:t>DOES THE OMISSION RESULT IN </a:t>
            </a:r>
            <a:r>
              <a:rPr lang="en-GB" u="sng" dirty="0" smtClean="0"/>
              <a:t>MISREPRESENTATION</a:t>
            </a:r>
            <a:r>
              <a:rPr lang="en-GB" dirty="0" smtClean="0"/>
              <a:t> OF THE INFORMATION OR DOES IT CLARIFY OR SIMPLIFY THE INFORMATION WITHOUT DISTORTING IT?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7378" b="6503"/>
          <a:stretch/>
        </p:blipFill>
        <p:spPr>
          <a:xfrm>
            <a:off x="3035968" y="4198225"/>
            <a:ext cx="6120063" cy="25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268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2919" y="228600"/>
            <a:ext cx="9784080" cy="1479884"/>
          </a:xfrm>
        </p:spPr>
        <p:txBody>
          <a:bodyPr>
            <a:noAutofit/>
          </a:bodyPr>
          <a:lstStyle/>
          <a:p>
            <a:r>
              <a:rPr lang="en-GB" sz="3200" dirty="0" smtClean="0"/>
              <a:t>What is being said… and what is being </a:t>
            </a:r>
            <a:r>
              <a:rPr lang="en-GB" sz="3200" u="sng" dirty="0" smtClean="0"/>
              <a:t>omitted</a:t>
            </a:r>
            <a:r>
              <a:rPr lang="en-GB" sz="3200" dirty="0" smtClean="0"/>
              <a:t>?</a:t>
            </a:r>
            <a:br>
              <a:rPr lang="en-GB" sz="3200" dirty="0" smtClean="0"/>
            </a:br>
            <a:r>
              <a:rPr lang="en-GB" sz="2400" dirty="0" smtClean="0"/>
              <a:t> </a:t>
            </a:r>
            <a:r>
              <a:rPr lang="en-GB" sz="2400" dirty="0"/>
              <a:t>Read the information by noted authorities (the originals) and then compare how it has been used in the essays</a:t>
            </a:r>
            <a:r>
              <a:rPr lang="en-GB" sz="2400" dirty="0" smtClean="0"/>
              <a:t>.</a:t>
            </a:r>
            <a:endParaRPr lang="cs-CZ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919" y="4918827"/>
            <a:ext cx="10245374" cy="1337674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What information from the original has been omitted in the essay?</a:t>
            </a:r>
          </a:p>
          <a:p>
            <a:r>
              <a:rPr lang="en-GB" dirty="0" smtClean="0"/>
              <a:t>Did the writer misrepresent or clarify the information?</a:t>
            </a:r>
          </a:p>
          <a:p>
            <a:r>
              <a:rPr lang="en-GB" dirty="0" smtClean="0"/>
              <a:t>For </a:t>
            </a:r>
            <a:r>
              <a:rPr lang="en-GB" dirty="0" err="1" smtClean="0"/>
              <a:t>innacurate</a:t>
            </a:r>
            <a:r>
              <a:rPr lang="en-GB" dirty="0" smtClean="0"/>
              <a:t> paraphrases, how should the information have been summarised?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919" y="2005012"/>
            <a:ext cx="10245374" cy="274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2458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2919" y="228600"/>
            <a:ext cx="9784080" cy="1479884"/>
          </a:xfrm>
        </p:spPr>
        <p:txBody>
          <a:bodyPr>
            <a:noAutofit/>
          </a:bodyPr>
          <a:lstStyle/>
          <a:p>
            <a:r>
              <a:rPr lang="en-GB" sz="3200" dirty="0" smtClean="0"/>
              <a:t>What is being said… and what is being </a:t>
            </a:r>
            <a:r>
              <a:rPr lang="en-GB" sz="3200" u="sng" dirty="0" smtClean="0"/>
              <a:t>omitted</a:t>
            </a:r>
            <a:r>
              <a:rPr lang="en-GB" sz="3200" dirty="0" smtClean="0"/>
              <a:t>?</a:t>
            </a:r>
            <a:br>
              <a:rPr lang="en-GB" sz="3200" dirty="0" smtClean="0"/>
            </a:br>
            <a:r>
              <a:rPr lang="en-GB" sz="2400" dirty="0" smtClean="0"/>
              <a:t> </a:t>
            </a:r>
            <a:r>
              <a:rPr lang="en-GB" sz="2400" dirty="0"/>
              <a:t>Read the information by noted authorities (the originals) and then compare how it has been used in the essays</a:t>
            </a:r>
            <a:r>
              <a:rPr lang="en-GB" sz="2400" dirty="0" smtClean="0"/>
              <a:t>.</a:t>
            </a:r>
            <a:endParaRPr lang="cs-CZ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919" y="5450305"/>
            <a:ext cx="10245374" cy="1337674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What information from the original has been omitted in the essay?</a:t>
            </a:r>
          </a:p>
          <a:p>
            <a:r>
              <a:rPr lang="en-GB" dirty="0" smtClean="0"/>
              <a:t>Did the writer misrepresent or clarify the information?</a:t>
            </a:r>
          </a:p>
          <a:p>
            <a:r>
              <a:rPr lang="en-GB" dirty="0" smtClean="0"/>
              <a:t>For </a:t>
            </a:r>
            <a:r>
              <a:rPr lang="en-GB" dirty="0" err="1" smtClean="0"/>
              <a:t>innacurate</a:t>
            </a:r>
            <a:r>
              <a:rPr lang="en-GB" dirty="0" smtClean="0"/>
              <a:t> paraphrases, how should the information have been summarised?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280"/>
          <a:stretch/>
        </p:blipFill>
        <p:spPr>
          <a:xfrm>
            <a:off x="2851483" y="1855369"/>
            <a:ext cx="5823359" cy="359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6397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2919" y="228600"/>
            <a:ext cx="9784080" cy="1479884"/>
          </a:xfrm>
        </p:spPr>
        <p:txBody>
          <a:bodyPr>
            <a:noAutofit/>
          </a:bodyPr>
          <a:lstStyle/>
          <a:p>
            <a:r>
              <a:rPr lang="en-GB" sz="3200" dirty="0" smtClean="0"/>
              <a:t>What is being said… and what is being </a:t>
            </a:r>
            <a:r>
              <a:rPr lang="en-GB" sz="3200" u="sng" dirty="0" smtClean="0"/>
              <a:t>omitted</a:t>
            </a:r>
            <a:r>
              <a:rPr lang="en-GB" sz="3200" dirty="0" smtClean="0"/>
              <a:t>?</a:t>
            </a:r>
            <a:br>
              <a:rPr lang="en-GB" sz="3200" dirty="0" smtClean="0"/>
            </a:br>
            <a:r>
              <a:rPr lang="en-GB" sz="2400" dirty="0" smtClean="0"/>
              <a:t> </a:t>
            </a:r>
            <a:r>
              <a:rPr lang="en-GB" sz="2400" dirty="0"/>
              <a:t>Read the information by noted authorities (the originals) and then compare how it has been used in the essays</a:t>
            </a:r>
            <a:r>
              <a:rPr lang="en-GB" sz="2400" dirty="0" smtClean="0"/>
              <a:t>.</a:t>
            </a:r>
            <a:endParaRPr lang="cs-CZ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919" y="5450305"/>
            <a:ext cx="10245374" cy="1337674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What information from the original has been omitted in the essay?</a:t>
            </a:r>
          </a:p>
          <a:p>
            <a:r>
              <a:rPr lang="en-GB" dirty="0" smtClean="0"/>
              <a:t>Did the writer misrepresent or clarify the information?</a:t>
            </a:r>
          </a:p>
          <a:p>
            <a:r>
              <a:rPr lang="en-GB" dirty="0" smtClean="0"/>
              <a:t>For </a:t>
            </a:r>
            <a:r>
              <a:rPr lang="en-GB" dirty="0" err="1" smtClean="0"/>
              <a:t>innacurate</a:t>
            </a:r>
            <a:r>
              <a:rPr lang="en-GB" dirty="0" smtClean="0"/>
              <a:t> paraphrases, how should the information have been summarised?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342" y="1904248"/>
            <a:ext cx="7961381" cy="354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287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421" y="180474"/>
            <a:ext cx="11063769" cy="1612462"/>
          </a:xfrm>
        </p:spPr>
        <p:txBody>
          <a:bodyPr>
            <a:noAutofit/>
          </a:bodyPr>
          <a:lstStyle/>
          <a:p>
            <a:r>
              <a:rPr lang="en-GB" dirty="0" smtClean="0"/>
              <a:t>From whose point of view?</a:t>
            </a:r>
            <a:br>
              <a:rPr lang="en-GB" dirty="0" smtClean="0"/>
            </a:br>
            <a:r>
              <a:rPr lang="en-GB" sz="2400" dirty="0" smtClean="0"/>
              <a:t>It is important to look at issues from a variety of angles. the conclusions may be quite different depending on the point of view.</a:t>
            </a:r>
            <a:endParaRPr lang="cs-CZ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730" y="1959894"/>
            <a:ext cx="9177839" cy="471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3757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925" y="216568"/>
            <a:ext cx="10563727" cy="1576368"/>
          </a:xfrm>
        </p:spPr>
        <p:txBody>
          <a:bodyPr>
            <a:normAutofit fontScale="90000"/>
          </a:bodyPr>
          <a:lstStyle/>
          <a:p>
            <a:r>
              <a:rPr lang="en-GB" sz="4900" dirty="0" smtClean="0"/>
              <a:t>discuss the situation below.</a:t>
            </a:r>
            <a:br>
              <a:rPr lang="en-GB" sz="4900" dirty="0" smtClean="0"/>
            </a:br>
            <a:r>
              <a:rPr lang="en-GB" sz="3600" dirty="0" smtClean="0"/>
              <a:t>whose </a:t>
            </a:r>
            <a:r>
              <a:rPr lang="en-GB" sz="3600" u="sng" dirty="0" smtClean="0"/>
              <a:t>perspective</a:t>
            </a:r>
            <a:r>
              <a:rPr lang="en-GB" sz="3600" dirty="0" smtClean="0"/>
              <a:t> should be considered?</a:t>
            </a:r>
            <a:br>
              <a:rPr lang="en-GB" sz="3600" dirty="0" smtClean="0"/>
            </a:br>
            <a:r>
              <a:rPr lang="en-GB" sz="3600" dirty="0" smtClean="0"/>
              <a:t>how might they view the situation?</a:t>
            </a:r>
            <a:endParaRPr lang="cs-CZ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4847" y="2083870"/>
            <a:ext cx="9784080" cy="1874520"/>
          </a:xfrm>
        </p:spPr>
        <p:txBody>
          <a:bodyPr/>
          <a:lstStyle/>
          <a:p>
            <a:r>
              <a:rPr lang="en-GB" dirty="0" smtClean="0"/>
              <a:t>There is a shortage of inexpensive homes in your neighbourhood.</a:t>
            </a:r>
          </a:p>
          <a:p>
            <a:r>
              <a:rPr lang="en-GB" dirty="0" smtClean="0"/>
              <a:t>The city decides to allow 200 new houses to be developed on the children’s playing field near your house.</a:t>
            </a:r>
          </a:p>
          <a:p>
            <a:r>
              <a:rPr lang="en-GB" dirty="0" smtClean="0"/>
              <a:t>What various points of view should be considered?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4726" b="18585"/>
          <a:stretch/>
        </p:blipFill>
        <p:spPr>
          <a:xfrm>
            <a:off x="874847" y="4056818"/>
            <a:ext cx="9740946" cy="273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3538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>
                <a:solidFill>
                  <a:srgbClr val="F56617"/>
                </a:solidFill>
              </a:rPr>
              <a:t>discuss the situation below.</a:t>
            </a:r>
            <a:br>
              <a:rPr lang="en-GB" sz="4400" dirty="0">
                <a:solidFill>
                  <a:srgbClr val="F56617"/>
                </a:solidFill>
              </a:rPr>
            </a:br>
            <a:r>
              <a:rPr lang="en-GB" sz="3200" dirty="0">
                <a:solidFill>
                  <a:srgbClr val="F56617"/>
                </a:solidFill>
              </a:rPr>
              <a:t>whose </a:t>
            </a:r>
            <a:r>
              <a:rPr lang="en-GB" sz="3200" u="sng" dirty="0">
                <a:solidFill>
                  <a:srgbClr val="F56617"/>
                </a:solidFill>
              </a:rPr>
              <a:t>perspective</a:t>
            </a:r>
            <a:r>
              <a:rPr lang="en-GB" sz="3200" dirty="0">
                <a:solidFill>
                  <a:srgbClr val="F56617"/>
                </a:solidFill>
              </a:rPr>
              <a:t> should be considered?</a:t>
            </a:r>
            <a:br>
              <a:rPr lang="en-GB" sz="3200" dirty="0">
                <a:solidFill>
                  <a:srgbClr val="F56617"/>
                </a:solidFill>
              </a:rPr>
            </a:br>
            <a:r>
              <a:rPr lang="en-GB" sz="3200" dirty="0">
                <a:solidFill>
                  <a:srgbClr val="F56617"/>
                </a:solidFill>
              </a:rPr>
              <a:t>how might they view the situation?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0" y="2374189"/>
            <a:ext cx="5669280" cy="3467412"/>
          </a:xfrm>
        </p:spPr>
        <p:txBody>
          <a:bodyPr>
            <a:normAutofit/>
          </a:bodyPr>
          <a:lstStyle/>
          <a:p>
            <a:r>
              <a:rPr lang="en-GB" sz="2800" dirty="0" smtClean="0"/>
              <a:t>The parents of an eight-year-old child receive a letter from school saying that their child, Emma, has hit a classmate, Mark.</a:t>
            </a:r>
          </a:p>
          <a:p>
            <a:r>
              <a:rPr lang="en-GB" sz="2800" dirty="0" smtClean="0"/>
              <a:t>How will this be viewed by the various people involved?</a:t>
            </a:r>
            <a:endParaRPr lang="cs-CZ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20" y="1920514"/>
            <a:ext cx="5829687" cy="464909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52914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474" y="182880"/>
            <a:ext cx="12093526" cy="1610056"/>
          </a:xfrm>
        </p:spPr>
        <p:txBody>
          <a:bodyPr>
            <a:normAutofit fontScale="90000"/>
          </a:bodyPr>
          <a:lstStyle/>
          <a:p>
            <a:r>
              <a:rPr lang="en-GB" sz="3200" dirty="0" smtClean="0"/>
              <a:t>considering different points of view can be helpful in discussions and written assignments.</a:t>
            </a:r>
            <a:br>
              <a:rPr lang="en-GB" sz="3200" dirty="0" smtClean="0"/>
            </a:br>
            <a:r>
              <a:rPr lang="en-GB" sz="3600" b="1" dirty="0" smtClean="0"/>
              <a:t>however </a:t>
            </a:r>
            <a:r>
              <a:rPr lang="en-GB" sz="3600" b="1" dirty="0"/>
              <a:t>y</a:t>
            </a:r>
            <a:r>
              <a:rPr lang="en-GB" sz="3600" b="1" dirty="0" smtClean="0"/>
              <a:t>ou also have to form your own point of view.</a:t>
            </a:r>
            <a:endParaRPr lang="cs-CZ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474" y="2011680"/>
            <a:ext cx="8904849" cy="4411174"/>
          </a:xfrm>
        </p:spPr>
        <p:txBody>
          <a:bodyPr>
            <a:noAutofit/>
          </a:bodyPr>
          <a:lstStyle/>
          <a:p>
            <a:r>
              <a:rPr lang="en-GB" sz="2800" dirty="0"/>
              <a:t>C</a:t>
            </a:r>
            <a:r>
              <a:rPr lang="en-GB" sz="2800" dirty="0" smtClean="0"/>
              <a:t>onsider the following statement:</a:t>
            </a:r>
          </a:p>
          <a:p>
            <a:endParaRPr lang="en-GB" sz="2800" dirty="0" smtClean="0"/>
          </a:p>
          <a:p>
            <a:r>
              <a:rPr lang="en-GB" sz="3200" b="1" dirty="0" smtClean="0"/>
              <a:t>CAPITAL PUNISHMENT SHOULD BE MADE ILLEGAL WHEREVER IT IS PRACTISED.</a:t>
            </a:r>
          </a:p>
          <a:p>
            <a:endParaRPr lang="en-GB" sz="2800" dirty="0" smtClean="0"/>
          </a:p>
          <a:p>
            <a:r>
              <a:rPr lang="en-GB" sz="2800" dirty="0" smtClean="0"/>
              <a:t>Do you agree or disagree?</a:t>
            </a:r>
          </a:p>
          <a:p>
            <a:r>
              <a:rPr lang="en-GB" sz="2800" dirty="0" smtClean="0"/>
              <a:t>List all the arguments and facts you can think of to support your position.</a:t>
            </a:r>
            <a:endParaRPr lang="cs-CZ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009" y="2405575"/>
            <a:ext cx="3518096" cy="351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308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imagine you</a:t>
            </a:r>
            <a:r>
              <a:rPr lang="en-GB" dirty="0" smtClean="0"/>
              <a:t>’re a geography student</a:t>
            </a:r>
            <a:br>
              <a:rPr lang="en-GB" dirty="0" smtClean="0"/>
            </a:br>
            <a:r>
              <a:rPr lang="en-GB" sz="2400" dirty="0" smtClean="0"/>
              <a:t>… and you’re given this table in order to study the worldwide </a:t>
            </a:r>
            <a:r>
              <a:rPr lang="en-GB" sz="2400" u="sng" dirty="0" smtClean="0"/>
              <a:t>distribution of wealth</a:t>
            </a:r>
            <a:endParaRPr lang="cs-CZ" sz="24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919" y="1963553"/>
            <a:ext cx="9784080" cy="1381225"/>
          </a:xfrm>
        </p:spPr>
        <p:txBody>
          <a:bodyPr/>
          <a:lstStyle/>
          <a:p>
            <a:r>
              <a:rPr lang="en-GB" dirty="0" smtClean="0"/>
              <a:t>in groups, discuss the information presented in the table</a:t>
            </a:r>
          </a:p>
          <a:p>
            <a:r>
              <a:rPr lang="en-GB" u="sng" dirty="0" smtClean="0"/>
              <a:t>draw conclusions </a:t>
            </a:r>
            <a:r>
              <a:rPr lang="en-GB" dirty="0" smtClean="0"/>
              <a:t>(7 – 10 points)</a:t>
            </a:r>
          </a:p>
          <a:p>
            <a:r>
              <a:rPr lang="en-GB" dirty="0" smtClean="0"/>
              <a:t>PAY ATTENTION TO WHAT QUESTIONS YOU ASK!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l="1088" r="1167"/>
          <a:stretch/>
        </p:blipFill>
        <p:spPr>
          <a:xfrm>
            <a:off x="1202919" y="3344778"/>
            <a:ext cx="9784080" cy="314149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553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now Look back at the process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3688" y="2382341"/>
            <a:ext cx="9784080" cy="1778267"/>
          </a:xfrm>
        </p:spPr>
        <p:txBody>
          <a:bodyPr>
            <a:normAutofit/>
          </a:bodyPr>
          <a:lstStyle/>
          <a:p>
            <a:r>
              <a:rPr lang="en-GB" sz="3200" dirty="0" smtClean="0"/>
              <a:t>What questions did you ask at the beginning?</a:t>
            </a:r>
          </a:p>
          <a:p>
            <a:r>
              <a:rPr lang="en-GB" sz="3200" dirty="0" smtClean="0"/>
              <a:t>What questions did you ask in the process of analysis?</a:t>
            </a:r>
          </a:p>
          <a:p>
            <a:r>
              <a:rPr lang="en-GB" sz="3200" dirty="0" smtClean="0"/>
              <a:t>What questions did you ask at the end?</a:t>
            </a:r>
            <a:endParaRPr lang="cs-CZ" sz="3200" dirty="0"/>
          </a:p>
        </p:txBody>
      </p:sp>
      <p:sp>
        <p:nvSpPr>
          <p:cNvPr id="4" name="AutoShape 2" descr="http://www.agilecriticalthinking.com/portals/0/Images/Headers/Think-it-Through1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52" name="Picture 4" descr="http://www.agilecriticalthinking.com/portals/0/Images/Headers/Think-it-Through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61"/>
          <a:stretch/>
        </p:blipFill>
        <p:spPr bwMode="auto">
          <a:xfrm>
            <a:off x="7748338" y="3391791"/>
            <a:ext cx="3923966" cy="359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332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2919" y="180473"/>
            <a:ext cx="9784080" cy="1720515"/>
          </a:xfrm>
        </p:spPr>
        <p:txBody>
          <a:bodyPr>
            <a:normAutofit/>
          </a:bodyPr>
          <a:lstStyle/>
          <a:p>
            <a:r>
              <a:rPr lang="en-GB" dirty="0" smtClean="0"/>
              <a:t>look at these sample questions.</a:t>
            </a:r>
            <a:br>
              <a:rPr lang="en-GB" dirty="0" smtClean="0"/>
            </a:br>
            <a:r>
              <a:rPr lang="en-GB" sz="3600" dirty="0" smtClean="0"/>
              <a:t>are they important, or not?</a:t>
            </a:r>
            <a:br>
              <a:rPr lang="en-GB" sz="3600" dirty="0" smtClean="0"/>
            </a:br>
            <a:r>
              <a:rPr lang="en-GB" sz="3600" dirty="0" smtClean="0"/>
              <a:t>Why (NOT)?</a:t>
            </a:r>
            <a:endParaRPr lang="cs-CZ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lum bright="-20000" contrast="40000"/>
          </a:blip>
          <a:srcRect t="985" b="1"/>
          <a:stretch/>
        </p:blipFill>
        <p:spPr>
          <a:xfrm>
            <a:off x="1202918" y="2077001"/>
            <a:ext cx="9456009" cy="392804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02918" y="6130466"/>
            <a:ext cx="945600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ALWAYS QUESTION THE SOURCE!</a:t>
            </a:r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0887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further questions…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0336" y="2011680"/>
            <a:ext cx="10419347" cy="1124385"/>
          </a:xfrm>
        </p:spPr>
        <p:txBody>
          <a:bodyPr>
            <a:normAutofit/>
          </a:bodyPr>
          <a:lstStyle/>
          <a:p>
            <a:r>
              <a:rPr lang="en-GB" sz="3200" dirty="0" smtClean="0"/>
              <a:t>In groups, ask further questions about the distribution of wealth, and how it is connected to other data from the 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l="1088" r="1167"/>
          <a:stretch/>
        </p:blipFill>
        <p:spPr>
          <a:xfrm>
            <a:off x="890336" y="3354809"/>
            <a:ext cx="10096663" cy="314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81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147" y="284176"/>
            <a:ext cx="10527632" cy="1508760"/>
          </a:xfrm>
        </p:spPr>
        <p:txBody>
          <a:bodyPr>
            <a:normAutofit/>
          </a:bodyPr>
          <a:lstStyle/>
          <a:p>
            <a:r>
              <a:rPr lang="en-GB" dirty="0" smtClean="0"/>
              <a:t>Are these sample questions important?</a:t>
            </a:r>
            <a:br>
              <a:rPr lang="en-GB" dirty="0" smtClean="0"/>
            </a:br>
            <a:r>
              <a:rPr lang="en-GB" dirty="0" smtClean="0"/>
              <a:t>Why (NOT)?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147" y="5967662"/>
            <a:ext cx="10527632" cy="455191"/>
          </a:xfrm>
        </p:spPr>
        <p:txBody>
          <a:bodyPr>
            <a:normAutofit/>
          </a:bodyPr>
          <a:lstStyle/>
          <a:p>
            <a:r>
              <a:rPr lang="en-GB" sz="2400" b="1" dirty="0" smtClean="0"/>
              <a:t>IS IT POSSIBLE TO </a:t>
            </a:r>
            <a:r>
              <a:rPr lang="en-GB" sz="2400" b="1" u="sng" dirty="0" smtClean="0"/>
              <a:t>ARRIVE AT</a:t>
            </a:r>
            <a:r>
              <a:rPr lang="en-GB" sz="2400" b="1" dirty="0" smtClean="0"/>
              <a:t> A FINAL, UNQUESTIONABLE CONCLUSION?</a:t>
            </a:r>
            <a:endParaRPr lang="cs-CZ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818147" y="2190782"/>
            <a:ext cx="10522120" cy="346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333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10000">
            <a:off x="-88208" y="3016475"/>
            <a:ext cx="6081130" cy="30405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8" name="Picture 6" descr="http://amorebeautifulquestion.com/wp-content/uploads/2012/12/EintsteinQuestionEverything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6" t="3578" r="12547" b="21580"/>
          <a:stretch/>
        </p:blipFill>
        <p:spPr bwMode="auto">
          <a:xfrm rot="1189672">
            <a:off x="5050091" y="1764682"/>
            <a:ext cx="6653702" cy="44295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" y="168275"/>
            <a:ext cx="12128500" cy="1669393"/>
          </a:xfrm>
        </p:spPr>
        <p:txBody>
          <a:bodyPr>
            <a:normAutofit/>
          </a:bodyPr>
          <a:lstStyle/>
          <a:p>
            <a:r>
              <a:rPr lang="en-GB" sz="3600" b="1" dirty="0" smtClean="0"/>
              <a:t>what are the most important points to keep in mind when trying to think a study topic through?</a:t>
            </a:r>
            <a:endParaRPr lang="cs-CZ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AutoShape 2" descr="http://amorebeautifulquestion.com/wp-content/uploads/2012/12/EintsteinQuestionEverything1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8" descr="http://www.diligentiagroup.com/v2/wp-content/uploads/2015/12/Assume-Nothing-Question-Everything-e1450318509586.pn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10" descr="http://www.diligentiagroup.com/v2/wp-content/uploads/2015/12/Assume-Nothing-Question-Everything-e1450318509586.png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2506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wrightslaw.com/images/bs/5ws+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" t="6496" r="3641" b="11850"/>
          <a:stretch/>
        </p:blipFill>
        <p:spPr bwMode="auto">
          <a:xfrm>
            <a:off x="7198895" y="2228895"/>
            <a:ext cx="4993105" cy="409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22" y="284176"/>
            <a:ext cx="10826577" cy="1508760"/>
          </a:xfrm>
        </p:spPr>
        <p:txBody>
          <a:bodyPr>
            <a:normAutofit/>
          </a:bodyPr>
          <a:lstStyle/>
          <a:p>
            <a:r>
              <a:rPr lang="en-GB" sz="5400" dirty="0" smtClean="0"/>
              <a:t>2) … all those </a:t>
            </a:r>
            <a:r>
              <a:rPr lang="en-GB" sz="5400" dirty="0" err="1" smtClean="0"/>
              <a:t>wh</a:t>
            </a:r>
            <a:r>
              <a:rPr lang="en-GB" sz="5400" dirty="0" smtClean="0"/>
              <a:t>-questions!</a:t>
            </a:r>
            <a:endParaRPr lang="cs-CZ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422" y="2011677"/>
            <a:ext cx="7038473" cy="45334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2800" dirty="0" smtClean="0"/>
              <a:t>No matter what you’re studying, you have to think things through.</a:t>
            </a:r>
          </a:p>
          <a:p>
            <a:pPr>
              <a:lnSpc>
                <a:spcPct val="150000"/>
              </a:lnSpc>
            </a:pPr>
            <a:r>
              <a:rPr lang="en-GB" sz="2800" dirty="0" smtClean="0"/>
              <a:t>This means forcing yourself to ask questions before, during, and after studying.</a:t>
            </a:r>
          </a:p>
          <a:p>
            <a:pPr>
              <a:lnSpc>
                <a:spcPct val="150000"/>
              </a:lnSpc>
            </a:pPr>
            <a:r>
              <a:rPr lang="en-GB" sz="2800" dirty="0" smtClean="0"/>
              <a:t>The main questions you need to ask are the ‘</a:t>
            </a:r>
            <a:r>
              <a:rPr lang="en-GB" sz="2800" dirty="0" err="1" smtClean="0"/>
              <a:t>wh</a:t>
            </a:r>
            <a:r>
              <a:rPr lang="en-GB" sz="2800" dirty="0" smtClean="0"/>
              <a:t>-questions’.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5413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F56617"/>
      </a:dk2>
      <a:lt2>
        <a:srgbClr val="DDDDDD"/>
      </a:lt2>
      <a:accent1>
        <a:srgbClr val="FFC000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0"/>
      </a:accent6>
      <a:hlink>
        <a:srgbClr val="FF9933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B7CF026C-957E-4F4E-893C-D02C23AB63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Banded</Template>
  <TotalTime>267</TotalTime>
  <Words>922</Words>
  <Application>Microsoft Office PowerPoint</Application>
  <PresentationFormat>Widescreen</PresentationFormat>
  <Paragraphs>132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Corbel</vt:lpstr>
      <vt:lpstr>Wingdings</vt:lpstr>
      <vt:lpstr>Banded</vt:lpstr>
      <vt:lpstr>thinking it through and what it involves</vt:lpstr>
      <vt:lpstr>1) How well do you think things through?</vt:lpstr>
      <vt:lpstr>imagine you’re a geography student … and you’re given this table in order to study the worldwide distribution of wealth</vt:lpstr>
      <vt:lpstr>now Look back at the process</vt:lpstr>
      <vt:lpstr>look at these sample questions. are they important, or not? Why (NOT)?</vt:lpstr>
      <vt:lpstr>further questions…</vt:lpstr>
      <vt:lpstr>Are these sample questions important? Why (NOT)?</vt:lpstr>
      <vt:lpstr>what are the most important points to keep in mind when trying to think a study topic through?</vt:lpstr>
      <vt:lpstr>2) … all those wh-questions!</vt:lpstr>
      <vt:lpstr>imagine you’re a student of architecture … you have been asked to design a new play area for a local primary school</vt:lpstr>
      <vt:lpstr>Stephen and Alison are in your architecture class. read their questions and compare them with yours.</vt:lpstr>
      <vt:lpstr>Listen to Alison and Stephen discussing the answers they got. What are the most important factors for their design?</vt:lpstr>
      <vt:lpstr>in groups, make a sketch of a play area that meets the criteria requested by the teachers and head teacher.</vt:lpstr>
      <vt:lpstr>COMPARE YOUR DESIGN WITH OTHER GROUPS.</vt:lpstr>
      <vt:lpstr>3) what do the words mean?</vt:lpstr>
      <vt:lpstr>INDIVIDUALLY, write the meaning of the following words and expressions</vt:lpstr>
      <vt:lpstr>communication involves at least two people. if the words used are not precisely defined, misunderstanding can easily result.</vt:lpstr>
      <vt:lpstr>WHAT IS THE PROBLEM IN THIS CONVERSATION?</vt:lpstr>
      <vt:lpstr>WHAT IS THE PROBLEM IN THIS CONVERSATION?</vt:lpstr>
      <vt:lpstr>it is often helpful to define words by stating what is included and excluded in the meaning of the word.</vt:lpstr>
      <vt:lpstr>in groups, try to define the underlined word to avoid misunderstanding. what do you have to consider?</vt:lpstr>
      <vt:lpstr>4) don’t let bias rule!</vt:lpstr>
      <vt:lpstr>What is being said… and what is being omitted?  Read the information by noted authorities (the originals) and then compare how it has been used in the essays.</vt:lpstr>
      <vt:lpstr>What is being said… and what is being omitted?  Read the information by noted authorities (the originals) and then compare how it has been used in the essays.</vt:lpstr>
      <vt:lpstr>What is being said… and what is being omitted?  Read the information by noted authorities (the originals) and then compare how it has been used in the essays.</vt:lpstr>
      <vt:lpstr>From whose point of view? It is important to look at issues from a variety of angles. the conclusions may be quite different depending on the point of view.</vt:lpstr>
      <vt:lpstr>discuss the situation below. whose perspective should be considered? how might they view the situation?</vt:lpstr>
      <vt:lpstr>discuss the situation below. whose perspective should be considered? how might they view the situation?</vt:lpstr>
      <vt:lpstr>considering different points of view can be helpful in discussions and written assignments. however you also have to form your own point of view.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thinking it through and what it involves</dc:title>
  <dc:creator>Olga</dc:creator>
  <cp:lastModifiedBy>Olga</cp:lastModifiedBy>
  <cp:revision>37</cp:revision>
  <dcterms:created xsi:type="dcterms:W3CDTF">2017-02-28T08:02:32Z</dcterms:created>
  <dcterms:modified xsi:type="dcterms:W3CDTF">2017-02-28T12:29:44Z</dcterms:modified>
</cp:coreProperties>
</file>