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58" r:id="rId5"/>
    <p:sldId id="259" r:id="rId6"/>
    <p:sldId id="260" r:id="rId7"/>
    <p:sldId id="261" r:id="rId8"/>
    <p:sldId id="262" r:id="rId9"/>
    <p:sldId id="265" r:id="rId10"/>
    <p:sldId id="266" r:id="rId11"/>
    <p:sldId id="267" r:id="rId12"/>
    <p:sldId id="268" r:id="rId13"/>
    <p:sldId id="263"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8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a:t>
            </a:r>
            <a:r>
              <a:rPr lang="en-US" altLang="zh-CN" sz="4000" dirty="0" smtClean="0"/>
              <a:t>12</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Decision makers are said to display the common difference effect if they violate the </a:t>
            </a:r>
            <a:r>
              <a:rPr lang="en-US" altLang="zh-CN" dirty="0" err="1"/>
              <a:t>stationarity</a:t>
            </a:r>
            <a:r>
              <a:rPr lang="en-US" altLang="zh-CN" dirty="0"/>
              <a:t> property. </a:t>
            </a:r>
            <a:endParaRPr lang="en-US" altLang="zh-CN" dirty="0"/>
          </a:p>
        </p:txBody>
      </p:sp>
      <p:sp>
        <p:nvSpPr>
          <p:cNvPr id="3" name="标题 2"/>
          <p:cNvSpPr>
            <a:spLocks noGrp="1"/>
          </p:cNvSpPr>
          <p:nvPr>
            <p:ph type="title"/>
          </p:nvPr>
        </p:nvSpPr>
        <p:spPr/>
        <p:txBody>
          <a:bodyPr/>
          <a:lstStyle/>
          <a:p>
            <a:r>
              <a:rPr lang="en-US" altLang="zh-CN" sz="3600" dirty="0"/>
              <a:t>The Common Difference Effect </a:t>
            </a:r>
            <a:endParaRPr lang="en-US" altLang="zh-CN" sz="3600" dirty="0"/>
          </a:p>
        </p:txBody>
      </p:sp>
    </p:spTree>
    <p:extLst>
      <p:ext uri="{BB962C8B-B14F-4D97-AF65-F5344CB8AC3E}">
        <p14:creationId xmlns:p14="http://schemas.microsoft.com/office/powerpoint/2010/main" val="16328707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The Prospect Theoretic Value Function with Intermediate </a:t>
            </a:r>
            <a:r>
              <a:rPr lang="en-US" altLang="zh-CN" sz="3600" dirty="0" smtClean="0"/>
              <a:t>Loss Aversion </a:t>
            </a:r>
            <a:r>
              <a:rPr lang="en-US" altLang="zh-CN" sz="3600" dirty="0"/>
              <a:t/>
            </a:r>
            <a:br>
              <a:rPr lang="en-US" altLang="zh-CN" sz="3600" dirty="0"/>
            </a:br>
            <a:endParaRPr kumimoji="1" lang="zh-CN" altLang="en-US" sz="3600" dirty="0"/>
          </a:p>
        </p:txBody>
      </p:sp>
      <p:pic>
        <p:nvPicPr>
          <p:cNvPr id="6" name="图片 5" descr="屏幕快照 2016-06-06 下午2.07.3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20" y="2060848"/>
            <a:ext cx="5041900" cy="4368800"/>
          </a:xfrm>
          <a:prstGeom prst="rect">
            <a:avLst/>
          </a:prstGeom>
        </p:spPr>
      </p:pic>
      <p:sp>
        <p:nvSpPr>
          <p:cNvPr id="7" name="内容占位符 6"/>
          <p:cNvSpPr>
            <a:spLocks noGrp="1"/>
          </p:cNvSpPr>
          <p:nvPr>
            <p:ph idx="1"/>
          </p:nvPr>
        </p:nvSpPr>
        <p:spPr/>
        <p:txBody>
          <a:bodyPr/>
          <a:lstStyle/>
          <a:p>
            <a:endParaRPr kumimoji="1" lang="zh-CN" altLang="en-US" dirty="0"/>
          </a:p>
        </p:txBody>
      </p:sp>
    </p:spTree>
    <p:extLst>
      <p:ext uri="{BB962C8B-B14F-4D97-AF65-F5344CB8AC3E}">
        <p14:creationId xmlns:p14="http://schemas.microsoft.com/office/powerpoint/2010/main" val="41984041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The Prospect-Theory Value Function with Intermediate Loss Aversion </a:t>
            </a:r>
            <a:endParaRPr lang="en-US" altLang="zh-CN" sz="3200" dirty="0"/>
          </a:p>
        </p:txBody>
      </p:sp>
      <p:sp>
        <p:nvSpPr>
          <p:cNvPr id="4" name="内容占位符 3"/>
          <p:cNvSpPr>
            <a:spLocks noGrp="1"/>
          </p:cNvSpPr>
          <p:nvPr>
            <p:ph idx="1"/>
          </p:nvPr>
        </p:nvSpPr>
        <p:spPr/>
        <p:txBody>
          <a:bodyPr/>
          <a:lstStyle/>
          <a:p>
            <a:endParaRPr kumimoji="1" lang="zh-CN" altLang="en-US"/>
          </a:p>
        </p:txBody>
      </p:sp>
      <p:pic>
        <p:nvPicPr>
          <p:cNvPr id="6" name="图片 5" descr="屏幕快照 2016-06-06 下午2.08.2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700808"/>
            <a:ext cx="5448300" cy="5003800"/>
          </a:xfrm>
          <a:prstGeom prst="rect">
            <a:avLst/>
          </a:prstGeom>
        </p:spPr>
      </p:pic>
    </p:spTree>
    <p:extLst>
      <p:ext uri="{BB962C8B-B14F-4D97-AF65-F5344CB8AC3E}">
        <p14:creationId xmlns:p14="http://schemas.microsoft.com/office/powerpoint/2010/main" val="10321537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en-US" altLang="zh-CN" dirty="0"/>
              <a:t>Procrastination, like the hot–cold empathy gap described in Chapter 11, can result in time- inconsistent preferences. </a:t>
            </a:r>
            <a:endParaRPr lang="en-US" altLang="zh-CN" dirty="0" smtClean="0"/>
          </a:p>
          <a:p>
            <a:endParaRPr lang="en-US" altLang="zh-CN" dirty="0" smtClean="0"/>
          </a:p>
          <a:p>
            <a:r>
              <a:rPr lang="en-US" altLang="zh-CN" dirty="0"/>
              <a:t>This chapter introduces the exponential model of time discounting, the most common in economic models, and the quasi-hyperbolic model of time discounting. The latter has become one of the primary workhorses of behavioral economics. </a:t>
            </a:r>
            <a:endParaRPr lang="en-US" altLang="zh-CN" dirty="0"/>
          </a:p>
          <a:p>
            <a:endParaRPr lang="en-US" altLang="zh-CN" dirty="0"/>
          </a:p>
          <a:p>
            <a:pPr marL="0" indent="0">
              <a:buNone/>
            </a:pPr>
            <a:endParaRPr lang="en-US" altLang="zh-CN" dirty="0"/>
          </a:p>
        </p:txBody>
      </p:sp>
      <p:sp>
        <p:nvSpPr>
          <p:cNvPr id="3" name="标题 2"/>
          <p:cNvSpPr>
            <a:spLocks noGrp="1"/>
          </p:cNvSpPr>
          <p:nvPr>
            <p:ph type="title"/>
          </p:nvPr>
        </p:nvSpPr>
        <p:spPr/>
        <p:txBody>
          <a:bodyPr/>
          <a:lstStyle/>
          <a:p>
            <a:r>
              <a:rPr lang="fr-FR" altLang="zh-CN" sz="3600" dirty="0" err="1"/>
              <a:t>Naïve</a:t>
            </a:r>
            <a:r>
              <a:rPr lang="fr-FR" altLang="zh-CN" sz="3600" dirty="0"/>
              <a:t> Procrastination </a:t>
            </a:r>
            <a:endParaRPr lang="fr-FR" altLang="zh-CN" sz="3600" dirty="0"/>
          </a:p>
        </p:txBody>
      </p:sp>
    </p:spTree>
    <p:extLst>
      <p:ext uri="{BB962C8B-B14F-4D97-AF65-F5344CB8AC3E}">
        <p14:creationId xmlns:p14="http://schemas.microsoft.com/office/powerpoint/2010/main" val="323352870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r>
              <a:rPr lang="en-US" altLang="zh-CN" dirty="0" smtClean="0"/>
              <a:t>We can generalize the model presented in equation 11.1 to the many-period decision task by supposing the consumer solves </a:t>
            </a:r>
          </a:p>
          <a:p>
            <a:endParaRPr lang="en-US" altLang="zh-CN" dirty="0" smtClean="0"/>
          </a:p>
          <a:p>
            <a:endParaRPr lang="en-US" altLang="zh-CN" dirty="0" smtClean="0"/>
          </a:p>
          <a:p>
            <a:r>
              <a:rPr lang="en-US" altLang="zh-CN" dirty="0" smtClean="0"/>
              <a:t>This model assumes that </a:t>
            </a:r>
          </a:p>
          <a:p>
            <a:endParaRPr lang="en-US" altLang="zh-CN" dirty="0" smtClean="0"/>
          </a:p>
          <a:p>
            <a:endParaRPr lang="en-US" altLang="zh-CN" dirty="0" smtClean="0"/>
          </a:p>
          <a:p>
            <a:pPr marL="0" indent="0">
              <a:buNone/>
            </a:pPr>
            <a:endParaRPr lang="en-US" altLang="zh-CN" dirty="0" smtClean="0"/>
          </a:p>
          <a:p>
            <a:pPr marL="0" indent="0">
              <a:buNone/>
            </a:pPr>
            <a:endParaRPr lang="en-US" altLang="zh-CN" sz="2800" dirty="0" smtClean="0"/>
          </a:p>
          <a:p>
            <a:endParaRPr lang="zh-CN" altLang="en-US" dirty="0"/>
          </a:p>
        </p:txBody>
      </p:sp>
      <p:sp>
        <p:nvSpPr>
          <p:cNvPr id="4" name="标题 3"/>
          <p:cNvSpPr>
            <a:spLocks noGrp="1"/>
          </p:cNvSpPr>
          <p:nvPr>
            <p:ph type="title"/>
          </p:nvPr>
        </p:nvSpPr>
        <p:spPr/>
        <p:txBody>
          <a:bodyPr/>
          <a:lstStyle/>
          <a:p>
            <a:r>
              <a:rPr lang="en-US" altLang="zh-CN" sz="3600" dirty="0"/>
              <a:t>The Fully Additive Model </a:t>
            </a:r>
            <a:endParaRPr lang="en-US" altLang="zh-CN" sz="3600" dirty="0"/>
          </a:p>
        </p:txBody>
      </p:sp>
      <p:pic>
        <p:nvPicPr>
          <p:cNvPr id="3" name="图片 2" descr="屏幕快照 2016-06-06 下午1.47.4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824" y="3501008"/>
            <a:ext cx="2755900" cy="711200"/>
          </a:xfrm>
          <a:prstGeom prst="rect">
            <a:avLst/>
          </a:prstGeom>
        </p:spPr>
      </p:pic>
      <p:pic>
        <p:nvPicPr>
          <p:cNvPr id="6" name="图片 5" descr="屏幕快照 2016-06-06 下午1.48.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885" y="4877733"/>
            <a:ext cx="8026400" cy="1003300"/>
          </a:xfrm>
          <a:prstGeom prst="rect">
            <a:avLst/>
          </a:prstGeom>
        </p:spPr>
      </p:pic>
    </p:spTree>
    <p:extLst>
      <p:ext uri="{BB962C8B-B14F-4D97-AF65-F5344CB8AC3E}">
        <p14:creationId xmlns:p14="http://schemas.microsoft.com/office/powerpoint/2010/main" val="8580771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Discounting in Continuous Time </a:t>
            </a:r>
            <a:endParaRPr lang="en-US" altLang="zh-CN" sz="3200" dirty="0"/>
          </a:p>
        </p:txBody>
      </p:sp>
      <p:sp>
        <p:nvSpPr>
          <p:cNvPr id="7" name="内容占位符 4"/>
          <p:cNvSpPr>
            <a:spLocks noGrp="1"/>
          </p:cNvSpPr>
          <p:nvPr>
            <p:ph idx="1"/>
          </p:nvPr>
        </p:nvSpPr>
        <p:spPr>
          <a:xfrm>
            <a:off x="699247" y="2248347"/>
            <a:ext cx="7745505" cy="3877815"/>
          </a:xfrm>
        </p:spPr>
        <p:txBody>
          <a:bodyPr>
            <a:normAutofit/>
          </a:bodyPr>
          <a:lstStyle/>
          <a:p>
            <a:r>
              <a:rPr lang="en-US" altLang="zh-CN" dirty="0"/>
              <a:t>Sometimes we are interested in representing time as a continuous variable. In this case, the model is written as </a:t>
            </a:r>
            <a:endParaRPr lang="en-US" altLang="zh-CN" dirty="0"/>
          </a:p>
          <a:p>
            <a:endParaRPr lang="en-US" altLang="zh-CN" dirty="0" smtClean="0"/>
          </a:p>
          <a:p>
            <a:endParaRPr lang="en-US" altLang="zh-CN" dirty="0" smtClean="0"/>
          </a:p>
          <a:p>
            <a:pPr marL="0" indent="0">
              <a:buNone/>
            </a:pPr>
            <a:endParaRPr lang="en-US" altLang="zh-CN" dirty="0" smtClean="0"/>
          </a:p>
          <a:p>
            <a:pPr marL="0" indent="0">
              <a:buNone/>
            </a:pPr>
            <a:endParaRPr lang="en-US" altLang="zh-CN" sz="2800" dirty="0" smtClean="0"/>
          </a:p>
          <a:p>
            <a:endParaRPr lang="zh-CN" altLang="en-US" dirty="0"/>
          </a:p>
        </p:txBody>
      </p:sp>
      <p:pic>
        <p:nvPicPr>
          <p:cNvPr id="9" name="图片 8" descr="屏幕快照 2016-06-06 下午1.53.4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3789040"/>
            <a:ext cx="3771900" cy="787400"/>
          </a:xfrm>
          <a:prstGeom prst="rect">
            <a:avLst/>
          </a:prstGeom>
        </p:spPr>
      </p:pic>
    </p:spTree>
    <p:extLst>
      <p:ext uri="{BB962C8B-B14F-4D97-AF65-F5344CB8AC3E}">
        <p14:creationId xmlns:p14="http://schemas.microsoft.com/office/powerpoint/2010/main" val="36532807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600" dirty="0"/>
              <a:t>Consumption Smoothing </a:t>
            </a:r>
            <a:endParaRPr lang="en-US" altLang="zh-CN" sz="3600" dirty="0"/>
          </a:p>
        </p:txBody>
      </p:sp>
      <p:sp>
        <p:nvSpPr>
          <p:cNvPr id="5" name="内容占位符 4"/>
          <p:cNvSpPr>
            <a:spLocks noGrp="1"/>
          </p:cNvSpPr>
          <p:nvPr>
            <p:ph idx="1"/>
          </p:nvPr>
        </p:nvSpPr>
        <p:spPr/>
        <p:txBody>
          <a:bodyPr/>
          <a:lstStyle/>
          <a:p>
            <a:endParaRPr kumimoji="1" lang="zh-CN" altLang="en-US"/>
          </a:p>
        </p:txBody>
      </p:sp>
      <p:pic>
        <p:nvPicPr>
          <p:cNvPr id="8" name="图片 7" descr="屏幕快照 2016-06-06 下午1.54.4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484784"/>
            <a:ext cx="5321300" cy="4851400"/>
          </a:xfrm>
          <a:prstGeom prst="rect">
            <a:avLst/>
          </a:prstGeom>
        </p:spPr>
      </p:pic>
    </p:spTree>
    <p:extLst>
      <p:ext uri="{BB962C8B-B14F-4D97-AF65-F5344CB8AC3E}">
        <p14:creationId xmlns:p14="http://schemas.microsoft.com/office/powerpoint/2010/main" val="27451408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620688"/>
            <a:ext cx="8496944" cy="1054250"/>
          </a:xfrm>
        </p:spPr>
        <p:txBody>
          <a:bodyPr/>
          <a:lstStyle/>
          <a:p>
            <a:r>
              <a:rPr lang="en-US" altLang="zh-CN" sz="3200" dirty="0"/>
              <a:t>Hyperbolic (Squares) and Quasi-Hyperbolic (Triangles) Time Discounting </a:t>
            </a:r>
            <a:endParaRPr lang="en-US" altLang="zh-CN" sz="3200" dirty="0"/>
          </a:p>
        </p:txBody>
      </p:sp>
      <p:sp>
        <p:nvSpPr>
          <p:cNvPr id="2" name="内容占位符 1"/>
          <p:cNvSpPr>
            <a:spLocks noGrp="1"/>
          </p:cNvSpPr>
          <p:nvPr>
            <p:ph idx="1"/>
          </p:nvPr>
        </p:nvSpPr>
        <p:spPr/>
        <p:txBody>
          <a:bodyPr/>
          <a:lstStyle/>
          <a:p>
            <a:endParaRPr kumimoji="1" lang="zh-CN" altLang="en-US"/>
          </a:p>
        </p:txBody>
      </p:sp>
      <p:pic>
        <p:nvPicPr>
          <p:cNvPr id="4" name="图片 3" descr="屏幕快照 2016-06-06 下午1.56.1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1772816"/>
            <a:ext cx="5194300" cy="4737100"/>
          </a:xfrm>
          <a:prstGeom prst="rect">
            <a:avLst/>
          </a:prstGeom>
        </p:spPr>
      </p:pic>
    </p:spTree>
    <p:extLst>
      <p:ext uri="{BB962C8B-B14F-4D97-AF65-F5344CB8AC3E}">
        <p14:creationId xmlns:p14="http://schemas.microsoft.com/office/powerpoint/2010/main" val="309907476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z="4000" dirty="0"/>
              <a:t>The SNAP Problem with Hyperbolic Dis- counting </a:t>
            </a:r>
            <a:endParaRPr lang="en-US" altLang="zh-CN" sz="4000" dirty="0"/>
          </a:p>
        </p:txBody>
      </p:sp>
      <p:sp>
        <p:nvSpPr>
          <p:cNvPr id="3" name="内容占位符 2"/>
          <p:cNvSpPr>
            <a:spLocks noGrp="1"/>
          </p:cNvSpPr>
          <p:nvPr>
            <p:ph idx="1"/>
          </p:nvPr>
        </p:nvSpPr>
        <p:spPr/>
        <p:txBody>
          <a:bodyPr/>
          <a:lstStyle/>
          <a:p>
            <a:endParaRPr kumimoji="1" lang="zh-CN" altLang="en-US"/>
          </a:p>
        </p:txBody>
      </p:sp>
      <p:pic>
        <p:nvPicPr>
          <p:cNvPr id="5" name="图片 4" descr="屏幕快照 2016-06-06 下午1.59.2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844824"/>
            <a:ext cx="6108700" cy="4495800"/>
          </a:xfrm>
          <a:prstGeom prst="rect">
            <a:avLst/>
          </a:prstGeom>
        </p:spPr>
      </p:pic>
    </p:spTree>
    <p:extLst>
      <p:ext uri="{BB962C8B-B14F-4D97-AF65-F5344CB8AC3E}">
        <p14:creationId xmlns:p14="http://schemas.microsoft.com/office/powerpoint/2010/main" val="33725238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err="1"/>
              <a:t>Naïve</a:t>
            </a:r>
            <a:r>
              <a:rPr lang="en-US" altLang="zh-CN" sz="3200" dirty="0"/>
              <a:t> Quasi-Hyperbolic Discounting </a:t>
            </a:r>
            <a:endParaRPr lang="en-US" altLang="zh-CN" sz="3200" dirty="0"/>
          </a:p>
        </p:txBody>
      </p:sp>
      <p:sp>
        <p:nvSpPr>
          <p:cNvPr id="4" name="内容占位符 3"/>
          <p:cNvSpPr>
            <a:spLocks noGrp="1"/>
          </p:cNvSpPr>
          <p:nvPr>
            <p:ph idx="1"/>
          </p:nvPr>
        </p:nvSpPr>
        <p:spPr/>
        <p:txBody>
          <a:bodyPr/>
          <a:lstStyle/>
          <a:p>
            <a:r>
              <a:rPr lang="en-US" altLang="zh-CN" dirty="0"/>
              <a:t>Quasi-hyperbolic discounting separates the hyperbolic profile of time discounting into two different discount factors. These two factors represent the discount applied to utility of consumption in the second period and the discount applied to the utility of consumption for each additional period, respectively. </a:t>
            </a:r>
            <a:endParaRPr lang="en-US" altLang="zh-CN" dirty="0"/>
          </a:p>
          <a:p>
            <a:endParaRPr kumimoji="1" lang="zh-CN" altLang="en-US" dirty="0"/>
          </a:p>
        </p:txBody>
      </p:sp>
    </p:spTree>
    <p:extLst>
      <p:ext uri="{BB962C8B-B14F-4D97-AF65-F5344CB8AC3E}">
        <p14:creationId xmlns:p14="http://schemas.microsoft.com/office/powerpoint/2010/main" val="40520985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p:txBody>
          <a:bodyPr/>
          <a:lstStyle/>
          <a:p>
            <a:r>
              <a:rPr lang="en-US" altLang="zh-CN" dirty="0"/>
              <a:t>Thus, instead of the model in equation 12.2, we write </a:t>
            </a:r>
            <a:endParaRPr lang="en-US" altLang="zh-CN" dirty="0"/>
          </a:p>
          <a:p>
            <a:endParaRPr kumimoji="1" lang="zh-CN" altLang="en-US" dirty="0"/>
          </a:p>
        </p:txBody>
      </p:sp>
      <p:sp>
        <p:nvSpPr>
          <p:cNvPr id="4" name="标题 3"/>
          <p:cNvSpPr>
            <a:spLocks noGrp="1"/>
          </p:cNvSpPr>
          <p:nvPr>
            <p:ph type="title"/>
          </p:nvPr>
        </p:nvSpPr>
        <p:spPr/>
        <p:txBody>
          <a:bodyPr/>
          <a:lstStyle/>
          <a:p>
            <a:endParaRPr kumimoji="1" lang="zh-CN" altLang="en-US"/>
          </a:p>
        </p:txBody>
      </p:sp>
      <p:pic>
        <p:nvPicPr>
          <p:cNvPr id="5" name="图片 4" descr="屏幕快照 2016-06-06 下午2.03.2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996952"/>
            <a:ext cx="7137400" cy="1231900"/>
          </a:xfrm>
          <a:prstGeom prst="rect">
            <a:avLst/>
          </a:prstGeom>
        </p:spPr>
      </p:pic>
    </p:spTree>
    <p:extLst>
      <p:ext uri="{BB962C8B-B14F-4D97-AF65-F5344CB8AC3E}">
        <p14:creationId xmlns:p14="http://schemas.microsoft.com/office/powerpoint/2010/main" val="387999923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303</TotalTime>
  <Words>251</Words>
  <Application>Microsoft Macintosh PowerPoint</Application>
  <PresentationFormat>全屏显示(4:3)</PresentationFormat>
  <Paragraphs>30</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精装书</vt:lpstr>
      <vt:lpstr> Behavioral Economics</vt:lpstr>
      <vt:lpstr>Naïve Procrastination </vt:lpstr>
      <vt:lpstr>The Fully Additive Model </vt:lpstr>
      <vt:lpstr>Discounting in Continuous Time </vt:lpstr>
      <vt:lpstr>Consumption Smoothing </vt:lpstr>
      <vt:lpstr>Hyperbolic (Squares) and Quasi-Hyperbolic (Triangles) Time Discounting </vt:lpstr>
      <vt:lpstr>The SNAP Problem with Hyperbolic Dis- counting </vt:lpstr>
      <vt:lpstr>Naïve Quasi-Hyperbolic Discounting </vt:lpstr>
      <vt:lpstr>PowerPoint 演示文稿</vt:lpstr>
      <vt:lpstr>The Common Difference Effect </vt:lpstr>
      <vt:lpstr>The Prospect Theoretic Value Function with Intermediate Loss Aversion  </vt:lpstr>
      <vt:lpstr>The Prospect-Theory Value Function with Intermediate Loss Aversion </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stella pan</cp:lastModifiedBy>
  <cp:revision>24</cp:revision>
  <dcterms:created xsi:type="dcterms:W3CDTF">2016-06-01T08:49:25Z</dcterms:created>
  <dcterms:modified xsi:type="dcterms:W3CDTF">2016-06-06T06:08:48Z</dcterms:modified>
</cp:coreProperties>
</file>