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9" r:id="rId2"/>
    <p:sldId id="286" r:id="rId3"/>
    <p:sldId id="375" r:id="rId4"/>
    <p:sldId id="376" r:id="rId5"/>
    <p:sldId id="381" r:id="rId6"/>
    <p:sldId id="382" r:id="rId7"/>
    <p:sldId id="407" r:id="rId8"/>
    <p:sldId id="384" r:id="rId9"/>
    <p:sldId id="385" r:id="rId10"/>
    <p:sldId id="363" r:id="rId11"/>
    <p:sldId id="386" r:id="rId12"/>
    <p:sldId id="364" r:id="rId13"/>
    <p:sldId id="387" r:id="rId14"/>
    <p:sldId id="365" r:id="rId15"/>
    <p:sldId id="368" r:id="rId16"/>
    <p:sldId id="366" r:id="rId17"/>
    <p:sldId id="279" r:id="rId18"/>
    <p:sldId id="276" r:id="rId19"/>
    <p:sldId id="296" r:id="rId20"/>
    <p:sldId id="367" r:id="rId21"/>
    <p:sldId id="377" r:id="rId22"/>
    <p:sldId id="374" r:id="rId23"/>
    <p:sldId id="379" r:id="rId24"/>
    <p:sldId id="388" r:id="rId25"/>
    <p:sldId id="390" r:id="rId26"/>
    <p:sldId id="361" r:id="rId27"/>
    <p:sldId id="320" r:id="rId28"/>
    <p:sldId id="305" r:id="rId29"/>
    <p:sldId id="362" r:id="rId30"/>
    <p:sldId id="360" r:id="rId31"/>
    <p:sldId id="27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5/13/2017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3205" y="1833479"/>
            <a:ext cx="4431323" cy="3035808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Critical Thinking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12051"/>
            <a:ext cx="3975189" cy="344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82" y="3412050"/>
            <a:ext cx="4409454" cy="3425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3975188" cy="3412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581" y="-1"/>
            <a:ext cx="4409455" cy="3432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187" y="7033"/>
            <a:ext cx="3820861" cy="2110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187" y="4229100"/>
            <a:ext cx="3820862" cy="2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7392"/>
            <a:ext cx="12192000" cy="884735"/>
          </a:xfrm>
        </p:spPr>
        <p:txBody>
          <a:bodyPr/>
          <a:lstStyle/>
          <a:p>
            <a:pPr algn="ctr"/>
            <a:r>
              <a:rPr lang="en-US" altLang="zh-CN" dirty="0"/>
              <a:t>Subjective Judgment</a:t>
            </a:r>
            <a:endParaRPr lang="zh-CN" alt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005" y="982127"/>
            <a:ext cx="3679989" cy="4473930"/>
          </a:xfrm>
        </p:spPr>
      </p:pic>
      <p:sp>
        <p:nvSpPr>
          <p:cNvPr id="3" name="Rectangle 2"/>
          <p:cNvSpPr/>
          <p:nvPr/>
        </p:nvSpPr>
        <p:spPr>
          <a:xfrm>
            <a:off x="1" y="5553450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one is better?  </a:t>
            </a:r>
            <a:r>
              <a:rPr lang="en-US" altLang="zh-CN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56458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Objective – Objectivity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820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Objective Judgments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788" y="2225949"/>
            <a:ext cx="4308049" cy="334529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37" y="2225950"/>
            <a:ext cx="4251489" cy="3345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1419" y="5781266"/>
            <a:ext cx="770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one is better?  </a:t>
            </a:r>
            <a:r>
              <a:rPr lang="en-US" altLang="zh-CN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WHY???</a:t>
            </a:r>
          </a:p>
        </p:txBody>
      </p:sp>
    </p:spTree>
    <p:extLst>
      <p:ext uri="{BB962C8B-B14F-4D97-AF65-F5344CB8AC3E}">
        <p14:creationId xmlns:p14="http://schemas.microsoft.com/office/powerpoint/2010/main" val="307662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Judgment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sz="2800" dirty="0"/>
              <a:t>An opinion that you form about something </a:t>
            </a:r>
          </a:p>
          <a:p>
            <a:pPr marL="0" indent="0" algn="ctr">
              <a:buNone/>
            </a:pPr>
            <a:r>
              <a:rPr lang="en-US" altLang="zh-CN" dirty="0"/>
              <a:t>(hopefully after thinking about it)</a:t>
            </a:r>
          </a:p>
          <a:p>
            <a:pPr marL="0" indent="0" algn="ctr">
              <a:buNone/>
            </a:pPr>
            <a:r>
              <a:rPr lang="en-US" altLang="zh-CN" dirty="0"/>
              <a:t>(carefully…)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178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6122"/>
          </a:xfrm>
        </p:spPr>
        <p:txBody>
          <a:bodyPr/>
          <a:lstStyle/>
          <a:p>
            <a:pPr algn="ctr"/>
            <a:r>
              <a:rPr lang="en-US" altLang="zh-CN" dirty="0"/>
              <a:t>Opinions &amp; Facts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187" b="1359"/>
          <a:stretch/>
        </p:blipFill>
        <p:spPr>
          <a:xfrm>
            <a:off x="1659118" y="1839452"/>
            <a:ext cx="4103168" cy="33648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9689"/>
          <a:stretch/>
        </p:blipFill>
        <p:spPr>
          <a:xfrm>
            <a:off x="6895812" y="1839452"/>
            <a:ext cx="4069871" cy="33648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333832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Facts do not depend on your subjective feelings &amp; opinions.</a:t>
            </a:r>
          </a:p>
          <a:p>
            <a:pPr algn="ctr"/>
            <a:r>
              <a:rPr lang="en-US" altLang="zh-CN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your opinions (about objective realities) should depend very heavily on facts. </a:t>
            </a:r>
            <a:endParaRPr lang="en-US" altLang="zh-CN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47095"/>
            <a:ext cx="3568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7426" y="1047095"/>
            <a:ext cx="3124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bjective</a:t>
            </a:r>
          </a:p>
        </p:txBody>
      </p:sp>
    </p:spTree>
    <p:extLst>
      <p:ext uri="{BB962C8B-B14F-4D97-AF65-F5344CB8AC3E}">
        <p14:creationId xmlns:p14="http://schemas.microsoft.com/office/powerpoint/2010/main" val="3238541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815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Bias</a:t>
            </a:r>
            <a:r>
              <a:rPr lang="en-US" altLang="zh-CN" dirty="0"/>
              <a:t> &amp; </a:t>
            </a:r>
            <a:r>
              <a:rPr lang="en-US" altLang="zh-CN" dirty="0">
                <a:solidFill>
                  <a:schemeClr val="accent4"/>
                </a:solidFill>
              </a:rPr>
              <a:t>Prejudice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547" y="1922585"/>
            <a:ext cx="7896664" cy="4935415"/>
          </a:xfrm>
        </p:spPr>
      </p:pic>
      <p:sp>
        <p:nvSpPr>
          <p:cNvPr id="8" name="Thought Bubble: Cloud 7"/>
          <p:cNvSpPr/>
          <p:nvPr/>
        </p:nvSpPr>
        <p:spPr>
          <a:xfrm flipH="1">
            <a:off x="932715" y="685799"/>
            <a:ext cx="3754316" cy="2180492"/>
          </a:xfrm>
          <a:prstGeom prst="cloudCallout">
            <a:avLst>
              <a:gd name="adj1" fmla="val -41910"/>
              <a:gd name="adj2" fmla="val 576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America is the greatest country in the history of the world.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Thought Bubble: Cloud 8"/>
          <p:cNvSpPr/>
          <p:nvPr/>
        </p:nvSpPr>
        <p:spPr>
          <a:xfrm>
            <a:off x="8523849" y="571499"/>
            <a:ext cx="3440723" cy="2180492"/>
          </a:xfrm>
          <a:prstGeom prst="cloudCallout">
            <a:avLst>
              <a:gd name="adj1" fmla="val -41531"/>
              <a:gd name="adj2" fmla="val 596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China is the greatest country in the history of the world.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5519814" y="1922585"/>
            <a:ext cx="3004035" cy="505557"/>
          </a:xfrm>
          <a:prstGeom prst="wedgeRectCallout">
            <a:avLst>
              <a:gd name="adj1" fmla="val -42554"/>
              <a:gd name="adj2" fmla="val 30250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Why are Chinese people such bad drivers?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10"/>
          <p:cNvSpPr/>
          <p:nvPr/>
        </p:nvSpPr>
        <p:spPr>
          <a:xfrm>
            <a:off x="4898491" y="4712678"/>
            <a:ext cx="3004035" cy="505557"/>
          </a:xfrm>
          <a:prstGeom prst="wedgeRectCallout">
            <a:avLst>
              <a:gd name="adj1" fmla="val 37349"/>
              <a:gd name="adj2" fmla="val -17402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Why are American people so arrogant?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9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1" b="9482"/>
          <a:stretch/>
        </p:blipFill>
        <p:spPr>
          <a:xfrm>
            <a:off x="0" y="0"/>
            <a:ext cx="7323992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315" y="0"/>
            <a:ext cx="5008685" cy="2822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1" t="21273" r="-3337" b="7015"/>
          <a:stretch/>
        </p:blipFill>
        <p:spPr>
          <a:xfrm>
            <a:off x="7183315" y="2827305"/>
            <a:ext cx="5215545" cy="40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3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zh-CN" dirty="0"/>
              <a:t>κριτικός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zh-CN" sz="3600" dirty="0" err="1"/>
              <a:t>Kritikos</a:t>
            </a:r>
            <a:endParaRPr lang="en-US" altLang="zh-CN" sz="3600" dirty="0"/>
          </a:p>
          <a:p>
            <a:pPr algn="ctr"/>
            <a:r>
              <a:rPr lang="en-US" altLang="zh-CN" sz="3600" dirty="0"/>
              <a:t>Critic (critical)</a:t>
            </a:r>
          </a:p>
          <a:p>
            <a:pPr algn="ctr"/>
            <a:r>
              <a:rPr lang="en-US" altLang="zh-CN" sz="3600" dirty="0"/>
              <a:t>About making </a:t>
            </a:r>
            <a:r>
              <a:rPr lang="en-US" altLang="zh-CN" sz="3600" u="sng" dirty="0"/>
              <a:t>judgements</a:t>
            </a:r>
            <a:r>
              <a:rPr lang="en-US" altLang="zh-CN" sz="3600" dirty="0"/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17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7" y="0"/>
            <a:ext cx="10058400" cy="1609344"/>
          </a:xfrm>
        </p:spPr>
        <p:txBody>
          <a:bodyPr/>
          <a:lstStyle/>
          <a:p>
            <a:r>
              <a:rPr lang="en-US" altLang="zh-CN" dirty="0"/>
              <a:t>Critical thinking…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7" y="2121408"/>
            <a:ext cx="11509131" cy="405079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… is well thought out.</a:t>
            </a:r>
          </a:p>
          <a:p>
            <a:r>
              <a:rPr lang="en-US" altLang="zh-CN" sz="3200" dirty="0"/>
              <a:t>… does not allow for beliefs with out evidence.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analyzes/evaluates factual evidence.</a:t>
            </a:r>
          </a:p>
          <a:p>
            <a:r>
              <a:rPr lang="en-US" altLang="zh-CN" sz="3200" dirty="0"/>
              <a:t>… is logically reasoned (rational).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is skeptical.</a:t>
            </a:r>
          </a:p>
          <a:p>
            <a:r>
              <a:rPr lang="en-US" altLang="zh-CN" sz="3200" dirty="0"/>
              <a:t>… is unbiased.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is objective.</a:t>
            </a:r>
          </a:p>
          <a:p>
            <a:r>
              <a:rPr lang="en-US" altLang="zh-CN" sz="3200" dirty="0"/>
              <a:t>… liberates the mind to think independently.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enables you to identify faulty arguments.</a:t>
            </a:r>
          </a:p>
          <a:p>
            <a:r>
              <a:rPr lang="en-US" altLang="zh-CN" sz="3200" dirty="0"/>
              <a:t>… enables you to construct good arguments.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enables you to identify the relevance and importance of ideas (old and new).</a:t>
            </a:r>
          </a:p>
          <a:p>
            <a:endParaRPr lang="en-US" altLang="zh-CN" sz="3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Critical thinking…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…. is not natural. </a:t>
            </a:r>
          </a:p>
          <a:p>
            <a:r>
              <a:rPr lang="en-US" altLang="zh-CN" sz="3200" dirty="0"/>
              <a:t>… is something we must LEARN how to do. </a:t>
            </a:r>
          </a:p>
        </p:txBody>
      </p:sp>
    </p:spTree>
    <p:extLst>
      <p:ext uri="{BB962C8B-B14F-4D97-AF65-F5344CB8AC3E}">
        <p14:creationId xmlns:p14="http://schemas.microsoft.com/office/powerpoint/2010/main" val="4749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76518"/>
            <a:ext cx="10058400" cy="1055077"/>
          </a:xfrm>
        </p:spPr>
        <p:txBody>
          <a:bodyPr/>
          <a:lstStyle/>
          <a:p>
            <a:r>
              <a:rPr lang="en-US" altLang="zh-CN" dirty="0"/>
              <a:t>Warm-up Discussion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67" y="1718265"/>
            <a:ext cx="5962161" cy="49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2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natural? 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Prejudice</a:t>
            </a:r>
            <a:r>
              <a:rPr lang="en-US" altLang="zh-CN" dirty="0"/>
              <a:t> is natural. </a:t>
            </a:r>
          </a:p>
          <a:p>
            <a:r>
              <a:rPr lang="en-US" altLang="zh-CN" b="1" dirty="0"/>
              <a:t>Bias</a:t>
            </a:r>
            <a:r>
              <a:rPr lang="en-US" altLang="zh-CN" dirty="0"/>
              <a:t> is natural.  </a:t>
            </a:r>
          </a:p>
          <a:p>
            <a:r>
              <a:rPr lang="en-US" altLang="zh-CN" dirty="0"/>
              <a:t>Believing what someone tells you is natural. (</a:t>
            </a:r>
            <a:r>
              <a:rPr lang="en-US" altLang="zh-CN" b="1" dirty="0"/>
              <a:t>gullibility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Believing something you read is natural. (</a:t>
            </a:r>
            <a:r>
              <a:rPr lang="en-US" altLang="zh-CN" b="1" dirty="0"/>
              <a:t>gullibility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Believing what you see on TV or hear on the radio is natural. (</a:t>
            </a:r>
            <a:r>
              <a:rPr lang="en-US" altLang="zh-CN" b="1" dirty="0"/>
              <a:t>gullibility</a:t>
            </a:r>
            <a:r>
              <a:rPr lang="en-US" altLang="zh-CN" dirty="0"/>
              <a:t>) </a:t>
            </a:r>
          </a:p>
          <a:p>
            <a:endParaRPr lang="en-US" altLang="zh-CN" dirty="0"/>
          </a:p>
          <a:p>
            <a:r>
              <a:rPr lang="en-US" altLang="zh-CN" dirty="0"/>
              <a:t>These things will always be natural to you.  </a:t>
            </a:r>
          </a:p>
          <a:p>
            <a:r>
              <a:rPr lang="en-US" altLang="zh-CN" dirty="0"/>
              <a:t>What sets people with critical thinking skills apart is that they can (often) recognize these things in themselves and then make efforts to correct them when necessary. </a:t>
            </a:r>
          </a:p>
        </p:txBody>
      </p:sp>
    </p:spTree>
    <p:extLst>
      <p:ext uri="{BB962C8B-B14F-4D97-AF65-F5344CB8AC3E}">
        <p14:creationId xmlns:p14="http://schemas.microsoft.com/office/powerpoint/2010/main" val="694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36" y="406515"/>
            <a:ext cx="10058400" cy="3402699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100" dirty="0"/>
              <a:t>“The unexamined life is not worth living.” </a:t>
            </a:r>
          </a:p>
          <a:p>
            <a:pPr marL="0" indent="0">
              <a:buNone/>
            </a:pPr>
            <a:r>
              <a:rPr lang="en-US" altLang="zh-CN" sz="3100" b="1" dirty="0"/>
              <a:t>-Socrates</a:t>
            </a:r>
          </a:p>
          <a:p>
            <a:pPr marL="0" indent="0">
              <a:buNone/>
            </a:pPr>
            <a:endParaRPr lang="en-US" altLang="zh-CN" sz="3100" dirty="0"/>
          </a:p>
          <a:p>
            <a:r>
              <a:rPr lang="en-US" altLang="zh-CN" sz="3100" dirty="0"/>
              <a:t>“It is the mark of an educated mind to be able to entertain a thought without accepting it.” </a:t>
            </a:r>
          </a:p>
          <a:p>
            <a:pPr marL="0" indent="0">
              <a:buNone/>
            </a:pPr>
            <a:r>
              <a:rPr lang="en-US" altLang="zh-CN" sz="3100" b="1" dirty="0"/>
              <a:t>-Aristotle </a:t>
            </a:r>
          </a:p>
          <a:p>
            <a:pPr marL="0" indent="0">
              <a:buNone/>
            </a:pPr>
            <a:endParaRPr lang="en-US" altLang="zh-CN" sz="3100" dirty="0"/>
          </a:p>
          <a:p>
            <a:r>
              <a:rPr lang="en-US" altLang="zh-CN" sz="3100" dirty="0"/>
              <a:t>“Education is not the learning of facts, but training the mind to think.”          </a:t>
            </a:r>
          </a:p>
          <a:p>
            <a:pPr marL="0" indent="0">
              <a:buNone/>
            </a:pPr>
            <a:r>
              <a:rPr lang="en-US" altLang="zh-CN" sz="3100" b="1" dirty="0"/>
              <a:t>-Albert Einstein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216" t="1334" r="654" b="5283"/>
          <a:stretch/>
        </p:blipFill>
        <p:spPr>
          <a:xfrm>
            <a:off x="4242062" y="3930977"/>
            <a:ext cx="3271101" cy="25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8" y="1"/>
            <a:ext cx="9191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2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Time to exercise your logic.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216" t="1334" r="654" b="5283"/>
          <a:stretch/>
        </p:blipFill>
        <p:spPr>
          <a:xfrm>
            <a:off x="3275162" y="2121408"/>
            <a:ext cx="5831131" cy="4604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387" y="4558743"/>
            <a:ext cx="337945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first, </a:t>
            </a:r>
          </a:p>
          <a:p>
            <a:pPr algn="ctr"/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few more </a:t>
            </a:r>
          </a:p>
          <a:p>
            <a:pPr algn="ctr"/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vocabulary words:</a:t>
            </a:r>
            <a:endParaRPr lang="en-US" altLang="zh-CN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2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 vocabulary: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Conclusion:  </a:t>
            </a:r>
          </a:p>
          <a:p>
            <a:pPr lvl="1"/>
            <a:r>
              <a:rPr lang="en-US" altLang="zh-CN" dirty="0"/>
              <a:t>This is your final judgment… your belief.</a:t>
            </a:r>
          </a:p>
          <a:p>
            <a:pPr lvl="1"/>
            <a:r>
              <a:rPr lang="en-US" altLang="zh-CN" dirty="0"/>
              <a:t>This is what you would argue other to believe as well. 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Premise(s):</a:t>
            </a:r>
          </a:p>
          <a:p>
            <a:pPr lvl="1"/>
            <a:r>
              <a:rPr lang="en-US" altLang="zh-CN" dirty="0"/>
              <a:t>These are the claims, arguments, facts, reasons and evidence you have used to build you conclusion. 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Logical:</a:t>
            </a:r>
          </a:p>
          <a:p>
            <a:pPr lvl="1"/>
            <a:r>
              <a:rPr lang="en-US" altLang="zh-CN" dirty="0"/>
              <a:t>1 + 1 = 2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Illogical: </a:t>
            </a:r>
          </a:p>
          <a:p>
            <a:pPr lvl="1"/>
            <a:r>
              <a:rPr lang="en-US" altLang="zh-CN" dirty="0"/>
              <a:t>1 + 1 = 3</a:t>
            </a:r>
          </a:p>
        </p:txBody>
      </p:sp>
    </p:spTree>
    <p:extLst>
      <p:ext uri="{BB962C8B-B14F-4D97-AF65-F5344CB8AC3E}">
        <p14:creationId xmlns:p14="http://schemas.microsoft.com/office/powerpoint/2010/main" val="2907543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334500" cy="79130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Analyzing an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3192"/>
            <a:ext cx="7403123" cy="593480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There is a mysterious animal named “X”.  No one has ever seen animal X but we have evidence of it.  We have found feathers which belong to animal X.  In nature, only birds have feathers.  Therefore we know that animal X is a bird.  </a:t>
            </a:r>
          </a:p>
          <a:p>
            <a:endParaRPr lang="en-US" sz="2400" dirty="0"/>
          </a:p>
          <a:p>
            <a:r>
              <a:rPr lang="en-US" sz="2400" dirty="0"/>
              <a:t>What is the writer’s conclusion? </a:t>
            </a:r>
            <a:r>
              <a:rPr lang="en-US" sz="2400" dirty="0">
                <a:solidFill>
                  <a:srgbClr val="0070C0"/>
                </a:solidFill>
              </a:rPr>
              <a:t>(2 minutes)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Conclusion</a:t>
            </a:r>
            <a:r>
              <a:rPr lang="en-US" sz="2400" dirty="0"/>
              <a:t>:</a:t>
            </a:r>
          </a:p>
          <a:p>
            <a:pPr lvl="1"/>
            <a:r>
              <a:rPr lang="en-US" sz="2200" dirty="0"/>
              <a:t>Animal X is a bird. </a:t>
            </a:r>
          </a:p>
          <a:p>
            <a:endParaRPr lang="en-US" sz="2400" dirty="0"/>
          </a:p>
          <a:p>
            <a:r>
              <a:rPr lang="en-US" sz="2400" dirty="0"/>
              <a:t>What are the premises which the writer uses to justify his conclusion? </a:t>
            </a:r>
            <a:r>
              <a:rPr lang="en-US" sz="2400" dirty="0">
                <a:solidFill>
                  <a:srgbClr val="0070C0"/>
                </a:solidFill>
              </a:rPr>
              <a:t>(3 minutes – find 2)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Premise A:</a:t>
            </a:r>
          </a:p>
          <a:p>
            <a:pPr lvl="1"/>
            <a:r>
              <a:rPr lang="en-US" sz="2200" dirty="0"/>
              <a:t>Only Birds have feathers.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Premise B:</a:t>
            </a:r>
          </a:p>
          <a:p>
            <a:pPr lvl="1"/>
            <a:r>
              <a:rPr lang="en-US" sz="2200" dirty="0"/>
              <a:t>Animal X has feathers.</a:t>
            </a:r>
          </a:p>
          <a:p>
            <a:endParaRPr lang="en-US" sz="2400" dirty="0"/>
          </a:p>
          <a:p>
            <a:r>
              <a:rPr lang="en-US" sz="2400" dirty="0"/>
              <a:t>Does the writer have a logical argument? </a:t>
            </a:r>
            <a:r>
              <a:rPr lang="en-US" sz="2400" dirty="0">
                <a:solidFill>
                  <a:srgbClr val="0070C0"/>
                </a:solidFill>
              </a:rPr>
              <a:t>(1 minute)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YES!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270" y="1821853"/>
            <a:ext cx="4252546" cy="50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Examining Conclusions: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52" y="2121407"/>
            <a:ext cx="10813774" cy="431914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Step 1:</a:t>
            </a:r>
          </a:p>
          <a:p>
            <a:pPr algn="ctr"/>
            <a:r>
              <a:rPr lang="en-US" sz="2400" dirty="0"/>
              <a:t>Identify the premises the person used to draw his/her conclusion.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Step 2:</a:t>
            </a:r>
          </a:p>
          <a:p>
            <a:pPr algn="ctr"/>
            <a:r>
              <a:rPr lang="en-US" sz="2400" dirty="0"/>
              <a:t>Determine whether or not the conclusion is logical if the premises are presumed to be true.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Step 3:  </a:t>
            </a:r>
          </a:p>
          <a:p>
            <a:pPr algn="ctr"/>
            <a:r>
              <a:rPr lang="en-US" sz="2400" dirty="0"/>
              <a:t>If the conclusion is logical.  We may now examine the premises to see if they are legitimate.  If we find problems with the premise, then there must also be a problem with the conclusion.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34500" cy="1028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Analyzing an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248509"/>
            <a:ext cx="9038493" cy="560949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Since we know that animal X is a bird, we can also know that animal X is able to fly because all birds can fly.</a:t>
            </a:r>
          </a:p>
          <a:p>
            <a:endParaRPr lang="en-US" sz="2400" dirty="0"/>
          </a:p>
          <a:p>
            <a:r>
              <a:rPr lang="en-US" sz="2400" dirty="0"/>
              <a:t>What is the writer’s conclusion? </a:t>
            </a:r>
            <a:r>
              <a:rPr lang="en-US" sz="2400" dirty="0">
                <a:solidFill>
                  <a:srgbClr val="0070C0"/>
                </a:solidFill>
              </a:rPr>
              <a:t>(1 minute)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Conclusion:</a:t>
            </a:r>
          </a:p>
          <a:p>
            <a:pPr lvl="1"/>
            <a:r>
              <a:rPr lang="en-US" sz="2000" dirty="0"/>
              <a:t>Animal X can fly. </a:t>
            </a:r>
          </a:p>
          <a:p>
            <a:pPr marL="274320" lvl="1" indent="0">
              <a:buNone/>
            </a:pPr>
            <a:endParaRPr lang="en-US" sz="2000" dirty="0"/>
          </a:p>
          <a:p>
            <a:r>
              <a:rPr lang="en-US" sz="2400" dirty="0"/>
              <a:t>What are the premises for this conclusion? </a:t>
            </a:r>
            <a:r>
              <a:rPr lang="en-US" sz="2400" dirty="0">
                <a:solidFill>
                  <a:srgbClr val="0070C0"/>
                </a:solidFill>
              </a:rPr>
              <a:t>(2 minutes - find 2)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Premise A: </a:t>
            </a:r>
          </a:p>
          <a:p>
            <a:pPr lvl="2"/>
            <a:r>
              <a:rPr lang="en-US" sz="2000" dirty="0"/>
              <a:t>all birds can fly.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Premise B: </a:t>
            </a:r>
          </a:p>
          <a:p>
            <a:pPr lvl="2"/>
            <a:r>
              <a:rPr lang="en-US" sz="2000" dirty="0"/>
              <a:t>animal X is a bird. </a:t>
            </a:r>
          </a:p>
          <a:p>
            <a:pPr lvl="1"/>
            <a:endParaRPr lang="en-US" sz="2200" dirty="0"/>
          </a:p>
          <a:p>
            <a:r>
              <a:rPr lang="en-US" dirty="0"/>
              <a:t>Does the writer have a logical argument?</a:t>
            </a:r>
          </a:p>
          <a:p>
            <a:r>
              <a:rPr lang="en-US" dirty="0">
                <a:solidFill>
                  <a:srgbClr val="00B050"/>
                </a:solidFill>
              </a:rPr>
              <a:t>YES!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491" y="2332061"/>
            <a:ext cx="3153509" cy="45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34500" cy="1011115"/>
          </a:xfrm>
        </p:spPr>
        <p:txBody>
          <a:bodyPr/>
          <a:lstStyle/>
          <a:p>
            <a:pPr algn="ctr"/>
            <a:r>
              <a:rPr lang="en-US" dirty="0"/>
              <a:t>Logical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48509"/>
            <a:ext cx="10146323" cy="560949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 do not know who Donald Trump is.  I didn’t even know if Donald Trump was a man or a woman.  Then I heard Donald Trump’s voice on the radio.  It was deeper than my mother’s voice.  Since </a:t>
            </a:r>
            <a:r>
              <a:rPr lang="en-US" sz="2400" u="sng" dirty="0">
                <a:solidFill>
                  <a:srgbClr val="00B050"/>
                </a:solidFill>
              </a:rPr>
              <a:t>most</a:t>
            </a:r>
            <a:r>
              <a:rPr lang="en-US" sz="2400" dirty="0"/>
              <a:t> men have deeper voices than </a:t>
            </a:r>
            <a:r>
              <a:rPr lang="en-US" sz="2400" u="sng" dirty="0">
                <a:solidFill>
                  <a:srgbClr val="00B050"/>
                </a:solidFill>
              </a:rPr>
              <a:t>most</a:t>
            </a:r>
            <a:r>
              <a:rPr lang="en-US" sz="2400" dirty="0"/>
              <a:t> women, I can now know that Donald Trump is a man.   </a:t>
            </a:r>
          </a:p>
          <a:p>
            <a:r>
              <a:rPr lang="en-US" sz="2400" dirty="0"/>
              <a:t>What is the speaker’s conclusion?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Conclusion:</a:t>
            </a:r>
          </a:p>
          <a:p>
            <a:pPr lvl="1"/>
            <a:r>
              <a:rPr lang="en-US" sz="2000" dirty="0"/>
              <a:t>Donald Trump is a man. </a:t>
            </a:r>
          </a:p>
          <a:p>
            <a:pPr marL="274320" lvl="1" indent="0">
              <a:buNone/>
            </a:pPr>
            <a:endParaRPr lang="en-US" sz="2000" dirty="0"/>
          </a:p>
          <a:p>
            <a:r>
              <a:rPr lang="en-US" sz="2400" dirty="0"/>
              <a:t>What are the premises for this conclusion?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Premise A:</a:t>
            </a:r>
          </a:p>
          <a:p>
            <a:pPr lvl="2"/>
            <a:r>
              <a:rPr lang="en-US" sz="2000" dirty="0"/>
              <a:t>My mother is a woman.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Premise B: </a:t>
            </a:r>
          </a:p>
          <a:p>
            <a:pPr lvl="2"/>
            <a:r>
              <a:rPr lang="en-US" sz="2000" dirty="0"/>
              <a:t>Most men have deeper voices than most woman.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Premise C: </a:t>
            </a:r>
          </a:p>
          <a:p>
            <a:pPr lvl="2"/>
            <a:r>
              <a:rPr lang="en-US" sz="2000" dirty="0"/>
              <a:t>Donald Trump has a deeper voice than my mother (who is a woman).   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Does the speaker have a logical argument?</a:t>
            </a:r>
          </a:p>
          <a:p>
            <a:pPr lvl="2"/>
            <a:r>
              <a:rPr lang="en-US" sz="2000" dirty="0">
                <a:solidFill>
                  <a:srgbClr val="00B050"/>
                </a:solidFill>
              </a:rPr>
              <a:t>NO!</a:t>
            </a:r>
            <a:endParaRPr lang="en-US" sz="22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084" y="259304"/>
            <a:ext cx="114409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have already learned how to </a:t>
            </a:r>
          </a:p>
          <a:p>
            <a:pPr algn="ctr"/>
            <a:r>
              <a:rPr lang="en-US" altLang="zh-C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 an</a:t>
            </a:r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Academic work in English.</a:t>
            </a:r>
          </a:p>
          <a:p>
            <a:pPr algn="ctr"/>
            <a:r>
              <a:rPr lang="en-US" altLang="zh-CN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(those of you who failed the midterm will have to review)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393" y="3159359"/>
            <a:ext cx="10684335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So, the most impor</a:t>
            </a:r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tant thing you will </a:t>
            </a:r>
          </a:p>
          <a:p>
            <a:pPr algn="ctr"/>
            <a:r>
              <a:rPr lang="en-US" altLang="zh-C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to do in your essay is:</a:t>
            </a:r>
          </a:p>
          <a:p>
            <a:pPr algn="ctr"/>
            <a:endParaRPr lang="en-US" altLang="zh-C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Show me that you are a </a:t>
            </a:r>
            <a:r>
              <a:rPr lang="en-US" altLang="zh-CN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critical thinker</a:t>
            </a:r>
            <a:r>
              <a:rPr lang="en-US" altLang="zh-C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altLang="zh-CN" dirty="0"/>
              <a:t>Point: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7637"/>
            <a:ext cx="11728937" cy="55303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Beliefs can be logical and untrue. </a:t>
            </a:r>
          </a:p>
          <a:p>
            <a:endParaRPr lang="en-US" altLang="zh-CN" dirty="0"/>
          </a:p>
          <a:p>
            <a:r>
              <a:rPr lang="en-US" altLang="zh-CN" dirty="0"/>
              <a:t>Beliefs can be illogical and true. </a:t>
            </a:r>
          </a:p>
          <a:p>
            <a:endParaRPr lang="en-US" altLang="zh-CN" dirty="0"/>
          </a:p>
          <a:p>
            <a:r>
              <a:rPr lang="en-US" altLang="zh-CN" dirty="0"/>
              <a:t>Ideally, you should like YOUR beliefs to be logical AND true.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You might say: Well as long as my beliefs are true, why does it matter if they are logical or not?</a:t>
            </a:r>
          </a:p>
          <a:p>
            <a:endParaRPr lang="en-US" altLang="zh-CN" dirty="0"/>
          </a:p>
          <a:p>
            <a:r>
              <a:rPr lang="en-US" altLang="zh-CN" dirty="0"/>
              <a:t>I would then say to you: How on earth do you plan to demonstrate to others that your beliefs are true if they are not based in logical reasoning???</a:t>
            </a:r>
          </a:p>
          <a:p>
            <a:endParaRPr lang="en-US" altLang="zh-CN" dirty="0"/>
          </a:p>
          <a:p>
            <a:r>
              <a:rPr lang="en-US" altLang="zh-CN" dirty="0"/>
              <a:t>To show that your belief is logical, make sure that your belief logically follows the support of clear premises.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To show that your belief is true, make sure that your premises are logical AND true.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12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330"/>
            <a:ext cx="12192000" cy="110193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Taboo!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108"/>
          <a:stretch/>
        </p:blipFill>
        <p:spPr>
          <a:xfrm>
            <a:off x="8451397" y="4095320"/>
            <a:ext cx="3740603" cy="28099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98" y="4095321"/>
            <a:ext cx="3781099" cy="276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95321"/>
            <a:ext cx="4670298" cy="2809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298" y="1592262"/>
            <a:ext cx="3042467" cy="25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25755" cy="6858000"/>
          </a:xfrm>
          <a:prstGeom prst="rect">
            <a:avLst/>
          </a:prstGeom>
        </p:spPr>
      </p:pic>
      <p:sp>
        <p:nvSpPr>
          <p:cNvPr id="5" name="Thought Bubble: Cloud 4"/>
          <p:cNvSpPr/>
          <p:nvPr/>
        </p:nvSpPr>
        <p:spPr>
          <a:xfrm>
            <a:off x="7720190" y="930078"/>
            <a:ext cx="5514680" cy="3996965"/>
          </a:xfrm>
          <a:prstGeom prst="cloudCallout">
            <a:avLst>
              <a:gd name="adj1" fmla="val -74881"/>
              <a:gd name="adj2" fmla="val -483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Wait!  You mean… LEARNING is about more than just </a:t>
            </a:r>
          </a:p>
          <a:p>
            <a:pPr algn="ctr"/>
            <a:r>
              <a:rPr lang="en-US" altLang="zh-CN" sz="2400" dirty="0"/>
              <a:t>memorizing and copying things?</a:t>
            </a:r>
            <a:endParaRPr lang="zh-CN" alt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459888" y="5591770"/>
            <a:ext cx="3732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Yes, Baby.</a:t>
            </a:r>
          </a:p>
        </p:txBody>
      </p:sp>
    </p:spTree>
    <p:extLst>
      <p:ext uri="{BB962C8B-B14F-4D97-AF65-F5344CB8AC3E}">
        <p14:creationId xmlns:p14="http://schemas.microsoft.com/office/powerpoint/2010/main" val="26143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en-US" altLang="zh-CN" dirty="0"/>
              <a:t>Now let’s have a look at some new </a:t>
            </a:r>
            <a:r>
              <a:rPr lang="en-US" altLang="zh-CN" dirty="0">
                <a:solidFill>
                  <a:srgbClr val="FF0000"/>
                </a:solidFill>
              </a:rPr>
              <a:t>vocabulary</a:t>
            </a:r>
            <a:r>
              <a:rPr lang="en-US" altLang="zh-CN" dirty="0"/>
              <a:t>: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(a) critic – (to) criticize – (to be) critical – criticism – (to) critique – (a) critique 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(a) judge - (to) judge – (one’s) judgment –  (a) judgment</a:t>
            </a:r>
          </a:p>
          <a:p>
            <a:r>
              <a:rPr lang="en-US" altLang="zh-CN" dirty="0"/>
              <a:t>(to be) gullible – gullibility 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(to be) skeptical – skepticism – (a) skeptic </a:t>
            </a:r>
          </a:p>
          <a:p>
            <a:r>
              <a:rPr lang="en-US" altLang="zh-CN" dirty="0"/>
              <a:t>(to be) subjective – subjectivity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(to be) objective – objectivity</a:t>
            </a:r>
          </a:p>
          <a:p>
            <a:r>
              <a:rPr lang="en-US" altLang="zh-CN" dirty="0"/>
              <a:t>(an) opinion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(a) fact – (to be) factual </a:t>
            </a:r>
          </a:p>
          <a:p>
            <a:r>
              <a:rPr lang="en-US" altLang="zh-CN" dirty="0"/>
              <a:t>(a) bias – (to be) biased – confirmation bias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(a) prejudice – (to be) prejudiced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702" y="0"/>
            <a:ext cx="10058400" cy="1609344"/>
          </a:xfrm>
        </p:spPr>
        <p:txBody>
          <a:bodyPr/>
          <a:lstStyle/>
          <a:p>
            <a:pPr algn="ctr"/>
            <a:r>
              <a:rPr lang="en-US" altLang="zh-CN" dirty="0"/>
              <a:t>Gullible – Gullibility 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197" y="1394458"/>
            <a:ext cx="3255493" cy="5463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52" t="3077" r="3935" b="9488"/>
          <a:stretch/>
        </p:blipFill>
        <p:spPr>
          <a:xfrm>
            <a:off x="0" y="1394457"/>
            <a:ext cx="2966198" cy="5463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706" y="1394458"/>
            <a:ext cx="3010293" cy="5463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691" y="1370263"/>
            <a:ext cx="2960016" cy="54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7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868" y="1882608"/>
            <a:ext cx="4039132" cy="1414507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“</a:t>
            </a:r>
            <a:r>
              <a:rPr lang="en-US" altLang="zh-CN" sz="4000" dirty="0" err="1"/>
              <a:t>Je</a:t>
            </a:r>
            <a:r>
              <a:rPr lang="en-US" altLang="zh-CN" sz="4000" dirty="0"/>
              <a:t> </a:t>
            </a:r>
            <a:r>
              <a:rPr lang="en-US" altLang="zh-CN" sz="4000" dirty="0" err="1"/>
              <a:t>pense</a:t>
            </a:r>
            <a:r>
              <a:rPr lang="en-US" altLang="zh-CN" sz="4000" dirty="0"/>
              <a:t> </a:t>
            </a:r>
            <a:r>
              <a:rPr lang="en-US" altLang="zh-CN" sz="4000" dirty="0" err="1"/>
              <a:t>donc</a:t>
            </a:r>
            <a:r>
              <a:rPr lang="en-US" altLang="zh-CN" sz="4000" dirty="0"/>
              <a:t> </a:t>
            </a:r>
            <a:r>
              <a:rPr lang="en-US" altLang="zh-CN" sz="4000" dirty="0" err="1"/>
              <a:t>je</a:t>
            </a:r>
            <a:r>
              <a:rPr lang="en-US" altLang="zh-CN" sz="4000" dirty="0"/>
              <a:t> </a:t>
            </a:r>
            <a:r>
              <a:rPr lang="en-US" altLang="zh-CN" sz="4000" dirty="0" err="1"/>
              <a:t>suis</a:t>
            </a:r>
            <a:r>
              <a:rPr lang="en-US" altLang="zh-CN" sz="4000" dirty="0"/>
              <a:t>!”</a:t>
            </a:r>
            <a:endParaRPr lang="zh-CN" alt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2868" cy="6858000"/>
          </a:xfrm>
        </p:spPr>
      </p:pic>
    </p:spTree>
    <p:extLst>
      <p:ext uri="{BB962C8B-B14F-4D97-AF65-F5344CB8AC3E}">
        <p14:creationId xmlns:p14="http://schemas.microsoft.com/office/powerpoint/2010/main" val="183215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altLang="zh-CN"/>
              <a:t>Skeptical – Skepticism - Skeptic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70"/>
          <a:stretch/>
        </p:blipFill>
        <p:spPr>
          <a:xfrm>
            <a:off x="9615831" y="4322300"/>
            <a:ext cx="2576169" cy="253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5974"/>
            <a:ext cx="3076575" cy="531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88" t="-328" b="-1"/>
          <a:stretch/>
        </p:blipFill>
        <p:spPr>
          <a:xfrm>
            <a:off x="3076575" y="1545974"/>
            <a:ext cx="2700681" cy="5312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744" b="8547"/>
          <a:stretch/>
        </p:blipFill>
        <p:spPr>
          <a:xfrm>
            <a:off x="5777257" y="1582611"/>
            <a:ext cx="3810000" cy="2621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256" y="4204354"/>
            <a:ext cx="3810000" cy="2650697"/>
          </a:xfrm>
          <a:prstGeom prst="rect">
            <a:avLst/>
          </a:prstGeom>
        </p:spPr>
      </p:pic>
      <p:sp>
        <p:nvSpPr>
          <p:cNvPr id="11" name="Thought Bubble: Cloud 10"/>
          <p:cNvSpPr/>
          <p:nvPr/>
        </p:nvSpPr>
        <p:spPr>
          <a:xfrm>
            <a:off x="9768254" y="1282045"/>
            <a:ext cx="2423746" cy="2724347"/>
          </a:xfrm>
          <a:prstGeom prst="cloudCallout">
            <a:avLst>
              <a:gd name="adj1" fmla="val 570"/>
              <a:gd name="adj2" fmla="val 8444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Oh, really?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3828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64" y="0"/>
            <a:ext cx="10058400" cy="5776546"/>
          </a:xfrm>
        </p:spPr>
        <p:txBody>
          <a:bodyPr/>
          <a:lstStyle/>
          <a:p>
            <a:pPr algn="ctr"/>
            <a:r>
              <a:rPr lang="en-US" altLang="zh-CN" dirty="0"/>
              <a:t>Subjective – Subjectivity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6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5660</TotalTime>
  <Words>1212</Words>
  <Application>Microsoft Office PowerPoint</Application>
  <PresentationFormat>Widescreen</PresentationFormat>
  <Paragraphs>165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宋体</vt:lpstr>
      <vt:lpstr>幼圆</vt:lpstr>
      <vt:lpstr>Bookman Old Style</vt:lpstr>
      <vt:lpstr>Century Gothic</vt:lpstr>
      <vt:lpstr>Wingdings</vt:lpstr>
      <vt:lpstr>Wood Type</vt:lpstr>
      <vt:lpstr>Critical Thinking</vt:lpstr>
      <vt:lpstr>Warm-up Discussion</vt:lpstr>
      <vt:lpstr>PowerPoint Presentation</vt:lpstr>
      <vt:lpstr>PowerPoint Presentation</vt:lpstr>
      <vt:lpstr>Now let’s have a look at some new vocabulary: </vt:lpstr>
      <vt:lpstr>Gullible – Gullibility </vt:lpstr>
      <vt:lpstr>“Je pense donc je suis!”</vt:lpstr>
      <vt:lpstr>Skeptical – Skepticism - Skeptic</vt:lpstr>
      <vt:lpstr>Subjective – Subjectivity   </vt:lpstr>
      <vt:lpstr>Subjective Judgment</vt:lpstr>
      <vt:lpstr>Objective – Objectivity</vt:lpstr>
      <vt:lpstr>Objective Judgments</vt:lpstr>
      <vt:lpstr>Judgment </vt:lpstr>
      <vt:lpstr>Opinions &amp; Facts</vt:lpstr>
      <vt:lpstr>Bias &amp; Prejudice</vt:lpstr>
      <vt:lpstr>PowerPoint Presentation</vt:lpstr>
      <vt:lpstr>κριτικός</vt:lpstr>
      <vt:lpstr>Critical thinking… </vt:lpstr>
      <vt:lpstr>Critical thinking…</vt:lpstr>
      <vt:lpstr>PowerPoint Presentation</vt:lpstr>
      <vt:lpstr>What is natural?  </vt:lpstr>
      <vt:lpstr>PowerPoint Presentation</vt:lpstr>
      <vt:lpstr>PowerPoint Presentation</vt:lpstr>
      <vt:lpstr>Time to exercise your logic.</vt:lpstr>
      <vt:lpstr>Logic vocabulary:</vt:lpstr>
      <vt:lpstr>Analyzing an Argument</vt:lpstr>
      <vt:lpstr>Examining Conclusions:</vt:lpstr>
      <vt:lpstr>Analyzing an Argument</vt:lpstr>
      <vt:lpstr>Logical Arguments</vt:lpstr>
      <vt:lpstr>Point:</vt:lpstr>
      <vt:lpstr>Taboo!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     English</dc:title>
  <dc:creator>Patrick Wark</dc:creator>
  <cp:lastModifiedBy>Olga</cp:lastModifiedBy>
  <cp:revision>176</cp:revision>
  <dcterms:created xsi:type="dcterms:W3CDTF">2016-03-08T09:52:58Z</dcterms:created>
  <dcterms:modified xsi:type="dcterms:W3CDTF">2017-05-13T06:43:57Z</dcterms:modified>
</cp:coreProperties>
</file>