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6300" y="2682748"/>
            <a:ext cx="6746748" cy="3255264"/>
          </a:xfrm>
        </p:spPr>
        <p:txBody>
          <a:bodyPr>
            <a:normAutofit/>
          </a:bodyPr>
          <a:lstStyle/>
          <a:p>
            <a:pPr algn="r"/>
            <a:r>
              <a:rPr lang="cs-CZ" sz="8000" dirty="0" smtClean="0"/>
              <a:t>mid-term essay homework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121914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Objectives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t</a:t>
            </a:r>
            <a:r>
              <a:rPr lang="en-US" sz="3200" dirty="0" smtClean="0"/>
              <a:t>o </a:t>
            </a:r>
            <a:r>
              <a:rPr lang="en-US" sz="3200" dirty="0"/>
              <a:t>be able to understand many important aspects of the writing </a:t>
            </a:r>
            <a:r>
              <a:rPr lang="en-US" sz="3200" dirty="0" smtClean="0"/>
              <a:t>process</a:t>
            </a:r>
            <a:endParaRPr lang="cs-CZ" sz="3200" dirty="0" smtClean="0"/>
          </a:p>
          <a:p>
            <a:r>
              <a:rPr lang="cs-CZ" sz="3200" dirty="0" smtClean="0"/>
              <a:t>to practice essay writing</a:t>
            </a:r>
          </a:p>
          <a:p>
            <a:r>
              <a:rPr lang="cs-CZ" sz="3200" dirty="0" smtClean="0"/>
              <a:t>to simulate university setting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6238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355600"/>
            <a:ext cx="8293100" cy="6375400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the value of this home-written essay is </a:t>
            </a:r>
            <a:r>
              <a:rPr lang="cs-CZ" sz="2800" b="1" dirty="0" smtClean="0"/>
              <a:t>25 points</a:t>
            </a:r>
          </a:p>
          <a:p>
            <a:pPr lvl="1"/>
            <a:r>
              <a:rPr lang="cs-CZ" sz="2400" dirty="0" smtClean="0"/>
              <a:t>it counts as a part of the mid-term exam (total 100 pts)</a:t>
            </a:r>
          </a:p>
          <a:p>
            <a:r>
              <a:rPr lang="cs-CZ" sz="2800" dirty="0" smtClean="0"/>
              <a:t>essay requirements</a:t>
            </a:r>
          </a:p>
          <a:p>
            <a:pPr lvl="1"/>
            <a:r>
              <a:rPr lang="cs-CZ" sz="2400" b="1" dirty="0" smtClean="0"/>
              <a:t>300 – 350 words, well structured (paragraphs)</a:t>
            </a:r>
          </a:p>
          <a:p>
            <a:pPr lvl="1"/>
            <a:r>
              <a:rPr lang="en-US" sz="2400" b="1" dirty="0" smtClean="0"/>
              <a:t>coherence/cohesion</a:t>
            </a:r>
            <a:r>
              <a:rPr lang="en-US" sz="2400" dirty="0"/>
              <a:t>: Quality writing stays on the same topic over the course of a single paragraph as well as the entire essay. Irrelevant points, tangents and stories distract the reader and reduce the quality of the </a:t>
            </a:r>
            <a:r>
              <a:rPr lang="cs-CZ" sz="2400" dirty="0" smtClean="0"/>
              <a:t>writing.</a:t>
            </a:r>
          </a:p>
          <a:p>
            <a:pPr marL="502920" lvl="1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= stick to your chosen </a:t>
            </a:r>
            <a:r>
              <a:rPr lang="cs-CZ" sz="2400" b="1" dirty="0" smtClean="0"/>
              <a:t>topic </a:t>
            </a:r>
            <a:endParaRPr lang="en-US" sz="2000" b="1" dirty="0"/>
          </a:p>
          <a:p>
            <a:pPr lvl="1"/>
            <a:r>
              <a:rPr lang="en-US" sz="2400" b="1" dirty="0" smtClean="0"/>
              <a:t>thesis </a:t>
            </a:r>
            <a:r>
              <a:rPr lang="en-US" sz="2400" b="1" dirty="0"/>
              <a:t>clarity, quality and correlation</a:t>
            </a:r>
            <a:r>
              <a:rPr lang="en-US" sz="2400" dirty="0"/>
              <a:t>: A good thesis sets the stage for scope of content in paper and using tone that is appropriate for the essay </a:t>
            </a:r>
            <a:r>
              <a:rPr lang="en-US" sz="2400" dirty="0" smtClean="0"/>
              <a:t>type</a:t>
            </a:r>
            <a:r>
              <a:rPr lang="cs-CZ" sz="2400" dirty="0" smtClean="0"/>
              <a:t>.</a:t>
            </a:r>
          </a:p>
          <a:p>
            <a:pPr marL="1417320" lvl="3" indent="0">
              <a:buNone/>
            </a:pPr>
            <a:r>
              <a:rPr lang="cs-CZ" sz="2400" dirty="0" smtClean="0"/>
              <a:t>	= </a:t>
            </a:r>
            <a:r>
              <a:rPr lang="cs-CZ" sz="2400" dirty="0"/>
              <a:t>stick to the correct</a:t>
            </a:r>
            <a:r>
              <a:rPr lang="cs-CZ" sz="2400" b="1" dirty="0"/>
              <a:t> tone, grammar and spelling</a:t>
            </a:r>
          </a:p>
          <a:p>
            <a:r>
              <a:rPr lang="cs-CZ" sz="2600" dirty="0" smtClean="0"/>
              <a:t>use a standard font (Arial, TNR, Calibri)</a:t>
            </a:r>
          </a:p>
          <a:p>
            <a:r>
              <a:rPr lang="cs-CZ" sz="2600" dirty="0" smtClean="0"/>
              <a:t>sign the essay with your English name, Chinese name in pinyin and class number</a:t>
            </a: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4860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864108"/>
            <a:ext cx="2947482" cy="5120639"/>
          </a:xfrm>
        </p:spPr>
        <p:txBody>
          <a:bodyPr>
            <a:normAutofit/>
          </a:bodyPr>
          <a:lstStyle/>
          <a:p>
            <a:r>
              <a:rPr lang="en-US" sz="2800" dirty="0"/>
              <a:t>I want you to </a:t>
            </a:r>
            <a:r>
              <a:rPr lang="en-US" sz="2800" u="sng" dirty="0"/>
              <a:t>avoid</a:t>
            </a:r>
            <a:r>
              <a:rPr lang="en-US" sz="2800" dirty="0"/>
              <a:t> the cliché ‘In this paper I will write about X</a:t>
            </a:r>
            <a:r>
              <a:rPr lang="en-US" sz="2800" dirty="0" smtClean="0"/>
              <a:t>.’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en-US" sz="2800" dirty="0" smtClean="0"/>
              <a:t>Here </a:t>
            </a:r>
            <a:r>
              <a:rPr lang="en-US" sz="2800" dirty="0"/>
              <a:t>are some simple skeleton thesis structures to help </a:t>
            </a:r>
            <a:r>
              <a:rPr lang="en-US" sz="2800" dirty="0" smtClean="0"/>
              <a:t>you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The primary purpose of my writing is to cover three areas: (1) … (2) … (3)… </a:t>
            </a:r>
            <a:endParaRPr lang="cs-CZ" sz="2400" dirty="0"/>
          </a:p>
          <a:p>
            <a:pPr lvl="0"/>
            <a:r>
              <a:rPr lang="en-US" sz="2400" dirty="0"/>
              <a:t>The scope of this essay shall include… </a:t>
            </a:r>
            <a:endParaRPr lang="cs-CZ" sz="2400" dirty="0"/>
          </a:p>
          <a:p>
            <a:pPr lvl="0"/>
            <a:r>
              <a:rPr lang="en-US" sz="2400" dirty="0"/>
              <a:t>In this composition, I shall endeavor to cover content ranging from  X to Y. </a:t>
            </a:r>
            <a:endParaRPr lang="cs-CZ" sz="2400" dirty="0"/>
          </a:p>
          <a:p>
            <a:pPr lvl="0"/>
            <a:r>
              <a:rPr lang="en-US" sz="2400" dirty="0"/>
              <a:t>My critique in this paper is primarily focused on X</a:t>
            </a:r>
            <a:endParaRPr lang="cs-CZ" sz="2400" dirty="0"/>
          </a:p>
          <a:p>
            <a:pPr lvl="0"/>
            <a:r>
              <a:rPr lang="en-US" sz="2400" dirty="0"/>
              <a:t>The reader shall be better informed about X after thorough study of the contents herein. </a:t>
            </a:r>
            <a:endParaRPr lang="cs-CZ" sz="2400" dirty="0"/>
          </a:p>
          <a:p>
            <a:pPr lvl="0"/>
            <a:r>
              <a:rPr lang="en-US" sz="2400" dirty="0"/>
              <a:t>In order to provide substantial edification about X topic, I am going to write about Y. </a:t>
            </a:r>
            <a:endParaRPr lang="cs-CZ" sz="2400" dirty="0"/>
          </a:p>
          <a:p>
            <a:pPr lvl="0"/>
            <a:r>
              <a:rPr lang="en-US" sz="2400" dirty="0"/>
              <a:t>I will endeavor to enlighten the reader about the topic A by covering specific points B, C, and D.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4453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Essay types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827432" cy="512064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800" b="1" dirty="0" smtClean="0"/>
              <a:t>comparative essay</a:t>
            </a:r>
          </a:p>
          <a:p>
            <a:pPr lvl="1"/>
            <a:r>
              <a:rPr lang="cs-CZ" sz="2600" dirty="0" smtClean="0"/>
              <a:t>support or oppose </a:t>
            </a:r>
            <a:r>
              <a:rPr lang="cs-CZ" sz="2600" dirty="0"/>
              <a:t>comparing and contrasting aspects of a topic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b="1" dirty="0"/>
              <a:t>argumentative essay</a:t>
            </a:r>
          </a:p>
          <a:p>
            <a:pPr lvl="1"/>
            <a:r>
              <a:rPr lang="cs-CZ" sz="2600" dirty="0" smtClean="0"/>
              <a:t>a view and give evidence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b="1" dirty="0" smtClean="0"/>
              <a:t>descriptive essay</a:t>
            </a:r>
          </a:p>
          <a:p>
            <a:pPr lvl="1"/>
            <a:r>
              <a:rPr lang="cs-CZ" sz="2600" dirty="0" smtClean="0"/>
              <a:t>describe and explain several aspects of a topic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70505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Topic selection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4468" y="-4572"/>
            <a:ext cx="8627532" cy="686257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TOPIC (</a:t>
            </a:r>
            <a:r>
              <a:rPr lang="cs-CZ" sz="2800" b="1" dirty="0" smtClean="0"/>
              <a:t>1</a:t>
            </a:r>
            <a:r>
              <a:rPr lang="en-US" sz="2800" b="1" dirty="0" smtClean="0"/>
              <a:t>) Possession of fire arms (gun control) </a:t>
            </a:r>
            <a:endParaRPr lang="cs-CZ" sz="2800" dirty="0" smtClean="0"/>
          </a:p>
          <a:p>
            <a:pPr lvl="1"/>
            <a:r>
              <a:rPr lang="en-US" sz="2400" b="1" dirty="0" smtClean="0"/>
              <a:t>Position A</a:t>
            </a:r>
            <a:r>
              <a:rPr lang="en-US" sz="2400" dirty="0" smtClean="0"/>
              <a:t>: China’s government should have strict laws and only allow military or police to possess firearms.  </a:t>
            </a:r>
            <a:endParaRPr lang="cs-CZ" sz="2400" dirty="0" smtClean="0"/>
          </a:p>
          <a:p>
            <a:pPr lvl="1"/>
            <a:r>
              <a:rPr lang="en-US" sz="2400" b="1" dirty="0" smtClean="0"/>
              <a:t>Position B</a:t>
            </a:r>
            <a:r>
              <a:rPr lang="en-US" sz="2400" dirty="0" smtClean="0"/>
              <a:t>: A well armed populace is necessary to defeat tyranny. </a:t>
            </a:r>
            <a:endParaRPr lang="cs-CZ" sz="2400" dirty="0" smtClean="0"/>
          </a:p>
          <a:p>
            <a:pPr lvl="1"/>
            <a:endParaRPr lang="cs-CZ" sz="2400" dirty="0" smtClean="0"/>
          </a:p>
          <a:p>
            <a:r>
              <a:rPr lang="en-US" sz="2800" b="1" dirty="0" smtClean="0"/>
              <a:t>TOPIC (</a:t>
            </a:r>
            <a:r>
              <a:rPr lang="cs-CZ" sz="2800" b="1" dirty="0" smtClean="0"/>
              <a:t>2</a:t>
            </a:r>
            <a:r>
              <a:rPr lang="en-US" sz="2800" b="1" dirty="0" smtClean="0"/>
              <a:t>) </a:t>
            </a:r>
            <a:r>
              <a:rPr lang="en-US" sz="2800" b="1" dirty="0"/>
              <a:t>Herbal remedies </a:t>
            </a:r>
            <a:endParaRPr lang="cs-CZ" sz="2800" dirty="0"/>
          </a:p>
          <a:p>
            <a:pPr lvl="1"/>
            <a:r>
              <a:rPr lang="en-US" sz="2400" b="1" dirty="0"/>
              <a:t>Position A</a:t>
            </a:r>
            <a:r>
              <a:rPr lang="en-US" sz="2400" dirty="0"/>
              <a:t>: Natural medical treatments are more safe and effective and should be favored over western medical practice. </a:t>
            </a:r>
            <a:endParaRPr lang="cs-CZ" sz="2400" dirty="0"/>
          </a:p>
          <a:p>
            <a:pPr lvl="1"/>
            <a:r>
              <a:rPr lang="en-US" sz="2400" b="1" dirty="0" smtClean="0"/>
              <a:t>Position </a:t>
            </a:r>
            <a:r>
              <a:rPr lang="en-US" sz="2400" b="1" dirty="0"/>
              <a:t>B</a:t>
            </a:r>
            <a:r>
              <a:rPr lang="en-US" sz="2400" dirty="0"/>
              <a:t>: Western bio-medical models are empirically validated and always preferred over nontraditional methods of treating disease.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74515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Resources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868" y="228600"/>
            <a:ext cx="7315200" cy="3429338"/>
          </a:xfrm>
        </p:spPr>
        <p:txBody>
          <a:bodyPr/>
          <a:lstStyle/>
          <a:p>
            <a:r>
              <a:rPr lang="cs-CZ" dirty="0" smtClean="0"/>
              <a:t>can be found in the Moodle e-learning system in the essay assignment section</a:t>
            </a:r>
          </a:p>
          <a:p>
            <a:r>
              <a:rPr lang="cs-CZ" dirty="0" smtClean="0"/>
              <a:t>contain a selection of academic articles on the topic</a:t>
            </a:r>
          </a:p>
          <a:p>
            <a:r>
              <a:rPr lang="cs-CZ" dirty="0" smtClean="0"/>
              <a:t>pick one of the two topics</a:t>
            </a:r>
          </a:p>
          <a:p>
            <a:r>
              <a:rPr lang="cs-CZ" dirty="0" smtClean="0"/>
              <a:t>CHOOSE </a:t>
            </a:r>
            <a:r>
              <a:rPr lang="cs-CZ" b="1" dirty="0" smtClean="0"/>
              <a:t>AT LEAST ONE ARTICLE</a:t>
            </a:r>
            <a:r>
              <a:rPr lang="cs-CZ" dirty="0" smtClean="0"/>
              <a:t>, use the information in your essay, and cite it correctly!</a:t>
            </a:r>
          </a:p>
          <a:p>
            <a:r>
              <a:rPr lang="cs-CZ" dirty="0" smtClean="0"/>
              <a:t>reference all your resources at the end of your essay in </a:t>
            </a:r>
            <a:r>
              <a:rPr lang="cs-CZ" b="1" dirty="0" smtClean="0"/>
              <a:t>APA</a:t>
            </a:r>
          </a:p>
          <a:p>
            <a:r>
              <a:rPr lang="cs-CZ" b="1" dirty="0" smtClean="0"/>
              <a:t>DEADLINE: </a:t>
            </a:r>
            <a:r>
              <a:rPr lang="cs-CZ" dirty="0" smtClean="0"/>
              <a:t>Saturday 22 April at noon (12:00)</a:t>
            </a:r>
            <a:endParaRPr lang="cs-CZ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3868" y="3657938"/>
            <a:ext cx="7936443" cy="2539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1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5600"/>
            <a:ext cx="12194234" cy="623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17340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59</TotalTime>
  <Words>422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mid-term essay homework</vt:lpstr>
      <vt:lpstr>Objectives</vt:lpstr>
      <vt:lpstr>Evaluation</vt:lpstr>
      <vt:lpstr>I want you to avoid the cliché ‘In this paper I will write about X.’   Here are some simple skeleton thesis structures to help you.</vt:lpstr>
      <vt:lpstr>Essay types</vt:lpstr>
      <vt:lpstr>Topic selection</vt:lpstr>
      <vt:lpstr>Resources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mid-term essay homework</dc:title>
  <dc:creator>Olga</dc:creator>
  <cp:lastModifiedBy>Olga</cp:lastModifiedBy>
  <cp:revision>10</cp:revision>
  <dcterms:created xsi:type="dcterms:W3CDTF">2017-04-07T12:09:52Z</dcterms:created>
  <dcterms:modified xsi:type="dcterms:W3CDTF">2017-04-11T07:23:19Z</dcterms:modified>
</cp:coreProperties>
</file>