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54" r:id="rId3"/>
  </p:sldMasterIdLst>
  <p:notesMasterIdLst>
    <p:notesMasterId r:id="rId5"/>
  </p:notesMasterIdLst>
  <p:handoutMasterIdLst>
    <p:handoutMasterId r:id="rId35"/>
  </p:handoutMasterIdLst>
  <p:sldIdLst>
    <p:sldId id="256" r:id="rId4"/>
    <p:sldId id="258" r:id="rId6"/>
    <p:sldId id="271" r:id="rId7"/>
    <p:sldId id="262" r:id="rId8"/>
    <p:sldId id="268" r:id="rId9"/>
    <p:sldId id="331" r:id="rId10"/>
    <p:sldId id="266" r:id="rId11"/>
    <p:sldId id="283" r:id="rId12"/>
    <p:sldId id="284" r:id="rId13"/>
    <p:sldId id="285" r:id="rId14"/>
    <p:sldId id="286" r:id="rId15"/>
    <p:sldId id="289" r:id="rId16"/>
    <p:sldId id="287" r:id="rId17"/>
    <p:sldId id="288" r:id="rId18"/>
    <p:sldId id="315" r:id="rId19"/>
    <p:sldId id="290" r:id="rId20"/>
    <p:sldId id="291" r:id="rId21"/>
    <p:sldId id="292" r:id="rId22"/>
    <p:sldId id="293" r:id="rId23"/>
    <p:sldId id="294" r:id="rId24"/>
    <p:sldId id="295" r:id="rId25"/>
    <p:sldId id="303" r:id="rId26"/>
    <p:sldId id="305" r:id="rId27"/>
    <p:sldId id="304" r:id="rId28"/>
    <p:sldId id="307" r:id="rId29"/>
    <p:sldId id="308" r:id="rId30"/>
    <p:sldId id="311" r:id="rId31"/>
    <p:sldId id="310" r:id="rId32"/>
    <p:sldId id="313" r:id="rId33"/>
    <p:sldId id="314" r:id="rId3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郑 家欣" initials="郑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3825"/>
    <a:srgbClr val="8E8371"/>
    <a:srgbClr val="6A6158"/>
    <a:srgbClr val="E0D8CF"/>
    <a:srgbClr val="C0B7A5"/>
    <a:srgbClr val="CEC2B8"/>
    <a:srgbClr val="A44D31"/>
    <a:srgbClr val="C1B8A7"/>
    <a:srgbClr val="DFD7CA"/>
    <a:srgbClr val="8E83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57" autoAdjust="0"/>
    <p:restoredTop sz="93826" autoAdjust="0"/>
  </p:normalViewPr>
  <p:slideViewPr>
    <p:cSldViewPr snapToGrid="0" snapToObjects="1">
      <p:cViewPr varScale="1">
        <p:scale>
          <a:sx n="65" d="100"/>
          <a:sy n="65" d="100"/>
        </p:scale>
        <p:origin x="112" y="48"/>
      </p:cViewPr>
      <p:guideLst>
        <p:guide orient="horz" pos="2151"/>
        <p:guide pos="3840"/>
      </p:guideLst>
    </p:cSldViewPr>
  </p:slideViewPr>
  <p:outlineViewPr>
    <p:cViewPr>
      <p:scale>
        <a:sx n="33" d="100"/>
        <a:sy n="33" d="100"/>
      </p:scale>
      <p:origin x="0" y="-56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9" d="100"/>
          <a:sy n="89" d="100"/>
        </p:scale>
        <p:origin x="263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9" Type="http://schemas.openxmlformats.org/officeDocument/2006/relationships/commentAuthors" Target="commentAuthors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handoutMaster" Target="handoutMasters/handoutMaster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22T16:24:41.892" idx="1">
    <p:pos x="10" y="10"/>
    <p:text/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23T21:09:22.185" idx="1">
    <p:pos x="10" y="10"/>
    <p:text/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700EAF-5253-7D47-8EBC-5540070ED58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F16F4-CFB1-5747-BCFA-0623CE973D5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41D288-F534-FE4B-B383-556AC4DBDD7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B6D0D9-DBCE-0F47-853B-04A83031856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6D0D9-DBCE-0F47-853B-04A83031856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6D0D9-DBCE-0F47-853B-04A83031856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6D0D9-DBCE-0F47-853B-04A83031856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6D0D9-DBCE-0F47-853B-04A83031856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6D0D9-DBCE-0F47-853B-04A83031856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6D0D9-DBCE-0F47-853B-04A83031856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清 李世倬画春景山水图轴</a:t>
            </a:r>
            <a:endParaRPr lang="zh-CN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6D0D9-DBCE-0F47-853B-04A83031856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6D0D9-DBCE-0F47-853B-04A83031856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B6D0D9-DBCE-0F47-853B-04A83031856C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6D0D9-DBCE-0F47-853B-04A83031856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是否统一序号页？</a:t>
            </a:r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>
                <a:sym typeface="+mn-ea"/>
              </a:rPr>
              <a:t>对酿酒原料进行了科学甄选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6D0D9-DBCE-0F47-853B-04A83031856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选米、淘米、蒸饭、摊凉、下曲、候熟、下水、容器、压液、封瓮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6D0D9-DBCE-0F47-853B-04A83031856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10521702" y="4447266"/>
            <a:ext cx="1982718" cy="1897133"/>
          </a:xfrm>
          <a:prstGeom prst="rect">
            <a:avLst/>
          </a:prstGeom>
        </p:spPr>
      </p:pic>
      <p:sp>
        <p:nvSpPr>
          <p:cNvPr id="4" name="竖排文字占位符 3"/>
          <p:cNvSpPr>
            <a:spLocks noGrp="1"/>
          </p:cNvSpPr>
          <p:nvPr>
            <p:ph type="body" orient="vert" sz="quarter" idx="10" hasCustomPrompt="1"/>
          </p:nvPr>
        </p:nvSpPr>
        <p:spPr>
          <a:xfrm>
            <a:off x="11018520" y="4938632"/>
            <a:ext cx="914400" cy="914400"/>
          </a:xfrm>
          <a:prstGeom prst="rect">
            <a:avLst/>
          </a:prstGeom>
        </p:spPr>
        <p:txBody>
          <a:bodyPr vert="eaVert"/>
          <a:lstStyle>
            <a:lvl1pPr marL="0" indent="0">
              <a:buNone/>
              <a:defRPr sz="6600">
                <a:solidFill>
                  <a:schemeClr val="bg1">
                    <a:alpha val="46000"/>
                  </a:schemeClr>
                </a:solidFill>
                <a:latin typeface="华康古籍木兰W3" panose="02020309000000000000" pitchFamily="49" charset="-122"/>
                <a:ea typeface="华康古籍木兰W3" panose="02020309000000000000" pitchFamily="49" charset="-122"/>
              </a:defRPr>
            </a:lvl1pPr>
          </a:lstStyle>
          <a:p>
            <a:r>
              <a:rPr kumimoji="1" lang="zh-CN" altLang="en-US" dirty="0"/>
              <a:t>壹</a:t>
            </a:r>
            <a:endParaRPr kumimoji="1" lang="zh-CN" altLang="en-US" dirty="0"/>
          </a:p>
        </p:txBody>
      </p:sp>
      <p:sp>
        <p:nvSpPr>
          <p:cNvPr id="6" name="竖排文字占位符 5"/>
          <p:cNvSpPr>
            <a:spLocks noGrp="1"/>
          </p:cNvSpPr>
          <p:nvPr>
            <p:ph type="body" orient="vert" sz="quarter" idx="11" hasCustomPrompt="1"/>
          </p:nvPr>
        </p:nvSpPr>
        <p:spPr>
          <a:xfrm>
            <a:off x="11169569" y="-58906"/>
            <a:ext cx="754971" cy="3487906"/>
          </a:xfrm>
          <a:prstGeom prst="rect">
            <a:avLst/>
          </a:prstGeom>
        </p:spPr>
        <p:txBody>
          <a:bodyPr vert="eaVert"/>
          <a:lstStyle>
            <a:lvl1pPr marL="0" indent="0">
              <a:buNone/>
              <a:defRPr sz="3600" spc="600">
                <a:solidFill>
                  <a:srgbClr val="493825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</a:defRPr>
            </a:lvl1pPr>
          </a:lstStyle>
          <a:p>
            <a:r>
              <a:rPr kumimoji="1" lang="en-US" altLang="zh-CN" dirty="0"/>
              <a:t>【</a:t>
            </a:r>
            <a:r>
              <a:rPr kumimoji="1" lang="zh-CN" altLang="en-US" dirty="0"/>
              <a:t>每页标题</a:t>
            </a:r>
            <a:r>
              <a:rPr kumimoji="1" lang="en-US" altLang="zh-CN" dirty="0"/>
              <a:t>】</a:t>
            </a:r>
            <a:endParaRPr kumimoji="1" lang="zh-CN" altLang="en-US" dirty="0"/>
          </a:p>
        </p:txBody>
      </p:sp>
      <p:sp>
        <p:nvSpPr>
          <p:cNvPr id="7" name="竖排文字占位符 5"/>
          <p:cNvSpPr>
            <a:spLocks noGrp="1"/>
          </p:cNvSpPr>
          <p:nvPr>
            <p:ph type="body" orient="vert" sz="quarter" idx="12" hasCustomPrompt="1"/>
          </p:nvPr>
        </p:nvSpPr>
        <p:spPr>
          <a:xfrm>
            <a:off x="10255169" y="768864"/>
            <a:ext cx="914400" cy="3201154"/>
          </a:xfrm>
          <a:prstGeom prst="rect">
            <a:avLst/>
          </a:prstGeom>
        </p:spPr>
        <p:txBody>
          <a:bodyPr vert="eaVert"/>
          <a:lstStyle>
            <a:lvl1pPr marL="0" indent="0">
              <a:buNone/>
              <a:defRPr sz="2400" spc="600">
                <a:solidFill>
                  <a:srgbClr val="8E8371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</a:defRPr>
            </a:lvl1pPr>
          </a:lstStyle>
          <a:p>
            <a:r>
              <a:rPr kumimoji="1" lang="zh-CN" altLang="en-US" dirty="0"/>
              <a:t>每页题记与简介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竖排文字占位符 5"/>
          <p:cNvSpPr>
            <a:spLocks noGrp="1"/>
          </p:cNvSpPr>
          <p:nvPr>
            <p:ph type="body" orient="vert" sz="quarter" idx="11" hasCustomPrompt="1"/>
          </p:nvPr>
        </p:nvSpPr>
        <p:spPr>
          <a:xfrm>
            <a:off x="11169569" y="-58906"/>
            <a:ext cx="754971" cy="3487906"/>
          </a:xfrm>
          <a:prstGeom prst="rect">
            <a:avLst/>
          </a:prstGeom>
        </p:spPr>
        <p:txBody>
          <a:bodyPr vert="eaVert"/>
          <a:lstStyle>
            <a:lvl1pPr marL="0" indent="0">
              <a:buNone/>
              <a:defRPr sz="3600" spc="600">
                <a:solidFill>
                  <a:srgbClr val="493825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</a:defRPr>
            </a:lvl1pPr>
          </a:lstStyle>
          <a:p>
            <a:r>
              <a:rPr kumimoji="1" lang="en-US" altLang="zh-CN" dirty="0"/>
              <a:t>【</a:t>
            </a:r>
            <a:r>
              <a:rPr kumimoji="1" lang="zh-CN" altLang="en-US" dirty="0"/>
              <a:t>每页标题</a:t>
            </a:r>
            <a:r>
              <a:rPr kumimoji="1" lang="en-US" altLang="zh-CN" dirty="0"/>
              <a:t>】</a:t>
            </a:r>
            <a:endParaRPr kumimoji="1" lang="zh-CN" altLang="en-US" dirty="0"/>
          </a:p>
        </p:txBody>
      </p:sp>
      <p:sp>
        <p:nvSpPr>
          <p:cNvPr id="7" name="竖排文字占位符 5"/>
          <p:cNvSpPr>
            <a:spLocks noGrp="1"/>
          </p:cNvSpPr>
          <p:nvPr>
            <p:ph type="body" orient="vert" sz="quarter" idx="12" hasCustomPrompt="1"/>
          </p:nvPr>
        </p:nvSpPr>
        <p:spPr>
          <a:xfrm>
            <a:off x="10255169" y="768864"/>
            <a:ext cx="914400" cy="3201154"/>
          </a:xfrm>
          <a:prstGeom prst="rect">
            <a:avLst/>
          </a:prstGeom>
        </p:spPr>
        <p:txBody>
          <a:bodyPr vert="eaVert"/>
          <a:lstStyle>
            <a:lvl1pPr marL="0" indent="0">
              <a:buNone/>
              <a:defRPr sz="2400" spc="600">
                <a:solidFill>
                  <a:srgbClr val="8E8371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</a:defRPr>
            </a:lvl1pPr>
          </a:lstStyle>
          <a:p>
            <a:r>
              <a:rPr kumimoji="1" lang="zh-CN" altLang="en-US" dirty="0"/>
              <a:t>每页题记与简介</a:t>
            </a:r>
            <a:endParaRPr kumimoji="1"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964" y="5621700"/>
            <a:ext cx="11552071" cy="1653324"/>
          </a:xfrm>
          <a:prstGeom prst="rect">
            <a:avLst/>
          </a:prstGeom>
          <a:effectLst>
            <a:softEdge rad="444500"/>
          </a:effectLst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>
            <a:alphaModFix amt="57000"/>
          </a:blip>
          <a:stretch>
            <a:fillRect/>
          </a:stretch>
        </p:blipFill>
        <p:spPr>
          <a:xfrm>
            <a:off x="10521702" y="4447266"/>
            <a:ext cx="1982718" cy="1897133"/>
          </a:xfrm>
          <a:prstGeom prst="rect">
            <a:avLst/>
          </a:prstGeom>
        </p:spPr>
      </p:pic>
      <p:sp>
        <p:nvSpPr>
          <p:cNvPr id="4" name="竖排文字占位符 3"/>
          <p:cNvSpPr>
            <a:spLocks noGrp="1"/>
          </p:cNvSpPr>
          <p:nvPr>
            <p:ph type="body" orient="vert" sz="quarter" idx="10" hasCustomPrompt="1"/>
          </p:nvPr>
        </p:nvSpPr>
        <p:spPr>
          <a:xfrm>
            <a:off x="11018520" y="4938632"/>
            <a:ext cx="914400" cy="914400"/>
          </a:xfrm>
          <a:prstGeom prst="rect">
            <a:avLst/>
          </a:prstGeom>
        </p:spPr>
        <p:txBody>
          <a:bodyPr vert="eaVert"/>
          <a:lstStyle>
            <a:lvl1pPr marL="0" indent="0">
              <a:buNone/>
              <a:defRPr sz="6600">
                <a:solidFill>
                  <a:schemeClr val="bg1">
                    <a:alpha val="46000"/>
                  </a:schemeClr>
                </a:solidFill>
                <a:latin typeface="华康古籍木兰W3" panose="02020309000000000000" pitchFamily="49" charset="-122"/>
                <a:ea typeface="华康古籍木兰W3" panose="02020309000000000000" pitchFamily="49" charset="-122"/>
              </a:defRPr>
            </a:lvl1pPr>
          </a:lstStyle>
          <a:p>
            <a:r>
              <a:rPr kumimoji="1" lang="zh-CN" altLang="en-US" dirty="0"/>
              <a:t>壹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-66675" y="-180975"/>
            <a:ext cx="12325350" cy="7219950"/>
          </a:xfrm>
          <a:prstGeom prst="rect">
            <a:avLst/>
          </a:prstGeom>
          <a:solidFill>
            <a:srgbClr val="8E83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10521702" y="4447266"/>
            <a:ext cx="1982718" cy="1897133"/>
          </a:xfrm>
          <a:prstGeom prst="rect">
            <a:avLst/>
          </a:prstGeom>
        </p:spPr>
      </p:pic>
      <p:sp>
        <p:nvSpPr>
          <p:cNvPr id="4" name="竖排文字占位符 3"/>
          <p:cNvSpPr>
            <a:spLocks noGrp="1"/>
          </p:cNvSpPr>
          <p:nvPr>
            <p:ph type="body" orient="vert" sz="quarter" idx="10" hasCustomPrompt="1"/>
          </p:nvPr>
        </p:nvSpPr>
        <p:spPr>
          <a:xfrm>
            <a:off x="11018520" y="4938632"/>
            <a:ext cx="914400" cy="914400"/>
          </a:xfrm>
          <a:prstGeom prst="rect">
            <a:avLst/>
          </a:prstGeom>
        </p:spPr>
        <p:txBody>
          <a:bodyPr vert="eaVert"/>
          <a:lstStyle>
            <a:lvl1pPr marL="0" indent="0">
              <a:buNone/>
              <a:defRPr sz="6600">
                <a:solidFill>
                  <a:schemeClr val="bg1">
                    <a:alpha val="46000"/>
                  </a:schemeClr>
                </a:solidFill>
                <a:latin typeface="华康古籍木兰W3" panose="02020309000000000000" pitchFamily="49" charset="-122"/>
                <a:ea typeface="华康古籍木兰W3" panose="02020309000000000000" pitchFamily="49" charset="-122"/>
              </a:defRPr>
            </a:lvl1pPr>
          </a:lstStyle>
          <a:p>
            <a:r>
              <a:rPr kumimoji="1" lang="zh-CN" altLang="en-US" dirty="0"/>
              <a:t>壹</a:t>
            </a:r>
            <a:endParaRPr kumimoji="1" lang="zh-CN" altLang="en-US" dirty="0"/>
          </a:p>
        </p:txBody>
      </p:sp>
      <p:sp>
        <p:nvSpPr>
          <p:cNvPr id="6" name="竖排文字占位符 5"/>
          <p:cNvSpPr>
            <a:spLocks noGrp="1"/>
          </p:cNvSpPr>
          <p:nvPr>
            <p:ph type="body" orient="vert" sz="quarter" idx="11" hasCustomPrompt="1"/>
          </p:nvPr>
        </p:nvSpPr>
        <p:spPr>
          <a:xfrm>
            <a:off x="11169569" y="-58906"/>
            <a:ext cx="754971" cy="3487906"/>
          </a:xfrm>
          <a:prstGeom prst="rect">
            <a:avLst/>
          </a:prstGeom>
        </p:spPr>
        <p:txBody>
          <a:bodyPr vert="eaVert"/>
          <a:lstStyle>
            <a:lvl1pPr marL="0" indent="0">
              <a:buNone/>
              <a:defRPr sz="3600" spc="600">
                <a:solidFill>
                  <a:srgbClr val="493825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</a:defRPr>
            </a:lvl1pPr>
          </a:lstStyle>
          <a:p>
            <a:r>
              <a:rPr kumimoji="1" lang="en-US" altLang="zh-CN" dirty="0"/>
              <a:t>【</a:t>
            </a:r>
            <a:r>
              <a:rPr kumimoji="1" lang="zh-CN" altLang="en-US" dirty="0"/>
              <a:t>每页标题</a:t>
            </a:r>
            <a:r>
              <a:rPr kumimoji="1" lang="en-US" altLang="zh-CN" dirty="0"/>
              <a:t>】</a:t>
            </a:r>
            <a:endParaRPr kumimoji="1" lang="zh-CN" altLang="en-US" dirty="0"/>
          </a:p>
        </p:txBody>
      </p:sp>
      <p:sp>
        <p:nvSpPr>
          <p:cNvPr id="7" name="竖排文字占位符 5"/>
          <p:cNvSpPr>
            <a:spLocks noGrp="1"/>
          </p:cNvSpPr>
          <p:nvPr>
            <p:ph type="body" orient="vert" sz="quarter" idx="12" hasCustomPrompt="1"/>
          </p:nvPr>
        </p:nvSpPr>
        <p:spPr>
          <a:xfrm>
            <a:off x="10255169" y="768864"/>
            <a:ext cx="914400" cy="3201154"/>
          </a:xfrm>
          <a:prstGeom prst="rect">
            <a:avLst/>
          </a:prstGeom>
        </p:spPr>
        <p:txBody>
          <a:bodyPr vert="eaVert"/>
          <a:lstStyle>
            <a:lvl1pPr marL="0" indent="0">
              <a:buNone/>
              <a:defRPr sz="2400" spc="600">
                <a:solidFill>
                  <a:srgbClr val="8E8371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</a:defRPr>
            </a:lvl1pPr>
          </a:lstStyle>
          <a:p>
            <a:r>
              <a:rPr kumimoji="1" lang="zh-CN" altLang="en-US" dirty="0"/>
              <a:t>每页题记与简介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竖排文字占位符 5"/>
          <p:cNvSpPr>
            <a:spLocks noGrp="1"/>
          </p:cNvSpPr>
          <p:nvPr>
            <p:ph type="body" orient="vert" sz="quarter" idx="11" hasCustomPrompt="1"/>
          </p:nvPr>
        </p:nvSpPr>
        <p:spPr>
          <a:xfrm>
            <a:off x="11169569" y="-58906"/>
            <a:ext cx="754971" cy="3487906"/>
          </a:xfrm>
          <a:prstGeom prst="rect">
            <a:avLst/>
          </a:prstGeom>
        </p:spPr>
        <p:txBody>
          <a:bodyPr vert="eaVert"/>
          <a:lstStyle>
            <a:lvl1pPr marL="0" indent="0">
              <a:buNone/>
              <a:defRPr sz="3600" spc="600">
                <a:solidFill>
                  <a:srgbClr val="493825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</a:defRPr>
            </a:lvl1pPr>
          </a:lstStyle>
          <a:p>
            <a:r>
              <a:rPr kumimoji="1" lang="en-US" altLang="zh-CN" dirty="0"/>
              <a:t>【</a:t>
            </a:r>
            <a:r>
              <a:rPr kumimoji="1" lang="zh-CN" altLang="en-US" dirty="0"/>
              <a:t>每页标题</a:t>
            </a:r>
            <a:r>
              <a:rPr kumimoji="1" lang="en-US" altLang="zh-CN" dirty="0"/>
              <a:t>】</a:t>
            </a:r>
            <a:endParaRPr kumimoji="1" lang="zh-CN" altLang="en-US" dirty="0"/>
          </a:p>
        </p:txBody>
      </p:sp>
      <p:sp>
        <p:nvSpPr>
          <p:cNvPr id="7" name="竖排文字占位符 5"/>
          <p:cNvSpPr>
            <a:spLocks noGrp="1"/>
          </p:cNvSpPr>
          <p:nvPr>
            <p:ph type="body" orient="vert" sz="quarter" idx="12" hasCustomPrompt="1"/>
          </p:nvPr>
        </p:nvSpPr>
        <p:spPr>
          <a:xfrm>
            <a:off x="10255169" y="768864"/>
            <a:ext cx="914400" cy="3201154"/>
          </a:xfrm>
          <a:prstGeom prst="rect">
            <a:avLst/>
          </a:prstGeom>
        </p:spPr>
        <p:txBody>
          <a:bodyPr vert="eaVert"/>
          <a:lstStyle>
            <a:lvl1pPr marL="0" indent="0">
              <a:buNone/>
              <a:defRPr sz="2400" spc="600">
                <a:solidFill>
                  <a:srgbClr val="8E8371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</a:defRPr>
            </a:lvl1pPr>
          </a:lstStyle>
          <a:p>
            <a:r>
              <a:rPr kumimoji="1" lang="zh-CN" altLang="en-US" dirty="0"/>
              <a:t>每页题记与简介</a:t>
            </a:r>
            <a:endParaRPr kumimoji="1"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964" y="5621700"/>
            <a:ext cx="11552071" cy="1653324"/>
          </a:xfrm>
          <a:prstGeom prst="rect">
            <a:avLst/>
          </a:prstGeom>
          <a:effectLst>
            <a:softEdge rad="444500"/>
          </a:effectLst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>
            <a:alphaModFix amt="57000"/>
          </a:blip>
          <a:stretch>
            <a:fillRect/>
          </a:stretch>
        </p:blipFill>
        <p:spPr>
          <a:xfrm>
            <a:off x="10521702" y="4447266"/>
            <a:ext cx="1982718" cy="1897133"/>
          </a:xfrm>
          <a:prstGeom prst="rect">
            <a:avLst/>
          </a:prstGeom>
        </p:spPr>
      </p:pic>
      <p:sp>
        <p:nvSpPr>
          <p:cNvPr id="4" name="竖排文字占位符 3"/>
          <p:cNvSpPr>
            <a:spLocks noGrp="1"/>
          </p:cNvSpPr>
          <p:nvPr>
            <p:ph type="body" orient="vert" sz="quarter" idx="10" hasCustomPrompt="1"/>
          </p:nvPr>
        </p:nvSpPr>
        <p:spPr>
          <a:xfrm>
            <a:off x="11018520" y="4938632"/>
            <a:ext cx="914400" cy="914400"/>
          </a:xfrm>
          <a:prstGeom prst="rect">
            <a:avLst/>
          </a:prstGeom>
        </p:spPr>
        <p:txBody>
          <a:bodyPr vert="eaVert"/>
          <a:lstStyle>
            <a:lvl1pPr marL="0" indent="0">
              <a:buNone/>
              <a:defRPr sz="6600">
                <a:solidFill>
                  <a:schemeClr val="bg1">
                    <a:alpha val="46000"/>
                  </a:schemeClr>
                </a:solidFill>
                <a:latin typeface="华康古籍木兰W3" panose="02020309000000000000" pitchFamily="49" charset="-122"/>
                <a:ea typeface="华康古籍木兰W3" panose="02020309000000000000" pitchFamily="49" charset="-122"/>
              </a:defRPr>
            </a:lvl1pPr>
          </a:lstStyle>
          <a:p>
            <a:r>
              <a:rPr kumimoji="1" lang="zh-CN" altLang="en-US" dirty="0"/>
              <a:t>壹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-66675" y="-180975"/>
            <a:ext cx="12325350" cy="7219950"/>
          </a:xfrm>
          <a:prstGeom prst="rect">
            <a:avLst/>
          </a:prstGeom>
          <a:solidFill>
            <a:srgbClr val="8E83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microsoft.com/office/2007/relationships/hdphoto" Target="../media/image5.wdp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7" Type="http://schemas.microsoft.com/office/2007/relationships/hdphoto" Target="../media/image5.wdp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3042"/>
          <a:stretch>
            <a:fillRect/>
          </a:stretch>
        </p:blipFill>
        <p:spPr>
          <a:xfrm>
            <a:off x="-1" y="-76201"/>
            <a:ext cx="12192001" cy="7010401"/>
          </a:xfrm>
          <a:prstGeom prst="rect">
            <a:avLst/>
          </a:prstGeom>
        </p:spPr>
      </p:pic>
      <p:sp>
        <p:nvSpPr>
          <p:cNvPr id="14" name="矩形 13"/>
          <p:cNvSpPr/>
          <p:nvPr userDrawn="1"/>
        </p:nvSpPr>
        <p:spPr>
          <a:xfrm>
            <a:off x="12321669" y="0"/>
            <a:ext cx="2357650" cy="261769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13661507" y="330155"/>
            <a:ext cx="808372" cy="300037"/>
          </a:xfrm>
          <a:prstGeom prst="rect">
            <a:avLst/>
          </a:prstGeom>
          <a:solidFill>
            <a:srgbClr val="6187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13661507" y="744492"/>
            <a:ext cx="808372" cy="300037"/>
          </a:xfrm>
          <a:prstGeom prst="rect">
            <a:avLst/>
          </a:prstGeom>
          <a:solidFill>
            <a:srgbClr val="95B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13661507" y="1158829"/>
            <a:ext cx="808372" cy="300037"/>
          </a:xfrm>
          <a:prstGeom prst="rect">
            <a:avLst/>
          </a:prstGeom>
          <a:solidFill>
            <a:srgbClr val="D7B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13661507" y="1573166"/>
            <a:ext cx="808372" cy="300037"/>
          </a:xfrm>
          <a:prstGeom prst="rect">
            <a:avLst/>
          </a:prstGeom>
          <a:solidFill>
            <a:srgbClr val="DAD3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13661507" y="1987503"/>
            <a:ext cx="808372" cy="300037"/>
          </a:xfrm>
          <a:prstGeom prst="rect">
            <a:avLst/>
          </a:prstGeom>
          <a:solidFill>
            <a:srgbClr val="F1ED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矩形 16"/>
          <p:cNvSpPr/>
          <p:nvPr userDrawn="1"/>
        </p:nvSpPr>
        <p:spPr>
          <a:xfrm>
            <a:off x="12549883" y="330155"/>
            <a:ext cx="808372" cy="300037"/>
          </a:xfrm>
          <a:prstGeom prst="rect">
            <a:avLst/>
          </a:prstGeom>
          <a:solidFill>
            <a:srgbClr val="8E8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12549883" y="744492"/>
            <a:ext cx="808372" cy="300037"/>
          </a:xfrm>
          <a:prstGeom prst="rect">
            <a:avLst/>
          </a:prstGeom>
          <a:solidFill>
            <a:srgbClr val="BFB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矩形 18"/>
          <p:cNvSpPr/>
          <p:nvPr userDrawn="1"/>
        </p:nvSpPr>
        <p:spPr>
          <a:xfrm>
            <a:off x="12549883" y="1158829"/>
            <a:ext cx="808372" cy="300037"/>
          </a:xfrm>
          <a:prstGeom prst="rect">
            <a:avLst/>
          </a:prstGeom>
          <a:solidFill>
            <a:srgbClr val="A34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矩形 19"/>
          <p:cNvSpPr/>
          <p:nvPr userDrawn="1"/>
        </p:nvSpPr>
        <p:spPr>
          <a:xfrm>
            <a:off x="12549883" y="1975953"/>
            <a:ext cx="808372" cy="300037"/>
          </a:xfrm>
          <a:prstGeom prst="rect">
            <a:avLst/>
          </a:prstGeom>
          <a:solidFill>
            <a:srgbClr val="4938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字</a:t>
            </a:r>
            <a:endParaRPr kumimoji="1"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3042"/>
          <a:stretch>
            <a:fillRect/>
          </a:stretch>
        </p:blipFill>
        <p:spPr>
          <a:xfrm>
            <a:off x="-1" y="-76201"/>
            <a:ext cx="12192001" cy="7010401"/>
          </a:xfrm>
          <a:prstGeom prst="rect">
            <a:avLst/>
          </a:prstGeom>
        </p:spPr>
      </p:pic>
      <p:sp>
        <p:nvSpPr>
          <p:cNvPr id="14" name="矩形 13"/>
          <p:cNvSpPr/>
          <p:nvPr userDrawn="1"/>
        </p:nvSpPr>
        <p:spPr>
          <a:xfrm>
            <a:off x="12321669" y="0"/>
            <a:ext cx="2357650" cy="261769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13661507" y="330155"/>
            <a:ext cx="808372" cy="300037"/>
          </a:xfrm>
          <a:prstGeom prst="rect">
            <a:avLst/>
          </a:prstGeom>
          <a:solidFill>
            <a:srgbClr val="6187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13661507" y="744492"/>
            <a:ext cx="808372" cy="300037"/>
          </a:xfrm>
          <a:prstGeom prst="rect">
            <a:avLst/>
          </a:prstGeom>
          <a:solidFill>
            <a:srgbClr val="95B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13661507" y="1158829"/>
            <a:ext cx="808372" cy="300037"/>
          </a:xfrm>
          <a:prstGeom prst="rect">
            <a:avLst/>
          </a:prstGeom>
          <a:solidFill>
            <a:srgbClr val="D7B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13661507" y="1573166"/>
            <a:ext cx="808372" cy="300037"/>
          </a:xfrm>
          <a:prstGeom prst="rect">
            <a:avLst/>
          </a:prstGeom>
          <a:solidFill>
            <a:srgbClr val="DAD3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13661507" y="1987503"/>
            <a:ext cx="808372" cy="300037"/>
          </a:xfrm>
          <a:prstGeom prst="rect">
            <a:avLst/>
          </a:prstGeom>
          <a:solidFill>
            <a:srgbClr val="F1ED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矩形 16"/>
          <p:cNvSpPr/>
          <p:nvPr userDrawn="1"/>
        </p:nvSpPr>
        <p:spPr>
          <a:xfrm>
            <a:off x="12549883" y="330155"/>
            <a:ext cx="808372" cy="300037"/>
          </a:xfrm>
          <a:prstGeom prst="rect">
            <a:avLst/>
          </a:prstGeom>
          <a:solidFill>
            <a:srgbClr val="8E8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12549883" y="744492"/>
            <a:ext cx="808372" cy="300037"/>
          </a:xfrm>
          <a:prstGeom prst="rect">
            <a:avLst/>
          </a:prstGeom>
          <a:solidFill>
            <a:srgbClr val="BFB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矩形 18"/>
          <p:cNvSpPr/>
          <p:nvPr userDrawn="1"/>
        </p:nvSpPr>
        <p:spPr>
          <a:xfrm>
            <a:off x="12549883" y="1158829"/>
            <a:ext cx="808372" cy="300037"/>
          </a:xfrm>
          <a:prstGeom prst="rect">
            <a:avLst/>
          </a:prstGeom>
          <a:solidFill>
            <a:srgbClr val="A34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矩形 19"/>
          <p:cNvSpPr/>
          <p:nvPr userDrawn="1"/>
        </p:nvSpPr>
        <p:spPr>
          <a:xfrm>
            <a:off x="12549883" y="1975953"/>
            <a:ext cx="808372" cy="300037"/>
          </a:xfrm>
          <a:prstGeom prst="rect">
            <a:avLst/>
          </a:prstGeom>
          <a:solidFill>
            <a:srgbClr val="4938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字</a:t>
            </a:r>
            <a:endParaRPr kumimoji="1"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0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6.xml"/><Relationship Id="rId2" Type="http://schemas.microsoft.com/office/2007/relationships/hdphoto" Target="../media/image32.wdp"/><Relationship Id="rId1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7.xml"/><Relationship Id="rId7" Type="http://schemas.microsoft.com/office/2007/relationships/hdphoto" Target="../media/image44.wdp"/><Relationship Id="rId6" Type="http://schemas.microsoft.com/office/2007/relationships/hdphoto" Target="../media/image43.wdp"/><Relationship Id="rId5" Type="http://schemas.microsoft.com/office/2007/relationships/hdphoto" Target="../media/image42.wdp"/><Relationship Id="rId4" Type="http://schemas.microsoft.com/office/2007/relationships/hdphoto" Target="../media/image41.wdp"/><Relationship Id="rId3" Type="http://schemas.microsoft.com/office/2007/relationships/hdphoto" Target="../media/image40.wdp"/><Relationship Id="rId2" Type="http://schemas.microsoft.com/office/2007/relationships/hdphoto" Target="../media/image39.wdp"/><Relationship Id="rId10" Type="http://schemas.openxmlformats.org/officeDocument/2006/relationships/comments" Target="../comments/comment2.xml"/><Relationship Id="rId1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png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7.png"/><Relationship Id="rId3" Type="http://schemas.openxmlformats.org/officeDocument/2006/relationships/image" Target="../media/image1.png"/><Relationship Id="rId2" Type="http://schemas.microsoft.com/office/2007/relationships/hdphoto" Target="../media/image46.wdp"/><Relationship Id="rId1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3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3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3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3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1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3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3.xml"/><Relationship Id="rId6" Type="http://schemas.microsoft.com/office/2007/relationships/hdphoto" Target="../media/image20.wdp"/><Relationship Id="rId5" Type="http://schemas.microsoft.com/office/2007/relationships/hdphoto" Target="../media/image19.wdp"/><Relationship Id="rId4" Type="http://schemas.microsoft.com/office/2007/relationships/hdphoto" Target="../media/image18.wdp"/><Relationship Id="rId3" Type="http://schemas.microsoft.com/office/2007/relationships/hdphoto" Target="../media/image17.wdp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3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888162" y="-445129"/>
            <a:ext cx="6579429" cy="7026414"/>
            <a:chOff x="3275515" y="-401302"/>
            <a:chExt cx="6173364" cy="659276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">
              <a:alphaModFix amt="70000"/>
            </a:blip>
            <a:stretch>
              <a:fillRect/>
            </a:stretch>
          </p:blipFill>
          <p:spPr>
            <a:xfrm>
              <a:off x="3275515" y="1353994"/>
              <a:ext cx="2281553" cy="329407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 rot="4282142">
              <a:off x="4907967" y="-401302"/>
              <a:ext cx="2768600" cy="276860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>
              <a:off x="6959679" y="1335344"/>
              <a:ext cx="2489200" cy="299720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tretch>
              <a:fillRect/>
            </a:stretch>
          </p:blipFill>
          <p:spPr>
            <a:xfrm rot="6356245">
              <a:off x="4996867" y="3378410"/>
              <a:ext cx="2590800" cy="3035300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/>
        </p:nvSpPr>
        <p:spPr>
          <a:xfrm>
            <a:off x="5364078" y="-1"/>
            <a:ext cx="1535013" cy="4211077"/>
          </a:xfrm>
          <a:prstGeom prst="rect">
            <a:avLst/>
          </a:prstGeom>
          <a:solidFill>
            <a:srgbClr val="8E8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7037705" y="1784985"/>
            <a:ext cx="224155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7200" dirty="0">
                <a:solidFill>
                  <a:srgbClr val="493825"/>
                </a:solidFill>
                <a:latin typeface="华康新篆体W5(P)" panose="030F0500000000000000" pitchFamily="66" charset="-122"/>
                <a:ea typeface="华康新篆体W5(P)" panose="030F0500000000000000" pitchFamily="66" charset="-122"/>
              </a:rPr>
              <a:t>饮酒   文化</a:t>
            </a:r>
            <a:endParaRPr kumimoji="1" lang="zh-CN" altLang="en-US" sz="7200" dirty="0">
              <a:solidFill>
                <a:srgbClr val="493825"/>
              </a:solidFill>
              <a:latin typeface="华康新篆体W5(P)" panose="030F0500000000000000" pitchFamily="66" charset="-122"/>
              <a:ea typeface="华康新篆体W5(P)" panose="030F0500000000000000" pitchFamily="66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7176338" y="14256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52" name="文本框 51"/>
          <p:cNvSpPr txBox="1"/>
          <p:nvPr/>
        </p:nvSpPr>
        <p:spPr>
          <a:xfrm>
            <a:off x="6473252" y="382010"/>
            <a:ext cx="1535013" cy="3195653"/>
          </a:xfrm>
          <a:custGeom>
            <a:avLst/>
            <a:gdLst>
              <a:gd name="connsiteX0" fmla="*/ 752773 w 1535013"/>
              <a:gd name="connsiteY0" fmla="*/ 0 h 2360116"/>
              <a:gd name="connsiteX1" fmla="*/ 822424 w 1535013"/>
              <a:gd name="connsiteY1" fmla="*/ 93762 h 2360116"/>
              <a:gd name="connsiteX2" fmla="*/ 822424 w 1535013"/>
              <a:gd name="connsiteY2" fmla="*/ 484882 h 2360116"/>
              <a:gd name="connsiteX3" fmla="*/ 1382315 w 1535013"/>
              <a:gd name="connsiteY3" fmla="*/ 479524 h 2360116"/>
              <a:gd name="connsiteX4" fmla="*/ 1384994 w 1535013"/>
              <a:gd name="connsiteY4" fmla="*/ 329505 h 2360116"/>
              <a:gd name="connsiteX5" fmla="*/ 1451967 w 1535013"/>
              <a:gd name="connsiteY5" fmla="*/ 300037 h 2360116"/>
              <a:gd name="connsiteX6" fmla="*/ 1535013 w 1535013"/>
              <a:gd name="connsiteY6" fmla="*/ 383083 h 2360116"/>
              <a:gd name="connsiteX7" fmla="*/ 1457325 w 1535013"/>
              <a:gd name="connsiteY7" fmla="*/ 926901 h 2360116"/>
              <a:gd name="connsiteX8" fmla="*/ 819745 w 1535013"/>
              <a:gd name="connsiteY8" fmla="*/ 1168003 h 2360116"/>
              <a:gd name="connsiteX9" fmla="*/ 822424 w 1535013"/>
              <a:gd name="connsiteY9" fmla="*/ 2279749 h 2360116"/>
              <a:gd name="connsiteX10" fmla="*/ 752773 w 1535013"/>
              <a:gd name="connsiteY10" fmla="*/ 2360116 h 2360116"/>
              <a:gd name="connsiteX11" fmla="*/ 688479 w 1535013"/>
              <a:gd name="connsiteY11" fmla="*/ 2223492 h 2360116"/>
              <a:gd name="connsiteX12" fmla="*/ 688479 w 1535013"/>
              <a:gd name="connsiteY12" fmla="*/ 1168003 h 2360116"/>
              <a:gd name="connsiteX13" fmla="*/ 80367 w 1535013"/>
              <a:gd name="connsiteY13" fmla="*/ 956369 h 2360116"/>
              <a:gd name="connsiteX14" fmla="*/ 0 w 1535013"/>
              <a:gd name="connsiteY14" fmla="*/ 358973 h 2360116"/>
              <a:gd name="connsiteX15" fmla="*/ 66972 w 1535013"/>
              <a:gd name="connsiteY15" fmla="*/ 297358 h 2360116"/>
              <a:gd name="connsiteX16" fmla="*/ 150019 w 1535013"/>
              <a:gd name="connsiteY16" fmla="*/ 353616 h 2360116"/>
              <a:gd name="connsiteX17" fmla="*/ 152697 w 1535013"/>
              <a:gd name="connsiteY17" fmla="*/ 492919 h 2360116"/>
              <a:gd name="connsiteX18" fmla="*/ 685800 w 1535013"/>
              <a:gd name="connsiteY18" fmla="*/ 487561 h 2360116"/>
              <a:gd name="connsiteX19" fmla="*/ 677763 w 1535013"/>
              <a:gd name="connsiteY19" fmla="*/ 93762 h 2360116"/>
              <a:gd name="connsiteX20" fmla="*/ 752773 w 1535013"/>
              <a:gd name="connsiteY20" fmla="*/ 0 h 2360116"/>
              <a:gd name="connsiteX21" fmla="*/ 1376958 w 1535013"/>
              <a:gd name="connsiteY21" fmla="*/ 602754 h 2360116"/>
              <a:gd name="connsiteX22" fmla="*/ 822424 w 1535013"/>
              <a:gd name="connsiteY22" fmla="*/ 610791 h 2360116"/>
              <a:gd name="connsiteX23" fmla="*/ 819745 w 1535013"/>
              <a:gd name="connsiteY23" fmla="*/ 1036737 h 2360116"/>
              <a:gd name="connsiteX24" fmla="*/ 1336774 w 1535013"/>
              <a:gd name="connsiteY24" fmla="*/ 833140 h 2360116"/>
              <a:gd name="connsiteX25" fmla="*/ 1376958 w 1535013"/>
              <a:gd name="connsiteY25" fmla="*/ 602754 h 2360116"/>
              <a:gd name="connsiteX26" fmla="*/ 685800 w 1535013"/>
              <a:gd name="connsiteY26" fmla="*/ 613469 h 2360116"/>
              <a:gd name="connsiteX27" fmla="*/ 158055 w 1535013"/>
              <a:gd name="connsiteY27" fmla="*/ 621506 h 2360116"/>
              <a:gd name="connsiteX28" fmla="*/ 214312 w 1535013"/>
              <a:gd name="connsiteY28" fmla="*/ 910828 h 2360116"/>
              <a:gd name="connsiteX29" fmla="*/ 688479 w 1535013"/>
              <a:gd name="connsiteY29" fmla="*/ 1036737 h 2360116"/>
              <a:gd name="connsiteX30" fmla="*/ 688479 w 1535013"/>
              <a:gd name="connsiteY30" fmla="*/ 1015305 h 2360116"/>
              <a:gd name="connsiteX31" fmla="*/ 685800 w 1535013"/>
              <a:gd name="connsiteY31" fmla="*/ 613469 h 2360116"/>
              <a:gd name="connsiteX0-1" fmla="*/ 752773 w 1535013"/>
              <a:gd name="connsiteY0-2" fmla="*/ 0 h 3194687"/>
              <a:gd name="connsiteX1-3" fmla="*/ 822424 w 1535013"/>
              <a:gd name="connsiteY1-4" fmla="*/ 93762 h 3194687"/>
              <a:gd name="connsiteX2-5" fmla="*/ 822424 w 1535013"/>
              <a:gd name="connsiteY2-6" fmla="*/ 484882 h 3194687"/>
              <a:gd name="connsiteX3-7" fmla="*/ 1382315 w 1535013"/>
              <a:gd name="connsiteY3-8" fmla="*/ 479524 h 3194687"/>
              <a:gd name="connsiteX4-9" fmla="*/ 1384994 w 1535013"/>
              <a:gd name="connsiteY4-10" fmla="*/ 329505 h 3194687"/>
              <a:gd name="connsiteX5-11" fmla="*/ 1451967 w 1535013"/>
              <a:gd name="connsiteY5-12" fmla="*/ 300037 h 3194687"/>
              <a:gd name="connsiteX6-13" fmla="*/ 1535013 w 1535013"/>
              <a:gd name="connsiteY6-14" fmla="*/ 383083 h 3194687"/>
              <a:gd name="connsiteX7-15" fmla="*/ 1457325 w 1535013"/>
              <a:gd name="connsiteY7-16" fmla="*/ 926901 h 3194687"/>
              <a:gd name="connsiteX8-17" fmla="*/ 819745 w 1535013"/>
              <a:gd name="connsiteY8-18" fmla="*/ 1168003 h 3194687"/>
              <a:gd name="connsiteX9-19" fmla="*/ 822424 w 1535013"/>
              <a:gd name="connsiteY9-20" fmla="*/ 2279749 h 3194687"/>
              <a:gd name="connsiteX10-21" fmla="*/ 767288 w 1535013"/>
              <a:gd name="connsiteY10-22" fmla="*/ 3194687 h 3194687"/>
              <a:gd name="connsiteX11-23" fmla="*/ 688479 w 1535013"/>
              <a:gd name="connsiteY11-24" fmla="*/ 2223492 h 3194687"/>
              <a:gd name="connsiteX12-25" fmla="*/ 688479 w 1535013"/>
              <a:gd name="connsiteY12-26" fmla="*/ 1168003 h 3194687"/>
              <a:gd name="connsiteX13-27" fmla="*/ 80367 w 1535013"/>
              <a:gd name="connsiteY13-28" fmla="*/ 956369 h 3194687"/>
              <a:gd name="connsiteX14-29" fmla="*/ 0 w 1535013"/>
              <a:gd name="connsiteY14-30" fmla="*/ 358973 h 3194687"/>
              <a:gd name="connsiteX15-31" fmla="*/ 66972 w 1535013"/>
              <a:gd name="connsiteY15-32" fmla="*/ 297358 h 3194687"/>
              <a:gd name="connsiteX16-33" fmla="*/ 150019 w 1535013"/>
              <a:gd name="connsiteY16-34" fmla="*/ 353616 h 3194687"/>
              <a:gd name="connsiteX17-35" fmla="*/ 152697 w 1535013"/>
              <a:gd name="connsiteY17-36" fmla="*/ 492919 h 3194687"/>
              <a:gd name="connsiteX18-37" fmla="*/ 685800 w 1535013"/>
              <a:gd name="connsiteY18-38" fmla="*/ 487561 h 3194687"/>
              <a:gd name="connsiteX19-39" fmla="*/ 677763 w 1535013"/>
              <a:gd name="connsiteY19-40" fmla="*/ 93762 h 3194687"/>
              <a:gd name="connsiteX20-41" fmla="*/ 752773 w 1535013"/>
              <a:gd name="connsiteY20-42" fmla="*/ 0 h 3194687"/>
              <a:gd name="connsiteX21-43" fmla="*/ 1376958 w 1535013"/>
              <a:gd name="connsiteY21-44" fmla="*/ 602754 h 3194687"/>
              <a:gd name="connsiteX22-45" fmla="*/ 822424 w 1535013"/>
              <a:gd name="connsiteY22-46" fmla="*/ 610791 h 3194687"/>
              <a:gd name="connsiteX23-47" fmla="*/ 819745 w 1535013"/>
              <a:gd name="connsiteY23-48" fmla="*/ 1036737 h 3194687"/>
              <a:gd name="connsiteX24-49" fmla="*/ 1336774 w 1535013"/>
              <a:gd name="connsiteY24-50" fmla="*/ 833140 h 3194687"/>
              <a:gd name="connsiteX25-51" fmla="*/ 1376958 w 1535013"/>
              <a:gd name="connsiteY25-52" fmla="*/ 602754 h 3194687"/>
              <a:gd name="connsiteX26-53" fmla="*/ 685800 w 1535013"/>
              <a:gd name="connsiteY26-54" fmla="*/ 613469 h 3194687"/>
              <a:gd name="connsiteX27-55" fmla="*/ 158055 w 1535013"/>
              <a:gd name="connsiteY27-56" fmla="*/ 621506 h 3194687"/>
              <a:gd name="connsiteX28-57" fmla="*/ 214312 w 1535013"/>
              <a:gd name="connsiteY28-58" fmla="*/ 910828 h 3194687"/>
              <a:gd name="connsiteX29-59" fmla="*/ 688479 w 1535013"/>
              <a:gd name="connsiteY29-60" fmla="*/ 1036737 h 3194687"/>
              <a:gd name="connsiteX30-61" fmla="*/ 688479 w 1535013"/>
              <a:gd name="connsiteY30-62" fmla="*/ 1015305 h 3194687"/>
              <a:gd name="connsiteX31-63" fmla="*/ 685800 w 1535013"/>
              <a:gd name="connsiteY31-64" fmla="*/ 613469 h 3194687"/>
              <a:gd name="connsiteX0-65" fmla="*/ 752773 w 1535013"/>
              <a:gd name="connsiteY0-66" fmla="*/ 0 h 3233906"/>
              <a:gd name="connsiteX1-67" fmla="*/ 822424 w 1535013"/>
              <a:gd name="connsiteY1-68" fmla="*/ 93762 h 3233906"/>
              <a:gd name="connsiteX2-69" fmla="*/ 822424 w 1535013"/>
              <a:gd name="connsiteY2-70" fmla="*/ 484882 h 3233906"/>
              <a:gd name="connsiteX3-71" fmla="*/ 1382315 w 1535013"/>
              <a:gd name="connsiteY3-72" fmla="*/ 479524 h 3233906"/>
              <a:gd name="connsiteX4-73" fmla="*/ 1384994 w 1535013"/>
              <a:gd name="connsiteY4-74" fmla="*/ 329505 h 3233906"/>
              <a:gd name="connsiteX5-75" fmla="*/ 1451967 w 1535013"/>
              <a:gd name="connsiteY5-76" fmla="*/ 300037 h 3233906"/>
              <a:gd name="connsiteX6-77" fmla="*/ 1535013 w 1535013"/>
              <a:gd name="connsiteY6-78" fmla="*/ 383083 h 3233906"/>
              <a:gd name="connsiteX7-79" fmla="*/ 1457325 w 1535013"/>
              <a:gd name="connsiteY7-80" fmla="*/ 926901 h 3233906"/>
              <a:gd name="connsiteX8-81" fmla="*/ 819745 w 1535013"/>
              <a:gd name="connsiteY8-82" fmla="*/ 1168003 h 3233906"/>
              <a:gd name="connsiteX9-83" fmla="*/ 822424 w 1535013"/>
              <a:gd name="connsiteY9-84" fmla="*/ 3027235 h 3233906"/>
              <a:gd name="connsiteX10-85" fmla="*/ 767288 w 1535013"/>
              <a:gd name="connsiteY10-86" fmla="*/ 3194687 h 3233906"/>
              <a:gd name="connsiteX11-87" fmla="*/ 688479 w 1535013"/>
              <a:gd name="connsiteY11-88" fmla="*/ 2223492 h 3233906"/>
              <a:gd name="connsiteX12-89" fmla="*/ 688479 w 1535013"/>
              <a:gd name="connsiteY12-90" fmla="*/ 1168003 h 3233906"/>
              <a:gd name="connsiteX13-91" fmla="*/ 80367 w 1535013"/>
              <a:gd name="connsiteY13-92" fmla="*/ 956369 h 3233906"/>
              <a:gd name="connsiteX14-93" fmla="*/ 0 w 1535013"/>
              <a:gd name="connsiteY14-94" fmla="*/ 358973 h 3233906"/>
              <a:gd name="connsiteX15-95" fmla="*/ 66972 w 1535013"/>
              <a:gd name="connsiteY15-96" fmla="*/ 297358 h 3233906"/>
              <a:gd name="connsiteX16-97" fmla="*/ 150019 w 1535013"/>
              <a:gd name="connsiteY16-98" fmla="*/ 353616 h 3233906"/>
              <a:gd name="connsiteX17-99" fmla="*/ 152697 w 1535013"/>
              <a:gd name="connsiteY17-100" fmla="*/ 492919 h 3233906"/>
              <a:gd name="connsiteX18-101" fmla="*/ 685800 w 1535013"/>
              <a:gd name="connsiteY18-102" fmla="*/ 487561 h 3233906"/>
              <a:gd name="connsiteX19-103" fmla="*/ 677763 w 1535013"/>
              <a:gd name="connsiteY19-104" fmla="*/ 93762 h 3233906"/>
              <a:gd name="connsiteX20-105" fmla="*/ 752773 w 1535013"/>
              <a:gd name="connsiteY20-106" fmla="*/ 0 h 3233906"/>
              <a:gd name="connsiteX21-107" fmla="*/ 1376958 w 1535013"/>
              <a:gd name="connsiteY21-108" fmla="*/ 602754 h 3233906"/>
              <a:gd name="connsiteX22-109" fmla="*/ 822424 w 1535013"/>
              <a:gd name="connsiteY22-110" fmla="*/ 610791 h 3233906"/>
              <a:gd name="connsiteX23-111" fmla="*/ 819745 w 1535013"/>
              <a:gd name="connsiteY23-112" fmla="*/ 1036737 h 3233906"/>
              <a:gd name="connsiteX24-113" fmla="*/ 1336774 w 1535013"/>
              <a:gd name="connsiteY24-114" fmla="*/ 833140 h 3233906"/>
              <a:gd name="connsiteX25-115" fmla="*/ 1376958 w 1535013"/>
              <a:gd name="connsiteY25-116" fmla="*/ 602754 h 3233906"/>
              <a:gd name="connsiteX26-117" fmla="*/ 685800 w 1535013"/>
              <a:gd name="connsiteY26-118" fmla="*/ 613469 h 3233906"/>
              <a:gd name="connsiteX27-119" fmla="*/ 158055 w 1535013"/>
              <a:gd name="connsiteY27-120" fmla="*/ 621506 h 3233906"/>
              <a:gd name="connsiteX28-121" fmla="*/ 214312 w 1535013"/>
              <a:gd name="connsiteY28-122" fmla="*/ 910828 h 3233906"/>
              <a:gd name="connsiteX29-123" fmla="*/ 688479 w 1535013"/>
              <a:gd name="connsiteY29-124" fmla="*/ 1036737 h 3233906"/>
              <a:gd name="connsiteX30-125" fmla="*/ 688479 w 1535013"/>
              <a:gd name="connsiteY30-126" fmla="*/ 1015305 h 3233906"/>
              <a:gd name="connsiteX31-127" fmla="*/ 685800 w 1535013"/>
              <a:gd name="connsiteY31-128" fmla="*/ 613469 h 3233906"/>
              <a:gd name="connsiteX0-129" fmla="*/ 752773 w 1535013"/>
              <a:gd name="connsiteY0-130" fmla="*/ 0 h 3195616"/>
              <a:gd name="connsiteX1-131" fmla="*/ 822424 w 1535013"/>
              <a:gd name="connsiteY1-132" fmla="*/ 93762 h 3195616"/>
              <a:gd name="connsiteX2-133" fmla="*/ 822424 w 1535013"/>
              <a:gd name="connsiteY2-134" fmla="*/ 484882 h 3195616"/>
              <a:gd name="connsiteX3-135" fmla="*/ 1382315 w 1535013"/>
              <a:gd name="connsiteY3-136" fmla="*/ 479524 h 3195616"/>
              <a:gd name="connsiteX4-137" fmla="*/ 1384994 w 1535013"/>
              <a:gd name="connsiteY4-138" fmla="*/ 329505 h 3195616"/>
              <a:gd name="connsiteX5-139" fmla="*/ 1451967 w 1535013"/>
              <a:gd name="connsiteY5-140" fmla="*/ 300037 h 3195616"/>
              <a:gd name="connsiteX6-141" fmla="*/ 1535013 w 1535013"/>
              <a:gd name="connsiteY6-142" fmla="*/ 383083 h 3195616"/>
              <a:gd name="connsiteX7-143" fmla="*/ 1457325 w 1535013"/>
              <a:gd name="connsiteY7-144" fmla="*/ 926901 h 3195616"/>
              <a:gd name="connsiteX8-145" fmla="*/ 819745 w 1535013"/>
              <a:gd name="connsiteY8-146" fmla="*/ 1168003 h 3195616"/>
              <a:gd name="connsiteX9-147" fmla="*/ 822424 w 1535013"/>
              <a:gd name="connsiteY9-148" fmla="*/ 3027235 h 3195616"/>
              <a:gd name="connsiteX10-149" fmla="*/ 767288 w 1535013"/>
              <a:gd name="connsiteY10-150" fmla="*/ 3194687 h 3195616"/>
              <a:gd name="connsiteX11-151" fmla="*/ 710251 w 1535013"/>
              <a:gd name="connsiteY11-152" fmla="*/ 2949206 h 3195616"/>
              <a:gd name="connsiteX12-153" fmla="*/ 688479 w 1535013"/>
              <a:gd name="connsiteY12-154" fmla="*/ 1168003 h 3195616"/>
              <a:gd name="connsiteX13-155" fmla="*/ 80367 w 1535013"/>
              <a:gd name="connsiteY13-156" fmla="*/ 956369 h 3195616"/>
              <a:gd name="connsiteX14-157" fmla="*/ 0 w 1535013"/>
              <a:gd name="connsiteY14-158" fmla="*/ 358973 h 3195616"/>
              <a:gd name="connsiteX15-159" fmla="*/ 66972 w 1535013"/>
              <a:gd name="connsiteY15-160" fmla="*/ 297358 h 3195616"/>
              <a:gd name="connsiteX16-161" fmla="*/ 150019 w 1535013"/>
              <a:gd name="connsiteY16-162" fmla="*/ 353616 h 3195616"/>
              <a:gd name="connsiteX17-163" fmla="*/ 152697 w 1535013"/>
              <a:gd name="connsiteY17-164" fmla="*/ 492919 h 3195616"/>
              <a:gd name="connsiteX18-165" fmla="*/ 685800 w 1535013"/>
              <a:gd name="connsiteY18-166" fmla="*/ 487561 h 3195616"/>
              <a:gd name="connsiteX19-167" fmla="*/ 677763 w 1535013"/>
              <a:gd name="connsiteY19-168" fmla="*/ 93762 h 3195616"/>
              <a:gd name="connsiteX20-169" fmla="*/ 752773 w 1535013"/>
              <a:gd name="connsiteY20-170" fmla="*/ 0 h 3195616"/>
              <a:gd name="connsiteX21-171" fmla="*/ 1376958 w 1535013"/>
              <a:gd name="connsiteY21-172" fmla="*/ 602754 h 3195616"/>
              <a:gd name="connsiteX22-173" fmla="*/ 822424 w 1535013"/>
              <a:gd name="connsiteY22-174" fmla="*/ 610791 h 3195616"/>
              <a:gd name="connsiteX23-175" fmla="*/ 819745 w 1535013"/>
              <a:gd name="connsiteY23-176" fmla="*/ 1036737 h 3195616"/>
              <a:gd name="connsiteX24-177" fmla="*/ 1336774 w 1535013"/>
              <a:gd name="connsiteY24-178" fmla="*/ 833140 h 3195616"/>
              <a:gd name="connsiteX25-179" fmla="*/ 1376958 w 1535013"/>
              <a:gd name="connsiteY25-180" fmla="*/ 602754 h 3195616"/>
              <a:gd name="connsiteX26-181" fmla="*/ 685800 w 1535013"/>
              <a:gd name="connsiteY26-182" fmla="*/ 613469 h 3195616"/>
              <a:gd name="connsiteX27-183" fmla="*/ 158055 w 1535013"/>
              <a:gd name="connsiteY27-184" fmla="*/ 621506 h 3195616"/>
              <a:gd name="connsiteX28-185" fmla="*/ 214312 w 1535013"/>
              <a:gd name="connsiteY28-186" fmla="*/ 910828 h 3195616"/>
              <a:gd name="connsiteX29-187" fmla="*/ 688479 w 1535013"/>
              <a:gd name="connsiteY29-188" fmla="*/ 1036737 h 3195616"/>
              <a:gd name="connsiteX30-189" fmla="*/ 688479 w 1535013"/>
              <a:gd name="connsiteY30-190" fmla="*/ 1015305 h 3195616"/>
              <a:gd name="connsiteX31-191" fmla="*/ 685800 w 1535013"/>
              <a:gd name="connsiteY31-192" fmla="*/ 613469 h 3195616"/>
              <a:gd name="connsiteX0-193" fmla="*/ 752773 w 1535013"/>
              <a:gd name="connsiteY0-194" fmla="*/ 0 h 3196708"/>
              <a:gd name="connsiteX1-195" fmla="*/ 822424 w 1535013"/>
              <a:gd name="connsiteY1-196" fmla="*/ 93762 h 3196708"/>
              <a:gd name="connsiteX2-197" fmla="*/ 822424 w 1535013"/>
              <a:gd name="connsiteY2-198" fmla="*/ 484882 h 3196708"/>
              <a:gd name="connsiteX3-199" fmla="*/ 1382315 w 1535013"/>
              <a:gd name="connsiteY3-200" fmla="*/ 479524 h 3196708"/>
              <a:gd name="connsiteX4-201" fmla="*/ 1384994 w 1535013"/>
              <a:gd name="connsiteY4-202" fmla="*/ 329505 h 3196708"/>
              <a:gd name="connsiteX5-203" fmla="*/ 1451967 w 1535013"/>
              <a:gd name="connsiteY5-204" fmla="*/ 300037 h 3196708"/>
              <a:gd name="connsiteX6-205" fmla="*/ 1535013 w 1535013"/>
              <a:gd name="connsiteY6-206" fmla="*/ 383083 h 3196708"/>
              <a:gd name="connsiteX7-207" fmla="*/ 1457325 w 1535013"/>
              <a:gd name="connsiteY7-208" fmla="*/ 926901 h 3196708"/>
              <a:gd name="connsiteX8-209" fmla="*/ 819745 w 1535013"/>
              <a:gd name="connsiteY8-210" fmla="*/ 1168003 h 3196708"/>
              <a:gd name="connsiteX9-211" fmla="*/ 822424 w 1535013"/>
              <a:gd name="connsiteY9-212" fmla="*/ 3027235 h 3196708"/>
              <a:gd name="connsiteX10-213" fmla="*/ 767288 w 1535013"/>
              <a:gd name="connsiteY10-214" fmla="*/ 3194687 h 3196708"/>
              <a:gd name="connsiteX11-215" fmla="*/ 710251 w 1535013"/>
              <a:gd name="connsiteY11-216" fmla="*/ 3087519 h 3196708"/>
              <a:gd name="connsiteX12-217" fmla="*/ 688479 w 1535013"/>
              <a:gd name="connsiteY12-218" fmla="*/ 1168003 h 3196708"/>
              <a:gd name="connsiteX13-219" fmla="*/ 80367 w 1535013"/>
              <a:gd name="connsiteY13-220" fmla="*/ 956369 h 3196708"/>
              <a:gd name="connsiteX14-221" fmla="*/ 0 w 1535013"/>
              <a:gd name="connsiteY14-222" fmla="*/ 358973 h 3196708"/>
              <a:gd name="connsiteX15-223" fmla="*/ 66972 w 1535013"/>
              <a:gd name="connsiteY15-224" fmla="*/ 297358 h 3196708"/>
              <a:gd name="connsiteX16-225" fmla="*/ 150019 w 1535013"/>
              <a:gd name="connsiteY16-226" fmla="*/ 353616 h 3196708"/>
              <a:gd name="connsiteX17-227" fmla="*/ 152697 w 1535013"/>
              <a:gd name="connsiteY17-228" fmla="*/ 492919 h 3196708"/>
              <a:gd name="connsiteX18-229" fmla="*/ 685800 w 1535013"/>
              <a:gd name="connsiteY18-230" fmla="*/ 487561 h 3196708"/>
              <a:gd name="connsiteX19-231" fmla="*/ 677763 w 1535013"/>
              <a:gd name="connsiteY19-232" fmla="*/ 93762 h 3196708"/>
              <a:gd name="connsiteX20-233" fmla="*/ 752773 w 1535013"/>
              <a:gd name="connsiteY20-234" fmla="*/ 0 h 3196708"/>
              <a:gd name="connsiteX21-235" fmla="*/ 1376958 w 1535013"/>
              <a:gd name="connsiteY21-236" fmla="*/ 602754 h 3196708"/>
              <a:gd name="connsiteX22-237" fmla="*/ 822424 w 1535013"/>
              <a:gd name="connsiteY22-238" fmla="*/ 610791 h 3196708"/>
              <a:gd name="connsiteX23-239" fmla="*/ 819745 w 1535013"/>
              <a:gd name="connsiteY23-240" fmla="*/ 1036737 h 3196708"/>
              <a:gd name="connsiteX24-241" fmla="*/ 1336774 w 1535013"/>
              <a:gd name="connsiteY24-242" fmla="*/ 833140 h 3196708"/>
              <a:gd name="connsiteX25-243" fmla="*/ 1376958 w 1535013"/>
              <a:gd name="connsiteY25-244" fmla="*/ 602754 h 3196708"/>
              <a:gd name="connsiteX26-245" fmla="*/ 685800 w 1535013"/>
              <a:gd name="connsiteY26-246" fmla="*/ 613469 h 3196708"/>
              <a:gd name="connsiteX27-247" fmla="*/ 158055 w 1535013"/>
              <a:gd name="connsiteY27-248" fmla="*/ 621506 h 3196708"/>
              <a:gd name="connsiteX28-249" fmla="*/ 214312 w 1535013"/>
              <a:gd name="connsiteY28-250" fmla="*/ 910828 h 3196708"/>
              <a:gd name="connsiteX29-251" fmla="*/ 688479 w 1535013"/>
              <a:gd name="connsiteY29-252" fmla="*/ 1036737 h 3196708"/>
              <a:gd name="connsiteX30-253" fmla="*/ 688479 w 1535013"/>
              <a:gd name="connsiteY30-254" fmla="*/ 1015305 h 3196708"/>
              <a:gd name="connsiteX31-255" fmla="*/ 685800 w 1535013"/>
              <a:gd name="connsiteY31-256" fmla="*/ 613469 h 3196708"/>
              <a:gd name="connsiteX0-257" fmla="*/ 752773 w 1535013"/>
              <a:gd name="connsiteY0-258" fmla="*/ 0 h 3195653"/>
              <a:gd name="connsiteX1-259" fmla="*/ 822424 w 1535013"/>
              <a:gd name="connsiteY1-260" fmla="*/ 93762 h 3195653"/>
              <a:gd name="connsiteX2-261" fmla="*/ 822424 w 1535013"/>
              <a:gd name="connsiteY2-262" fmla="*/ 484882 h 3195653"/>
              <a:gd name="connsiteX3-263" fmla="*/ 1382315 w 1535013"/>
              <a:gd name="connsiteY3-264" fmla="*/ 479524 h 3195653"/>
              <a:gd name="connsiteX4-265" fmla="*/ 1384994 w 1535013"/>
              <a:gd name="connsiteY4-266" fmla="*/ 329505 h 3195653"/>
              <a:gd name="connsiteX5-267" fmla="*/ 1451967 w 1535013"/>
              <a:gd name="connsiteY5-268" fmla="*/ 300037 h 3195653"/>
              <a:gd name="connsiteX6-269" fmla="*/ 1535013 w 1535013"/>
              <a:gd name="connsiteY6-270" fmla="*/ 383083 h 3195653"/>
              <a:gd name="connsiteX7-271" fmla="*/ 1457325 w 1535013"/>
              <a:gd name="connsiteY7-272" fmla="*/ 926901 h 3195653"/>
              <a:gd name="connsiteX8-273" fmla="*/ 819745 w 1535013"/>
              <a:gd name="connsiteY8-274" fmla="*/ 1168003 h 3195653"/>
              <a:gd name="connsiteX9-275" fmla="*/ 814740 w 1535013"/>
              <a:gd name="connsiteY9-276" fmla="*/ 3050288 h 3195653"/>
              <a:gd name="connsiteX10-277" fmla="*/ 767288 w 1535013"/>
              <a:gd name="connsiteY10-278" fmla="*/ 3194687 h 3195653"/>
              <a:gd name="connsiteX11-279" fmla="*/ 710251 w 1535013"/>
              <a:gd name="connsiteY11-280" fmla="*/ 3087519 h 3195653"/>
              <a:gd name="connsiteX12-281" fmla="*/ 688479 w 1535013"/>
              <a:gd name="connsiteY12-282" fmla="*/ 1168003 h 3195653"/>
              <a:gd name="connsiteX13-283" fmla="*/ 80367 w 1535013"/>
              <a:gd name="connsiteY13-284" fmla="*/ 956369 h 3195653"/>
              <a:gd name="connsiteX14-285" fmla="*/ 0 w 1535013"/>
              <a:gd name="connsiteY14-286" fmla="*/ 358973 h 3195653"/>
              <a:gd name="connsiteX15-287" fmla="*/ 66972 w 1535013"/>
              <a:gd name="connsiteY15-288" fmla="*/ 297358 h 3195653"/>
              <a:gd name="connsiteX16-289" fmla="*/ 150019 w 1535013"/>
              <a:gd name="connsiteY16-290" fmla="*/ 353616 h 3195653"/>
              <a:gd name="connsiteX17-291" fmla="*/ 152697 w 1535013"/>
              <a:gd name="connsiteY17-292" fmla="*/ 492919 h 3195653"/>
              <a:gd name="connsiteX18-293" fmla="*/ 685800 w 1535013"/>
              <a:gd name="connsiteY18-294" fmla="*/ 487561 h 3195653"/>
              <a:gd name="connsiteX19-295" fmla="*/ 677763 w 1535013"/>
              <a:gd name="connsiteY19-296" fmla="*/ 93762 h 3195653"/>
              <a:gd name="connsiteX20-297" fmla="*/ 752773 w 1535013"/>
              <a:gd name="connsiteY20-298" fmla="*/ 0 h 3195653"/>
              <a:gd name="connsiteX21-299" fmla="*/ 1376958 w 1535013"/>
              <a:gd name="connsiteY21-300" fmla="*/ 602754 h 3195653"/>
              <a:gd name="connsiteX22-301" fmla="*/ 822424 w 1535013"/>
              <a:gd name="connsiteY22-302" fmla="*/ 610791 h 3195653"/>
              <a:gd name="connsiteX23-303" fmla="*/ 819745 w 1535013"/>
              <a:gd name="connsiteY23-304" fmla="*/ 1036737 h 3195653"/>
              <a:gd name="connsiteX24-305" fmla="*/ 1336774 w 1535013"/>
              <a:gd name="connsiteY24-306" fmla="*/ 833140 h 3195653"/>
              <a:gd name="connsiteX25-307" fmla="*/ 1376958 w 1535013"/>
              <a:gd name="connsiteY25-308" fmla="*/ 602754 h 3195653"/>
              <a:gd name="connsiteX26-309" fmla="*/ 685800 w 1535013"/>
              <a:gd name="connsiteY26-310" fmla="*/ 613469 h 3195653"/>
              <a:gd name="connsiteX27-311" fmla="*/ 158055 w 1535013"/>
              <a:gd name="connsiteY27-312" fmla="*/ 621506 h 3195653"/>
              <a:gd name="connsiteX28-313" fmla="*/ 214312 w 1535013"/>
              <a:gd name="connsiteY28-314" fmla="*/ 910828 h 3195653"/>
              <a:gd name="connsiteX29-315" fmla="*/ 688479 w 1535013"/>
              <a:gd name="connsiteY29-316" fmla="*/ 1036737 h 3195653"/>
              <a:gd name="connsiteX30-317" fmla="*/ 688479 w 1535013"/>
              <a:gd name="connsiteY30-318" fmla="*/ 1015305 h 3195653"/>
              <a:gd name="connsiteX31-319" fmla="*/ 685800 w 1535013"/>
              <a:gd name="connsiteY31-320" fmla="*/ 613469 h 31956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</a:cxnLst>
            <a:rect l="l" t="t" r="r" b="b"/>
            <a:pathLst>
              <a:path w="1535013" h="3195653">
                <a:moveTo>
                  <a:pt x="752773" y="0"/>
                </a:moveTo>
                <a:cubicBezTo>
                  <a:pt x="799207" y="7144"/>
                  <a:pt x="822424" y="38398"/>
                  <a:pt x="822424" y="93762"/>
                </a:cubicBezTo>
                <a:lnTo>
                  <a:pt x="822424" y="484882"/>
                </a:lnTo>
                <a:lnTo>
                  <a:pt x="1382315" y="479524"/>
                </a:lnTo>
                <a:cubicBezTo>
                  <a:pt x="1384101" y="431304"/>
                  <a:pt x="1384994" y="381298"/>
                  <a:pt x="1384994" y="329505"/>
                </a:cubicBezTo>
                <a:cubicBezTo>
                  <a:pt x="1395710" y="313432"/>
                  <a:pt x="1418034" y="303609"/>
                  <a:pt x="1451967" y="300037"/>
                </a:cubicBezTo>
                <a:cubicBezTo>
                  <a:pt x="1507331" y="300037"/>
                  <a:pt x="1535013" y="327720"/>
                  <a:pt x="1535013" y="383083"/>
                </a:cubicBezTo>
                <a:cubicBezTo>
                  <a:pt x="1526083" y="702766"/>
                  <a:pt x="1500187" y="884039"/>
                  <a:pt x="1457325" y="926901"/>
                </a:cubicBezTo>
                <a:cubicBezTo>
                  <a:pt x="1403747" y="1080492"/>
                  <a:pt x="1191220" y="1160859"/>
                  <a:pt x="819745" y="1168003"/>
                </a:cubicBezTo>
                <a:cubicBezTo>
                  <a:pt x="819745" y="1546622"/>
                  <a:pt x="812954" y="2687743"/>
                  <a:pt x="814740" y="3050288"/>
                </a:cubicBezTo>
                <a:cubicBezTo>
                  <a:pt x="814740" y="3103866"/>
                  <a:pt x="784703" y="3188482"/>
                  <a:pt x="767288" y="3194687"/>
                </a:cubicBezTo>
                <a:cubicBezTo>
                  <a:pt x="749873" y="3200892"/>
                  <a:pt x="713823" y="3178602"/>
                  <a:pt x="710251" y="3087519"/>
                </a:cubicBezTo>
                <a:lnTo>
                  <a:pt x="688479" y="1168003"/>
                </a:lnTo>
                <a:cubicBezTo>
                  <a:pt x="336649" y="1159073"/>
                  <a:pt x="133945" y="1088529"/>
                  <a:pt x="80367" y="956369"/>
                </a:cubicBezTo>
                <a:cubicBezTo>
                  <a:pt x="26789" y="863501"/>
                  <a:pt x="0" y="664369"/>
                  <a:pt x="0" y="358973"/>
                </a:cubicBezTo>
                <a:cubicBezTo>
                  <a:pt x="10715" y="317897"/>
                  <a:pt x="33040" y="297358"/>
                  <a:pt x="66972" y="297358"/>
                </a:cubicBezTo>
                <a:cubicBezTo>
                  <a:pt x="115193" y="297358"/>
                  <a:pt x="142875" y="316111"/>
                  <a:pt x="150019" y="353616"/>
                </a:cubicBezTo>
                <a:cubicBezTo>
                  <a:pt x="150019" y="403622"/>
                  <a:pt x="150911" y="450056"/>
                  <a:pt x="152697" y="492919"/>
                </a:cubicBezTo>
                <a:lnTo>
                  <a:pt x="685800" y="487561"/>
                </a:lnTo>
                <a:cubicBezTo>
                  <a:pt x="684014" y="333970"/>
                  <a:pt x="681335" y="202704"/>
                  <a:pt x="677763" y="93762"/>
                </a:cubicBezTo>
                <a:cubicBezTo>
                  <a:pt x="677763" y="45541"/>
                  <a:pt x="702766" y="14287"/>
                  <a:pt x="752773" y="0"/>
                </a:cubicBezTo>
                <a:close/>
                <a:moveTo>
                  <a:pt x="1376958" y="602754"/>
                </a:moveTo>
                <a:lnTo>
                  <a:pt x="822424" y="610791"/>
                </a:lnTo>
                <a:cubicBezTo>
                  <a:pt x="822424" y="755451"/>
                  <a:pt x="821531" y="897434"/>
                  <a:pt x="819745" y="1036737"/>
                </a:cubicBezTo>
                <a:cubicBezTo>
                  <a:pt x="1144786" y="1027807"/>
                  <a:pt x="1317129" y="959941"/>
                  <a:pt x="1336774" y="833140"/>
                </a:cubicBezTo>
                <a:cubicBezTo>
                  <a:pt x="1354633" y="781348"/>
                  <a:pt x="1368028" y="704552"/>
                  <a:pt x="1376958" y="602754"/>
                </a:cubicBezTo>
                <a:close/>
                <a:moveTo>
                  <a:pt x="685800" y="613469"/>
                </a:moveTo>
                <a:lnTo>
                  <a:pt x="158055" y="621506"/>
                </a:lnTo>
                <a:cubicBezTo>
                  <a:pt x="166985" y="785813"/>
                  <a:pt x="185737" y="882253"/>
                  <a:pt x="214312" y="910828"/>
                </a:cubicBezTo>
                <a:cubicBezTo>
                  <a:pt x="296465" y="987624"/>
                  <a:pt x="454521" y="1029593"/>
                  <a:pt x="688479" y="1036737"/>
                </a:cubicBezTo>
                <a:lnTo>
                  <a:pt x="688479" y="1015305"/>
                </a:lnTo>
                <a:cubicBezTo>
                  <a:pt x="688479" y="867073"/>
                  <a:pt x="687586" y="733127"/>
                  <a:pt x="685800" y="613469"/>
                </a:cubicBezTo>
                <a:close/>
              </a:path>
            </a:pathLst>
          </a:custGeom>
          <a:noFill/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kumimoji="1" lang="zh-CN" altLang="en-US" sz="2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康新篆体W5(P)" panose="030F0500000000000000" pitchFamily="66" charset="-122"/>
              <a:ea typeface="华康新篆体W5(P)" panose="030F0500000000000000" pitchFamily="66" charset="-122"/>
            </a:endParaRPr>
          </a:p>
        </p:txBody>
      </p:sp>
      <p:cxnSp>
        <p:nvCxnSpPr>
          <p:cNvPr id="62" name="直线连接符 61"/>
          <p:cNvCxnSpPr/>
          <p:nvPr/>
        </p:nvCxnSpPr>
        <p:spPr>
          <a:xfrm>
            <a:off x="5219277" y="-39208"/>
            <a:ext cx="0" cy="4617107"/>
          </a:xfrm>
          <a:prstGeom prst="line">
            <a:avLst/>
          </a:prstGeom>
          <a:ln w="12700">
            <a:solidFill>
              <a:srgbClr val="8E83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文本框 62"/>
          <p:cNvSpPr txBox="1"/>
          <p:nvPr/>
        </p:nvSpPr>
        <p:spPr>
          <a:xfrm>
            <a:off x="5499510" y="2009311"/>
            <a:ext cx="1290320" cy="222573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7200" b="1" spc="600" dirty="0">
                <a:solidFill>
                  <a:schemeClr val="bg1"/>
                </a:solidFill>
                <a:latin typeface="华康古籍木兰W3" panose="02020309000000000000" pitchFamily="49" charset="-122"/>
                <a:ea typeface="华康古籍木兰W3" panose="02020309000000000000" pitchFamily="49" charset="-122"/>
              </a:rPr>
              <a:t>魏晋</a:t>
            </a:r>
            <a:endParaRPr kumimoji="1" lang="zh-CN" altLang="en-US" sz="7200" b="1" spc="600" dirty="0">
              <a:solidFill>
                <a:schemeClr val="bg1"/>
              </a:solidFill>
              <a:latin typeface="华康古籍木兰W3" panose="02020309000000000000" pitchFamily="49" charset="-122"/>
              <a:ea typeface="华康古籍木兰W3" panose="02020309000000000000" pitchFamily="49" charset="-122"/>
            </a:endParaRPr>
          </a:p>
        </p:txBody>
      </p:sp>
      <p:grpSp>
        <p:nvGrpSpPr>
          <p:cNvPr id="84" name="组合 83"/>
          <p:cNvGrpSpPr/>
          <p:nvPr/>
        </p:nvGrpSpPr>
        <p:grpSpPr>
          <a:xfrm>
            <a:off x="4082400" y="6233710"/>
            <a:ext cx="4312438" cy="410815"/>
            <a:chOff x="3382409" y="6057899"/>
            <a:chExt cx="4312438" cy="410815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96697" y="6057899"/>
              <a:ext cx="429348" cy="410815"/>
            </a:xfrm>
            <a:prstGeom prst="rect">
              <a:avLst/>
            </a:prstGeom>
          </p:spPr>
        </p:pic>
        <p:sp>
          <p:nvSpPr>
            <p:cNvPr id="86" name="文本框 85"/>
            <p:cNvSpPr txBox="1"/>
            <p:nvPr/>
          </p:nvSpPr>
          <p:spPr>
            <a:xfrm>
              <a:off x="3826045" y="6099382"/>
              <a:ext cx="3868802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zh-CN" altLang="en-US" spc="600" dirty="0">
                <a:solidFill>
                  <a:srgbClr val="493825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</a:endParaRPr>
            </a:p>
          </p:txBody>
        </p:sp>
        <p:sp>
          <p:nvSpPr>
            <p:cNvPr id="87" name="文本框 86"/>
            <p:cNvSpPr txBox="1"/>
            <p:nvPr/>
          </p:nvSpPr>
          <p:spPr>
            <a:xfrm>
              <a:off x="3382409" y="6099382"/>
              <a:ext cx="309880" cy="337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kumimoji="1" lang="zh-CN" altLang="en-US" sz="1600" dirty="0">
                <a:solidFill>
                  <a:schemeClr val="bg1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文字占位符 1"/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r>
              <a:rPr lang="zh-CN" altLang="en-US" dirty="0"/>
              <a:t>贰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sz="quarter" idx="11"/>
          </p:nvPr>
        </p:nvSpPr>
        <p:spPr/>
        <p:txBody>
          <a:bodyPr/>
          <a:lstStyle/>
          <a:p>
            <a:r>
              <a:rPr lang="zh-CN" altLang="en-US" dirty="0"/>
              <a:t>建安诗风</a:t>
            </a:r>
            <a:endParaRPr lang="zh-CN" altLang="en-US" dirty="0"/>
          </a:p>
        </p:txBody>
      </p:sp>
      <p:sp>
        <p:nvSpPr>
          <p:cNvPr id="4" name="竖排文字占位符 3"/>
          <p:cNvSpPr>
            <a:spLocks noGrp="1"/>
          </p:cNvSpPr>
          <p:nvPr>
            <p:ph type="body" orient="vert" sz="quarter" idx="12"/>
          </p:nvPr>
        </p:nvSpPr>
        <p:spPr/>
        <p:txBody>
          <a:bodyPr/>
          <a:lstStyle/>
          <a:p>
            <a:r>
              <a:rPr lang="zh-CN" altLang="en-US" dirty="0"/>
              <a:t>文人化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8643981" y="2554013"/>
            <a:ext cx="1447576" cy="205582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0" i="0" u="none" strike="noStrike" kern="1200" cap="none" spc="600" normalizeH="0" baseline="0" noProof="0" dirty="0">
                <a:ln>
                  <a:noFill/>
                </a:ln>
                <a:solidFill>
                  <a:srgbClr val="8E8371"/>
                </a:solidFill>
                <a:effectLst/>
                <a:uLnTx/>
                <a:uFillTx/>
                <a:latin typeface="等线" panose="02010600030101010101" charset="-122"/>
                <a:ea typeface="华康古籍真竹W3" panose="02020309000000000000" pitchFamily="49" charset="-122"/>
                <a:cs typeface="+mn-cs"/>
              </a:rPr>
              <a:t>短歌行</a:t>
            </a:r>
            <a:endParaRPr kumimoji="0" lang="en-US" altLang="zh-CN" sz="2400" b="0" i="0" u="none" strike="noStrike" kern="1200" cap="none" spc="600" normalizeH="0" baseline="0" noProof="0" dirty="0">
              <a:ln>
                <a:noFill/>
              </a:ln>
              <a:solidFill>
                <a:srgbClr val="8E8371"/>
              </a:solidFill>
              <a:effectLst/>
              <a:uLnTx/>
              <a:uFillTx/>
              <a:latin typeface="等线" panose="02010600030101010101" charset="-122"/>
              <a:ea typeface="华康古籍真竹W3" panose="02020309000000000000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2400" b="0" i="0" u="none" strike="noStrike" kern="1200" cap="none" spc="600" normalizeH="0" baseline="0" noProof="0" dirty="0">
              <a:ln>
                <a:noFill/>
              </a:ln>
              <a:solidFill>
                <a:srgbClr val="8E8371"/>
              </a:solidFill>
              <a:effectLst/>
              <a:uLnTx/>
              <a:uFillTx/>
              <a:latin typeface="等线" panose="02010600030101010101" charset="-122"/>
              <a:ea typeface="华康古籍真竹W3" panose="02020309000000000000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0" i="0" u="none" strike="noStrike" kern="1200" cap="none" spc="600" normalizeH="0" baseline="0" noProof="0" dirty="0">
                <a:ln>
                  <a:noFill/>
                </a:ln>
                <a:solidFill>
                  <a:srgbClr val="8E8371"/>
                </a:solidFill>
                <a:effectLst/>
                <a:uLnTx/>
                <a:uFillTx/>
                <a:latin typeface="等线" panose="02010600030101010101" charset="-122"/>
                <a:ea typeface="华康古籍真竹W3" panose="02020309000000000000" pitchFamily="49" charset="-122"/>
                <a:cs typeface="+mn-cs"/>
              </a:rPr>
              <a:t>  </a:t>
            </a:r>
            <a:r>
              <a:rPr kumimoji="0" lang="zh-CN" altLang="en-US" sz="2400" b="0" i="0" u="none" strike="noStrike" kern="1200" cap="none" spc="600" normalizeH="0" baseline="0" noProof="0" dirty="0">
                <a:ln>
                  <a:noFill/>
                </a:ln>
                <a:solidFill>
                  <a:srgbClr val="8E8371"/>
                </a:solidFill>
                <a:effectLst/>
                <a:uLnTx/>
                <a:uFillTx/>
                <a:latin typeface="等线" panose="02010600030101010101" charset="-122"/>
                <a:ea typeface="华康古籍真竹W3" panose="02020309000000000000" pitchFamily="49" charset="-122"/>
                <a:cs typeface="+mn-cs"/>
              </a:rPr>
              <a:t>曹操</a:t>
            </a:r>
            <a:endParaRPr kumimoji="0" lang="zh-CN" altLang="en-US" sz="2400" b="0" i="0" u="none" strike="noStrike" kern="1200" cap="none" spc="600" normalizeH="0" baseline="0" noProof="0" dirty="0">
              <a:ln>
                <a:noFill/>
              </a:ln>
              <a:solidFill>
                <a:srgbClr val="8E8371"/>
              </a:solidFill>
              <a:effectLst/>
              <a:uLnTx/>
              <a:uFillTx/>
              <a:latin typeface="等线" panose="02010600030101010101" charset="-122"/>
              <a:ea typeface="华康古籍真竹W3" panose="02020309000000000000" pitchFamily="49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307205" y="5539105"/>
            <a:ext cx="29508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600" normalizeH="0" baseline="0" noProof="0" dirty="0">
                <a:ln>
                  <a:noFill/>
                </a:ln>
                <a:solidFill>
                  <a:srgbClr val="8E8371"/>
                </a:solidFill>
                <a:effectLst/>
                <a:uLnTx/>
                <a:uFillTx/>
                <a:latin typeface="等线" panose="02010600030101010101" charset="-122"/>
                <a:ea typeface="华康古籍真竹W3" panose="02020309000000000000" pitchFamily="49" charset="-122"/>
                <a:cs typeface="+mn-cs"/>
              </a:rPr>
              <a:t>诗以言志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67460" y="1707832"/>
            <a:ext cx="42036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8F6F58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We should sing before wine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8F6F58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8F6F58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For how long can life last?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8F6F58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8F6F58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Like dew on morning fine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8F6F58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8F6F58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So many days have passed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8F6F58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8F6F58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How can we be unbound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8F6F58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8F6F58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By grief which weighs us down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8F6F58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8F6F58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Grief can only be drowned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8F6F58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8F6F58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In wine of good renown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8F6F58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22480" y="1755703"/>
            <a:ext cx="41242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8F6F58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Talents with collars blue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8F6F58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8F6F58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For you I pine away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8F6F58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8F6F58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So much I long for you,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8F6F58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8F6F58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My heart aches night and day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8F6F58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8F6F58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How gaily call the deer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8F6F58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8F6F58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While grazing in the shade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8F6F58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8F6F58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When I have talents here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8F6F58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8F6F58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Let lute and lyre be played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8F6F58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文字占位符 1"/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r>
              <a:rPr lang="zh-CN" altLang="en-US" dirty="0"/>
              <a:t>贰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sz="quarter" idx="11"/>
          </p:nvPr>
        </p:nvSpPr>
        <p:spPr/>
        <p:txBody>
          <a:bodyPr/>
          <a:lstStyle/>
          <a:p>
            <a:r>
              <a:rPr lang="zh-CN" altLang="en-US" dirty="0"/>
              <a:t>泰康诗风</a:t>
            </a:r>
            <a:endParaRPr lang="zh-CN" altLang="en-US" dirty="0"/>
          </a:p>
        </p:txBody>
      </p:sp>
      <p:sp>
        <p:nvSpPr>
          <p:cNvPr id="4" name="竖排文字占位符 3"/>
          <p:cNvSpPr>
            <a:spLocks noGrp="1"/>
          </p:cNvSpPr>
          <p:nvPr>
            <p:ph type="body" orient="vert" sz="quarter" idx="12"/>
          </p:nvPr>
        </p:nvSpPr>
        <p:spPr>
          <a:xfrm>
            <a:off x="9904289" y="705801"/>
            <a:ext cx="914400" cy="3201154"/>
          </a:xfrm>
        </p:spPr>
        <p:txBody>
          <a:bodyPr/>
          <a:lstStyle/>
          <a:p>
            <a:r>
              <a:rPr lang="zh-CN" altLang="en-US" dirty="0"/>
              <a:t>媚俗化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8620853" y="2184528"/>
            <a:ext cx="1200329" cy="268013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600" normalizeH="0" baseline="0" noProof="0" dirty="0">
                <a:ln>
                  <a:noFill/>
                </a:ln>
                <a:solidFill>
                  <a:srgbClr val="8E8371"/>
                </a:solidFill>
                <a:effectLst/>
                <a:uLnTx/>
                <a:uFillTx/>
                <a:latin typeface="等线" panose="02010600030101010101" charset="-122"/>
                <a:ea typeface="华康古籍真竹W3" panose="02020309000000000000" pitchFamily="49" charset="-122"/>
                <a:cs typeface="+mn-cs"/>
              </a:rPr>
              <a:t> </a:t>
            </a:r>
            <a:r>
              <a:rPr kumimoji="0" lang="zh-CN" altLang="en-US" sz="2400" b="0" i="0" u="none" strike="noStrike" kern="1200" cap="none" spc="600" normalizeH="0" baseline="0" noProof="0" dirty="0">
                <a:ln>
                  <a:noFill/>
                </a:ln>
                <a:solidFill>
                  <a:srgbClr val="8E8371"/>
                </a:solidFill>
                <a:effectLst/>
                <a:uLnTx/>
                <a:uFillTx/>
                <a:latin typeface="等线" panose="02010600030101010101" charset="-122"/>
                <a:ea typeface="华康古籍真竹W3" panose="02020309000000000000" pitchFamily="49" charset="-122"/>
                <a:cs typeface="+mn-cs"/>
              </a:rPr>
              <a:t>短歌行</a:t>
            </a:r>
            <a:endParaRPr kumimoji="0" lang="en-US" altLang="zh-CN" sz="2400" b="0" i="0" u="none" strike="noStrike" kern="1200" cap="none" spc="600" normalizeH="0" baseline="0" noProof="0" dirty="0">
              <a:ln>
                <a:noFill/>
              </a:ln>
              <a:solidFill>
                <a:srgbClr val="8E8371"/>
              </a:solidFill>
              <a:effectLst/>
              <a:uLnTx/>
              <a:uFillTx/>
              <a:latin typeface="等线" panose="02010600030101010101" charset="-122"/>
              <a:ea typeface="华康古籍真竹W3" panose="02020309000000000000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600" normalizeH="0" baseline="0" noProof="0" dirty="0">
              <a:ln>
                <a:noFill/>
              </a:ln>
              <a:solidFill>
                <a:srgbClr val="8E8371"/>
              </a:solidFill>
              <a:effectLst/>
              <a:uLnTx/>
              <a:uFillTx/>
              <a:latin typeface="等线" panose="02010600030101010101" charset="-122"/>
              <a:ea typeface="华康古籍真竹W3" panose="02020309000000000000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600" normalizeH="0" baseline="0" noProof="0" dirty="0">
                <a:ln>
                  <a:noFill/>
                </a:ln>
                <a:solidFill>
                  <a:srgbClr val="8E8371"/>
                </a:solidFill>
                <a:effectLst/>
                <a:uLnTx/>
                <a:uFillTx/>
                <a:latin typeface="等线" panose="02010600030101010101" charset="-122"/>
                <a:ea typeface="华康古籍真竹W3" panose="02020309000000000000" pitchFamily="49" charset="-122"/>
                <a:cs typeface="+mn-cs"/>
              </a:rPr>
              <a:t>  </a:t>
            </a:r>
            <a:r>
              <a:rPr kumimoji="0" lang="zh-CN" altLang="en-US" sz="2400" b="0" i="0" u="none" strike="noStrike" kern="1200" cap="none" spc="600" normalizeH="0" baseline="0" noProof="0" dirty="0">
                <a:ln>
                  <a:noFill/>
                </a:ln>
                <a:solidFill>
                  <a:srgbClr val="8E8371"/>
                </a:solidFill>
                <a:effectLst/>
                <a:uLnTx/>
                <a:uFillTx/>
                <a:latin typeface="等线" panose="02010600030101010101" charset="-122"/>
                <a:ea typeface="华康古籍真竹W3" panose="02020309000000000000" pitchFamily="49" charset="-122"/>
                <a:cs typeface="+mn-cs"/>
              </a:rPr>
              <a:t>陆机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179645" y="1797270"/>
            <a:ext cx="3877985" cy="394768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600" normalizeH="0" baseline="0" noProof="0" dirty="0">
                <a:ln>
                  <a:noFill/>
                </a:ln>
                <a:solidFill>
                  <a:srgbClr val="8E8371"/>
                </a:solidFill>
                <a:effectLst/>
                <a:uLnTx/>
                <a:uFillTx/>
                <a:latin typeface="等线" panose="02010600030101010101" charset="-122"/>
                <a:ea typeface="华康古籍真竹W3" panose="02020309000000000000" pitchFamily="49" charset="-122"/>
                <a:cs typeface="+mn-cs"/>
              </a:rPr>
              <a:t>置酒高堂 悲歌临觞</a:t>
            </a:r>
            <a:endParaRPr kumimoji="0" lang="en-US" altLang="zh-CN" sz="2400" b="0" i="0" u="none" strike="noStrike" kern="1200" cap="none" spc="600" normalizeH="0" baseline="0" noProof="0" dirty="0">
              <a:ln>
                <a:noFill/>
              </a:ln>
              <a:solidFill>
                <a:srgbClr val="8E8371"/>
              </a:solidFill>
              <a:effectLst/>
              <a:uLnTx/>
              <a:uFillTx/>
              <a:latin typeface="等线" panose="02010600030101010101" charset="-122"/>
              <a:ea typeface="华康古籍真竹W3" panose="02020309000000000000" pitchFamily="49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600" normalizeH="0" baseline="0" noProof="0" dirty="0">
                <a:ln>
                  <a:noFill/>
                </a:ln>
                <a:solidFill>
                  <a:srgbClr val="8E8371"/>
                </a:solidFill>
                <a:effectLst/>
                <a:uLnTx/>
                <a:uFillTx/>
                <a:latin typeface="等线" panose="02010600030101010101" charset="-122"/>
                <a:ea typeface="华康古籍真竹W3" panose="02020309000000000000" pitchFamily="49" charset="-122"/>
                <a:cs typeface="+mn-cs"/>
              </a:rPr>
              <a:t>人生几何 逝如朝霜</a:t>
            </a:r>
            <a:endParaRPr kumimoji="0" lang="en-US" altLang="zh-CN" sz="2400" b="0" i="0" u="none" strike="noStrike" kern="1200" cap="none" spc="600" normalizeH="0" baseline="0" noProof="0" dirty="0">
              <a:ln>
                <a:noFill/>
              </a:ln>
              <a:solidFill>
                <a:srgbClr val="8E8371"/>
              </a:solidFill>
              <a:effectLst/>
              <a:uLnTx/>
              <a:uFillTx/>
              <a:latin typeface="等线" panose="02010600030101010101" charset="-122"/>
              <a:ea typeface="华康古籍真竹W3" panose="02020309000000000000" pitchFamily="49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600" normalizeH="0" baseline="0" noProof="0" dirty="0">
                <a:ln>
                  <a:noFill/>
                </a:ln>
                <a:solidFill>
                  <a:srgbClr val="8E8371"/>
                </a:solidFill>
                <a:effectLst/>
                <a:uLnTx/>
                <a:uFillTx/>
                <a:latin typeface="等线" panose="02010600030101010101" charset="-122"/>
                <a:ea typeface="华康古籍真竹W3" panose="02020309000000000000" pitchFamily="49" charset="-122"/>
                <a:cs typeface="+mn-cs"/>
              </a:rPr>
              <a:t>时无重至 华不再扬</a:t>
            </a:r>
            <a:endParaRPr kumimoji="0" lang="en-US" altLang="zh-CN" sz="2400" b="0" i="0" u="none" strike="noStrike" kern="1200" cap="none" spc="600" normalizeH="0" baseline="0" noProof="0" dirty="0">
              <a:ln>
                <a:noFill/>
              </a:ln>
              <a:solidFill>
                <a:srgbClr val="8E8371"/>
              </a:solidFill>
              <a:effectLst/>
              <a:uLnTx/>
              <a:uFillTx/>
              <a:latin typeface="等线" panose="02010600030101010101" charset="-122"/>
              <a:ea typeface="华康古籍真竹W3" panose="02020309000000000000" pitchFamily="49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600" normalizeH="0" baseline="0" noProof="0" dirty="0">
                <a:ln>
                  <a:noFill/>
                </a:ln>
                <a:solidFill>
                  <a:srgbClr val="8E8371"/>
                </a:solidFill>
                <a:effectLst/>
                <a:uLnTx/>
                <a:uFillTx/>
                <a:latin typeface="等线" panose="02010600030101010101" charset="-122"/>
                <a:ea typeface="华康古籍真竹W3" panose="02020309000000000000" pitchFamily="49" charset="-122"/>
                <a:cs typeface="+mn-cs"/>
              </a:rPr>
              <a:t>苹以春晖 兰以秋芳      </a:t>
            </a:r>
            <a:endParaRPr kumimoji="0" lang="en-US" altLang="zh-CN" sz="2400" b="0" i="0" u="none" strike="noStrike" kern="1200" cap="none" spc="600" normalizeH="0" baseline="0" noProof="0" dirty="0">
              <a:ln>
                <a:noFill/>
              </a:ln>
              <a:solidFill>
                <a:srgbClr val="8E8371"/>
              </a:solidFill>
              <a:effectLst/>
              <a:uLnTx/>
              <a:uFillTx/>
              <a:latin typeface="等线" panose="02010600030101010101" charset="-122"/>
              <a:ea typeface="华康古籍真竹W3" panose="02020309000000000000" pitchFamily="49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600" normalizeH="0" baseline="0" noProof="0" dirty="0">
                <a:ln>
                  <a:noFill/>
                </a:ln>
                <a:solidFill>
                  <a:srgbClr val="8E8371"/>
                </a:solidFill>
                <a:effectLst/>
                <a:uLnTx/>
                <a:uFillTx/>
                <a:latin typeface="等线" panose="02010600030101010101" charset="-122"/>
                <a:ea typeface="华康古籍真竹W3" panose="02020309000000000000" pitchFamily="49" charset="-122"/>
                <a:cs typeface="+mn-cs"/>
              </a:rPr>
              <a:t>来日苦短 去日苦长</a:t>
            </a:r>
            <a:endParaRPr kumimoji="0" lang="en-US" altLang="zh-CN" sz="2400" b="0" i="0" u="none" strike="noStrike" kern="1200" cap="none" spc="600" normalizeH="0" baseline="0" noProof="0" dirty="0">
              <a:ln>
                <a:noFill/>
              </a:ln>
              <a:solidFill>
                <a:srgbClr val="8E8371"/>
              </a:solidFill>
              <a:effectLst/>
              <a:uLnTx/>
              <a:uFillTx/>
              <a:latin typeface="等线" panose="02010600030101010101" charset="-122"/>
              <a:ea typeface="华康古籍真竹W3" panose="02020309000000000000" pitchFamily="49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600" normalizeH="0" baseline="0" noProof="0" dirty="0">
                <a:ln>
                  <a:noFill/>
                </a:ln>
                <a:solidFill>
                  <a:srgbClr val="8E8371"/>
                </a:solidFill>
                <a:effectLst/>
                <a:uLnTx/>
                <a:uFillTx/>
                <a:latin typeface="等线" panose="02010600030101010101" charset="-122"/>
                <a:ea typeface="华康古籍真竹W3" panose="02020309000000000000" pitchFamily="49" charset="-122"/>
                <a:cs typeface="+mn-cs"/>
              </a:rPr>
              <a:t>今我不乐</a:t>
            </a:r>
            <a:r>
              <a:rPr kumimoji="0" lang="en-US" altLang="zh-CN" sz="2400" b="0" i="0" u="none" strike="noStrike" kern="1200" cap="none" spc="600" normalizeH="0" baseline="0" noProof="0" dirty="0">
                <a:ln>
                  <a:noFill/>
                </a:ln>
                <a:solidFill>
                  <a:srgbClr val="8E8371"/>
                </a:solidFill>
                <a:effectLst/>
                <a:uLnTx/>
                <a:uFillTx/>
                <a:latin typeface="等线" panose="02010600030101010101" charset="-122"/>
                <a:ea typeface="华康古籍真竹W3" panose="02020309000000000000" pitchFamily="49" charset="-122"/>
                <a:cs typeface="+mn-cs"/>
              </a:rPr>
              <a:t> </a:t>
            </a:r>
            <a:r>
              <a:rPr kumimoji="0" lang="zh-CN" altLang="en-US" sz="2400" b="0" i="0" u="none" strike="noStrike" kern="1200" cap="none" spc="600" normalizeH="0" baseline="0" noProof="0" dirty="0">
                <a:ln>
                  <a:noFill/>
                </a:ln>
                <a:solidFill>
                  <a:srgbClr val="8E8371"/>
                </a:solidFill>
                <a:effectLst/>
                <a:uLnTx/>
                <a:uFillTx/>
                <a:latin typeface="等线" panose="02010600030101010101" charset="-122"/>
                <a:ea typeface="华康古籍真竹W3" panose="02020309000000000000" pitchFamily="49" charset="-122"/>
                <a:cs typeface="+mn-cs"/>
              </a:rPr>
              <a:t>蟋蟀在房</a:t>
            </a:r>
            <a:endParaRPr kumimoji="0" lang="zh-CN" altLang="en-US" sz="2400" b="0" i="0" u="none" strike="noStrike" kern="1200" cap="none" spc="600" normalizeH="0" baseline="0" noProof="0" dirty="0">
              <a:ln>
                <a:noFill/>
              </a:ln>
              <a:solidFill>
                <a:srgbClr val="8E8371"/>
              </a:solidFill>
              <a:effectLst/>
              <a:uLnTx/>
              <a:uFillTx/>
              <a:latin typeface="等线" panose="02010600030101010101" charset="-122"/>
              <a:ea typeface="华康古籍真竹W3" panose="02020309000000000000" pitchFamily="49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600" normalizeH="0" baseline="0" noProof="0" dirty="0">
                <a:ln>
                  <a:noFill/>
                </a:ln>
                <a:solidFill>
                  <a:srgbClr val="8E8371"/>
                </a:solidFill>
                <a:effectLst/>
                <a:uLnTx/>
                <a:uFillTx/>
                <a:latin typeface="等线" panose="02010600030101010101" charset="-122"/>
                <a:ea typeface="华康古籍真竹W3" panose="02020309000000000000" pitchFamily="49" charset="-122"/>
                <a:cs typeface="+mn-cs"/>
              </a:rPr>
              <a:t>乐以会兴 悲以别章</a:t>
            </a:r>
            <a:endParaRPr kumimoji="0" lang="en-US" altLang="zh-CN" sz="2400" b="0" i="0" u="none" strike="noStrike" kern="1200" cap="none" spc="600" normalizeH="0" baseline="0" noProof="0" dirty="0">
              <a:ln>
                <a:noFill/>
              </a:ln>
              <a:solidFill>
                <a:srgbClr val="8E8371"/>
              </a:solidFill>
              <a:effectLst/>
              <a:uLnTx/>
              <a:uFillTx/>
              <a:latin typeface="等线" panose="02010600030101010101" charset="-122"/>
              <a:ea typeface="华康古籍真竹W3" panose="02020309000000000000" pitchFamily="49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600" normalizeH="0" baseline="0" noProof="0" dirty="0">
                <a:ln>
                  <a:noFill/>
                </a:ln>
                <a:solidFill>
                  <a:srgbClr val="8E8371"/>
                </a:solidFill>
                <a:effectLst/>
                <a:uLnTx/>
                <a:uFillTx/>
                <a:latin typeface="等线" panose="02010600030101010101" charset="-122"/>
                <a:ea typeface="华康古籍真竹W3" panose="02020309000000000000" pitchFamily="49" charset="-122"/>
                <a:cs typeface="+mn-cs"/>
              </a:rPr>
              <a:t>岂曰无感 忧为子忘</a:t>
            </a:r>
            <a:endParaRPr kumimoji="0" lang="en-US" altLang="zh-CN" sz="2400" b="0" i="0" u="none" strike="noStrike" kern="1200" cap="none" spc="600" normalizeH="0" baseline="0" noProof="0" dirty="0">
              <a:ln>
                <a:noFill/>
              </a:ln>
              <a:solidFill>
                <a:srgbClr val="8E8371"/>
              </a:solidFill>
              <a:effectLst/>
              <a:uLnTx/>
              <a:uFillTx/>
              <a:latin typeface="等线" panose="02010600030101010101" charset="-122"/>
              <a:ea typeface="华康古籍真竹W3" panose="02020309000000000000" pitchFamily="49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600" normalizeH="0" baseline="0" noProof="0" dirty="0">
                <a:ln>
                  <a:noFill/>
                </a:ln>
                <a:solidFill>
                  <a:srgbClr val="8E8371"/>
                </a:solidFill>
                <a:effectLst/>
                <a:uLnTx/>
                <a:uFillTx/>
                <a:latin typeface="等线" panose="02010600030101010101" charset="-122"/>
                <a:ea typeface="华康古籍真竹W3" panose="02020309000000000000" pitchFamily="49" charset="-122"/>
                <a:cs typeface="+mn-cs"/>
              </a:rPr>
              <a:t>我酒既旨 我肴既臧 </a:t>
            </a:r>
            <a:endParaRPr kumimoji="0" lang="en-US" altLang="zh-CN" sz="2400" b="0" i="0" u="none" strike="noStrike" kern="1200" cap="none" spc="600" normalizeH="0" baseline="0" noProof="0" dirty="0">
              <a:ln>
                <a:noFill/>
              </a:ln>
              <a:solidFill>
                <a:srgbClr val="8E8371"/>
              </a:solidFill>
              <a:effectLst/>
              <a:uLnTx/>
              <a:uFillTx/>
              <a:latin typeface="等线" panose="02010600030101010101" charset="-122"/>
              <a:ea typeface="华康古籍真竹W3" panose="02020309000000000000" pitchFamily="49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600" normalizeH="0" baseline="0" noProof="0" dirty="0">
                <a:ln>
                  <a:noFill/>
                </a:ln>
                <a:solidFill>
                  <a:srgbClr val="8E8371"/>
                </a:solidFill>
                <a:effectLst/>
                <a:uLnTx/>
                <a:uFillTx/>
                <a:latin typeface="等线" panose="02010600030101010101" charset="-122"/>
                <a:ea typeface="华康古籍真竹W3" panose="02020309000000000000" pitchFamily="49" charset="-122"/>
                <a:cs typeface="+mn-cs"/>
              </a:rPr>
              <a:t>短歌可咏 长夜无荒</a:t>
            </a:r>
            <a:endParaRPr kumimoji="0" lang="zh-CN" altLang="en-US" sz="2400" b="0" i="0" u="none" strike="noStrike" kern="1200" cap="none" spc="600" normalizeH="0" baseline="0" noProof="0" dirty="0">
              <a:ln>
                <a:noFill/>
              </a:ln>
              <a:solidFill>
                <a:srgbClr val="8E8371"/>
              </a:solidFill>
              <a:effectLst/>
              <a:uLnTx/>
              <a:uFillTx/>
              <a:latin typeface="等线" panose="02010600030101010101" charset="-122"/>
              <a:ea typeface="华康古籍真竹W3" panose="02020309000000000000" pitchFamily="49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18755" y="5385682"/>
            <a:ext cx="67333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600" normalizeH="0" baseline="0" noProof="0" dirty="0">
                <a:ln>
                  <a:noFill/>
                </a:ln>
                <a:solidFill>
                  <a:srgbClr val="8E8371"/>
                </a:solidFill>
                <a:effectLst/>
                <a:uLnTx/>
                <a:uFillTx/>
                <a:latin typeface="等线" panose="02010600030101010101" charset="-122"/>
                <a:ea typeface="华康古籍真竹W3" panose="02020309000000000000" pitchFamily="49" charset="-122"/>
                <a:cs typeface="+mn-cs"/>
              </a:rPr>
              <a:t>“采缛于正始</a:t>
            </a:r>
            <a:r>
              <a:rPr kumimoji="0" lang="en-US" altLang="zh-CN" sz="3200" b="1" i="0" u="none" strike="noStrike" kern="1200" cap="none" spc="600" normalizeH="0" baseline="0" noProof="0" dirty="0">
                <a:ln>
                  <a:noFill/>
                </a:ln>
                <a:solidFill>
                  <a:srgbClr val="8E8371"/>
                </a:solidFill>
                <a:effectLst/>
                <a:uLnTx/>
                <a:uFillTx/>
                <a:latin typeface="等线" panose="02010600030101010101" charset="-122"/>
                <a:ea typeface="华康古籍真竹W3" panose="02020309000000000000" pitchFamily="49" charset="-122"/>
                <a:cs typeface="+mn-cs"/>
              </a:rPr>
              <a:t>,</a:t>
            </a:r>
            <a:r>
              <a:rPr kumimoji="0" lang="zh-CN" altLang="en-US" sz="3200" b="1" i="0" u="none" strike="noStrike" kern="1200" cap="none" spc="600" normalizeH="0" baseline="0" noProof="0" dirty="0">
                <a:ln>
                  <a:noFill/>
                </a:ln>
                <a:solidFill>
                  <a:srgbClr val="8E8371"/>
                </a:solidFill>
                <a:effectLst/>
                <a:uLnTx/>
                <a:uFillTx/>
                <a:latin typeface="等线" panose="02010600030101010101" charset="-122"/>
                <a:ea typeface="华康古籍真竹W3" panose="02020309000000000000" pitchFamily="49" charset="-122"/>
                <a:cs typeface="+mn-cs"/>
              </a:rPr>
              <a:t>力柔于建安” </a:t>
            </a:r>
            <a:endParaRPr kumimoji="0" lang="en-US" altLang="zh-CN" sz="3200" b="1" i="0" u="none" strike="noStrike" kern="1200" cap="none" spc="600" normalizeH="0" baseline="0" noProof="0" dirty="0">
              <a:ln>
                <a:noFill/>
              </a:ln>
              <a:solidFill>
                <a:srgbClr val="8E8371"/>
              </a:solidFill>
              <a:effectLst/>
              <a:uLnTx/>
              <a:uFillTx/>
              <a:latin typeface="等线" panose="02010600030101010101" charset="-122"/>
              <a:ea typeface="华康古籍真竹W3" panose="02020309000000000000" pitchFamily="49" charset="-122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600" normalizeH="0" baseline="0" noProof="0" dirty="0">
                <a:ln>
                  <a:noFill/>
                </a:ln>
                <a:solidFill>
                  <a:srgbClr val="8E8371"/>
                </a:solidFill>
                <a:effectLst/>
                <a:uLnTx/>
                <a:uFillTx/>
                <a:latin typeface="等线" panose="02010600030101010101" charset="-122"/>
                <a:ea typeface="华康古籍真竹W3" panose="02020309000000000000" pitchFamily="49" charset="-122"/>
                <a:cs typeface="+mn-cs"/>
              </a:rPr>
              <a:t>——《</a:t>
            </a:r>
            <a:r>
              <a:rPr kumimoji="0" lang="zh-CN" altLang="en-US" sz="3200" b="1" i="0" u="none" strike="noStrike" kern="1200" cap="none" spc="600" normalizeH="0" baseline="0" noProof="0" dirty="0">
                <a:ln>
                  <a:noFill/>
                </a:ln>
                <a:solidFill>
                  <a:srgbClr val="8E8371"/>
                </a:solidFill>
                <a:effectLst/>
                <a:uLnTx/>
                <a:uFillTx/>
                <a:latin typeface="等线" panose="02010600030101010101" charset="-122"/>
                <a:ea typeface="华康古籍真竹W3" panose="02020309000000000000" pitchFamily="49" charset="-122"/>
                <a:cs typeface="+mn-cs"/>
              </a:rPr>
              <a:t>文心雕龙</a:t>
            </a:r>
            <a:r>
              <a:rPr kumimoji="0" lang="en-US" altLang="zh-CN" sz="3200" b="1" i="0" u="none" strike="noStrike" kern="1200" cap="none" spc="600" normalizeH="0" baseline="0" noProof="0" dirty="0">
                <a:ln>
                  <a:noFill/>
                </a:ln>
                <a:solidFill>
                  <a:srgbClr val="8E8371"/>
                </a:solidFill>
                <a:effectLst/>
                <a:uLnTx/>
                <a:uFillTx/>
                <a:latin typeface="等线" panose="02010600030101010101" charset="-122"/>
                <a:ea typeface="华康古籍真竹W3" panose="02020309000000000000" pitchFamily="49" charset="-122"/>
                <a:cs typeface="+mn-cs"/>
              </a:rPr>
              <a:t>》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9076" y="705801"/>
            <a:ext cx="2664926" cy="32799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r>
              <a:rPr lang="zh-CN" altLang="en-US"/>
              <a:t>叁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orient="vert" sz="quarter" idx="11"/>
          </p:nvPr>
        </p:nvSpPr>
        <p:spPr>
          <a:xfrm>
            <a:off x="11169650" y="-59055"/>
            <a:ext cx="755015" cy="4183380"/>
          </a:xfrm>
        </p:spPr>
        <p:txBody>
          <a:bodyPr/>
          <a:lstStyle/>
          <a:p>
            <a:r>
              <a:rPr kumimoji="1" lang="en-US" altLang="zh-CN" dirty="0">
                <a:sym typeface="+mn-ea"/>
              </a:rPr>
              <a:t>【</a:t>
            </a:r>
            <a:r>
              <a:rPr lang="zh-CN" altLang="en-US" dirty="0"/>
              <a:t>不同统治者实施酒禁的原因</a:t>
            </a:r>
            <a:r>
              <a:rPr kumimoji="1" lang="en-US" altLang="zh-CN" dirty="0">
                <a:sym typeface="+mn-ea"/>
              </a:rPr>
              <a:t>】</a:t>
            </a:r>
            <a:endParaRPr kumimoji="1" lang="en-US" altLang="zh-CN" dirty="0"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225" y="1158875"/>
            <a:ext cx="978217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C0B7A5"/>
                </a:solidFill>
              </a:rPr>
              <a:t>节约粮食：</a:t>
            </a:r>
            <a:r>
              <a:rPr lang="zh-CN" altLang="zh-CN" sz="3200" dirty="0">
                <a:latin typeface="仿宋" panose="02010609060101010101" pitchFamily="49" charset="-122"/>
                <a:ea typeface="仿宋" panose="02010609060101010101" pitchFamily="49" charset="-122"/>
              </a:rPr>
              <a:t>曹操面对长期的战争和连年的自然灾害，实行酒禁——因为酿酒要用粮食</a:t>
            </a:r>
            <a:endParaRPr lang="zh-CN" altLang="zh-CN" sz="32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endParaRPr lang="zh-CN" altLang="en-US" sz="4000" dirty="0">
              <a:solidFill>
                <a:srgbClr val="C0B7A5"/>
              </a:solidFill>
            </a:endParaRPr>
          </a:p>
          <a:p>
            <a:r>
              <a:rPr lang="zh-CN" altLang="en-US" sz="4000" b="1" dirty="0">
                <a:solidFill>
                  <a:srgbClr val="C0B7A5"/>
                </a:solidFill>
              </a:rPr>
              <a:t>自然灾害：</a:t>
            </a:r>
            <a:r>
              <a:rPr lang="zh-CN" altLang="en-US" sz="3200" dirty="0">
                <a:latin typeface="仿宋" panose="02010609060101010101" pitchFamily="49" charset="-122"/>
                <a:ea typeface="仿宋" panose="02010609060101010101" pitchFamily="49" charset="-122"/>
              </a:rPr>
              <a:t>水灾、旱灾、疫灾、虫灾、雹灾、冻灾、震灾、风灾。</a:t>
            </a:r>
            <a:endParaRPr lang="en-US" altLang="zh-CN" sz="32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endParaRPr lang="zh-CN" altLang="en-US" sz="4000" dirty="0">
              <a:solidFill>
                <a:srgbClr val="C0B7A5"/>
              </a:solidFill>
            </a:endParaRPr>
          </a:p>
          <a:p>
            <a:r>
              <a:rPr lang="zh-CN" altLang="en-US" sz="4000" b="1" dirty="0">
                <a:solidFill>
                  <a:srgbClr val="C0B7A5"/>
                </a:solidFill>
              </a:rPr>
              <a:t>稳定社会秩序：</a:t>
            </a:r>
            <a:r>
              <a:rPr lang="zh-CN" altLang="zh-CN" sz="3200" dirty="0">
                <a:latin typeface="仿宋" panose="02010609060101010101" pitchFamily="49" charset="-122"/>
                <a:ea typeface="仿宋" panose="02010609060101010101" pitchFamily="49" charset="-122"/>
              </a:rPr>
              <a:t>稳定社会秩序，使社会更加安定。</a:t>
            </a:r>
            <a:endParaRPr lang="zh-CN" altLang="en-US" sz="3200" dirty="0">
              <a:solidFill>
                <a:srgbClr val="C0B7A5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endParaRPr lang="zh-CN" altLang="en-US" sz="4000" dirty="0">
              <a:solidFill>
                <a:srgbClr val="C0B7A5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730312" y="2063312"/>
            <a:ext cx="2731376" cy="2731376"/>
          </a:xfrm>
          <a:prstGeom prst="ellipse">
            <a:avLst/>
          </a:prstGeom>
          <a:noFill/>
          <a:ln>
            <a:solidFill>
              <a:srgbClr val="BFB8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50" name="图片 4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38367" y="1560871"/>
            <a:ext cx="2155096" cy="3111500"/>
          </a:xfrm>
          <a:prstGeom prst="rect">
            <a:avLst/>
          </a:prstGeom>
          <a:effectLst/>
        </p:spPr>
      </p:pic>
      <p:sp>
        <p:nvSpPr>
          <p:cNvPr id="44" name="文本框 43"/>
          <p:cNvSpPr txBox="1"/>
          <p:nvPr/>
        </p:nvSpPr>
        <p:spPr>
          <a:xfrm>
            <a:off x="5265003" y="2633608"/>
            <a:ext cx="1661993" cy="70788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9600" dirty="0">
                <a:solidFill>
                  <a:srgbClr val="493825"/>
                </a:solidFill>
                <a:latin typeface="华康古籍木兰W3" panose="02020309000000000000" pitchFamily="49" charset="-122"/>
                <a:ea typeface="华康古籍木兰W3" panose="02020309000000000000" pitchFamily="49" charset="-122"/>
              </a:rPr>
              <a:t>叁</a:t>
            </a:r>
            <a:endParaRPr kumimoji="1" lang="zh-CN" altLang="en-US" sz="9600" dirty="0">
              <a:solidFill>
                <a:srgbClr val="493825"/>
              </a:solidFill>
              <a:latin typeface="华康古籍木兰W3" panose="02020309000000000000" pitchFamily="49" charset="-122"/>
              <a:ea typeface="华康古籍木兰W3" panose="02020309000000000000" pitchFamily="49" charset="-122"/>
            </a:endParaRPr>
          </a:p>
        </p:txBody>
      </p:sp>
      <p:sp>
        <p:nvSpPr>
          <p:cNvPr id="49" name="椭圆 48"/>
          <p:cNvSpPr/>
          <p:nvPr/>
        </p:nvSpPr>
        <p:spPr>
          <a:xfrm>
            <a:off x="1161553" y="-1505447"/>
            <a:ext cx="9868894" cy="9868894"/>
          </a:xfrm>
          <a:prstGeom prst="ellipse">
            <a:avLst/>
          </a:prstGeom>
          <a:noFill/>
          <a:ln>
            <a:solidFill>
              <a:srgbClr val="BFB8AA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5941060" y="4088765"/>
            <a:ext cx="15208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b="1">
                <a:solidFill>
                  <a:srgbClr val="5E8583"/>
                </a:solidFill>
              </a:rPr>
              <a:t>酒政</a:t>
            </a:r>
            <a:endParaRPr kumimoji="1" lang="zh-CN" altLang="en-US" sz="4000" b="1" dirty="0">
              <a:solidFill>
                <a:srgbClr val="5E8583"/>
              </a:solidFill>
              <a:latin typeface="华康古籍真竹W3" panose="02020309000000000000" pitchFamily="49" charset="-122"/>
              <a:ea typeface="华康古籍真竹W3" panose="02020309000000000000" pitchFamily="49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矩形 93"/>
          <p:cNvSpPr/>
          <p:nvPr/>
        </p:nvSpPr>
        <p:spPr>
          <a:xfrm>
            <a:off x="522605" y="767317"/>
            <a:ext cx="5239385" cy="5085715"/>
          </a:xfrm>
          <a:prstGeom prst="rect">
            <a:avLst/>
          </a:prstGeom>
          <a:solidFill>
            <a:srgbClr val="CEC2B8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竖排文字占位符 1"/>
          <p:cNvSpPr>
            <a:spLocks noGrp="1"/>
          </p:cNvSpPr>
          <p:nvPr>
            <p:ph type="body" orient="vert" sz="quarter" idx="10"/>
          </p:nvPr>
        </p:nvSpPr>
        <p:spPr>
          <a:xfrm>
            <a:off x="11018520" y="4938632"/>
            <a:ext cx="914400" cy="914400"/>
          </a:xfrm>
        </p:spPr>
        <p:txBody>
          <a:bodyPr/>
          <a:lstStyle/>
          <a:p>
            <a:r>
              <a:rPr kumimoji="1" lang="zh-CN" altLang="en-US" dirty="0"/>
              <a:t>叁</a:t>
            </a:r>
            <a:endParaRPr kumimoji="1"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sz="quarter" idx="11"/>
          </p:nvPr>
        </p:nvSpPr>
        <p:spPr/>
        <p:txBody>
          <a:bodyPr/>
          <a:lstStyle/>
          <a:p>
            <a:r>
              <a:rPr kumimoji="1" lang="en-US" altLang="zh-CN" dirty="0"/>
              <a:t>【</a:t>
            </a:r>
            <a:r>
              <a:rPr kumimoji="1" lang="zh-CN" altLang="en-US" dirty="0"/>
              <a:t>酒禁特点</a:t>
            </a:r>
            <a:r>
              <a:rPr kumimoji="1" lang="en-US" altLang="zh-CN" dirty="0"/>
              <a:t>】</a:t>
            </a:r>
            <a:endParaRPr kumimoji="1" lang="en-US" altLang="zh-CN" dirty="0"/>
          </a:p>
        </p:txBody>
      </p:sp>
      <p:sp>
        <p:nvSpPr>
          <p:cNvPr id="96" name="矩形 95"/>
          <p:cNvSpPr/>
          <p:nvPr/>
        </p:nvSpPr>
        <p:spPr>
          <a:xfrm>
            <a:off x="1385888" y="5846282"/>
            <a:ext cx="7887814" cy="156411"/>
          </a:xfrm>
          <a:prstGeom prst="rect">
            <a:avLst/>
          </a:prstGeom>
          <a:solidFill>
            <a:srgbClr val="A44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9" name="矩形 98"/>
          <p:cNvSpPr/>
          <p:nvPr/>
        </p:nvSpPr>
        <p:spPr>
          <a:xfrm flipV="1">
            <a:off x="986472" y="700722"/>
            <a:ext cx="8484235" cy="178435"/>
          </a:xfrm>
          <a:prstGeom prst="rect">
            <a:avLst/>
          </a:prstGeom>
          <a:solidFill>
            <a:srgbClr val="A44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83895" y="1489710"/>
            <a:ext cx="688848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8E8371"/>
                </a:solidFill>
              </a:rPr>
              <a:t>阶 级 性 ：</a:t>
            </a:r>
            <a:r>
              <a:rPr lang="zh-CN" altLang="zh-CN" sz="2800" dirty="0">
                <a:latin typeface="仿宋" panose="02010609060101010101" pitchFamily="49" charset="-122"/>
                <a:ea typeface="仿宋" panose="02010609060101010101" pitchFamily="49" charset="-122"/>
                <a:cs typeface="Ebrima" panose="02000000000000000000" pitchFamily="2" charset="0"/>
              </a:rPr>
              <a:t>达官贵人等有权阶层只是徒具形式</a:t>
            </a:r>
            <a:r>
              <a:rPr lang="zh-CN" altLang="en-US" sz="2800" dirty="0">
                <a:latin typeface="仿宋" panose="02010609060101010101" pitchFamily="49" charset="-122"/>
                <a:ea typeface="仿宋" panose="02010609060101010101" pitchFamily="49" charset="-122"/>
                <a:cs typeface="Ebrima" panose="02000000000000000000" pitchFamily="2" charset="0"/>
              </a:rPr>
              <a:t>，</a:t>
            </a:r>
            <a:r>
              <a:rPr lang="zh-CN" altLang="zh-CN" sz="2800" dirty="0">
                <a:latin typeface="仿宋" panose="02010609060101010101" pitchFamily="49" charset="-122"/>
                <a:ea typeface="仿宋" panose="02010609060101010101" pitchFamily="49" charset="-122"/>
                <a:cs typeface="Ebrima" panose="02000000000000000000" pitchFamily="2" charset="0"/>
              </a:rPr>
              <a:t>大族自己酿酒的现象频繁发生</a:t>
            </a:r>
            <a:endParaRPr lang="zh-CN" altLang="en-US" sz="2800" dirty="0">
              <a:solidFill>
                <a:srgbClr val="8E8371"/>
              </a:solidFill>
              <a:latin typeface="仿宋" panose="02010609060101010101" pitchFamily="49" charset="-122"/>
              <a:ea typeface="仿宋" panose="02010609060101010101" pitchFamily="49" charset="-122"/>
              <a:cs typeface="Ebrima" panose="02000000000000000000" pitchFamily="2" charset="0"/>
            </a:endParaRPr>
          </a:p>
          <a:p>
            <a:r>
              <a:rPr lang="zh-CN" altLang="en-US" sz="4000" b="1" dirty="0">
                <a:solidFill>
                  <a:srgbClr val="8E8371"/>
                </a:solidFill>
              </a:rPr>
              <a:t>非连续性：</a:t>
            </a:r>
            <a:r>
              <a:rPr lang="zh-CN" altLang="zh-CN" sz="2800" dirty="0">
                <a:latin typeface="仿宋" panose="02010609060101010101" pitchFamily="49" charset="-122"/>
                <a:ea typeface="仿宋" panose="02010609060101010101" pitchFamily="49" charset="-122"/>
              </a:rPr>
              <a:t>同一个皇帝即位的时候也是时禁时不禁</a:t>
            </a:r>
            <a:endParaRPr lang="zh-CN" altLang="en-US" sz="2800" dirty="0">
              <a:solidFill>
                <a:srgbClr val="8E837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4000" b="1" dirty="0">
                <a:solidFill>
                  <a:srgbClr val="8E8371"/>
                </a:solidFill>
              </a:rPr>
              <a:t>非全国性：</a:t>
            </a:r>
            <a:r>
              <a:rPr lang="zh-CN" altLang="zh-CN" sz="2800" dirty="0">
                <a:latin typeface="仿宋" panose="02010609060101010101" pitchFamily="49" charset="-122"/>
                <a:ea typeface="仿宋" panose="02010609060101010101" pitchFamily="49" charset="-122"/>
              </a:rPr>
              <a:t>比方说只针对官员 而藩使就能受到特殊优待</a:t>
            </a:r>
            <a:endParaRPr lang="zh-CN" altLang="en-US" sz="2800" dirty="0">
              <a:solidFill>
                <a:srgbClr val="8E837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572375" y="1124690"/>
            <a:ext cx="3714678" cy="3457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r>
              <a:rPr lang="zh-CN" altLang="en-US"/>
              <a:t>叁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orient="vert" sz="quarter" idx="11"/>
          </p:nvPr>
        </p:nvSpPr>
        <p:spPr>
          <a:xfrm>
            <a:off x="11169650" y="-59055"/>
            <a:ext cx="755015" cy="4183380"/>
          </a:xfrm>
        </p:spPr>
        <p:txBody>
          <a:bodyPr/>
          <a:lstStyle/>
          <a:p>
            <a:r>
              <a:rPr kumimoji="1" lang="en-US" altLang="zh-CN" dirty="0">
                <a:sym typeface="+mn-ea"/>
              </a:rPr>
              <a:t>【</a:t>
            </a:r>
            <a:r>
              <a:rPr lang="zh-CN" altLang="en-US" dirty="0"/>
              <a:t>不同统治者实施酒禁的原因</a:t>
            </a:r>
            <a:r>
              <a:rPr kumimoji="1" lang="en-US" altLang="zh-CN" dirty="0">
                <a:sym typeface="+mn-ea"/>
              </a:rPr>
              <a:t>】</a:t>
            </a:r>
            <a:endParaRPr kumimoji="1" lang="en-US" altLang="zh-CN" dirty="0"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225" y="1158875"/>
            <a:ext cx="978217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C0B7A5"/>
                </a:solidFill>
              </a:rPr>
              <a:t>节约粮</a:t>
            </a:r>
            <a:r>
              <a:rPr lang="zh-CN" altLang="en-US" sz="4000" b="1" dirty="0" smtClean="0">
                <a:solidFill>
                  <a:srgbClr val="C0B7A5"/>
                </a:solidFill>
              </a:rPr>
              <a:t>食：</a:t>
            </a:r>
            <a:r>
              <a:rPr lang="zh-CN" altLang="zh-CN" sz="32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曹操面对长期的战争和连年的自然灾害，实行酒禁——因为酿酒要用粮食</a:t>
            </a:r>
            <a:endParaRPr lang="zh-CN" altLang="zh-CN" sz="3200" dirty="0" smtClean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endParaRPr lang="zh-CN" altLang="en-US" sz="4000" dirty="0">
              <a:solidFill>
                <a:srgbClr val="C0B7A5"/>
              </a:solidFill>
            </a:endParaRPr>
          </a:p>
          <a:p>
            <a:r>
              <a:rPr lang="zh-CN" altLang="en-US" sz="4000" b="1" dirty="0" smtClean="0">
                <a:solidFill>
                  <a:srgbClr val="C0B7A5"/>
                </a:solidFill>
              </a:rPr>
              <a:t>自</a:t>
            </a:r>
            <a:r>
              <a:rPr lang="zh-CN" altLang="en-US" sz="4000" b="1" dirty="0">
                <a:solidFill>
                  <a:srgbClr val="C0B7A5"/>
                </a:solidFill>
              </a:rPr>
              <a:t>然灾</a:t>
            </a:r>
            <a:r>
              <a:rPr lang="zh-CN" altLang="en-US" sz="4000" b="1" dirty="0" smtClean="0">
                <a:solidFill>
                  <a:srgbClr val="C0B7A5"/>
                </a:solidFill>
              </a:rPr>
              <a:t>害：</a:t>
            </a:r>
            <a:r>
              <a:rPr lang="zh-CN" altLang="en-US" sz="32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水灾、旱灾、疫灾、虫灾、雹灾、冻灾、震灾、风灾。</a:t>
            </a:r>
            <a:endParaRPr lang="en-US" altLang="zh-CN" sz="3200" dirty="0" smtClean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endParaRPr lang="zh-CN" altLang="en-US" sz="4000" dirty="0">
              <a:solidFill>
                <a:srgbClr val="C0B7A5"/>
              </a:solidFill>
            </a:endParaRPr>
          </a:p>
          <a:p>
            <a:r>
              <a:rPr lang="zh-CN" altLang="en-US" sz="4000" b="1" dirty="0">
                <a:solidFill>
                  <a:srgbClr val="C0B7A5"/>
                </a:solidFill>
              </a:rPr>
              <a:t>稳定社会秩</a:t>
            </a:r>
            <a:r>
              <a:rPr lang="zh-CN" altLang="en-US" sz="4000" b="1" dirty="0" smtClean="0">
                <a:solidFill>
                  <a:srgbClr val="C0B7A5"/>
                </a:solidFill>
              </a:rPr>
              <a:t>序：</a:t>
            </a:r>
            <a:r>
              <a:rPr lang="zh-CN" altLang="zh-CN" sz="32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稳定社会秩序，使社会更加安定。</a:t>
            </a:r>
            <a:endParaRPr lang="zh-CN" altLang="en-US" sz="3200" dirty="0">
              <a:solidFill>
                <a:srgbClr val="C0B7A5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endParaRPr lang="zh-CN" altLang="en-US" sz="4000" dirty="0">
              <a:solidFill>
                <a:srgbClr val="C0B7A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717606" y="768864"/>
            <a:ext cx="8782592" cy="5321970"/>
          </a:xfrm>
          <a:prstGeom prst="rect">
            <a:avLst/>
          </a:prstGeom>
          <a:noFill/>
          <a:ln>
            <a:solidFill>
              <a:srgbClr val="C0B7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endParaRPr kumimoji="1" lang="en-US" altLang="zh-CN" sz="2400" spc="600" dirty="0">
              <a:solidFill>
                <a:srgbClr val="493825"/>
              </a:solidFill>
              <a:latin typeface="华康古籍真竹W3" panose="02020309000000000000" pitchFamily="49" charset="-122"/>
              <a:ea typeface="华康古籍真竹W3" panose="02020309000000000000" pitchFamily="49" charset="-122"/>
            </a:endParaRPr>
          </a:p>
        </p:txBody>
      </p:sp>
      <p:sp>
        <p:nvSpPr>
          <p:cNvPr id="2" name="竖排文字占位符 1"/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r>
              <a:rPr kumimoji="1" lang="zh-CN" altLang="en-US" dirty="0"/>
              <a:t>叁</a:t>
            </a:r>
            <a:endParaRPr kumimoji="1"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66548" y="537391"/>
            <a:ext cx="2146300" cy="309319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alphaModFix amt="22000"/>
          </a:blip>
          <a:srcRect/>
          <a:stretch>
            <a:fillRect/>
          </a:stretch>
        </p:blipFill>
        <p:spPr>
          <a:xfrm>
            <a:off x="8319542" y="521890"/>
            <a:ext cx="806007" cy="3111500"/>
          </a:xfrm>
          <a:custGeom>
            <a:avLst/>
            <a:gdLst>
              <a:gd name="connsiteX0" fmla="*/ 0 w 806007"/>
              <a:gd name="connsiteY0" fmla="*/ 0 h 3111500"/>
              <a:gd name="connsiteX1" fmla="*/ 806007 w 806007"/>
              <a:gd name="connsiteY1" fmla="*/ 0 h 3111500"/>
              <a:gd name="connsiteX2" fmla="*/ 806007 w 806007"/>
              <a:gd name="connsiteY2" fmla="*/ 3111500 h 3111500"/>
              <a:gd name="connsiteX3" fmla="*/ 0 w 806007"/>
              <a:gd name="connsiteY3" fmla="*/ 3111500 h 311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007" h="3111500">
                <a:moveTo>
                  <a:pt x="0" y="0"/>
                </a:moveTo>
                <a:lnTo>
                  <a:pt x="806007" y="0"/>
                </a:lnTo>
                <a:lnTo>
                  <a:pt x="806007" y="3111500"/>
                </a:lnTo>
                <a:lnTo>
                  <a:pt x="0" y="3111500"/>
                </a:lnTo>
                <a:close/>
              </a:path>
            </a:pathLst>
          </a:cu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alphaModFix amt="37000"/>
          </a:blip>
          <a:srcRect/>
          <a:stretch>
            <a:fillRect/>
          </a:stretch>
        </p:blipFill>
        <p:spPr>
          <a:xfrm rot="3525650">
            <a:off x="8256442" y="5941386"/>
            <a:ext cx="2002266" cy="2478558"/>
          </a:xfrm>
          <a:custGeom>
            <a:avLst/>
            <a:gdLst>
              <a:gd name="connsiteX0" fmla="*/ 0 w 2002266"/>
              <a:gd name="connsiteY0" fmla="*/ 0 h 2478558"/>
              <a:gd name="connsiteX1" fmla="*/ 2002266 w 2002266"/>
              <a:gd name="connsiteY1" fmla="*/ 1214487 h 2478558"/>
              <a:gd name="connsiteX2" fmla="*/ 1235536 w 2002266"/>
              <a:gd name="connsiteY2" fmla="*/ 2478558 h 2478558"/>
              <a:gd name="connsiteX3" fmla="*/ 0 w 2002266"/>
              <a:gd name="connsiteY3" fmla="*/ 1729136 h 247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2266" h="2478558">
                <a:moveTo>
                  <a:pt x="0" y="0"/>
                </a:moveTo>
                <a:lnTo>
                  <a:pt x="2002266" y="1214487"/>
                </a:lnTo>
                <a:lnTo>
                  <a:pt x="1235536" y="2478558"/>
                </a:lnTo>
                <a:lnTo>
                  <a:pt x="0" y="1729136"/>
                </a:lnTo>
                <a:close/>
              </a:path>
            </a:pathLst>
          </a:custGeom>
        </p:spPr>
      </p:pic>
      <p:sp>
        <p:nvSpPr>
          <p:cNvPr id="10" name="TextBox 9"/>
          <p:cNvSpPr txBox="1"/>
          <p:nvPr/>
        </p:nvSpPr>
        <p:spPr>
          <a:xfrm>
            <a:off x="880533" y="931333"/>
            <a:ext cx="484293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dirty="0">
              <a:solidFill>
                <a:srgbClr val="C0B7A5"/>
              </a:solidFill>
            </a:endParaRPr>
          </a:p>
          <a:p>
            <a:r>
              <a:rPr lang="zh-CN" altLang="zh-CN" sz="2800" dirty="0">
                <a:latin typeface="仿宋" panose="02010609060101010101" pitchFamily="49" charset="-122"/>
                <a:ea typeface="仿宋" panose="02010609060101010101" pitchFamily="49" charset="-122"/>
              </a:rPr>
              <a:t>酒税收入终归是财政收入的一个不可小视的部分</a:t>
            </a:r>
            <a:r>
              <a:rPr lang="en-US" altLang="zh-CN" sz="2800" dirty="0">
                <a:latin typeface="仿宋" panose="02010609060101010101" pitchFamily="49" charset="-122"/>
                <a:ea typeface="仿宋" panose="02010609060101010101" pitchFamily="49" charset="-122"/>
              </a:rPr>
              <a:t>,</a:t>
            </a:r>
            <a:r>
              <a:rPr lang="zh-CN" altLang="zh-CN" sz="2800" dirty="0">
                <a:latin typeface="仿宋" panose="02010609060101010101" pitchFamily="49" charset="-122"/>
                <a:ea typeface="仿宋" panose="02010609060101010101" pitchFamily="49" charset="-122"/>
              </a:rPr>
              <a:t>尤其是对鼎立时期的政权来说更是维系其生命的重要经济源泉</a:t>
            </a:r>
            <a:endParaRPr lang="en-US" altLang="zh-CN" sz="28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ctr"/>
            <a:r>
              <a:rPr lang="zh-CN" altLang="en-US" sz="4000" b="1" dirty="0">
                <a:solidFill>
                  <a:srgbClr val="C0B7A5"/>
                </a:solidFill>
              </a:rPr>
              <a:t>酒税</a:t>
            </a:r>
            <a:r>
              <a:rPr lang="zh-CN" altLang="en-US" sz="4000" b="1" dirty="0">
                <a:solidFill>
                  <a:srgbClr val="C0B7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→养军</a:t>
            </a:r>
            <a:endParaRPr lang="en-US" altLang="zh-CN" sz="4000" b="1" dirty="0">
              <a:solidFill>
                <a:srgbClr val="C0B7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zh-CN" sz="2800" dirty="0">
                <a:latin typeface="仿宋" panose="02010609060101010101" pitchFamily="49" charset="-122"/>
                <a:ea typeface="仿宋" panose="02010609060101010101" pitchFamily="49" charset="-122"/>
              </a:rPr>
              <a:t>北魏时期将酒税用于养军是开历代之先，为以后南宋以酒养军提供了借鉴</a:t>
            </a:r>
            <a:r>
              <a:rPr lang="zh-CN" altLang="en-US" sz="2800" dirty="0">
                <a:latin typeface="仿宋" panose="02010609060101010101" pitchFamily="49" charset="-122"/>
                <a:ea typeface="仿宋" panose="02010609060101010101" pitchFamily="49" charset="-122"/>
              </a:rPr>
              <a:t>。</a:t>
            </a:r>
            <a:endParaRPr lang="zh-CN" altLang="en-US" sz="2800" dirty="0">
              <a:solidFill>
                <a:srgbClr val="C0B7A5"/>
              </a:solidFill>
              <a:latin typeface="仿宋" panose="02010609060101010101" pitchFamily="49" charset="-122"/>
              <a:ea typeface="仿宋" panose="02010609060101010101" pitchFamily="49" charset="-122"/>
              <a:cs typeface="Arial" panose="020B0604020202020204" pitchFamily="34" charset="0"/>
            </a:endParaRPr>
          </a:p>
          <a:p>
            <a:endParaRPr lang="zh-CN" altLang="en-US" dirty="0"/>
          </a:p>
        </p:txBody>
      </p:sp>
      <p:sp>
        <p:nvSpPr>
          <p:cNvPr id="11" name="竖排文字占位符 2"/>
          <p:cNvSpPr>
            <a:spLocks noGrp="1"/>
          </p:cNvSpPr>
          <p:nvPr>
            <p:ph type="body" orient="vert" sz="quarter" idx="11"/>
          </p:nvPr>
        </p:nvSpPr>
        <p:spPr>
          <a:xfrm>
            <a:off x="11169569" y="-58906"/>
            <a:ext cx="754971" cy="3487906"/>
          </a:xfrm>
        </p:spPr>
        <p:txBody>
          <a:bodyPr/>
          <a:lstStyle/>
          <a:p>
            <a:r>
              <a:rPr kumimoji="1" lang="en-US" altLang="zh-CN" dirty="0"/>
              <a:t>【</a:t>
            </a:r>
            <a:r>
              <a:rPr kumimoji="1" lang="zh-CN" altLang="en-US" dirty="0"/>
              <a:t>开放酒禁</a:t>
            </a:r>
            <a:r>
              <a:rPr kumimoji="1" lang="en-US" altLang="zh-CN" dirty="0"/>
              <a:t>】</a:t>
            </a:r>
            <a:endParaRPr kumimoji="1" lang="en-US" altLang="zh-CN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2413" y="768864"/>
            <a:ext cx="3057785" cy="4499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730312" y="2063312"/>
            <a:ext cx="2731376" cy="2731376"/>
          </a:xfrm>
          <a:prstGeom prst="ellipse">
            <a:avLst/>
          </a:prstGeom>
          <a:noFill/>
          <a:ln>
            <a:solidFill>
              <a:srgbClr val="BFB8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50" name="图片 49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17230">
            <a:off x="6322195" y="2525762"/>
            <a:ext cx="2155096" cy="2155096"/>
          </a:xfrm>
          <a:prstGeom prst="rect">
            <a:avLst/>
          </a:prstGeom>
          <a:effectLst/>
        </p:spPr>
      </p:pic>
      <p:sp>
        <p:nvSpPr>
          <p:cNvPr id="44" name="文本框 43"/>
          <p:cNvSpPr txBox="1"/>
          <p:nvPr/>
        </p:nvSpPr>
        <p:spPr>
          <a:xfrm>
            <a:off x="5265003" y="2633608"/>
            <a:ext cx="1661993" cy="70788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9600" dirty="0">
                <a:solidFill>
                  <a:srgbClr val="493825"/>
                </a:solidFill>
                <a:latin typeface="华康古籍木兰W3" panose="02020309000000000000" pitchFamily="49" charset="-122"/>
                <a:ea typeface="华康古籍木兰W3" panose="02020309000000000000" pitchFamily="49" charset="-122"/>
              </a:rPr>
              <a:t>肆</a:t>
            </a:r>
            <a:endParaRPr kumimoji="1" lang="zh-CN" altLang="en-US" sz="9600" dirty="0">
              <a:solidFill>
                <a:srgbClr val="493825"/>
              </a:solidFill>
              <a:latin typeface="华康古籍木兰W3" panose="02020309000000000000" pitchFamily="49" charset="-122"/>
              <a:ea typeface="华康古籍木兰W3" panose="02020309000000000000" pitchFamily="49" charset="-122"/>
            </a:endParaRPr>
          </a:p>
        </p:txBody>
      </p:sp>
      <p:sp>
        <p:nvSpPr>
          <p:cNvPr id="49" name="椭圆 48"/>
          <p:cNvSpPr/>
          <p:nvPr/>
        </p:nvSpPr>
        <p:spPr>
          <a:xfrm>
            <a:off x="1161553" y="-1506082"/>
            <a:ext cx="9868894" cy="9868894"/>
          </a:xfrm>
          <a:prstGeom prst="ellipse">
            <a:avLst/>
          </a:prstGeom>
          <a:noFill/>
          <a:ln>
            <a:solidFill>
              <a:srgbClr val="BFB8AA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589780" y="3341370"/>
            <a:ext cx="675005" cy="21329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200" b="1">
                <a:solidFill>
                  <a:srgbClr val="5E8583"/>
                </a:solidFill>
              </a:rPr>
              <a:t>酿酒技术</a:t>
            </a:r>
            <a:endParaRPr lang="zh-CN" altLang="en-US" sz="3200" b="1">
              <a:solidFill>
                <a:srgbClr val="5E8583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/>
          <p:cNvPicPr>
            <a:picLocks noChangeAspect="1"/>
          </p:cNvPicPr>
          <p:nvPr/>
        </p:nvPicPr>
        <p:blipFill>
          <a:blip r:embed="rId1">
            <a:alphaModFix amt="50000"/>
          </a:blip>
          <a:stretch>
            <a:fillRect/>
          </a:stretch>
        </p:blipFill>
        <p:spPr>
          <a:xfrm rot="18023555" flipH="1">
            <a:off x="5281711" y="221120"/>
            <a:ext cx="2616200" cy="3048000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2">
            <a:alphaModFix amt="70000"/>
          </a:blip>
          <a:srcRect b="2349"/>
          <a:stretch>
            <a:fillRect/>
          </a:stretch>
        </p:blipFill>
        <p:spPr>
          <a:xfrm rot="18051717" flipH="1">
            <a:off x="5254947" y="246100"/>
            <a:ext cx="2616200" cy="2976396"/>
          </a:xfrm>
          <a:custGeom>
            <a:avLst/>
            <a:gdLst>
              <a:gd name="connsiteX0" fmla="*/ 0 w 2616200"/>
              <a:gd name="connsiteY0" fmla="*/ 0 h 2976396"/>
              <a:gd name="connsiteX1" fmla="*/ 0 w 2616200"/>
              <a:gd name="connsiteY1" fmla="*/ 2976396 h 2976396"/>
              <a:gd name="connsiteX2" fmla="*/ 1226819 w 2616200"/>
              <a:gd name="connsiteY2" fmla="*/ 923439 h 2976396"/>
              <a:gd name="connsiteX3" fmla="*/ 2616200 w 2616200"/>
              <a:gd name="connsiteY3" fmla="*/ 1753714 h 2976396"/>
              <a:gd name="connsiteX4" fmla="*/ 2616200 w 2616200"/>
              <a:gd name="connsiteY4" fmla="*/ 0 h 2976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6200" h="2976396">
                <a:moveTo>
                  <a:pt x="0" y="0"/>
                </a:moveTo>
                <a:lnTo>
                  <a:pt x="0" y="2976396"/>
                </a:lnTo>
                <a:lnTo>
                  <a:pt x="1226819" y="923439"/>
                </a:lnTo>
                <a:lnTo>
                  <a:pt x="2616200" y="1753714"/>
                </a:lnTo>
                <a:lnTo>
                  <a:pt x="2616200" y="0"/>
                </a:lnTo>
                <a:close/>
              </a:path>
            </a:pathLst>
          </a:custGeom>
        </p:spPr>
      </p:pic>
      <p:sp>
        <p:nvSpPr>
          <p:cNvPr id="2" name="竖排文字占位符 1"/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r>
              <a:rPr kumimoji="1" lang="zh-CN" altLang="en-US" dirty="0"/>
              <a:t>肆</a:t>
            </a:r>
            <a:endParaRPr kumimoji="1"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sz="quarter" idx="11"/>
          </p:nvPr>
        </p:nvSpPr>
        <p:spPr/>
        <p:txBody>
          <a:bodyPr/>
          <a:lstStyle/>
          <a:p>
            <a:r>
              <a:rPr kumimoji="1" lang="en-US" altLang="zh-CN" dirty="0"/>
              <a:t>【</a:t>
            </a:r>
            <a:r>
              <a:rPr kumimoji="1" lang="zh-CN" altLang="en-US" dirty="0"/>
              <a:t>酒度</a:t>
            </a:r>
            <a:r>
              <a:rPr kumimoji="1" lang="en-US" altLang="zh-CN" dirty="0"/>
              <a:t>·</a:t>
            </a:r>
            <a:r>
              <a:rPr kumimoji="1" lang="zh-CN" altLang="en-US" dirty="0"/>
              <a:t>酒曲</a:t>
            </a:r>
            <a:r>
              <a:rPr kumimoji="1" lang="en-US" altLang="zh-CN" dirty="0"/>
              <a:t>】</a:t>
            </a:r>
            <a:endParaRPr kumimoji="1"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6119950" y="1374820"/>
            <a:ext cx="2995769" cy="4017312"/>
          </a:xfrm>
          <a:prstGeom prst="rect">
            <a:avLst/>
          </a:prstGeom>
          <a:noFill/>
          <a:ln w="50800">
            <a:solidFill>
              <a:srgbClr val="A44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endParaRPr kumimoji="1" lang="en-US" altLang="zh-CN" sz="2400" spc="600" dirty="0">
              <a:solidFill>
                <a:srgbClr val="493825"/>
              </a:solidFill>
              <a:latin typeface="华康古籍真竹W3" panose="02020309000000000000" pitchFamily="49" charset="-122"/>
              <a:ea typeface="华康古籍真竹W3" panose="02020309000000000000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234541" y="1500818"/>
            <a:ext cx="2720362" cy="3727404"/>
          </a:xfrm>
          <a:prstGeom prst="rect">
            <a:avLst/>
          </a:prstGeom>
          <a:noFill/>
          <a:ln w="12700">
            <a:solidFill>
              <a:srgbClr val="A44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endParaRPr kumimoji="1" lang="en-US" altLang="zh-CN" sz="2400" spc="600" dirty="0">
              <a:solidFill>
                <a:srgbClr val="493825"/>
              </a:solidFill>
              <a:latin typeface="华康古籍真竹W3" panose="02020309000000000000" pitchFamily="49" charset="-122"/>
              <a:ea typeface="华康古籍真竹W3" panose="02020309000000000000" pitchFamily="49" charset="-122"/>
            </a:endParaRPr>
          </a:p>
        </p:txBody>
      </p:sp>
      <p:cxnSp>
        <p:nvCxnSpPr>
          <p:cNvPr id="10" name="直线连接符 9"/>
          <p:cNvCxnSpPr/>
          <p:nvPr/>
        </p:nvCxnSpPr>
        <p:spPr>
          <a:xfrm>
            <a:off x="8028389" y="1500819"/>
            <a:ext cx="0" cy="3727404"/>
          </a:xfrm>
          <a:prstGeom prst="line">
            <a:avLst/>
          </a:prstGeom>
          <a:ln w="12700">
            <a:solidFill>
              <a:srgbClr val="A44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竖排文字占位符 3"/>
          <p:cNvSpPr txBox="1"/>
          <p:nvPr/>
        </p:nvSpPr>
        <p:spPr>
          <a:xfrm>
            <a:off x="5955170" y="1775187"/>
            <a:ext cx="2202574" cy="3216577"/>
          </a:xfrm>
          <a:prstGeom prst="rect">
            <a:avLst/>
          </a:prstGeom>
        </p:spPr>
        <p:txBody>
          <a:bodyPr vert="eaVer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spc="600">
                <a:solidFill>
                  <a:srgbClr val="8E8371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</a:pPr>
            <a:r>
              <a:rPr kumimoji="1" lang="zh-CN" altLang="en-US" sz="1800" dirty="0"/>
              <a:t>食用谷物与酿酒谷物分开使用，从事酿酒时，基本上会选用黏性较大、出酒率较高的</a:t>
            </a:r>
            <a:r>
              <a:rPr kumimoji="1" lang="zh-CN" altLang="en-US" sz="1800" b="1" dirty="0"/>
              <a:t>糯米</a:t>
            </a:r>
            <a:r>
              <a:rPr kumimoji="1" lang="zh-CN" altLang="en-US" sz="1800" dirty="0"/>
              <a:t>为原料</a:t>
            </a:r>
            <a:endParaRPr kumimoji="1" lang="zh-CN" altLang="en-US" sz="1800" dirty="0"/>
          </a:p>
        </p:txBody>
      </p:sp>
      <p:sp>
        <p:nvSpPr>
          <p:cNvPr id="12" name="竖排文字占位符 3"/>
          <p:cNvSpPr txBox="1"/>
          <p:nvPr/>
        </p:nvSpPr>
        <p:spPr>
          <a:xfrm>
            <a:off x="7776947" y="1746979"/>
            <a:ext cx="1046723" cy="3216577"/>
          </a:xfrm>
          <a:prstGeom prst="rect">
            <a:avLst/>
          </a:prstGeom>
        </p:spPr>
        <p:txBody>
          <a:bodyPr vert="eaVer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spc="600">
                <a:solidFill>
                  <a:srgbClr val="8E8371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3200" dirty="0">
                <a:solidFill>
                  <a:srgbClr val="493825"/>
                </a:solidFill>
              </a:rPr>
              <a:t>酿酒专用谷物</a:t>
            </a:r>
            <a:endParaRPr kumimoji="1" lang="zh-CN" altLang="en-US" sz="3200" dirty="0">
              <a:solidFill>
                <a:srgbClr val="493825"/>
              </a:solidFill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6589812" y="1511211"/>
            <a:ext cx="1084194" cy="3727403"/>
            <a:chOff x="7246572" y="1778400"/>
            <a:chExt cx="1084194" cy="3247434"/>
          </a:xfrm>
        </p:grpSpPr>
        <p:cxnSp>
          <p:nvCxnSpPr>
            <p:cNvPr id="29" name="直线连接符 28"/>
            <p:cNvCxnSpPr/>
            <p:nvPr/>
          </p:nvCxnSpPr>
          <p:spPr>
            <a:xfrm>
              <a:off x="8330766" y="1785834"/>
              <a:ext cx="0" cy="3240000"/>
            </a:xfrm>
            <a:prstGeom prst="line">
              <a:avLst/>
            </a:prstGeom>
            <a:ln w="12700">
              <a:solidFill>
                <a:srgbClr val="A44D31">
                  <a:alpha val="1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线连接符 29"/>
            <p:cNvCxnSpPr/>
            <p:nvPr/>
          </p:nvCxnSpPr>
          <p:spPr>
            <a:xfrm>
              <a:off x="7962682" y="1785834"/>
              <a:ext cx="0" cy="3240000"/>
            </a:xfrm>
            <a:prstGeom prst="line">
              <a:avLst/>
            </a:prstGeom>
            <a:ln w="12700">
              <a:solidFill>
                <a:srgbClr val="A44D31">
                  <a:alpha val="1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线连接符 30"/>
            <p:cNvCxnSpPr/>
            <p:nvPr/>
          </p:nvCxnSpPr>
          <p:spPr>
            <a:xfrm>
              <a:off x="7594785" y="1785834"/>
              <a:ext cx="0" cy="3240000"/>
            </a:xfrm>
            <a:prstGeom prst="line">
              <a:avLst/>
            </a:prstGeom>
            <a:ln w="12700">
              <a:solidFill>
                <a:srgbClr val="A44D31">
                  <a:alpha val="1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线连接符 31"/>
            <p:cNvCxnSpPr/>
            <p:nvPr/>
          </p:nvCxnSpPr>
          <p:spPr>
            <a:xfrm>
              <a:off x="7246572" y="1778400"/>
              <a:ext cx="0" cy="3240000"/>
            </a:xfrm>
            <a:prstGeom prst="line">
              <a:avLst/>
            </a:prstGeom>
            <a:ln w="12700">
              <a:solidFill>
                <a:srgbClr val="A44D31">
                  <a:alpha val="1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图片 35"/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238107" y="2627507"/>
            <a:ext cx="2535363" cy="3050158"/>
          </a:xfrm>
          <a:prstGeom prst="rect">
            <a:avLst/>
          </a:prstGeom>
        </p:spPr>
      </p:pic>
      <p:sp>
        <p:nvSpPr>
          <p:cNvPr id="37" name="矩形 36"/>
          <p:cNvSpPr/>
          <p:nvPr/>
        </p:nvSpPr>
        <p:spPr>
          <a:xfrm>
            <a:off x="1966404" y="1374820"/>
            <a:ext cx="2995769" cy="4017312"/>
          </a:xfrm>
          <a:prstGeom prst="rect">
            <a:avLst/>
          </a:prstGeom>
          <a:noFill/>
          <a:ln w="50800">
            <a:solidFill>
              <a:srgbClr val="A44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endParaRPr kumimoji="1" lang="en-US" altLang="zh-CN" sz="2400" spc="600" dirty="0">
              <a:solidFill>
                <a:srgbClr val="493825"/>
              </a:solidFill>
              <a:latin typeface="华康古籍真竹W3" panose="02020309000000000000" pitchFamily="49" charset="-122"/>
              <a:ea typeface="华康古籍真竹W3" panose="02020309000000000000" pitchFamily="49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2080995" y="1500818"/>
            <a:ext cx="2720362" cy="3727404"/>
          </a:xfrm>
          <a:prstGeom prst="rect">
            <a:avLst/>
          </a:prstGeom>
          <a:noFill/>
          <a:ln w="12700">
            <a:solidFill>
              <a:srgbClr val="A44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endParaRPr kumimoji="1" lang="en-US" altLang="zh-CN" sz="2400" spc="600" dirty="0">
              <a:solidFill>
                <a:srgbClr val="493825"/>
              </a:solidFill>
              <a:latin typeface="华康古籍真竹W3" panose="02020309000000000000" pitchFamily="49" charset="-122"/>
              <a:ea typeface="华康古籍真竹W3" panose="02020309000000000000" pitchFamily="49" charset="-122"/>
            </a:endParaRPr>
          </a:p>
        </p:txBody>
      </p:sp>
      <p:cxnSp>
        <p:nvCxnSpPr>
          <p:cNvPr id="39" name="直线连接符 38"/>
          <p:cNvCxnSpPr/>
          <p:nvPr/>
        </p:nvCxnSpPr>
        <p:spPr>
          <a:xfrm>
            <a:off x="3874843" y="1500819"/>
            <a:ext cx="0" cy="3727404"/>
          </a:xfrm>
          <a:prstGeom prst="line">
            <a:avLst/>
          </a:prstGeom>
          <a:ln w="12700">
            <a:solidFill>
              <a:srgbClr val="A44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竖排文字占位符 3"/>
          <p:cNvSpPr txBox="1"/>
          <p:nvPr/>
        </p:nvSpPr>
        <p:spPr>
          <a:xfrm>
            <a:off x="2342504" y="1775187"/>
            <a:ext cx="1661693" cy="3216577"/>
          </a:xfrm>
          <a:prstGeom prst="rect">
            <a:avLst/>
          </a:prstGeom>
        </p:spPr>
        <p:txBody>
          <a:bodyPr vert="eaVer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spc="600">
                <a:solidFill>
                  <a:srgbClr val="8E8371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</a:pPr>
            <a:r>
              <a:rPr kumimoji="1" lang="zh-CN" altLang="en-US" sz="1800" dirty="0"/>
              <a:t>神曲的用曲量大幅减少。当时已利用根霉酿酒了。“九酝酒法”已是近代霉菌深层培养法的雏形。</a:t>
            </a:r>
            <a:endParaRPr kumimoji="1" lang="zh-CN" altLang="en-US" sz="1800" dirty="0"/>
          </a:p>
        </p:txBody>
      </p:sp>
      <p:sp>
        <p:nvSpPr>
          <p:cNvPr id="41" name="竖排文字占位符 3"/>
          <p:cNvSpPr txBox="1"/>
          <p:nvPr/>
        </p:nvSpPr>
        <p:spPr>
          <a:xfrm>
            <a:off x="3623401" y="1746979"/>
            <a:ext cx="1046723" cy="3491635"/>
          </a:xfrm>
          <a:prstGeom prst="rect">
            <a:avLst/>
          </a:prstGeom>
        </p:spPr>
        <p:txBody>
          <a:bodyPr vert="eaVer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spc="600">
                <a:solidFill>
                  <a:srgbClr val="8E8371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3200" spc="300" dirty="0">
                <a:solidFill>
                  <a:srgbClr val="493825"/>
                </a:solidFill>
              </a:rPr>
              <a:t>酒曲工艺</a:t>
            </a:r>
            <a:endParaRPr kumimoji="1" lang="zh-CN" altLang="en-US" sz="3200" spc="300" dirty="0">
              <a:solidFill>
                <a:srgbClr val="493825"/>
              </a:solidFill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2436266" y="1511211"/>
            <a:ext cx="1084194" cy="3727403"/>
            <a:chOff x="7246572" y="1778400"/>
            <a:chExt cx="1084194" cy="3247434"/>
          </a:xfrm>
        </p:grpSpPr>
        <p:cxnSp>
          <p:nvCxnSpPr>
            <p:cNvPr id="43" name="直线连接符 42"/>
            <p:cNvCxnSpPr/>
            <p:nvPr/>
          </p:nvCxnSpPr>
          <p:spPr>
            <a:xfrm>
              <a:off x="8330766" y="1785834"/>
              <a:ext cx="0" cy="3240000"/>
            </a:xfrm>
            <a:prstGeom prst="line">
              <a:avLst/>
            </a:prstGeom>
            <a:ln w="12700">
              <a:solidFill>
                <a:srgbClr val="A44D31">
                  <a:alpha val="1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线连接符 43"/>
            <p:cNvCxnSpPr/>
            <p:nvPr/>
          </p:nvCxnSpPr>
          <p:spPr>
            <a:xfrm>
              <a:off x="7966492" y="1785834"/>
              <a:ext cx="0" cy="3240000"/>
            </a:xfrm>
            <a:prstGeom prst="line">
              <a:avLst/>
            </a:prstGeom>
            <a:ln w="12700">
              <a:solidFill>
                <a:srgbClr val="A44D31">
                  <a:alpha val="1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线连接符 44"/>
            <p:cNvCxnSpPr/>
            <p:nvPr/>
          </p:nvCxnSpPr>
          <p:spPr>
            <a:xfrm>
              <a:off x="7594785" y="1785834"/>
              <a:ext cx="0" cy="3240000"/>
            </a:xfrm>
            <a:prstGeom prst="line">
              <a:avLst/>
            </a:prstGeom>
            <a:ln w="12700">
              <a:solidFill>
                <a:srgbClr val="A44D31">
                  <a:alpha val="1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线连接符 45"/>
            <p:cNvCxnSpPr/>
            <p:nvPr/>
          </p:nvCxnSpPr>
          <p:spPr>
            <a:xfrm>
              <a:off x="7246572" y="1778400"/>
              <a:ext cx="0" cy="3240000"/>
            </a:xfrm>
            <a:prstGeom prst="line">
              <a:avLst/>
            </a:prstGeom>
            <a:ln w="12700">
              <a:solidFill>
                <a:srgbClr val="A44D31">
                  <a:alpha val="1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0" name="图片 49"/>
          <p:cNvPicPr>
            <a:picLocks noChangeAspect="1"/>
          </p:cNvPicPr>
          <p:nvPr/>
        </p:nvPicPr>
        <p:blipFill>
          <a:blip r:embed="rId4">
            <a:alphaModFix amt="70000"/>
          </a:blip>
          <a:srcRect/>
          <a:stretch>
            <a:fillRect/>
          </a:stretch>
        </p:blipFill>
        <p:spPr>
          <a:xfrm>
            <a:off x="257921" y="2647636"/>
            <a:ext cx="2501900" cy="3009900"/>
          </a:xfrm>
          <a:custGeom>
            <a:avLst/>
            <a:gdLst>
              <a:gd name="connsiteX0" fmla="*/ 0 w 2501900"/>
              <a:gd name="connsiteY0" fmla="*/ 0 h 3009900"/>
              <a:gd name="connsiteX1" fmla="*/ 1676391 w 2501900"/>
              <a:gd name="connsiteY1" fmla="*/ 0 h 3009900"/>
              <a:gd name="connsiteX2" fmla="*/ 1676391 w 2501900"/>
              <a:gd name="connsiteY2" fmla="*/ 2773443 h 3009900"/>
              <a:gd name="connsiteX3" fmla="*/ 2501900 w 2501900"/>
              <a:gd name="connsiteY3" fmla="*/ 2773443 h 3009900"/>
              <a:gd name="connsiteX4" fmla="*/ 2501900 w 2501900"/>
              <a:gd name="connsiteY4" fmla="*/ 3009900 h 3009900"/>
              <a:gd name="connsiteX5" fmla="*/ 0 w 2501900"/>
              <a:gd name="connsiteY5" fmla="*/ 300990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01900" h="3009900">
                <a:moveTo>
                  <a:pt x="0" y="0"/>
                </a:moveTo>
                <a:lnTo>
                  <a:pt x="1676391" y="0"/>
                </a:lnTo>
                <a:lnTo>
                  <a:pt x="1676391" y="2773443"/>
                </a:lnTo>
                <a:lnTo>
                  <a:pt x="2501900" y="2773443"/>
                </a:lnTo>
                <a:lnTo>
                  <a:pt x="2501900" y="3009900"/>
                </a:lnTo>
                <a:lnTo>
                  <a:pt x="0" y="3009900"/>
                </a:lnTo>
                <a:close/>
              </a:path>
            </a:pathLst>
          </a:custGeom>
        </p:spPr>
      </p:pic>
      <p:pic>
        <p:nvPicPr>
          <p:cNvPr id="61" name="图片 60"/>
          <p:cNvPicPr>
            <a:picLocks noChangeAspect="1"/>
          </p:cNvPicPr>
          <p:nvPr/>
        </p:nvPicPr>
        <p:blipFill>
          <a:blip r:embed="rId5">
            <a:alphaModFix amt="39000"/>
          </a:blip>
          <a:stretch>
            <a:fillRect/>
          </a:stretch>
        </p:blipFill>
        <p:spPr>
          <a:xfrm rot="20443131">
            <a:off x="4277991" y="5534637"/>
            <a:ext cx="2781300" cy="27686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矩形 93"/>
          <p:cNvSpPr/>
          <p:nvPr/>
        </p:nvSpPr>
        <p:spPr>
          <a:xfrm>
            <a:off x="-10646" y="4360183"/>
            <a:ext cx="7702404" cy="1515427"/>
          </a:xfrm>
          <a:prstGeom prst="rect">
            <a:avLst/>
          </a:prstGeom>
          <a:solidFill>
            <a:srgbClr val="CEC2B8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竖排文字占位符 1"/>
          <p:cNvSpPr>
            <a:spLocks noGrp="1"/>
          </p:cNvSpPr>
          <p:nvPr>
            <p:ph type="body" orient="vert" sz="quarter" idx="10"/>
          </p:nvPr>
        </p:nvSpPr>
        <p:spPr>
          <a:xfrm>
            <a:off x="11018520" y="4938632"/>
            <a:ext cx="914400" cy="914400"/>
          </a:xfrm>
        </p:spPr>
        <p:txBody>
          <a:bodyPr/>
          <a:lstStyle/>
          <a:p>
            <a:r>
              <a:rPr kumimoji="1" lang="zh-CN" altLang="en-US" dirty="0"/>
              <a:t>肆</a:t>
            </a:r>
            <a:endParaRPr kumimoji="1"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sz="quarter" idx="11"/>
          </p:nvPr>
        </p:nvSpPr>
        <p:spPr/>
        <p:txBody>
          <a:bodyPr/>
          <a:lstStyle/>
          <a:p>
            <a:r>
              <a:rPr kumimoji="1" lang="en-US" altLang="zh-CN" dirty="0"/>
              <a:t>【</a:t>
            </a:r>
            <a:r>
              <a:rPr kumimoji="1" lang="zh-CN" altLang="en-US" dirty="0"/>
              <a:t>九酝酒法</a:t>
            </a:r>
            <a:r>
              <a:rPr kumimoji="1" lang="en-US" altLang="zh-CN" dirty="0"/>
              <a:t>】</a:t>
            </a:r>
            <a:endParaRPr kumimoji="1" lang="zh-CN" altLang="en-US" dirty="0"/>
          </a:p>
        </p:txBody>
      </p:sp>
      <p:sp>
        <p:nvSpPr>
          <p:cNvPr id="4" name="竖排文字占位符 3"/>
          <p:cNvSpPr>
            <a:spLocks noGrp="1"/>
          </p:cNvSpPr>
          <p:nvPr>
            <p:ph type="body" orient="vert" sz="quarter" idx="12"/>
          </p:nvPr>
        </p:nvSpPr>
        <p:spPr>
          <a:xfrm>
            <a:off x="9885045" y="768985"/>
            <a:ext cx="1284605" cy="3670935"/>
          </a:xfrm>
        </p:spPr>
        <p:txBody>
          <a:bodyPr/>
          <a:lstStyle/>
          <a:p>
            <a:r>
              <a:rPr kumimoji="1" lang="zh-CN" altLang="en-US" sz="2800" dirty="0"/>
              <a:t>与</a:t>
            </a:r>
            <a:r>
              <a:rPr kumimoji="1" lang="zh-CN" altLang="en-US" dirty="0"/>
              <a:t>【葡萄酒酿造技术】</a:t>
            </a:r>
            <a:endParaRPr kumimoji="1" lang="zh-CN" altLang="en-US" dirty="0"/>
          </a:p>
          <a:p>
            <a:r>
              <a:rPr kumimoji="1" lang="zh-CN" altLang="en-US" dirty="0"/>
              <a:t>的普及</a:t>
            </a:r>
            <a:endParaRPr kumimoji="1" lang="zh-CN" altLang="en-US" dirty="0"/>
          </a:p>
        </p:txBody>
      </p:sp>
      <p:grpSp>
        <p:nvGrpSpPr>
          <p:cNvPr id="83" name="组合 82"/>
          <p:cNvGrpSpPr/>
          <p:nvPr/>
        </p:nvGrpSpPr>
        <p:grpSpPr>
          <a:xfrm>
            <a:off x="1268776" y="-2683370"/>
            <a:ext cx="8482273" cy="6532031"/>
            <a:chOff x="1268776" y="-2378570"/>
            <a:chExt cx="8482273" cy="6532031"/>
          </a:xfrm>
        </p:grpSpPr>
        <p:grpSp>
          <p:nvGrpSpPr>
            <p:cNvPr id="62" name="组合 61"/>
            <p:cNvGrpSpPr/>
            <p:nvPr/>
          </p:nvGrpSpPr>
          <p:grpSpPr>
            <a:xfrm>
              <a:off x="1744868" y="-2378570"/>
              <a:ext cx="6794951" cy="5570006"/>
              <a:chOff x="1744868" y="-2378570"/>
              <a:chExt cx="6794951" cy="5570006"/>
            </a:xfrm>
          </p:grpSpPr>
          <p:cxnSp>
            <p:nvCxnSpPr>
              <p:cNvPr id="18" name="直线连接符 17"/>
              <p:cNvCxnSpPr/>
              <p:nvPr/>
            </p:nvCxnSpPr>
            <p:spPr>
              <a:xfrm>
                <a:off x="1744868" y="-2007740"/>
                <a:ext cx="0" cy="4617107"/>
              </a:xfrm>
              <a:prstGeom prst="line">
                <a:avLst/>
              </a:prstGeom>
              <a:ln w="12700">
                <a:solidFill>
                  <a:srgbClr val="8E837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线连接符 19"/>
              <p:cNvCxnSpPr/>
              <p:nvPr/>
            </p:nvCxnSpPr>
            <p:spPr>
              <a:xfrm>
                <a:off x="3320707" y="-1332819"/>
                <a:ext cx="0" cy="3012142"/>
              </a:xfrm>
              <a:prstGeom prst="line">
                <a:avLst/>
              </a:prstGeom>
              <a:ln w="12700">
                <a:solidFill>
                  <a:srgbClr val="8E837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线连接符 21"/>
              <p:cNvCxnSpPr/>
              <p:nvPr/>
            </p:nvCxnSpPr>
            <p:spPr>
              <a:xfrm>
                <a:off x="4535814" y="-986118"/>
                <a:ext cx="0" cy="3012142"/>
              </a:xfrm>
              <a:prstGeom prst="line">
                <a:avLst/>
              </a:prstGeom>
              <a:ln w="12700">
                <a:solidFill>
                  <a:srgbClr val="8E837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线连接符 22"/>
              <p:cNvCxnSpPr/>
              <p:nvPr/>
            </p:nvCxnSpPr>
            <p:spPr>
              <a:xfrm>
                <a:off x="5958279" y="-806824"/>
                <a:ext cx="0" cy="3012142"/>
              </a:xfrm>
              <a:prstGeom prst="line">
                <a:avLst/>
              </a:prstGeom>
              <a:ln w="12700">
                <a:solidFill>
                  <a:srgbClr val="8E837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线连接符 23"/>
              <p:cNvCxnSpPr/>
              <p:nvPr/>
            </p:nvCxnSpPr>
            <p:spPr>
              <a:xfrm>
                <a:off x="6530071" y="-537882"/>
                <a:ext cx="0" cy="3729318"/>
              </a:xfrm>
              <a:prstGeom prst="line">
                <a:avLst/>
              </a:prstGeom>
              <a:ln w="12700">
                <a:solidFill>
                  <a:srgbClr val="8E837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线连接符 25"/>
              <p:cNvCxnSpPr/>
              <p:nvPr/>
            </p:nvCxnSpPr>
            <p:spPr>
              <a:xfrm>
                <a:off x="8254897" y="-986118"/>
                <a:ext cx="0" cy="3729318"/>
              </a:xfrm>
              <a:prstGeom prst="line">
                <a:avLst/>
              </a:prstGeom>
              <a:ln w="12700">
                <a:solidFill>
                  <a:srgbClr val="8E837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线连接符 26"/>
              <p:cNvCxnSpPr/>
              <p:nvPr/>
            </p:nvCxnSpPr>
            <p:spPr>
              <a:xfrm>
                <a:off x="8539819" y="-2378570"/>
                <a:ext cx="0" cy="3729318"/>
              </a:xfrm>
              <a:prstGeom prst="line">
                <a:avLst/>
              </a:prstGeom>
              <a:ln w="12700">
                <a:solidFill>
                  <a:srgbClr val="8E837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" name="直线连接符 30"/>
            <p:cNvCxnSpPr>
              <a:stCxn id="14" idx="1"/>
            </p:cNvCxnSpPr>
            <p:nvPr/>
          </p:nvCxnSpPr>
          <p:spPr>
            <a:xfrm flipH="1">
              <a:off x="1892734" y="2180824"/>
              <a:ext cx="3972322" cy="518190"/>
            </a:xfrm>
            <a:prstGeom prst="line">
              <a:avLst/>
            </a:prstGeom>
            <a:ln w="12700">
              <a:solidFill>
                <a:srgbClr val="8E8371">
                  <a:alpha val="2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线连接符 32"/>
            <p:cNvCxnSpPr>
              <a:stCxn id="15" idx="1"/>
              <a:endCxn id="12" idx="3"/>
            </p:cNvCxnSpPr>
            <p:nvPr/>
          </p:nvCxnSpPr>
          <p:spPr>
            <a:xfrm flipH="1" flipV="1">
              <a:off x="3440211" y="1768448"/>
              <a:ext cx="2998586" cy="1416748"/>
            </a:xfrm>
            <a:prstGeom prst="line">
              <a:avLst/>
            </a:prstGeom>
            <a:ln w="12700">
              <a:solidFill>
                <a:srgbClr val="8E8371">
                  <a:alpha val="2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线连接符 35"/>
            <p:cNvCxnSpPr>
              <a:stCxn id="16" idx="1"/>
            </p:cNvCxnSpPr>
            <p:nvPr/>
          </p:nvCxnSpPr>
          <p:spPr>
            <a:xfrm flipH="1" flipV="1">
              <a:off x="6051503" y="2175704"/>
              <a:ext cx="2108515" cy="543003"/>
            </a:xfrm>
            <a:prstGeom prst="line">
              <a:avLst/>
            </a:prstGeom>
            <a:ln w="12700">
              <a:solidFill>
                <a:srgbClr val="8E8371">
                  <a:alpha val="2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线连接符 37"/>
            <p:cNvCxnSpPr>
              <a:stCxn id="17" idx="1"/>
              <a:endCxn id="13" idx="3"/>
            </p:cNvCxnSpPr>
            <p:nvPr/>
          </p:nvCxnSpPr>
          <p:spPr>
            <a:xfrm flipH="1">
              <a:off x="4693593" y="1346655"/>
              <a:ext cx="3763093" cy="698633"/>
            </a:xfrm>
            <a:prstGeom prst="line">
              <a:avLst/>
            </a:prstGeom>
            <a:ln w="12700">
              <a:solidFill>
                <a:srgbClr val="8E8371">
                  <a:alpha val="2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线连接符 39"/>
            <p:cNvCxnSpPr>
              <a:stCxn id="12" idx="1"/>
            </p:cNvCxnSpPr>
            <p:nvPr/>
          </p:nvCxnSpPr>
          <p:spPr>
            <a:xfrm flipH="1">
              <a:off x="1821016" y="1768448"/>
              <a:ext cx="1408416" cy="840919"/>
            </a:xfrm>
            <a:prstGeom prst="line">
              <a:avLst/>
            </a:prstGeom>
            <a:ln w="12700">
              <a:solidFill>
                <a:srgbClr val="8E8371">
                  <a:alpha val="2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线连接符 41"/>
            <p:cNvCxnSpPr>
              <a:stCxn id="13" idx="1"/>
              <a:endCxn id="12" idx="3"/>
            </p:cNvCxnSpPr>
            <p:nvPr/>
          </p:nvCxnSpPr>
          <p:spPr>
            <a:xfrm flipH="1" flipV="1">
              <a:off x="3440211" y="1768448"/>
              <a:ext cx="990492" cy="276840"/>
            </a:xfrm>
            <a:prstGeom prst="line">
              <a:avLst/>
            </a:prstGeom>
            <a:ln w="12700">
              <a:solidFill>
                <a:srgbClr val="8E8371">
                  <a:alpha val="2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线连接符 43"/>
            <p:cNvCxnSpPr>
              <a:stCxn id="14" idx="1"/>
              <a:endCxn id="13" idx="3"/>
            </p:cNvCxnSpPr>
            <p:nvPr/>
          </p:nvCxnSpPr>
          <p:spPr>
            <a:xfrm flipH="1" flipV="1">
              <a:off x="4693593" y="2045288"/>
              <a:ext cx="1171463" cy="135536"/>
            </a:xfrm>
            <a:prstGeom prst="line">
              <a:avLst/>
            </a:prstGeom>
            <a:ln w="12700">
              <a:solidFill>
                <a:srgbClr val="8E8371">
                  <a:alpha val="2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线连接符 45"/>
            <p:cNvCxnSpPr>
              <a:stCxn id="15" idx="0"/>
            </p:cNvCxnSpPr>
            <p:nvPr/>
          </p:nvCxnSpPr>
          <p:spPr>
            <a:xfrm flipH="1" flipV="1">
              <a:off x="6010561" y="2205320"/>
              <a:ext cx="515866" cy="893008"/>
            </a:xfrm>
            <a:prstGeom prst="line">
              <a:avLst/>
            </a:prstGeom>
            <a:ln w="12700">
              <a:solidFill>
                <a:srgbClr val="8E8371">
                  <a:alpha val="2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线连接符 48"/>
            <p:cNvCxnSpPr>
              <a:endCxn id="15" idx="3"/>
            </p:cNvCxnSpPr>
            <p:nvPr/>
          </p:nvCxnSpPr>
          <p:spPr>
            <a:xfrm flipH="1">
              <a:off x="6614057" y="2645226"/>
              <a:ext cx="1738817" cy="539970"/>
            </a:xfrm>
            <a:prstGeom prst="line">
              <a:avLst/>
            </a:prstGeom>
            <a:ln w="12700">
              <a:solidFill>
                <a:srgbClr val="8E8371">
                  <a:alpha val="2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线连接符 51"/>
            <p:cNvCxnSpPr/>
            <p:nvPr/>
          </p:nvCxnSpPr>
          <p:spPr>
            <a:xfrm flipH="1">
              <a:off x="8254897" y="1344034"/>
              <a:ext cx="304801" cy="1416426"/>
            </a:xfrm>
            <a:prstGeom prst="line">
              <a:avLst/>
            </a:prstGeom>
            <a:ln w="12700">
              <a:solidFill>
                <a:srgbClr val="8E8371">
                  <a:alpha val="2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artisticCutout numberOfShades="1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51644" y="2578375"/>
              <a:ext cx="210779" cy="20894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utout numberOfShades="1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9432" y="1663975"/>
              <a:ext cx="210779" cy="208946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Cutout numberOfShades="1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30703" y="1914986"/>
              <a:ext cx="262890" cy="260604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Cutout numberOfShades="1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65056" y="2076351"/>
              <a:ext cx="210779" cy="208946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Cutout numberOfShades="1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38797" y="3098328"/>
              <a:ext cx="175260" cy="173736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utout numberOfShades="1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60018" y="2614234"/>
              <a:ext cx="210779" cy="208946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Cutout numberOfShades="1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105938">
              <a:off x="8446889" y="1197808"/>
              <a:ext cx="210779" cy="208946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1268776" y="2765613"/>
              <a:ext cx="1059611" cy="73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zh-CN" altLang="en-US" sz="2800" dirty="0">
                  <a:sym typeface="+mn-ea"/>
                </a:rPr>
                <a:t>淘米</a:t>
              </a:r>
              <a:endParaRPr kumimoji="1" lang="zh-CN" altLang="en-US" sz="2800" dirty="0">
                <a:solidFill>
                  <a:srgbClr val="493825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2326611" y="1062319"/>
              <a:ext cx="1059611" cy="73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zh-CN" altLang="en-US" sz="2800" dirty="0">
                  <a:sym typeface="+mn-ea"/>
                </a:rPr>
                <a:t>蒸饭</a:t>
              </a:r>
              <a:endParaRPr kumimoji="1" lang="zh-CN" altLang="en-US" sz="2800" dirty="0">
                <a:solidFill>
                  <a:srgbClr val="493825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4478140" y="1223684"/>
              <a:ext cx="1059611" cy="73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zh-CN" altLang="en-US" sz="2800" dirty="0">
                  <a:sym typeface="+mn-ea"/>
                </a:rPr>
                <a:t>下曲</a:t>
              </a:r>
              <a:endParaRPr kumimoji="1" lang="zh-CN" altLang="en-US" sz="2800" dirty="0">
                <a:solidFill>
                  <a:srgbClr val="493825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5105669" y="2138084"/>
              <a:ext cx="1059611" cy="73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zh-CN" altLang="en-US" sz="2800" dirty="0">
                  <a:sym typeface="+mn-ea"/>
                </a:rPr>
                <a:t>候熟</a:t>
              </a:r>
              <a:endParaRPr kumimoji="1" lang="zh-CN" altLang="en-US" sz="2800" dirty="0">
                <a:solidFill>
                  <a:srgbClr val="493825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6091290" y="3416226"/>
              <a:ext cx="1059611" cy="73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zh-CN" altLang="en-US" sz="2800" dirty="0">
                  <a:sym typeface="+mn-ea"/>
                </a:rPr>
                <a:t>下水</a:t>
              </a:r>
              <a:endParaRPr kumimoji="1" lang="zh-CN" altLang="en-US" sz="2800" dirty="0">
                <a:solidFill>
                  <a:srgbClr val="493825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7830696" y="2801471"/>
              <a:ext cx="1059611" cy="73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zh-CN" altLang="en-US" sz="2800" dirty="0">
                  <a:sym typeface="+mn-ea"/>
                </a:rPr>
                <a:t>压液</a:t>
              </a:r>
              <a:endParaRPr kumimoji="1" lang="zh-CN" altLang="en-US" sz="2800" dirty="0">
                <a:solidFill>
                  <a:srgbClr val="493825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8691438" y="941756"/>
              <a:ext cx="1059611" cy="73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zh-CN" altLang="en-US" sz="2800" dirty="0">
                  <a:sym typeface="+mn-ea"/>
                </a:rPr>
                <a:t>封瓮</a:t>
              </a:r>
              <a:endParaRPr kumimoji="1" lang="zh-CN" altLang="en-US" sz="2800" dirty="0">
                <a:solidFill>
                  <a:srgbClr val="493825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</a:endParaRPr>
            </a:p>
          </p:txBody>
        </p:sp>
        <p:cxnSp>
          <p:nvCxnSpPr>
            <p:cNvPr id="90" name="直线连接符 89"/>
            <p:cNvCxnSpPr>
              <a:stCxn id="17" idx="1"/>
            </p:cNvCxnSpPr>
            <p:nvPr/>
          </p:nvCxnSpPr>
          <p:spPr>
            <a:xfrm flipH="1">
              <a:off x="5958190" y="1346655"/>
              <a:ext cx="2498496" cy="795910"/>
            </a:xfrm>
            <a:prstGeom prst="line">
              <a:avLst/>
            </a:prstGeom>
            <a:ln w="12700">
              <a:solidFill>
                <a:srgbClr val="8E8371">
                  <a:alpha val="2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组合 81"/>
          <p:cNvGrpSpPr/>
          <p:nvPr/>
        </p:nvGrpSpPr>
        <p:grpSpPr>
          <a:xfrm>
            <a:off x="-720940" y="4082965"/>
            <a:ext cx="9425354" cy="1832741"/>
            <a:chOff x="0" y="4291664"/>
            <a:chExt cx="9425354" cy="1832741"/>
          </a:xfrm>
        </p:grpSpPr>
        <p:sp>
          <p:nvSpPr>
            <p:cNvPr id="81" name="矩形 80"/>
            <p:cNvSpPr/>
            <p:nvPr/>
          </p:nvSpPr>
          <p:spPr>
            <a:xfrm>
              <a:off x="0" y="4291664"/>
              <a:ext cx="9425354" cy="11988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endParaRPr kumimoji="1" lang="en-US" altLang="zh-CN" sz="2400" spc="600" dirty="0">
                <a:latin typeface="华康古籍真竹W3" panose="02020309000000000000" pitchFamily="49" charset="-122"/>
                <a:ea typeface="华康古籍真竹W3" panose="02020309000000000000" pitchFamily="49" charset="-122"/>
              </a:endParaRPr>
            </a:p>
          </p:txBody>
        </p:sp>
        <p:sp>
          <p:nvSpPr>
            <p:cNvPr id="80" name="文本框 79"/>
            <p:cNvSpPr txBox="1"/>
            <p:nvPr/>
          </p:nvSpPr>
          <p:spPr>
            <a:xfrm>
              <a:off x="1104832" y="4648030"/>
              <a:ext cx="7290922" cy="1476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zh-CN" altLang="en-US" sz="2000" dirty="0">
                  <a:solidFill>
                    <a:srgbClr val="493825"/>
                  </a:solidFill>
                  <a:latin typeface="华康古籍真竹W3" panose="02020309000000000000" pitchFamily="49" charset="-122"/>
                  <a:ea typeface="华康古籍真竹W3" panose="02020309000000000000" pitchFamily="49" charset="-122"/>
                </a:rPr>
                <a:t>在一个发酵周期中，原料不是一次性都加入进去，而是分为九次投入。该法先浸曲，第一次加一石米，以后每隔三天加入一石米，其加九次。</a:t>
              </a:r>
              <a:endParaRPr kumimoji="1" lang="zh-CN" altLang="en-US" sz="2000" dirty="0">
                <a:solidFill>
                  <a:srgbClr val="493825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</a:endParaRPr>
            </a:p>
          </p:txBody>
        </p:sp>
        <p:sp>
          <p:nvSpPr>
            <p:cNvPr id="85" name="文本框 84"/>
            <p:cNvSpPr txBox="1"/>
            <p:nvPr/>
          </p:nvSpPr>
          <p:spPr>
            <a:xfrm>
              <a:off x="4126933" y="5575154"/>
              <a:ext cx="4095994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endParaRPr kumimoji="1" lang="zh-CN" altLang="en-US" sz="1600" dirty="0">
                <a:solidFill>
                  <a:srgbClr val="8E8371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</a:endParaRPr>
            </a:p>
          </p:txBody>
        </p:sp>
      </p:grpSp>
      <p:sp>
        <p:nvSpPr>
          <p:cNvPr id="96" name="矩形 95"/>
          <p:cNvSpPr/>
          <p:nvPr/>
        </p:nvSpPr>
        <p:spPr>
          <a:xfrm>
            <a:off x="1385888" y="5846282"/>
            <a:ext cx="7887814" cy="156411"/>
          </a:xfrm>
          <a:prstGeom prst="rect">
            <a:avLst/>
          </a:prstGeom>
          <a:solidFill>
            <a:srgbClr val="A44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8" name="文本框 97"/>
          <p:cNvSpPr txBox="1"/>
          <p:nvPr/>
        </p:nvSpPr>
        <p:spPr>
          <a:xfrm>
            <a:off x="8618215" y="3768517"/>
            <a:ext cx="2052021" cy="3276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3800" b="1" dirty="0">
                <a:solidFill>
                  <a:srgbClr val="E0D8CF"/>
                </a:solidFill>
                <a:latin typeface="华康新篆体W5(P)" panose="030F0500000000000000" pitchFamily="66" charset="-122"/>
                <a:ea typeface="华康新篆体W5(P)" panose="030F0500000000000000" pitchFamily="66" charset="-122"/>
              </a:rPr>
              <a:t>艺</a:t>
            </a:r>
            <a:endParaRPr kumimoji="1" lang="zh-CN" altLang="en-US" sz="13800" b="1" dirty="0">
              <a:solidFill>
                <a:srgbClr val="E0D8CF"/>
              </a:solidFill>
              <a:latin typeface="华康新篆体W5(P)" panose="030F0500000000000000" pitchFamily="66" charset="-122"/>
              <a:ea typeface="华康新篆体W5(P)" panose="030F0500000000000000" pitchFamily="66" charset="-122"/>
            </a:endParaRPr>
          </a:p>
        </p:txBody>
      </p:sp>
      <p:sp>
        <p:nvSpPr>
          <p:cNvPr id="99" name="矩形 98"/>
          <p:cNvSpPr/>
          <p:nvPr/>
        </p:nvSpPr>
        <p:spPr>
          <a:xfrm>
            <a:off x="-1385768" y="4204431"/>
            <a:ext cx="8484368" cy="54522"/>
          </a:xfrm>
          <a:prstGeom prst="rect">
            <a:avLst/>
          </a:prstGeom>
          <a:solidFill>
            <a:srgbClr val="A44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7516495" y="2508250"/>
            <a:ext cx="2072005" cy="3276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3800" b="1" dirty="0">
                <a:solidFill>
                  <a:srgbClr val="E0D8CF"/>
                </a:solidFill>
                <a:latin typeface="华康新篆体W5(P)" panose="030F0500000000000000" pitchFamily="66" charset="-122"/>
                <a:ea typeface="华康新篆体W5(P)" panose="030F0500000000000000" pitchFamily="66" charset="-122"/>
              </a:rPr>
              <a:t>酒</a:t>
            </a:r>
            <a:endParaRPr kumimoji="1" lang="zh-CN" altLang="en-US" sz="13800" b="1" dirty="0">
              <a:solidFill>
                <a:srgbClr val="E0D8CF"/>
              </a:solidFill>
              <a:latin typeface="华康新篆体W5(P)" panose="030F0500000000000000" pitchFamily="66" charset="-122"/>
              <a:ea typeface="华康新篆体W5(P)" panose="030F0500000000000000" pitchFamily="66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alphaModFix amt="5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9997" y="536976"/>
            <a:ext cx="2501900" cy="3009900"/>
          </a:xfrm>
          <a:prstGeom prst="rect">
            <a:avLst/>
          </a:prstGeom>
        </p:spPr>
      </p:pic>
      <p:grpSp>
        <p:nvGrpSpPr>
          <p:cNvPr id="7" name="组合 6" descr="e7d195523061f1c0b811a3bdee15f022df6577a75418adc08CAE7DC668B2B4BE2EF984D86A1F5E32EB8532127AF3F8502692341902C5D88D1DE00D7FA00F12598BEBF535540BEF6291E260AB34DE9EBBCCF84691C6C3865EBDDE2DB02CD37BAADE5DCBCB38688A6D6C199A62B68311CACED1812BD5C86B4D6C9B15ACEE7833789156E8C402DBE4EB"/>
          <p:cNvGrpSpPr/>
          <p:nvPr/>
        </p:nvGrpSpPr>
        <p:grpSpPr>
          <a:xfrm>
            <a:off x="5239473" y="416988"/>
            <a:ext cx="1713053" cy="2068192"/>
            <a:chOff x="5239472" y="220979"/>
            <a:chExt cx="1713053" cy="2068192"/>
          </a:xfrm>
        </p:grpSpPr>
        <p:sp>
          <p:nvSpPr>
            <p:cNvPr id="8" name="文本框 7"/>
            <p:cNvSpPr txBox="1"/>
            <p:nvPr/>
          </p:nvSpPr>
          <p:spPr>
            <a:xfrm>
              <a:off x="5578997" y="1309074"/>
              <a:ext cx="1034005" cy="92333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5400" b="1" dirty="0">
                  <a:solidFill>
                    <a:srgbClr val="493825"/>
                  </a:solidFill>
                  <a:effectLst>
                    <a:outerShdw blurRad="88900" sx="102000" sy="102000" algn="ctr" rotWithShape="0">
                      <a:prstClr val="black">
                        <a:alpha val="20000"/>
                      </a:prstClr>
                    </a:outerShdw>
                  </a:effectLst>
                  <a:latin typeface="华康古籍木兰W3" panose="02020309000000000000" pitchFamily="49" charset="-122"/>
                  <a:ea typeface="华康古籍木兰W3" panose="02020309000000000000" pitchFamily="49" charset="-122"/>
                </a:rPr>
                <a:t>录</a:t>
              </a:r>
              <a:endParaRPr lang="zh-CN" altLang="en-US" sz="5400" b="1" dirty="0">
                <a:solidFill>
                  <a:srgbClr val="493825"/>
                </a:solidFill>
                <a:effectLst>
                  <a:outerShdw blurRad="88900" sx="102000" sy="102000" algn="ctr" rotWithShape="0">
                    <a:prstClr val="black">
                      <a:alpha val="20000"/>
                    </a:prstClr>
                  </a:outerShdw>
                </a:effectLst>
                <a:latin typeface="华康古籍木兰W3" panose="02020309000000000000" pitchFamily="49" charset="-122"/>
                <a:ea typeface="华康古籍木兰W3" panose="02020309000000000000" pitchFamily="49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5657418" y="254863"/>
              <a:ext cx="877164" cy="92333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5400" b="1" dirty="0">
                  <a:solidFill>
                    <a:srgbClr val="493825"/>
                  </a:solidFill>
                  <a:effectLst>
                    <a:outerShdw blurRad="88900" sx="102000" sy="102000" algn="ctr" rotWithShape="0">
                      <a:prstClr val="black">
                        <a:alpha val="20000"/>
                      </a:prstClr>
                    </a:outerShdw>
                  </a:effectLst>
                  <a:latin typeface="华康古籍木兰W3" panose="02020309000000000000" pitchFamily="49" charset="-122"/>
                  <a:ea typeface="华康古籍木兰W3" panose="02020309000000000000" pitchFamily="49" charset="-122"/>
                </a:rPr>
                <a:t>目</a:t>
              </a:r>
              <a:endParaRPr lang="zh-CN" altLang="en-US" sz="5400" b="1" dirty="0">
                <a:solidFill>
                  <a:srgbClr val="493825"/>
                </a:solidFill>
                <a:effectLst>
                  <a:outerShdw blurRad="88900" sx="102000" sy="102000" algn="ctr" rotWithShape="0">
                    <a:prstClr val="black">
                      <a:alpha val="20000"/>
                    </a:prstClr>
                  </a:outerShdw>
                </a:effectLst>
                <a:latin typeface="华康古籍木兰W3" panose="02020309000000000000" pitchFamily="49" charset="-122"/>
                <a:ea typeface="华康古籍木兰W3" panose="02020309000000000000" pitchFamily="49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239472" y="1066360"/>
              <a:ext cx="1713053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88900" sx="102000" sy="102000" algn="ctr" rotWithShape="0">
                      <a:prstClr val="black">
                        <a:alpha val="20000"/>
                      </a:prstClr>
                    </a:outerShdw>
                  </a:effectLst>
                  <a:latin typeface="华康古籍银杏W3" panose="02020309000000000000" pitchFamily="49" charset="-122"/>
                  <a:ea typeface="华康古籍银杏W3" panose="02020309000000000000" pitchFamily="49" charset="-122"/>
                </a:rPr>
                <a:t>CONTENTS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88900" sx="102000" sy="102000" algn="ctr" rotWithShape="0">
                    <a:prstClr val="black">
                      <a:alpha val="20000"/>
                    </a:prstClr>
                  </a:outerShdw>
                </a:effectLst>
                <a:latin typeface="华康古籍银杏W3" panose="02020309000000000000" pitchFamily="49" charset="-122"/>
                <a:ea typeface="华康古籍银杏W3" panose="02020309000000000000" pitchFamily="49" charset="-122"/>
              </a:endParaRPr>
            </a:p>
          </p:txBody>
        </p:sp>
        <p:cxnSp>
          <p:nvCxnSpPr>
            <p:cNvPr id="11" name="直接连接符 7"/>
            <p:cNvCxnSpPr/>
            <p:nvPr/>
          </p:nvCxnSpPr>
          <p:spPr>
            <a:xfrm flipV="1">
              <a:off x="5657418" y="220979"/>
              <a:ext cx="0" cy="864000"/>
            </a:xfrm>
            <a:prstGeom prst="line">
              <a:avLst/>
            </a:prstGeom>
            <a:ln w="63500">
              <a:solidFill>
                <a:schemeClr val="tx1"/>
              </a:solidFill>
            </a:ln>
            <a:effectLst>
              <a:outerShdw blurRad="889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V="1">
              <a:off x="6534582" y="220979"/>
              <a:ext cx="0" cy="864000"/>
            </a:xfrm>
            <a:prstGeom prst="line">
              <a:avLst/>
            </a:prstGeom>
            <a:ln w="63500">
              <a:solidFill>
                <a:schemeClr val="tx1"/>
              </a:solidFill>
            </a:ln>
            <a:effectLst>
              <a:outerShdw blurRad="889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5627370" y="247484"/>
              <a:ext cx="937260" cy="0"/>
            </a:xfrm>
            <a:prstGeom prst="line">
              <a:avLst/>
            </a:prstGeom>
            <a:ln w="63500">
              <a:solidFill>
                <a:schemeClr val="tx1"/>
              </a:solidFill>
            </a:ln>
            <a:effectLst>
              <a:outerShdw blurRad="889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7"/>
            <p:cNvCxnSpPr/>
            <p:nvPr/>
          </p:nvCxnSpPr>
          <p:spPr>
            <a:xfrm rot="10800000" flipV="1">
              <a:off x="6534582" y="1425171"/>
              <a:ext cx="0" cy="864000"/>
            </a:xfrm>
            <a:prstGeom prst="line">
              <a:avLst/>
            </a:prstGeom>
            <a:ln w="63500">
              <a:solidFill>
                <a:schemeClr val="tx1"/>
              </a:solidFill>
            </a:ln>
            <a:effectLst>
              <a:outerShdw blurRad="889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8"/>
            <p:cNvCxnSpPr/>
            <p:nvPr/>
          </p:nvCxnSpPr>
          <p:spPr>
            <a:xfrm rot="10800000" flipV="1">
              <a:off x="5657418" y="1425171"/>
              <a:ext cx="0" cy="864000"/>
            </a:xfrm>
            <a:prstGeom prst="line">
              <a:avLst/>
            </a:prstGeom>
            <a:ln w="63500">
              <a:solidFill>
                <a:schemeClr val="tx1"/>
              </a:solidFill>
            </a:ln>
            <a:effectLst>
              <a:outerShdw blurRad="889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9"/>
            <p:cNvCxnSpPr/>
            <p:nvPr/>
          </p:nvCxnSpPr>
          <p:spPr>
            <a:xfrm rot="10800000">
              <a:off x="5627370" y="2262667"/>
              <a:ext cx="937260" cy="0"/>
            </a:xfrm>
            <a:prstGeom prst="line">
              <a:avLst/>
            </a:prstGeom>
            <a:ln w="63500">
              <a:solidFill>
                <a:schemeClr val="tx1"/>
              </a:solidFill>
            </a:ln>
            <a:effectLst>
              <a:outerShdw blurRad="889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组合 47"/>
          <p:cNvGrpSpPr/>
          <p:nvPr/>
        </p:nvGrpSpPr>
        <p:grpSpPr>
          <a:xfrm>
            <a:off x="8397982" y="3052574"/>
            <a:ext cx="2522539" cy="3211095"/>
            <a:chOff x="9062498" y="2783572"/>
            <a:chExt cx="2522539" cy="3211095"/>
          </a:xfrm>
        </p:grpSpPr>
        <p:sp>
          <p:nvSpPr>
            <p:cNvPr id="24" name="文本框 23"/>
            <p:cNvSpPr txBox="1"/>
            <p:nvPr/>
          </p:nvSpPr>
          <p:spPr>
            <a:xfrm>
              <a:off x="10020507" y="2783572"/>
              <a:ext cx="675005" cy="30099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kumimoji="1" lang="zh-CN" altLang="en-US" sz="3200" b="1" spc="1000" dirty="0">
                  <a:solidFill>
                    <a:srgbClr val="493825"/>
                  </a:solidFill>
                  <a:latin typeface="华康古籍真竹W3" panose="02020309000000000000" pitchFamily="49" charset="-122"/>
                  <a:ea typeface="华康古籍真竹W3" panose="02020309000000000000" pitchFamily="49" charset="-122"/>
                </a:rPr>
                <a:t>表</a:t>
              </a:r>
              <a:r>
                <a:rPr kumimoji="1" lang="zh-CN" altLang="en-US" sz="3200" b="1" spc="1000" dirty="0">
                  <a:solidFill>
                    <a:srgbClr val="6A6158"/>
                  </a:solidFill>
                  <a:latin typeface="华康古籍真竹W3" panose="02020309000000000000" pitchFamily="49" charset="-122"/>
                  <a:ea typeface="华康古籍真竹W3" panose="02020309000000000000" pitchFamily="49" charset="-122"/>
                </a:rPr>
                <a:t>现</a:t>
              </a:r>
              <a:endParaRPr kumimoji="1" lang="zh-CN" altLang="en-US" sz="3200" b="1" spc="1000" dirty="0">
                <a:solidFill>
                  <a:srgbClr val="6A6158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062498" y="2783572"/>
              <a:ext cx="736600" cy="321109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kumimoji="1" lang="zh-CN" altLang="en-US" sz="3600" spc="600" dirty="0">
                  <a:solidFill>
                    <a:srgbClr val="6A6158"/>
                  </a:solidFill>
                  <a:latin typeface="华康古籍真竹W3" panose="02020309000000000000" pitchFamily="49" charset="-122"/>
                  <a:ea typeface="华康古籍真竹W3" panose="02020309000000000000" pitchFamily="49" charset="-122"/>
                </a:rPr>
                <a:t>酒   令</a:t>
              </a:r>
              <a:endParaRPr kumimoji="1" lang="zh-CN" altLang="en-US" sz="3600" spc="600" dirty="0">
                <a:solidFill>
                  <a:srgbClr val="6A6158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</a:endParaRPr>
            </a:p>
          </p:txBody>
        </p:sp>
        <p:grpSp>
          <p:nvGrpSpPr>
            <p:cNvPr id="47" name="组合 46"/>
            <p:cNvGrpSpPr/>
            <p:nvPr/>
          </p:nvGrpSpPr>
          <p:grpSpPr>
            <a:xfrm>
              <a:off x="10661707" y="3499750"/>
              <a:ext cx="923330" cy="1167743"/>
              <a:chOff x="10661707" y="2833235"/>
              <a:chExt cx="923330" cy="116774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0661707" y="3056897"/>
                <a:ext cx="923330" cy="707886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kumimoji="1" lang="zh-CN" altLang="en-US" sz="4800" dirty="0">
                    <a:solidFill>
                      <a:srgbClr val="8E8371"/>
                    </a:solidFill>
                    <a:latin typeface="华康古籍黑檀W7" panose="02020709000000000000" pitchFamily="49" charset="-122"/>
                    <a:ea typeface="华康古籍黑檀W7" panose="02020709000000000000" pitchFamily="49" charset="-122"/>
                  </a:rPr>
                  <a:t>壹</a:t>
                </a:r>
                <a:endParaRPr kumimoji="1" lang="zh-CN" altLang="en-US" sz="4800" dirty="0">
                  <a:solidFill>
                    <a:srgbClr val="8E8371"/>
                  </a:solidFill>
                  <a:latin typeface="华康古籍黑檀W7" panose="02020709000000000000" pitchFamily="49" charset="-122"/>
                  <a:ea typeface="华康古籍黑檀W7" panose="02020709000000000000" pitchFamily="49" charset="-122"/>
                </a:endParaRPr>
              </a:p>
            </p:txBody>
          </p:sp>
          <p:pic>
            <p:nvPicPr>
              <p:cNvPr id="45" name="图片 4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03829" y="2833235"/>
                <a:ext cx="639086" cy="38426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0800000">
                <a:off x="10803829" y="3616717"/>
                <a:ext cx="639086" cy="384261"/>
              </a:xfrm>
              <a:prstGeom prst="rect">
                <a:avLst/>
              </a:prstGeom>
            </p:spPr>
          </p:pic>
        </p:grpSp>
      </p:grpSp>
      <p:grpSp>
        <p:nvGrpSpPr>
          <p:cNvPr id="77" name="组合 76"/>
          <p:cNvGrpSpPr/>
          <p:nvPr/>
        </p:nvGrpSpPr>
        <p:grpSpPr>
          <a:xfrm>
            <a:off x="3572398" y="3052574"/>
            <a:ext cx="2426019" cy="3211095"/>
            <a:chOff x="9159018" y="2783572"/>
            <a:chExt cx="2426019" cy="3211095"/>
          </a:xfrm>
        </p:grpSpPr>
        <p:sp>
          <p:nvSpPr>
            <p:cNvPr id="78" name="文本框 77"/>
            <p:cNvSpPr txBox="1"/>
            <p:nvPr/>
          </p:nvSpPr>
          <p:spPr>
            <a:xfrm>
              <a:off x="10020507" y="2783572"/>
              <a:ext cx="675005" cy="30099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kumimoji="1" lang="zh-CN" altLang="en-US" sz="3200" b="1" spc="1000" dirty="0">
                  <a:solidFill>
                    <a:srgbClr val="493825"/>
                  </a:solidFill>
                  <a:latin typeface="华康古籍真竹W3" panose="02020309000000000000" pitchFamily="49" charset="-122"/>
                  <a:ea typeface="华康古籍真竹W3" panose="02020309000000000000" pitchFamily="49" charset="-122"/>
                </a:rPr>
                <a:t>原因</a:t>
              </a:r>
              <a:endParaRPr kumimoji="1" lang="zh-CN" altLang="en-US" sz="3200" b="1" spc="1000" dirty="0">
                <a:solidFill>
                  <a:srgbClr val="493825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</a:endParaRPr>
            </a:p>
          </p:txBody>
        </p:sp>
        <p:sp>
          <p:nvSpPr>
            <p:cNvPr id="79" name="文本框 78"/>
            <p:cNvSpPr txBox="1"/>
            <p:nvPr/>
          </p:nvSpPr>
          <p:spPr>
            <a:xfrm>
              <a:off x="9159018" y="2783572"/>
              <a:ext cx="736600" cy="321109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kumimoji="1" lang="zh-CN" altLang="en-US" sz="3600" spc="600" dirty="0">
                  <a:solidFill>
                    <a:srgbClr val="6A6158"/>
                  </a:solidFill>
                  <a:latin typeface="华康古籍真竹W3" panose="02020309000000000000" pitchFamily="49" charset="-122"/>
                  <a:ea typeface="华康古籍真竹W3" panose="02020309000000000000" pitchFamily="49" charset="-122"/>
                </a:rPr>
                <a:t>酒政原因</a:t>
              </a:r>
              <a:endParaRPr kumimoji="1" lang="zh-CN" altLang="en-US" sz="3600" spc="600" dirty="0">
                <a:solidFill>
                  <a:srgbClr val="6A6158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</a:endParaRP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10661707" y="3499750"/>
              <a:ext cx="923330" cy="1167743"/>
              <a:chOff x="10661707" y="2833235"/>
              <a:chExt cx="923330" cy="1167743"/>
            </a:xfrm>
          </p:grpSpPr>
          <p:sp>
            <p:nvSpPr>
              <p:cNvPr id="81" name="文本框 80"/>
              <p:cNvSpPr txBox="1"/>
              <p:nvPr/>
            </p:nvSpPr>
            <p:spPr>
              <a:xfrm>
                <a:off x="10661707" y="3056897"/>
                <a:ext cx="923330" cy="707886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kumimoji="1" lang="zh-CN" altLang="en-US" sz="4800" dirty="0">
                    <a:solidFill>
                      <a:srgbClr val="8E8371"/>
                    </a:solidFill>
                    <a:latin typeface="华康古籍黑檀W7" panose="02020709000000000000" pitchFamily="49" charset="-122"/>
                    <a:ea typeface="华康古籍黑檀W7" panose="02020709000000000000" pitchFamily="49" charset="-122"/>
                  </a:rPr>
                  <a:t>贰</a:t>
                </a:r>
                <a:endParaRPr kumimoji="1" lang="zh-CN" altLang="en-US" sz="4800" dirty="0">
                  <a:solidFill>
                    <a:srgbClr val="8E8371"/>
                  </a:solidFill>
                  <a:latin typeface="华康古籍黑檀W7" panose="02020709000000000000" pitchFamily="49" charset="-122"/>
                  <a:ea typeface="华康古籍黑檀W7" panose="02020709000000000000" pitchFamily="49" charset="-122"/>
                </a:endParaRPr>
              </a:p>
            </p:txBody>
          </p:sp>
          <p:pic>
            <p:nvPicPr>
              <p:cNvPr id="82" name="图片 8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03829" y="2833235"/>
                <a:ext cx="639086" cy="384261"/>
              </a:xfrm>
              <a:prstGeom prst="rect">
                <a:avLst/>
              </a:prstGeom>
            </p:spPr>
          </p:pic>
          <p:pic>
            <p:nvPicPr>
              <p:cNvPr id="83" name="图片 8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0800000">
                <a:off x="10803829" y="3616717"/>
                <a:ext cx="639086" cy="384261"/>
              </a:xfrm>
              <a:prstGeom prst="rect">
                <a:avLst/>
              </a:prstGeom>
            </p:spPr>
          </p:pic>
        </p:grpSp>
      </p:grpSp>
      <p:sp>
        <p:nvSpPr>
          <p:cNvPr id="20" name="文本框 19"/>
          <p:cNvSpPr txBox="1"/>
          <p:nvPr/>
        </p:nvSpPr>
        <p:spPr>
          <a:xfrm>
            <a:off x="7427702" y="3052574"/>
            <a:ext cx="736600" cy="32110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3600" spc="600" dirty="0">
                <a:solidFill>
                  <a:srgbClr val="6A6158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</a:rPr>
              <a:t>酒   诗</a:t>
            </a:r>
            <a:endParaRPr kumimoji="1" lang="zh-CN" altLang="en-US" sz="3600" spc="600" dirty="0">
              <a:solidFill>
                <a:srgbClr val="6A6158"/>
              </a:solidFill>
              <a:latin typeface="华康古籍真竹W3" panose="02020309000000000000" pitchFamily="49" charset="-122"/>
              <a:ea typeface="华康古籍真竹W3" panose="02020309000000000000" pitchFamily="49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724038" y="3052574"/>
            <a:ext cx="736600" cy="32110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3600" spc="600" dirty="0">
                <a:solidFill>
                  <a:srgbClr val="6A6158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</a:rPr>
              <a:t>酿酒技术</a:t>
            </a:r>
            <a:endParaRPr kumimoji="1" lang="zh-CN" altLang="en-US" sz="3600" spc="600" dirty="0">
              <a:solidFill>
                <a:srgbClr val="6A6158"/>
              </a:solidFill>
              <a:latin typeface="华康古籍真竹W3" panose="02020309000000000000" pitchFamily="49" charset="-122"/>
              <a:ea typeface="华康古籍真竹W3" panose="02020309000000000000" pitchFamily="49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01588" y="3052574"/>
            <a:ext cx="736600" cy="32110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3600" spc="600" dirty="0">
                <a:solidFill>
                  <a:srgbClr val="6A6158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</a:rPr>
              <a:t>名人影响</a:t>
            </a:r>
            <a:endParaRPr kumimoji="1" lang="zh-CN" altLang="en-US" sz="3600" spc="600" dirty="0">
              <a:solidFill>
                <a:srgbClr val="6A6158"/>
              </a:solidFill>
              <a:latin typeface="华康古籍真竹W3" panose="02020309000000000000" pitchFamily="49" charset="-122"/>
              <a:ea typeface="华康古籍真竹W3" panose="02020309000000000000" pitchFamily="49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861708" y="3052574"/>
            <a:ext cx="736600" cy="32110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3600" spc="600" dirty="0">
                <a:solidFill>
                  <a:srgbClr val="6A6158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</a:rPr>
              <a:t>社会因素</a:t>
            </a:r>
            <a:endParaRPr kumimoji="1" lang="zh-CN" altLang="en-US" sz="3600" spc="600" dirty="0">
              <a:solidFill>
                <a:srgbClr val="6A6158"/>
              </a:solidFill>
              <a:latin typeface="华康古籍真竹W3" panose="02020309000000000000" pitchFamily="49" charset="-122"/>
              <a:ea typeface="华康古籍真竹W3" panose="02020309000000000000" pitchFamily="49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文字占位符 1"/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sz="quarter" idx="11"/>
          </p:nvPr>
        </p:nvSpPr>
        <p:spPr/>
        <p:txBody>
          <a:bodyPr/>
          <a:lstStyle/>
          <a:p>
            <a:r>
              <a:rPr kumimoji="1" lang="en-US" altLang="zh-CN" dirty="0"/>
              <a:t>【</a:t>
            </a:r>
            <a:r>
              <a:rPr kumimoji="1" lang="zh-CN" altLang="en-US" dirty="0"/>
              <a:t>酿酒著作</a:t>
            </a:r>
            <a:r>
              <a:rPr kumimoji="1" lang="en-US" altLang="zh-CN" dirty="0"/>
              <a:t>】</a:t>
            </a:r>
            <a:endParaRPr kumimoji="1"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-283779" y="3429000"/>
            <a:ext cx="12975020" cy="3555124"/>
          </a:xfrm>
          <a:prstGeom prst="rect">
            <a:avLst/>
          </a:prstGeom>
          <a:solidFill>
            <a:srgbClr val="C0B7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竖排文字占位符 3"/>
          <p:cNvSpPr>
            <a:spLocks noGrp="1"/>
          </p:cNvSpPr>
          <p:nvPr>
            <p:ph type="body" orient="vert" sz="quarter" idx="12"/>
          </p:nvPr>
        </p:nvSpPr>
        <p:spPr>
          <a:xfrm>
            <a:off x="10255169" y="768864"/>
            <a:ext cx="914400" cy="4494252"/>
          </a:xfrm>
        </p:spPr>
        <p:txBody>
          <a:bodyPr/>
          <a:lstStyle/>
          <a:p>
            <a:r>
              <a:rPr kumimoji="1" lang="zh-CN" altLang="en-US" dirty="0"/>
              <a:t>出现世界上最早的酿酒工艺学著作</a:t>
            </a:r>
            <a:endParaRPr kumimoji="1"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983375" y="1017208"/>
            <a:ext cx="454680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CN" altLang="en-US" sz="3200" dirty="0">
                <a:solidFill>
                  <a:srgbClr val="493825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</a:rPr>
              <a:t>《齐民要术》</a:t>
            </a:r>
            <a:r>
              <a:rPr kumimoji="1" lang="zh-CN" altLang="en-US" sz="3200" dirty="0">
                <a:sym typeface="+mn-ea"/>
              </a:rPr>
              <a:t>贾思勰</a:t>
            </a:r>
            <a:endParaRPr kumimoji="1" lang="zh-CN" altLang="en-US" sz="3200" dirty="0">
              <a:solidFill>
                <a:srgbClr val="493825"/>
              </a:solidFill>
              <a:latin typeface="华康古籍真竹W3" panose="02020309000000000000" pitchFamily="49" charset="-122"/>
              <a:ea typeface="华康古籍真竹W3" panose="02020309000000000000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360860" y="1744989"/>
            <a:ext cx="3791838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000" dirty="0">
                <a:solidFill>
                  <a:srgbClr val="8E8371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</a:rPr>
              <a:t>收录了八种制曲法，四十余种酿酒法。还总结了许多酿酒的原理，尤具指导意义。</a:t>
            </a:r>
            <a:endParaRPr kumimoji="1" lang="zh-CN" altLang="en-US" sz="2000" dirty="0">
              <a:solidFill>
                <a:srgbClr val="8E8371"/>
              </a:solidFill>
              <a:latin typeface="华康古籍真竹W3" panose="02020309000000000000" pitchFamily="49" charset="-122"/>
              <a:ea typeface="华康古籍真竹W3" panose="02020309000000000000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83375" y="3549067"/>
            <a:ext cx="454680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CN" altLang="en-US" sz="3200" dirty="0">
                <a:solidFill>
                  <a:srgbClr val="493825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</a:rPr>
              <a:t>其他酒艺著作</a:t>
            </a:r>
            <a:endParaRPr kumimoji="1" lang="zh-CN" altLang="en-US" sz="3200" dirty="0">
              <a:solidFill>
                <a:srgbClr val="493825"/>
              </a:solidFill>
              <a:latin typeface="华康古籍真竹W3" panose="02020309000000000000" pitchFamily="49" charset="-122"/>
              <a:ea typeface="华康古籍真竹W3" panose="02020309000000000000" pitchFamily="49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360860" y="4292088"/>
            <a:ext cx="473514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000" dirty="0">
                <a:solidFill>
                  <a:srgbClr val="8E8371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</a:rPr>
              <a:t>《四时酒要方》、《白酒方》、《七日面酒法》、《杂酒食要方》、《酒并饮食方》等</a:t>
            </a:r>
            <a:endParaRPr kumimoji="1" lang="zh-CN" altLang="en-US" sz="2000" dirty="0">
              <a:solidFill>
                <a:srgbClr val="8E8371"/>
              </a:solidFill>
              <a:latin typeface="华康古籍真竹W3" panose="02020309000000000000" pitchFamily="49" charset="-122"/>
              <a:ea typeface="华康古籍真竹W3" panose="02020309000000000000" pitchFamily="49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6228796" y="1482211"/>
            <a:ext cx="3893577" cy="3893577"/>
          </a:xfrm>
          <a:prstGeom prst="ellipse">
            <a:avLst/>
          </a:prstGeom>
          <a:blipFill dpi="0"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alphaModFix amt="57000"/>
          </a:blip>
          <a:stretch>
            <a:fillRect/>
          </a:stretch>
        </p:blipFill>
        <p:spPr>
          <a:xfrm>
            <a:off x="10674102" y="4599666"/>
            <a:ext cx="1982718" cy="1897133"/>
          </a:xfrm>
          <a:prstGeom prst="rect">
            <a:avLst/>
          </a:prstGeom>
        </p:spPr>
      </p:pic>
      <p:sp>
        <p:nvSpPr>
          <p:cNvPr id="17" name="竖排文字占位符 3"/>
          <p:cNvSpPr txBox="1"/>
          <p:nvPr/>
        </p:nvSpPr>
        <p:spPr>
          <a:xfrm>
            <a:off x="11170920" y="5091032"/>
            <a:ext cx="914400" cy="914400"/>
          </a:xfrm>
          <a:prstGeom prst="rect">
            <a:avLst/>
          </a:prstGeom>
        </p:spPr>
        <p:txBody>
          <a:bodyPr vert="eaVer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600" kern="1200">
                <a:solidFill>
                  <a:schemeClr val="bg1">
                    <a:alpha val="46000"/>
                  </a:schemeClr>
                </a:solidFill>
                <a:latin typeface="华康古籍木兰W3" panose="02020309000000000000" pitchFamily="49" charset="-122"/>
                <a:ea typeface="华康古籍木兰W3" panose="02020309000000000000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dirty="0"/>
              <a:t>肆</a:t>
            </a:r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7505065" y="5636895"/>
            <a:ext cx="1391920" cy="368300"/>
          </a:xfrm>
          <a:prstGeom prst="rect">
            <a:avLst/>
          </a:prstGeom>
          <a:blipFill rotWithShape="1">
            <a:blip r:embed="rId4">
              <a:alphaModFix amt="79000"/>
            </a:blip>
          </a:blip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kern="0" dirty="0">
                <a:solidFill>
                  <a:schemeClr val="tx1"/>
                </a:solidFill>
                <a:uFillTx/>
                <a:latin typeface="华康古籍真竹W3" panose="02020309000000000000" pitchFamily="49" charset="-122"/>
                <a:ea typeface="华康古籍真竹W3" panose="02020309000000000000" pitchFamily="49" charset="-122"/>
              </a:rPr>
              <a:t>贾思勰画像</a:t>
            </a:r>
            <a:endParaRPr kumimoji="1" lang="zh-CN" altLang="en-US" kern="0" dirty="0">
              <a:solidFill>
                <a:schemeClr val="tx1"/>
              </a:solidFill>
              <a:uFillTx/>
              <a:latin typeface="华康古籍真竹W3" panose="02020309000000000000" pitchFamily="49" charset="-122"/>
              <a:ea typeface="华康古籍真竹W3" panose="02020309000000000000" pitchFamily="49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730312" y="2063312"/>
            <a:ext cx="2731376" cy="2731376"/>
          </a:xfrm>
          <a:prstGeom prst="ellipse">
            <a:avLst/>
          </a:prstGeom>
          <a:noFill/>
          <a:ln>
            <a:solidFill>
              <a:srgbClr val="BFB8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50" name="图片 4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384539" flipH="1" flipV="1">
            <a:off x="5946217" y="2267041"/>
            <a:ext cx="2419583" cy="2834707"/>
          </a:xfrm>
          <a:prstGeom prst="rect">
            <a:avLst/>
          </a:prstGeom>
          <a:effectLst/>
        </p:spPr>
      </p:pic>
      <p:sp>
        <p:nvSpPr>
          <p:cNvPr id="44" name="文本框 43"/>
          <p:cNvSpPr txBox="1"/>
          <p:nvPr/>
        </p:nvSpPr>
        <p:spPr>
          <a:xfrm>
            <a:off x="5447644" y="2625988"/>
            <a:ext cx="1292662" cy="70788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7200" dirty="0">
                <a:solidFill>
                  <a:srgbClr val="493825"/>
                </a:solidFill>
                <a:latin typeface="华康古籍木兰W3" panose="02020309000000000000" pitchFamily="49" charset="-122"/>
                <a:ea typeface="华康古籍木兰W3" panose="02020309000000000000" pitchFamily="49" charset="-122"/>
              </a:rPr>
              <a:t>伍</a:t>
            </a:r>
            <a:endParaRPr kumimoji="1" lang="zh-CN" altLang="en-US" sz="7200" dirty="0">
              <a:solidFill>
                <a:srgbClr val="493825"/>
              </a:solidFill>
              <a:latin typeface="华康古籍木兰W3" panose="02020309000000000000" pitchFamily="49" charset="-122"/>
              <a:ea typeface="华康古籍木兰W3" panose="02020309000000000000" pitchFamily="49" charset="-122"/>
            </a:endParaRPr>
          </a:p>
        </p:txBody>
      </p:sp>
      <p:sp>
        <p:nvSpPr>
          <p:cNvPr id="49" name="椭圆 48"/>
          <p:cNvSpPr/>
          <p:nvPr/>
        </p:nvSpPr>
        <p:spPr>
          <a:xfrm>
            <a:off x="1161553" y="-1505447"/>
            <a:ext cx="9868894" cy="9868894"/>
          </a:xfrm>
          <a:prstGeom prst="ellipse">
            <a:avLst/>
          </a:prstGeom>
          <a:noFill/>
          <a:ln>
            <a:solidFill>
              <a:srgbClr val="BFB8AA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4830187" y="3826605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kumimoji="1" lang="zh-CN" alt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</a:rPr>
              <a:t>社会因素</a:t>
            </a:r>
            <a:endParaRPr kumimoji="1" lang="zh-CN" alt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华康古籍真竹W3" panose="02020309000000000000" pitchFamily="49" charset="-122"/>
              <a:ea typeface="华康古籍真竹W3" panose="02020309000000000000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717606" y="768864"/>
            <a:ext cx="8782592" cy="5321970"/>
          </a:xfrm>
          <a:prstGeom prst="rect">
            <a:avLst/>
          </a:prstGeom>
          <a:noFill/>
          <a:ln>
            <a:solidFill>
              <a:srgbClr val="C0B7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en-US" altLang="zh-CN" sz="2400" b="0" i="0" u="none" strike="noStrike" kern="1200" cap="none" spc="600" normalizeH="0" baseline="0" noProof="0" dirty="0">
              <a:ln>
                <a:noFill/>
              </a:ln>
              <a:solidFill>
                <a:srgbClr val="493825"/>
              </a:solidFill>
              <a:effectLst/>
              <a:uLnTx/>
              <a:uFillTx/>
              <a:latin typeface="华康古籍真竹W3" panose="02020309000000000000" pitchFamily="49" charset="-122"/>
              <a:ea typeface="华康古籍真竹W3" panose="02020309000000000000" pitchFamily="49" charset="-122"/>
              <a:cs typeface="+mn-cs"/>
            </a:endParaRPr>
          </a:p>
        </p:txBody>
      </p:sp>
      <p:sp>
        <p:nvSpPr>
          <p:cNvPr id="2" name="竖排文字占位符 1"/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r>
              <a:rPr kumimoji="1" lang="zh-CN" altLang="en-US" dirty="0"/>
              <a:t>伍</a:t>
            </a:r>
            <a:endParaRPr kumimoji="1"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66548" y="537391"/>
            <a:ext cx="2146300" cy="3093197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 rot="5400000">
            <a:off x="5544090" y="2679812"/>
            <a:ext cx="7029332" cy="1478428"/>
          </a:xfrm>
          <a:prstGeom prst="rect">
            <a:avLst/>
          </a:prstGeom>
          <a:solidFill>
            <a:srgbClr val="A44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en-US" altLang="zh-CN" sz="24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古籍真竹W3" panose="02020309000000000000" pitchFamily="49" charset="-122"/>
              <a:ea typeface="华康古籍真竹W3" panose="02020309000000000000" pitchFamily="49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alphaModFix amt="22000"/>
          </a:blip>
          <a:srcRect/>
          <a:stretch>
            <a:fillRect/>
          </a:stretch>
        </p:blipFill>
        <p:spPr>
          <a:xfrm>
            <a:off x="8319542" y="521890"/>
            <a:ext cx="806007" cy="3111500"/>
          </a:xfrm>
          <a:custGeom>
            <a:avLst/>
            <a:gdLst>
              <a:gd name="connsiteX0" fmla="*/ 0 w 806007"/>
              <a:gd name="connsiteY0" fmla="*/ 0 h 3111500"/>
              <a:gd name="connsiteX1" fmla="*/ 806007 w 806007"/>
              <a:gd name="connsiteY1" fmla="*/ 0 h 3111500"/>
              <a:gd name="connsiteX2" fmla="*/ 806007 w 806007"/>
              <a:gd name="connsiteY2" fmla="*/ 3111500 h 3111500"/>
              <a:gd name="connsiteX3" fmla="*/ 0 w 806007"/>
              <a:gd name="connsiteY3" fmla="*/ 3111500 h 311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007" h="3111500">
                <a:moveTo>
                  <a:pt x="0" y="0"/>
                </a:moveTo>
                <a:lnTo>
                  <a:pt x="806007" y="0"/>
                </a:lnTo>
                <a:lnTo>
                  <a:pt x="806007" y="3111500"/>
                </a:lnTo>
                <a:lnTo>
                  <a:pt x="0" y="3111500"/>
                </a:lnTo>
                <a:close/>
              </a:path>
            </a:pathLst>
          </a:cu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alphaModFix amt="60000"/>
            <a:biLevel thresh="25000"/>
          </a:blip>
          <a:stretch>
            <a:fillRect/>
          </a:stretch>
        </p:blipFill>
        <p:spPr>
          <a:xfrm>
            <a:off x="8764494" y="1336410"/>
            <a:ext cx="639086" cy="38426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alphaModFix amt="60000"/>
            <a:biLevel thresh="25000"/>
          </a:blip>
          <a:stretch>
            <a:fillRect/>
          </a:stretch>
        </p:blipFill>
        <p:spPr>
          <a:xfrm rot="10800000">
            <a:off x="8739213" y="4946601"/>
            <a:ext cx="639086" cy="384261"/>
          </a:xfrm>
          <a:prstGeom prst="rect">
            <a:avLst/>
          </a:prstGeom>
        </p:spPr>
      </p:pic>
      <p:sp>
        <p:nvSpPr>
          <p:cNvPr id="15" name="竖排文字占位符 2"/>
          <p:cNvSpPr txBox="1"/>
          <p:nvPr/>
        </p:nvSpPr>
        <p:spPr>
          <a:xfrm flipH="1">
            <a:off x="1190477" y="2298801"/>
            <a:ext cx="6488302" cy="2646152"/>
          </a:xfrm>
          <a:prstGeom prst="rect">
            <a:avLst/>
          </a:prstGeom>
        </p:spPr>
        <p:txBody>
          <a:bodyPr vert="eaVer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 spc="600">
                <a:solidFill>
                  <a:srgbClr val="493825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1" lang="zh-CN" altLang="en-US" sz="2800" b="0" i="0" u="none" strike="noStrike" kern="1200" cap="none" spc="12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古籍真竹W3" panose="02020309000000000000" pitchFamily="49" charset="-122"/>
              <a:ea typeface="华康古籍真竹W3" panose="02020309000000000000" pitchFamily="49" charset="-122"/>
              <a:cs typeface="+mn-cs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alphaModFix amt="37000"/>
          </a:blip>
          <a:srcRect/>
          <a:stretch>
            <a:fillRect/>
          </a:stretch>
        </p:blipFill>
        <p:spPr>
          <a:xfrm rot="3525650">
            <a:off x="8256442" y="5941386"/>
            <a:ext cx="2002266" cy="2478558"/>
          </a:xfrm>
          <a:custGeom>
            <a:avLst/>
            <a:gdLst>
              <a:gd name="connsiteX0" fmla="*/ 0 w 2002266"/>
              <a:gd name="connsiteY0" fmla="*/ 0 h 2478558"/>
              <a:gd name="connsiteX1" fmla="*/ 2002266 w 2002266"/>
              <a:gd name="connsiteY1" fmla="*/ 1214487 h 2478558"/>
              <a:gd name="connsiteX2" fmla="*/ 1235536 w 2002266"/>
              <a:gd name="connsiteY2" fmla="*/ 2478558 h 2478558"/>
              <a:gd name="connsiteX3" fmla="*/ 0 w 2002266"/>
              <a:gd name="connsiteY3" fmla="*/ 1729136 h 247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2266" h="2478558">
                <a:moveTo>
                  <a:pt x="0" y="0"/>
                </a:moveTo>
                <a:lnTo>
                  <a:pt x="2002266" y="1214487"/>
                </a:lnTo>
                <a:lnTo>
                  <a:pt x="1235536" y="2478558"/>
                </a:lnTo>
                <a:lnTo>
                  <a:pt x="0" y="1729136"/>
                </a:lnTo>
                <a:close/>
              </a:path>
            </a:pathLst>
          </a:custGeom>
        </p:spPr>
      </p:pic>
      <p:sp>
        <p:nvSpPr>
          <p:cNvPr id="5" name="文本框 4"/>
          <p:cNvSpPr txBox="1"/>
          <p:nvPr/>
        </p:nvSpPr>
        <p:spPr>
          <a:xfrm>
            <a:off x="8696284" y="2327845"/>
            <a:ext cx="738664" cy="29736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社会因素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18651" y="1206710"/>
            <a:ext cx="2146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93825"/>
                </a:solidFill>
                <a:effectLst/>
                <a:uLnTx/>
                <a:uFillTx/>
                <a:latin typeface="华康古籍真竹W3" panose="02020309000000000000" pitchFamily="49" charset="-122"/>
                <a:ea typeface="华康古籍真竹W3" panose="02020309000000000000" pitchFamily="49" charset="-122"/>
                <a:cs typeface="+mn-cs"/>
              </a:rPr>
              <a:t>社会动乱</a:t>
            </a: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93825"/>
              </a:solidFill>
              <a:effectLst/>
              <a:uLnTx/>
              <a:uFillTx/>
              <a:latin typeface="华康古籍真竹W3" panose="02020309000000000000" pitchFamily="49" charset="-122"/>
              <a:ea typeface="华康古籍真竹W3" panose="02020309000000000000" pitchFamily="49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06470" y="2417526"/>
            <a:ext cx="6370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国家动荡分裂，政权频繁更替，战乱频发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97858" y="3638605"/>
            <a:ext cx="5801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三国时期国家处于分裂状态，局势动荡，天下纷争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晋朝：八王之乱，永嘉之乱，五胡乱华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717606" y="768864"/>
            <a:ext cx="8782592" cy="5321970"/>
          </a:xfrm>
          <a:prstGeom prst="rect">
            <a:avLst/>
          </a:prstGeom>
          <a:noFill/>
          <a:ln>
            <a:solidFill>
              <a:srgbClr val="C0B7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en-US" altLang="zh-CN" sz="2400" b="0" i="0" u="none" strike="noStrike" kern="1200" cap="none" spc="600" normalizeH="0" baseline="0" noProof="0" dirty="0">
              <a:ln>
                <a:noFill/>
              </a:ln>
              <a:solidFill>
                <a:srgbClr val="493825"/>
              </a:solidFill>
              <a:effectLst/>
              <a:uLnTx/>
              <a:uFillTx/>
              <a:latin typeface="华康古籍真竹W3" panose="02020309000000000000" pitchFamily="49" charset="-122"/>
              <a:ea typeface="华康古籍真竹W3" panose="02020309000000000000" pitchFamily="49" charset="-122"/>
              <a:cs typeface="+mn-cs"/>
            </a:endParaRPr>
          </a:p>
        </p:txBody>
      </p:sp>
      <p:sp>
        <p:nvSpPr>
          <p:cNvPr id="2" name="竖排文字占位符 1"/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r>
              <a:rPr kumimoji="1" lang="zh-CN" altLang="en-US" dirty="0"/>
              <a:t>伍</a:t>
            </a:r>
            <a:endParaRPr kumimoji="1"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66548" y="537391"/>
            <a:ext cx="2146300" cy="3093197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 rot="5400000">
            <a:off x="5544090" y="2679812"/>
            <a:ext cx="7029332" cy="1478428"/>
          </a:xfrm>
          <a:prstGeom prst="rect">
            <a:avLst/>
          </a:prstGeom>
          <a:solidFill>
            <a:srgbClr val="A44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en-US" altLang="zh-CN" sz="24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古籍真竹W3" panose="02020309000000000000" pitchFamily="49" charset="-122"/>
              <a:ea typeface="华康古籍真竹W3" panose="02020309000000000000" pitchFamily="49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alphaModFix amt="22000"/>
          </a:blip>
          <a:srcRect/>
          <a:stretch>
            <a:fillRect/>
          </a:stretch>
        </p:blipFill>
        <p:spPr>
          <a:xfrm>
            <a:off x="8319542" y="521890"/>
            <a:ext cx="806007" cy="3111500"/>
          </a:xfrm>
          <a:custGeom>
            <a:avLst/>
            <a:gdLst>
              <a:gd name="connsiteX0" fmla="*/ 0 w 806007"/>
              <a:gd name="connsiteY0" fmla="*/ 0 h 3111500"/>
              <a:gd name="connsiteX1" fmla="*/ 806007 w 806007"/>
              <a:gd name="connsiteY1" fmla="*/ 0 h 3111500"/>
              <a:gd name="connsiteX2" fmla="*/ 806007 w 806007"/>
              <a:gd name="connsiteY2" fmla="*/ 3111500 h 3111500"/>
              <a:gd name="connsiteX3" fmla="*/ 0 w 806007"/>
              <a:gd name="connsiteY3" fmla="*/ 3111500 h 311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007" h="3111500">
                <a:moveTo>
                  <a:pt x="0" y="0"/>
                </a:moveTo>
                <a:lnTo>
                  <a:pt x="806007" y="0"/>
                </a:lnTo>
                <a:lnTo>
                  <a:pt x="806007" y="3111500"/>
                </a:lnTo>
                <a:lnTo>
                  <a:pt x="0" y="3111500"/>
                </a:lnTo>
                <a:close/>
              </a:path>
            </a:pathLst>
          </a:cu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alphaModFix amt="60000"/>
            <a:biLevel thresh="25000"/>
          </a:blip>
          <a:stretch>
            <a:fillRect/>
          </a:stretch>
        </p:blipFill>
        <p:spPr>
          <a:xfrm>
            <a:off x="8764494" y="1336410"/>
            <a:ext cx="639086" cy="38426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alphaModFix amt="60000"/>
            <a:biLevel thresh="25000"/>
          </a:blip>
          <a:stretch>
            <a:fillRect/>
          </a:stretch>
        </p:blipFill>
        <p:spPr>
          <a:xfrm rot="10800000">
            <a:off x="8739213" y="4946601"/>
            <a:ext cx="639086" cy="384261"/>
          </a:xfrm>
          <a:prstGeom prst="rect">
            <a:avLst/>
          </a:prstGeom>
        </p:spPr>
      </p:pic>
      <p:sp>
        <p:nvSpPr>
          <p:cNvPr id="15" name="竖排文字占位符 2"/>
          <p:cNvSpPr txBox="1"/>
          <p:nvPr/>
        </p:nvSpPr>
        <p:spPr>
          <a:xfrm flipH="1">
            <a:off x="1190477" y="2298801"/>
            <a:ext cx="6488302" cy="2646152"/>
          </a:xfrm>
          <a:prstGeom prst="rect">
            <a:avLst/>
          </a:prstGeom>
        </p:spPr>
        <p:txBody>
          <a:bodyPr vert="eaVer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 spc="600">
                <a:solidFill>
                  <a:srgbClr val="493825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1" lang="zh-CN" altLang="en-US" sz="2800" b="0" i="0" u="none" strike="noStrike" kern="1200" cap="none" spc="12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古籍真竹W3" panose="02020309000000000000" pitchFamily="49" charset="-122"/>
              <a:ea typeface="华康古籍真竹W3" panose="02020309000000000000" pitchFamily="49" charset="-122"/>
              <a:cs typeface="+mn-cs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alphaModFix amt="37000"/>
          </a:blip>
          <a:srcRect/>
          <a:stretch>
            <a:fillRect/>
          </a:stretch>
        </p:blipFill>
        <p:spPr>
          <a:xfrm rot="3525650">
            <a:off x="8256442" y="5941386"/>
            <a:ext cx="2002266" cy="2478558"/>
          </a:xfrm>
          <a:custGeom>
            <a:avLst/>
            <a:gdLst>
              <a:gd name="connsiteX0" fmla="*/ 0 w 2002266"/>
              <a:gd name="connsiteY0" fmla="*/ 0 h 2478558"/>
              <a:gd name="connsiteX1" fmla="*/ 2002266 w 2002266"/>
              <a:gd name="connsiteY1" fmla="*/ 1214487 h 2478558"/>
              <a:gd name="connsiteX2" fmla="*/ 1235536 w 2002266"/>
              <a:gd name="connsiteY2" fmla="*/ 2478558 h 2478558"/>
              <a:gd name="connsiteX3" fmla="*/ 0 w 2002266"/>
              <a:gd name="connsiteY3" fmla="*/ 1729136 h 247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2266" h="2478558">
                <a:moveTo>
                  <a:pt x="0" y="0"/>
                </a:moveTo>
                <a:lnTo>
                  <a:pt x="2002266" y="1214487"/>
                </a:lnTo>
                <a:lnTo>
                  <a:pt x="1235536" y="2478558"/>
                </a:lnTo>
                <a:lnTo>
                  <a:pt x="0" y="1729136"/>
                </a:lnTo>
                <a:close/>
              </a:path>
            </a:pathLst>
          </a:custGeom>
        </p:spPr>
      </p:pic>
      <p:sp>
        <p:nvSpPr>
          <p:cNvPr id="5" name="文本框 4"/>
          <p:cNvSpPr txBox="1"/>
          <p:nvPr/>
        </p:nvSpPr>
        <p:spPr>
          <a:xfrm>
            <a:off x="8696284" y="2327845"/>
            <a:ext cx="738664" cy="29736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社会因素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18651" y="1206710"/>
            <a:ext cx="2146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93825"/>
                </a:solidFill>
                <a:effectLst/>
                <a:uLnTx/>
                <a:uFillTx/>
                <a:latin typeface="华康古籍真竹W3" panose="02020309000000000000" pitchFamily="49" charset="-122"/>
                <a:ea typeface="华康古籍真竹W3" panose="02020309000000000000" pitchFamily="49" charset="-122"/>
                <a:cs typeface="+mn-cs"/>
              </a:rPr>
              <a:t>魏晋之风</a:t>
            </a: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93825"/>
              </a:solidFill>
              <a:effectLst/>
              <a:uLnTx/>
              <a:uFillTx/>
              <a:latin typeface="华康古籍真竹W3" panose="02020309000000000000" pitchFamily="49" charset="-122"/>
              <a:ea typeface="华康古籍真竹W3" panose="02020309000000000000" pitchFamily="49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37281" y="2430725"/>
            <a:ext cx="580113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率直任诞、清俊通脱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自信、风流潇洒、不滞于物、不拘礼节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独立特行，又颇喜雅集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玄学盛行，人们追求“虚无”的至上境界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717606" y="768864"/>
            <a:ext cx="8782592" cy="5321970"/>
          </a:xfrm>
          <a:prstGeom prst="rect">
            <a:avLst/>
          </a:prstGeom>
          <a:noFill/>
          <a:ln>
            <a:solidFill>
              <a:srgbClr val="C0B7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en-US" altLang="zh-CN" sz="2400" b="0" i="0" u="none" strike="noStrike" kern="1200" cap="none" spc="600" normalizeH="0" baseline="0" noProof="0" dirty="0">
              <a:ln>
                <a:noFill/>
              </a:ln>
              <a:solidFill>
                <a:srgbClr val="493825"/>
              </a:solidFill>
              <a:effectLst/>
              <a:uLnTx/>
              <a:uFillTx/>
              <a:latin typeface="华康古籍真竹W3" panose="02020309000000000000" pitchFamily="49" charset="-122"/>
              <a:ea typeface="华康古籍真竹W3" panose="02020309000000000000" pitchFamily="49" charset="-122"/>
              <a:cs typeface="+mn-cs"/>
            </a:endParaRPr>
          </a:p>
        </p:txBody>
      </p:sp>
      <p:sp>
        <p:nvSpPr>
          <p:cNvPr id="2" name="竖排文字占位符 1"/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r>
              <a:rPr kumimoji="1" lang="zh-CN" altLang="en-US" dirty="0"/>
              <a:t>伍</a:t>
            </a:r>
            <a:endParaRPr kumimoji="1"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66548" y="537391"/>
            <a:ext cx="2146300" cy="3093197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 rot="5400000">
            <a:off x="5544090" y="2679812"/>
            <a:ext cx="7029332" cy="1478428"/>
          </a:xfrm>
          <a:prstGeom prst="rect">
            <a:avLst/>
          </a:prstGeom>
          <a:solidFill>
            <a:srgbClr val="A44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en-US" altLang="zh-CN" sz="24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古籍真竹W3" panose="02020309000000000000" pitchFamily="49" charset="-122"/>
              <a:ea typeface="华康古籍真竹W3" panose="02020309000000000000" pitchFamily="49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alphaModFix amt="22000"/>
          </a:blip>
          <a:srcRect/>
          <a:stretch>
            <a:fillRect/>
          </a:stretch>
        </p:blipFill>
        <p:spPr>
          <a:xfrm>
            <a:off x="8336209" y="445690"/>
            <a:ext cx="806007" cy="3111500"/>
          </a:xfrm>
          <a:custGeom>
            <a:avLst/>
            <a:gdLst>
              <a:gd name="connsiteX0" fmla="*/ 0 w 806007"/>
              <a:gd name="connsiteY0" fmla="*/ 0 h 3111500"/>
              <a:gd name="connsiteX1" fmla="*/ 806007 w 806007"/>
              <a:gd name="connsiteY1" fmla="*/ 0 h 3111500"/>
              <a:gd name="connsiteX2" fmla="*/ 806007 w 806007"/>
              <a:gd name="connsiteY2" fmla="*/ 3111500 h 3111500"/>
              <a:gd name="connsiteX3" fmla="*/ 0 w 806007"/>
              <a:gd name="connsiteY3" fmla="*/ 3111500 h 311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007" h="3111500">
                <a:moveTo>
                  <a:pt x="0" y="0"/>
                </a:moveTo>
                <a:lnTo>
                  <a:pt x="806007" y="0"/>
                </a:lnTo>
                <a:lnTo>
                  <a:pt x="806007" y="3111500"/>
                </a:lnTo>
                <a:lnTo>
                  <a:pt x="0" y="3111500"/>
                </a:lnTo>
                <a:close/>
              </a:path>
            </a:pathLst>
          </a:cu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alphaModFix amt="60000"/>
            <a:biLevel thresh="25000"/>
          </a:blip>
          <a:stretch>
            <a:fillRect/>
          </a:stretch>
        </p:blipFill>
        <p:spPr>
          <a:xfrm>
            <a:off x="8764494" y="1336410"/>
            <a:ext cx="639086" cy="38426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alphaModFix amt="60000"/>
            <a:biLevel thresh="25000"/>
          </a:blip>
          <a:stretch>
            <a:fillRect/>
          </a:stretch>
        </p:blipFill>
        <p:spPr>
          <a:xfrm rot="10800000">
            <a:off x="8739213" y="4946601"/>
            <a:ext cx="639086" cy="384261"/>
          </a:xfrm>
          <a:prstGeom prst="rect">
            <a:avLst/>
          </a:prstGeom>
        </p:spPr>
      </p:pic>
      <p:sp>
        <p:nvSpPr>
          <p:cNvPr id="15" name="竖排文字占位符 2"/>
          <p:cNvSpPr txBox="1"/>
          <p:nvPr/>
        </p:nvSpPr>
        <p:spPr>
          <a:xfrm flipH="1">
            <a:off x="1220965" y="2353163"/>
            <a:ext cx="6488302" cy="2646152"/>
          </a:xfrm>
          <a:prstGeom prst="rect">
            <a:avLst/>
          </a:prstGeom>
        </p:spPr>
        <p:txBody>
          <a:bodyPr vert="eaVer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 spc="600">
                <a:solidFill>
                  <a:srgbClr val="493825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1" lang="zh-CN" altLang="en-US" sz="2800" b="0" i="0" u="none" strike="noStrike" kern="1200" cap="none" spc="12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古籍真竹W3" panose="02020309000000000000" pitchFamily="49" charset="-122"/>
              <a:ea typeface="华康古籍真竹W3" panose="02020309000000000000" pitchFamily="49" charset="-122"/>
              <a:cs typeface="+mn-cs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alphaModFix amt="37000"/>
          </a:blip>
          <a:srcRect/>
          <a:stretch>
            <a:fillRect/>
          </a:stretch>
        </p:blipFill>
        <p:spPr>
          <a:xfrm rot="3525650">
            <a:off x="8256442" y="5941386"/>
            <a:ext cx="2002266" cy="2478558"/>
          </a:xfrm>
          <a:custGeom>
            <a:avLst/>
            <a:gdLst>
              <a:gd name="connsiteX0" fmla="*/ 0 w 2002266"/>
              <a:gd name="connsiteY0" fmla="*/ 0 h 2478558"/>
              <a:gd name="connsiteX1" fmla="*/ 2002266 w 2002266"/>
              <a:gd name="connsiteY1" fmla="*/ 1214487 h 2478558"/>
              <a:gd name="connsiteX2" fmla="*/ 1235536 w 2002266"/>
              <a:gd name="connsiteY2" fmla="*/ 2478558 h 2478558"/>
              <a:gd name="connsiteX3" fmla="*/ 0 w 2002266"/>
              <a:gd name="connsiteY3" fmla="*/ 1729136 h 247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2266" h="2478558">
                <a:moveTo>
                  <a:pt x="0" y="0"/>
                </a:moveTo>
                <a:lnTo>
                  <a:pt x="2002266" y="1214487"/>
                </a:lnTo>
                <a:lnTo>
                  <a:pt x="1235536" y="2478558"/>
                </a:lnTo>
                <a:lnTo>
                  <a:pt x="0" y="1729136"/>
                </a:lnTo>
                <a:close/>
              </a:path>
            </a:pathLst>
          </a:custGeom>
        </p:spPr>
      </p:pic>
      <p:sp>
        <p:nvSpPr>
          <p:cNvPr id="5" name="文本框 4"/>
          <p:cNvSpPr txBox="1"/>
          <p:nvPr/>
        </p:nvSpPr>
        <p:spPr>
          <a:xfrm>
            <a:off x="8696284" y="2327845"/>
            <a:ext cx="738664" cy="29736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社会因素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18651" y="1206710"/>
            <a:ext cx="3503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93825"/>
                </a:solidFill>
                <a:effectLst/>
                <a:uLnTx/>
                <a:uFillTx/>
                <a:latin typeface="华康古籍真竹W3" panose="02020309000000000000" pitchFamily="49" charset="-122"/>
                <a:ea typeface="华康古籍真竹W3" panose="02020309000000000000" pitchFamily="49" charset="-122"/>
                <a:cs typeface="+mn-cs"/>
              </a:rPr>
              <a:t>服食</a:t>
            </a: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93825"/>
                </a:solidFill>
                <a:effectLst/>
                <a:uLnTx/>
                <a:uFillTx/>
                <a:latin typeface="华康古籍真竹W3" panose="02020309000000000000" pitchFamily="49" charset="-122"/>
                <a:ea typeface="华康古籍真竹W3" panose="02020309000000000000" pitchFamily="49" charset="-122"/>
                <a:cs typeface="+mn-cs"/>
              </a:rPr>
              <a:t>"</a:t>
            </a:r>
            <a:r>
              <a:rPr kumimoji="1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93825"/>
                </a:solidFill>
                <a:effectLst/>
                <a:uLnTx/>
                <a:uFillTx/>
                <a:latin typeface="华康古籍真竹W3" panose="02020309000000000000" pitchFamily="49" charset="-122"/>
                <a:ea typeface="华康古籍真竹W3" panose="02020309000000000000" pitchFamily="49" charset="-122"/>
                <a:cs typeface="+mn-cs"/>
              </a:rPr>
              <a:t>五石散</a:t>
            </a: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93825"/>
                </a:solidFill>
                <a:effectLst/>
                <a:uLnTx/>
                <a:uFillTx/>
                <a:latin typeface="华康古籍真竹W3" panose="02020309000000000000" pitchFamily="49" charset="-122"/>
                <a:ea typeface="华康古籍真竹W3" panose="02020309000000000000" pitchFamily="49" charset="-122"/>
                <a:cs typeface="+mn-cs"/>
              </a:rPr>
              <a:t>"</a:t>
            </a: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93825"/>
              </a:solidFill>
              <a:effectLst/>
              <a:uLnTx/>
              <a:uFillTx/>
              <a:latin typeface="华康古籍真竹W3" panose="02020309000000000000" pitchFamily="49" charset="-122"/>
              <a:ea typeface="华康古籍真竹W3" panose="02020309000000000000" pitchFamily="49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35242" y="1940964"/>
            <a:ext cx="6090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"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五石散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"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又称寒食散，药性燥热剧烈，人服食后会感到浑身发热、气血上涌，产生一种精神焕发、精神亢奋的迷惑人的短期效果，类似于吸毒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35242" y="3240778"/>
            <a:ext cx="5801134" cy="2353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魏晋时期服食五石散的风气迅速盛行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过量吸食会导致神志不清，精神涣散，甚至做出当众脱光衣服等不雅的举动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饮酒散热，借助酒精的挥发可以在最短时间内缓解五石散的副作用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730312" y="2063312"/>
            <a:ext cx="2731376" cy="2731376"/>
          </a:xfrm>
          <a:prstGeom prst="ellipse">
            <a:avLst/>
          </a:prstGeom>
          <a:noFill/>
          <a:ln>
            <a:solidFill>
              <a:srgbClr val="BFB8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50" name="图片 4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384539" flipH="1" flipV="1">
            <a:off x="5946217" y="2267041"/>
            <a:ext cx="2419583" cy="2834707"/>
          </a:xfrm>
          <a:prstGeom prst="rect">
            <a:avLst/>
          </a:prstGeom>
          <a:effectLst/>
        </p:spPr>
      </p:pic>
      <p:sp>
        <p:nvSpPr>
          <p:cNvPr id="44" name="文本框 43"/>
          <p:cNvSpPr txBox="1"/>
          <p:nvPr/>
        </p:nvSpPr>
        <p:spPr>
          <a:xfrm>
            <a:off x="5449986" y="2625988"/>
            <a:ext cx="1290320" cy="70788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7200" dirty="0">
                <a:solidFill>
                  <a:srgbClr val="493825"/>
                </a:solidFill>
                <a:latin typeface="华康古籍木兰W3" panose="02020309000000000000" pitchFamily="49" charset="-122"/>
                <a:ea typeface="华康古籍木兰W3" panose="02020309000000000000" pitchFamily="49" charset="-122"/>
              </a:rPr>
              <a:t>陆</a:t>
            </a:r>
            <a:endParaRPr kumimoji="1" lang="zh-CN" altLang="en-US" sz="7200" dirty="0">
              <a:solidFill>
                <a:srgbClr val="493825"/>
              </a:solidFill>
              <a:latin typeface="华康古籍木兰W3" panose="02020309000000000000" pitchFamily="49" charset="-122"/>
              <a:ea typeface="华康古籍木兰W3" panose="02020309000000000000" pitchFamily="49" charset="-122"/>
            </a:endParaRPr>
          </a:p>
        </p:txBody>
      </p:sp>
      <p:sp>
        <p:nvSpPr>
          <p:cNvPr id="49" name="椭圆 48"/>
          <p:cNvSpPr/>
          <p:nvPr/>
        </p:nvSpPr>
        <p:spPr>
          <a:xfrm>
            <a:off x="1161553" y="-1505447"/>
            <a:ext cx="9868894" cy="9868894"/>
          </a:xfrm>
          <a:prstGeom prst="ellipse">
            <a:avLst/>
          </a:prstGeom>
          <a:noFill/>
          <a:ln>
            <a:solidFill>
              <a:srgbClr val="BFB8AA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4841716" y="3826605"/>
            <a:ext cx="262382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kumimoji="1" lang="zh-CN" alt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</a:rPr>
              <a:t>名人影响</a:t>
            </a:r>
            <a:endParaRPr kumimoji="1" lang="zh-CN" alt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华康古籍真竹W3" panose="02020309000000000000" pitchFamily="49" charset="-122"/>
              <a:ea typeface="华康古籍真竹W3" panose="02020309000000000000" pitchFamily="49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717606" y="768864"/>
            <a:ext cx="8782592" cy="5321970"/>
          </a:xfrm>
          <a:prstGeom prst="rect">
            <a:avLst/>
          </a:prstGeom>
          <a:noFill/>
          <a:ln>
            <a:solidFill>
              <a:srgbClr val="C0B7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endParaRPr kumimoji="1" lang="en-US" altLang="zh-CN" sz="2400" spc="600" dirty="0">
              <a:solidFill>
                <a:srgbClr val="493825"/>
              </a:solidFill>
              <a:latin typeface="华康古籍真竹W3" panose="02020309000000000000" pitchFamily="49" charset="-122"/>
              <a:ea typeface="华康古籍真竹W3" panose="02020309000000000000" pitchFamily="49" charset="-122"/>
            </a:endParaRPr>
          </a:p>
        </p:txBody>
      </p:sp>
      <p:sp>
        <p:nvSpPr>
          <p:cNvPr id="2" name="竖排文字占位符 1"/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r>
              <a:rPr kumimoji="1" lang="zh-CN" altLang="en-US" dirty="0"/>
              <a:t>陆</a:t>
            </a:r>
            <a:endParaRPr kumimoji="1"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66548" y="537391"/>
            <a:ext cx="2146300" cy="3093197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 rot="5400000">
            <a:off x="5544090" y="2679812"/>
            <a:ext cx="7029332" cy="1478428"/>
          </a:xfrm>
          <a:prstGeom prst="rect">
            <a:avLst/>
          </a:prstGeom>
          <a:solidFill>
            <a:srgbClr val="A44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endParaRPr kumimoji="1" lang="en-US" altLang="zh-CN" sz="2400" spc="600" dirty="0">
              <a:latin typeface="华康古籍真竹W3" panose="02020309000000000000" pitchFamily="49" charset="-122"/>
              <a:ea typeface="华康古籍真竹W3" panose="02020309000000000000" pitchFamily="49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alphaModFix amt="22000"/>
          </a:blip>
          <a:srcRect/>
          <a:stretch>
            <a:fillRect/>
          </a:stretch>
        </p:blipFill>
        <p:spPr>
          <a:xfrm>
            <a:off x="8319542" y="521890"/>
            <a:ext cx="806007" cy="3111500"/>
          </a:xfrm>
          <a:custGeom>
            <a:avLst/>
            <a:gdLst>
              <a:gd name="connsiteX0" fmla="*/ 0 w 806007"/>
              <a:gd name="connsiteY0" fmla="*/ 0 h 3111500"/>
              <a:gd name="connsiteX1" fmla="*/ 806007 w 806007"/>
              <a:gd name="connsiteY1" fmla="*/ 0 h 3111500"/>
              <a:gd name="connsiteX2" fmla="*/ 806007 w 806007"/>
              <a:gd name="connsiteY2" fmla="*/ 3111500 h 3111500"/>
              <a:gd name="connsiteX3" fmla="*/ 0 w 806007"/>
              <a:gd name="connsiteY3" fmla="*/ 3111500 h 311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007" h="3111500">
                <a:moveTo>
                  <a:pt x="0" y="0"/>
                </a:moveTo>
                <a:lnTo>
                  <a:pt x="806007" y="0"/>
                </a:lnTo>
                <a:lnTo>
                  <a:pt x="806007" y="3111500"/>
                </a:lnTo>
                <a:lnTo>
                  <a:pt x="0" y="3111500"/>
                </a:lnTo>
                <a:close/>
              </a:path>
            </a:pathLst>
          </a:cu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alphaModFix amt="60000"/>
            <a:biLevel thresh="25000"/>
          </a:blip>
          <a:stretch>
            <a:fillRect/>
          </a:stretch>
        </p:blipFill>
        <p:spPr>
          <a:xfrm>
            <a:off x="8741731" y="1473165"/>
            <a:ext cx="639086" cy="38426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alphaModFix amt="60000"/>
            <a:biLevel thresh="25000"/>
          </a:blip>
          <a:stretch>
            <a:fillRect/>
          </a:stretch>
        </p:blipFill>
        <p:spPr>
          <a:xfrm rot="10800000">
            <a:off x="8819002" y="5190173"/>
            <a:ext cx="639086" cy="384261"/>
          </a:xfrm>
          <a:prstGeom prst="rect">
            <a:avLst/>
          </a:prstGeom>
        </p:spPr>
      </p:pic>
      <p:sp>
        <p:nvSpPr>
          <p:cNvPr id="15" name="竖排文字占位符 2"/>
          <p:cNvSpPr txBox="1"/>
          <p:nvPr/>
        </p:nvSpPr>
        <p:spPr>
          <a:xfrm>
            <a:off x="8572741" y="2200778"/>
            <a:ext cx="754971" cy="2646152"/>
          </a:xfrm>
          <a:prstGeom prst="rect">
            <a:avLst/>
          </a:prstGeom>
        </p:spPr>
        <p:txBody>
          <a:bodyPr vert="eaVer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 spc="600">
                <a:solidFill>
                  <a:srgbClr val="493825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kumimoji="1" lang="zh-CN" altLang="en-US" sz="2800" spc="1200" dirty="0">
                <a:solidFill>
                  <a:schemeClr val="bg1"/>
                </a:solidFill>
              </a:rPr>
              <a:t>酒中名士</a:t>
            </a:r>
            <a:endParaRPr kumimoji="1" lang="zh-CN" altLang="en-US" sz="2800" spc="1200" dirty="0">
              <a:solidFill>
                <a:schemeClr val="bg1"/>
              </a:solidFill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alphaModFix amt="37000"/>
          </a:blip>
          <a:srcRect/>
          <a:stretch>
            <a:fillRect/>
          </a:stretch>
        </p:blipFill>
        <p:spPr>
          <a:xfrm rot="3525650">
            <a:off x="8256442" y="5941386"/>
            <a:ext cx="2002266" cy="2478558"/>
          </a:xfrm>
          <a:custGeom>
            <a:avLst/>
            <a:gdLst>
              <a:gd name="connsiteX0" fmla="*/ 0 w 2002266"/>
              <a:gd name="connsiteY0" fmla="*/ 0 h 2478558"/>
              <a:gd name="connsiteX1" fmla="*/ 2002266 w 2002266"/>
              <a:gd name="connsiteY1" fmla="*/ 1214487 h 2478558"/>
              <a:gd name="connsiteX2" fmla="*/ 1235536 w 2002266"/>
              <a:gd name="connsiteY2" fmla="*/ 2478558 h 2478558"/>
              <a:gd name="connsiteX3" fmla="*/ 0 w 2002266"/>
              <a:gd name="connsiteY3" fmla="*/ 1729136 h 247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2266" h="2478558">
                <a:moveTo>
                  <a:pt x="0" y="0"/>
                </a:moveTo>
                <a:lnTo>
                  <a:pt x="2002266" y="1214487"/>
                </a:lnTo>
                <a:lnTo>
                  <a:pt x="1235536" y="2478558"/>
                </a:lnTo>
                <a:lnTo>
                  <a:pt x="0" y="1729136"/>
                </a:lnTo>
                <a:close/>
              </a:path>
            </a:pathLst>
          </a:custGeom>
        </p:spPr>
      </p:pic>
      <p:sp>
        <p:nvSpPr>
          <p:cNvPr id="3" name="文本框 2"/>
          <p:cNvSpPr txBox="1"/>
          <p:nvPr/>
        </p:nvSpPr>
        <p:spPr>
          <a:xfrm>
            <a:off x="1475105" y="2139950"/>
            <a:ext cx="5883910" cy="2768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华康古籍木兰W3" panose="02020309000000000000" pitchFamily="49" charset="-122"/>
                <a:ea typeface="华康古籍木兰W3" panose="02020309000000000000" pitchFamily="49" charset="-122"/>
                <a:sym typeface="+mn-ea"/>
              </a:rPr>
              <a:t>魏晋出现了一批率直任诞、清俊脱俗的名士们，他们的这种精神气质被后代人称之为</a:t>
            </a: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康古籍木兰W3" panose="02020309000000000000" pitchFamily="49" charset="-122"/>
                <a:ea typeface="华康古籍木兰W3" panose="02020309000000000000" pitchFamily="49" charset="-122"/>
                <a:sym typeface="+mn-ea"/>
              </a:rPr>
              <a:t>魏晋风度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华康古籍木兰W3" panose="02020309000000000000" pitchFamily="49" charset="-122"/>
                <a:ea typeface="华康古籍木兰W3" panose="02020309000000000000" pitchFamily="49" charset="-122"/>
                <a:sym typeface="+mn-ea"/>
              </a:rPr>
              <a:t>。酒成了彰显他们的这种魏晋风度的重要方式之一。他们以自身的的饮酒行为，襟怀气度反映并且影响了魏晋整个时代的酒文化。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华康古籍木兰W3" panose="02020309000000000000" pitchFamily="49" charset="-122"/>
              <a:ea typeface="华康古籍木兰W3" panose="02020309000000000000" pitchFamily="49" charset="-122"/>
              <a:sym typeface="+mn-ea"/>
            </a:endParaRPr>
          </a:p>
          <a:p>
            <a:endParaRPr lang="zh-CN" altLang="en-US" sz="2400" b="1">
              <a:latin typeface="华康古籍真竹W3" panose="02020309000000000000" pitchFamily="49" charset="-122"/>
              <a:ea typeface="华康古籍真竹W3" panose="02020309000000000000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r>
              <a:rPr lang="zh-CN" altLang="en-US"/>
              <a:t>陆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024890" y="748665"/>
            <a:ext cx="28854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latin typeface="华康古籍银杏W3" panose="02020309000000000000" pitchFamily="49" charset="-122"/>
                <a:ea typeface="华康古籍银杏W3" panose="02020309000000000000" pitchFamily="49" charset="-122"/>
              </a:rPr>
              <a:t>刘伶</a:t>
            </a:r>
            <a:endParaRPr lang="zh-CN" altLang="en-US" sz="3600" b="1">
              <a:latin typeface="华康古籍银杏W3" panose="02020309000000000000" pitchFamily="49" charset="-122"/>
              <a:ea typeface="华康古籍银杏W3" panose="02020309000000000000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982585" y="4570095"/>
            <a:ext cx="1950720" cy="368300"/>
          </a:xfrm>
          <a:prstGeom prst="rect">
            <a:avLst/>
          </a:prstGeom>
          <a:blipFill>
            <a:blip r:embed="rId1"/>
          </a:blipFill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latin typeface="华康古籍银杏W3" panose="02020309000000000000" pitchFamily="49" charset="-122"/>
                <a:ea typeface="华康古籍银杏W3" panose="02020309000000000000" pitchFamily="49" charset="-122"/>
              </a:rPr>
              <a:t>刘伶醉酒图</a:t>
            </a:r>
            <a:endParaRPr lang="zh-CN" altLang="en-US">
              <a:latin typeface="华康古籍银杏W3" panose="02020309000000000000" pitchFamily="49" charset="-122"/>
              <a:ea typeface="华康古籍银杏W3" panose="02020309000000000000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24890" y="1892300"/>
            <a:ext cx="441452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500">
                <a:solidFill>
                  <a:schemeClr val="tx1">
                    <a:lumMod val="75000"/>
                    <a:lumOff val="25000"/>
                  </a:schemeClr>
                </a:solidFill>
                <a:latin typeface="华康古籍木兰W3" panose="02020309000000000000" pitchFamily="49" charset="-122"/>
                <a:ea typeface="华康古籍木兰W3" panose="02020309000000000000" pitchFamily="49" charset="-122"/>
              </a:rPr>
              <a:t>用醉酒的行为来表达对世俗虚伪礼法的蔑视及对自然的向往</a:t>
            </a:r>
            <a:endParaRPr lang="zh-CN" altLang="en-US" sz="2500">
              <a:solidFill>
                <a:schemeClr val="tx1">
                  <a:lumMod val="75000"/>
                  <a:lumOff val="25000"/>
                </a:schemeClr>
              </a:solidFill>
              <a:latin typeface="华康古籍木兰W3" panose="02020309000000000000" pitchFamily="49" charset="-122"/>
              <a:ea typeface="华康古籍木兰W3" panose="02020309000000000000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24890" y="3923665"/>
            <a:ext cx="473265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2">
                    <a:lumMod val="50000"/>
                  </a:schemeClr>
                </a:solidFill>
                <a:latin typeface="华康古籍木兰W3" panose="02020309000000000000" pitchFamily="49" charset="-122"/>
                <a:ea typeface="华康古籍木兰W3" panose="02020309000000000000" pitchFamily="49" charset="-122"/>
                <a:cs typeface="华康古籍木兰W3" panose="02020309000000000000" pitchFamily="49" charset="-122"/>
              </a:rPr>
              <a:t>“</a:t>
            </a:r>
            <a:r>
              <a:rPr sz="2000">
                <a:solidFill>
                  <a:schemeClr val="bg2">
                    <a:lumMod val="50000"/>
                  </a:schemeClr>
                </a:solidFill>
                <a:latin typeface="华康古籍木兰W3" panose="02020309000000000000" pitchFamily="49" charset="-122"/>
                <a:ea typeface="华康古籍木兰W3" panose="02020309000000000000" pitchFamily="49" charset="-122"/>
                <a:cs typeface="华康古籍木兰W3" panose="02020309000000000000" pitchFamily="49" charset="-122"/>
              </a:rPr>
              <a:t>天生刘伶，以酒为名。</a:t>
            </a:r>
            <a:endParaRPr sz="2000">
              <a:solidFill>
                <a:schemeClr val="bg2">
                  <a:lumMod val="50000"/>
                </a:schemeClr>
              </a:solidFill>
              <a:latin typeface="华康古籍木兰W3" panose="02020309000000000000" pitchFamily="49" charset="-122"/>
              <a:ea typeface="华康古籍木兰W3" panose="02020309000000000000" pitchFamily="49" charset="-122"/>
              <a:cs typeface="华康古籍木兰W3" panose="02020309000000000000" pitchFamily="49" charset="-122"/>
            </a:endParaRPr>
          </a:p>
          <a:p>
            <a:r>
              <a:rPr sz="2000">
                <a:solidFill>
                  <a:schemeClr val="bg2">
                    <a:lumMod val="50000"/>
                  </a:schemeClr>
                </a:solidFill>
                <a:latin typeface="华康古籍木兰W3" panose="02020309000000000000" pitchFamily="49" charset="-122"/>
                <a:ea typeface="华康古籍木兰W3" panose="02020309000000000000" pitchFamily="49" charset="-122"/>
                <a:cs typeface="华康古籍木兰W3" panose="02020309000000000000" pitchFamily="49" charset="-122"/>
              </a:rPr>
              <a:t>  一饮一斛，五斗解酲。</a:t>
            </a:r>
            <a:r>
              <a:rPr lang="en-US" sz="2000">
                <a:solidFill>
                  <a:schemeClr val="bg2">
                    <a:lumMod val="50000"/>
                  </a:schemeClr>
                </a:solidFill>
                <a:latin typeface="华康古籍木兰W3" panose="02020309000000000000" pitchFamily="49" charset="-122"/>
                <a:ea typeface="华康古籍木兰W3" panose="02020309000000000000" pitchFamily="49" charset="-122"/>
                <a:cs typeface="华康古籍木兰W3" panose="02020309000000000000" pitchFamily="49" charset="-122"/>
              </a:rPr>
              <a:t>”</a:t>
            </a:r>
            <a:endParaRPr sz="2000">
              <a:solidFill>
                <a:schemeClr val="bg2">
                  <a:lumMod val="50000"/>
                </a:schemeClr>
              </a:solidFill>
              <a:latin typeface="华康古籍木兰W3" panose="02020309000000000000" pitchFamily="49" charset="-122"/>
              <a:ea typeface="华康古籍木兰W3" panose="02020309000000000000" pitchFamily="49" charset="-122"/>
              <a:cs typeface="华康古籍木兰W3" panose="02020309000000000000" pitchFamily="49" charset="-122"/>
            </a:endParaRPr>
          </a:p>
          <a:p>
            <a:pPr algn="r"/>
            <a:r>
              <a:rPr lang="en-US" altLang="zh-CN" sz="2000">
                <a:solidFill>
                  <a:schemeClr val="bg2">
                    <a:lumMod val="50000"/>
                  </a:schemeClr>
                </a:solidFill>
                <a:latin typeface="华康古籍木兰W3" panose="02020309000000000000" pitchFamily="49" charset="-122"/>
                <a:ea typeface="华康古籍木兰W3" panose="02020309000000000000" pitchFamily="49" charset="-122"/>
                <a:cs typeface="华康古籍木兰W3" panose="02020309000000000000" pitchFamily="49" charset="-122"/>
              </a:rPr>
              <a:t>——《晋书·</a:t>
            </a:r>
            <a:r>
              <a:rPr lang="zh-CN" altLang="en-US" sz="2000">
                <a:solidFill>
                  <a:schemeClr val="bg2">
                    <a:lumMod val="50000"/>
                  </a:schemeClr>
                </a:solidFill>
                <a:latin typeface="华康古籍木兰W3" panose="02020309000000000000" pitchFamily="49" charset="-122"/>
                <a:ea typeface="华康古籍木兰W3" panose="02020309000000000000" pitchFamily="49" charset="-122"/>
                <a:cs typeface="华康古籍木兰W3" panose="02020309000000000000" pitchFamily="49" charset="-122"/>
              </a:rPr>
              <a:t>刘伶</a:t>
            </a:r>
            <a:r>
              <a:rPr lang="en-US" altLang="zh-CN" sz="2000">
                <a:solidFill>
                  <a:schemeClr val="bg2">
                    <a:lumMod val="50000"/>
                  </a:schemeClr>
                </a:solidFill>
                <a:latin typeface="华康古籍木兰W3" panose="02020309000000000000" pitchFamily="49" charset="-122"/>
                <a:ea typeface="华康古籍木兰W3" panose="02020309000000000000" pitchFamily="49" charset="-122"/>
                <a:cs typeface="华康古籍木兰W3" panose="02020309000000000000" pitchFamily="49" charset="-122"/>
              </a:rPr>
              <a:t>传》</a:t>
            </a:r>
            <a:endParaRPr lang="en-US" altLang="zh-CN" sz="2000">
              <a:solidFill>
                <a:schemeClr val="bg2">
                  <a:lumMod val="50000"/>
                </a:schemeClr>
              </a:solidFill>
              <a:latin typeface="华康古籍木兰W3" panose="02020309000000000000" pitchFamily="49" charset="-122"/>
              <a:ea typeface="华康古籍木兰W3" panose="02020309000000000000" pitchFamily="49" charset="-122"/>
              <a:cs typeface="华康古籍木兰W3" panose="02020309000000000000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885" y="1302385"/>
            <a:ext cx="5786755" cy="2881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bldLvl="0" animBg="1"/>
      <p:bldP spid="12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r>
              <a:rPr lang="zh-CN" altLang="en-US"/>
              <a:t>陆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024890" y="748665"/>
            <a:ext cx="28854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latin typeface="华康古籍银杏W3" panose="02020309000000000000" pitchFamily="49" charset="-122"/>
                <a:ea typeface="华康古籍银杏W3" panose="02020309000000000000" pitchFamily="49" charset="-122"/>
              </a:rPr>
              <a:t>阮籍</a:t>
            </a:r>
            <a:endParaRPr lang="zh-CN" altLang="en-US" sz="3600" b="1">
              <a:latin typeface="华康古籍银杏W3" panose="02020309000000000000" pitchFamily="49" charset="-122"/>
              <a:ea typeface="华康古籍银杏W3" panose="02020309000000000000" pitchFamily="49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51600" y="1393825"/>
            <a:ext cx="4064000" cy="340995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508240" y="5053965"/>
            <a:ext cx="1950720" cy="368300"/>
          </a:xfrm>
          <a:prstGeom prst="rect">
            <a:avLst/>
          </a:prstGeom>
          <a:blipFill>
            <a:blip r:embed="rId2"/>
          </a:blipFill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latin typeface="华康古籍银杏W3" panose="02020309000000000000" pitchFamily="49" charset="-122"/>
                <a:ea typeface="华康古籍银杏W3" panose="02020309000000000000" pitchFamily="49" charset="-122"/>
              </a:rPr>
              <a:t>阮籍狂饮图</a:t>
            </a:r>
            <a:endParaRPr lang="zh-CN" altLang="en-US">
              <a:latin typeface="华康古籍银杏W3" panose="02020309000000000000" pitchFamily="49" charset="-122"/>
              <a:ea typeface="华康古籍银杏W3" panose="02020309000000000000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24890" y="1710690"/>
            <a:ext cx="441452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500">
                <a:solidFill>
                  <a:schemeClr val="tx1">
                    <a:lumMod val="75000"/>
                    <a:lumOff val="25000"/>
                  </a:schemeClr>
                </a:solidFill>
                <a:latin typeface="华康古籍木兰W3" panose="02020309000000000000" pitchFamily="49" charset="-122"/>
                <a:ea typeface="华康古籍木兰W3" panose="02020309000000000000" pitchFamily="49" charset="-122"/>
              </a:rPr>
              <a:t>为躲避政治祸乱而醉心于饮酒</a:t>
            </a:r>
            <a:endParaRPr lang="zh-CN" altLang="en-US" sz="2500">
              <a:solidFill>
                <a:schemeClr val="tx1">
                  <a:lumMod val="75000"/>
                  <a:lumOff val="25000"/>
                </a:schemeClr>
              </a:solidFill>
              <a:latin typeface="华康古籍木兰W3" panose="02020309000000000000" pitchFamily="49" charset="-122"/>
              <a:ea typeface="华康古籍木兰W3" panose="02020309000000000000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24890" y="4411980"/>
            <a:ext cx="43224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solidFill>
                  <a:schemeClr val="bg2">
                    <a:lumMod val="50000"/>
                  </a:schemeClr>
                </a:solidFill>
                <a:latin typeface="华康古籍木兰W3" panose="02020309000000000000" pitchFamily="49" charset="-122"/>
                <a:ea typeface="华康古籍木兰W3" panose="02020309000000000000" pitchFamily="49" charset="-122"/>
              </a:rPr>
              <a:t>＂阮籍胸中垒块，故须酒浇之。＂</a:t>
            </a:r>
            <a:endParaRPr lang="zh-CN" altLang="en-US" sz="2000">
              <a:solidFill>
                <a:schemeClr val="bg2">
                  <a:lumMod val="50000"/>
                </a:schemeClr>
              </a:solidFill>
              <a:latin typeface="华康古籍木兰W3" panose="02020309000000000000" pitchFamily="49" charset="-122"/>
              <a:ea typeface="华康古籍木兰W3" panose="02020309000000000000" pitchFamily="49" charset="-122"/>
            </a:endParaRPr>
          </a:p>
          <a:p>
            <a:pPr algn="r"/>
            <a:r>
              <a:rPr lang="en-US" altLang="zh-CN" sz="2000">
                <a:solidFill>
                  <a:schemeClr val="bg2">
                    <a:lumMod val="50000"/>
                  </a:schemeClr>
                </a:solidFill>
                <a:latin typeface="华康古籍木兰W3" panose="02020309000000000000" pitchFamily="49" charset="-122"/>
                <a:ea typeface="华康古籍木兰W3" panose="02020309000000000000" pitchFamily="49" charset="-122"/>
                <a:sym typeface="+mn-ea"/>
              </a:rPr>
              <a:t>——</a:t>
            </a:r>
            <a:r>
              <a:rPr lang="zh-CN" altLang="en-US" sz="2000">
                <a:solidFill>
                  <a:schemeClr val="bg2">
                    <a:lumMod val="50000"/>
                  </a:schemeClr>
                </a:solidFill>
                <a:latin typeface="华康古籍木兰W3" panose="02020309000000000000" pitchFamily="49" charset="-122"/>
                <a:ea typeface="华康古籍木兰W3" panose="02020309000000000000" pitchFamily="49" charset="-122"/>
                <a:sym typeface="+mn-ea"/>
              </a:rPr>
              <a:t>《世说新语·任诞》</a:t>
            </a:r>
            <a:endParaRPr lang="zh-CN" altLang="en-US" sz="2000">
              <a:solidFill>
                <a:schemeClr val="bg2">
                  <a:lumMod val="50000"/>
                </a:schemeClr>
              </a:solidFill>
              <a:latin typeface="华康古籍木兰W3" panose="02020309000000000000" pitchFamily="49" charset="-122"/>
              <a:ea typeface="华康古籍木兰W3" panose="02020309000000000000" pitchFamily="49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24890" y="2952750"/>
            <a:ext cx="473265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solidFill>
                  <a:schemeClr val="bg2">
                    <a:lumMod val="50000"/>
                  </a:schemeClr>
                </a:solidFill>
                <a:latin typeface="华康古籍木兰W3" panose="02020309000000000000" pitchFamily="49" charset="-122"/>
                <a:ea typeface="华康古籍木兰W3" panose="02020309000000000000" pitchFamily="49" charset="-122"/>
                <a:cs typeface="华康古籍木兰W3" panose="02020309000000000000" pitchFamily="49" charset="-122"/>
              </a:rPr>
              <a:t>“</a:t>
            </a:r>
            <a:r>
              <a:rPr lang="zh-CN" altLang="en-US" sz="2000">
                <a:solidFill>
                  <a:schemeClr val="bg2">
                    <a:lumMod val="50000"/>
                  </a:schemeClr>
                </a:solidFill>
                <a:latin typeface="华康古籍木兰W3" panose="02020309000000000000" pitchFamily="49" charset="-122"/>
                <a:ea typeface="华康古籍木兰W3" panose="02020309000000000000" pitchFamily="49" charset="-122"/>
                <a:cs typeface="华康古籍木兰W3" panose="02020309000000000000" pitchFamily="49" charset="-122"/>
              </a:rPr>
              <a:t>籍本有济世志，属魏晋之际，天下多故，名士少有全者，籍由是不与世事，遂酣饮为常。</a:t>
            </a:r>
            <a:r>
              <a:rPr lang="en-US" altLang="zh-CN" sz="2000">
                <a:solidFill>
                  <a:schemeClr val="bg2">
                    <a:lumMod val="50000"/>
                  </a:schemeClr>
                </a:solidFill>
                <a:latin typeface="华康古籍木兰W3" panose="02020309000000000000" pitchFamily="49" charset="-122"/>
                <a:ea typeface="华康古籍木兰W3" panose="02020309000000000000" pitchFamily="49" charset="-122"/>
                <a:cs typeface="华康古籍木兰W3" panose="02020309000000000000" pitchFamily="49" charset="-122"/>
              </a:rPr>
              <a:t>”</a:t>
            </a:r>
            <a:endParaRPr lang="en-US" altLang="zh-CN" sz="2000">
              <a:solidFill>
                <a:schemeClr val="bg2">
                  <a:lumMod val="50000"/>
                </a:schemeClr>
              </a:solidFill>
              <a:latin typeface="华康古籍木兰W3" panose="02020309000000000000" pitchFamily="49" charset="-122"/>
              <a:ea typeface="华康古籍木兰W3" panose="02020309000000000000" pitchFamily="49" charset="-122"/>
              <a:cs typeface="华康古籍木兰W3" panose="02020309000000000000" pitchFamily="49" charset="-122"/>
            </a:endParaRPr>
          </a:p>
          <a:p>
            <a:r>
              <a:rPr lang="en-US" altLang="zh-CN" sz="2000">
                <a:solidFill>
                  <a:schemeClr val="bg2">
                    <a:lumMod val="50000"/>
                  </a:schemeClr>
                </a:solidFill>
                <a:latin typeface="华康古籍木兰W3" panose="02020309000000000000" pitchFamily="49" charset="-122"/>
                <a:ea typeface="华康古籍木兰W3" panose="02020309000000000000" pitchFamily="49" charset="-122"/>
                <a:cs typeface="华康古籍木兰W3" panose="02020309000000000000" pitchFamily="49" charset="-122"/>
              </a:rPr>
              <a:t>——《晋书·阮籍传》</a:t>
            </a:r>
            <a:endParaRPr lang="en-US" altLang="zh-CN" sz="2000">
              <a:solidFill>
                <a:schemeClr val="bg2">
                  <a:lumMod val="50000"/>
                </a:schemeClr>
              </a:solidFill>
              <a:latin typeface="华康古籍木兰W3" panose="02020309000000000000" pitchFamily="49" charset="-122"/>
              <a:ea typeface="华康古籍木兰W3" panose="02020309000000000000" pitchFamily="49" charset="-122"/>
              <a:cs typeface="华康古籍木兰W3" panose="02020309000000000000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bldLvl="0" animBg="1"/>
      <p:bldP spid="12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717606" y="768864"/>
            <a:ext cx="8782592" cy="5321970"/>
          </a:xfrm>
          <a:prstGeom prst="rect">
            <a:avLst/>
          </a:prstGeom>
          <a:noFill/>
          <a:ln>
            <a:solidFill>
              <a:srgbClr val="C0B7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endParaRPr kumimoji="1" lang="en-US" altLang="zh-CN" sz="2400" spc="600" dirty="0">
              <a:solidFill>
                <a:srgbClr val="493825"/>
              </a:solidFill>
              <a:latin typeface="华康古籍真竹W3" panose="02020309000000000000" pitchFamily="49" charset="-122"/>
              <a:ea typeface="华康古籍真竹W3" panose="02020309000000000000" pitchFamily="49" charset="-122"/>
            </a:endParaRPr>
          </a:p>
        </p:txBody>
      </p:sp>
      <p:sp>
        <p:nvSpPr>
          <p:cNvPr id="2" name="竖排文字占位符 1"/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r>
              <a:rPr kumimoji="1" lang="zh-CN" altLang="en-US" dirty="0"/>
              <a:t>陆</a:t>
            </a:r>
            <a:endParaRPr kumimoji="1"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66548" y="537391"/>
            <a:ext cx="2146300" cy="3093197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 rot="5400000">
            <a:off x="5544090" y="2679812"/>
            <a:ext cx="7029332" cy="1478428"/>
          </a:xfrm>
          <a:prstGeom prst="rect">
            <a:avLst/>
          </a:prstGeom>
          <a:solidFill>
            <a:srgbClr val="A44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endParaRPr kumimoji="1" lang="en-US" altLang="zh-CN" sz="2400" spc="600" dirty="0">
              <a:latin typeface="华康古籍真竹W3" panose="02020309000000000000" pitchFamily="49" charset="-122"/>
              <a:ea typeface="华康古籍真竹W3" panose="02020309000000000000" pitchFamily="49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alphaModFix amt="22000"/>
          </a:blip>
          <a:srcRect/>
          <a:stretch>
            <a:fillRect/>
          </a:stretch>
        </p:blipFill>
        <p:spPr>
          <a:xfrm>
            <a:off x="8319542" y="521890"/>
            <a:ext cx="806007" cy="3111500"/>
          </a:xfrm>
          <a:custGeom>
            <a:avLst/>
            <a:gdLst>
              <a:gd name="connsiteX0" fmla="*/ 0 w 806007"/>
              <a:gd name="connsiteY0" fmla="*/ 0 h 3111500"/>
              <a:gd name="connsiteX1" fmla="*/ 806007 w 806007"/>
              <a:gd name="connsiteY1" fmla="*/ 0 h 3111500"/>
              <a:gd name="connsiteX2" fmla="*/ 806007 w 806007"/>
              <a:gd name="connsiteY2" fmla="*/ 3111500 h 3111500"/>
              <a:gd name="connsiteX3" fmla="*/ 0 w 806007"/>
              <a:gd name="connsiteY3" fmla="*/ 3111500 h 311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007" h="3111500">
                <a:moveTo>
                  <a:pt x="0" y="0"/>
                </a:moveTo>
                <a:lnTo>
                  <a:pt x="806007" y="0"/>
                </a:lnTo>
                <a:lnTo>
                  <a:pt x="806007" y="3111500"/>
                </a:lnTo>
                <a:lnTo>
                  <a:pt x="0" y="3111500"/>
                </a:lnTo>
                <a:close/>
              </a:path>
            </a:pathLst>
          </a:cu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alphaModFix amt="60000"/>
            <a:biLevel thresh="25000"/>
          </a:blip>
          <a:stretch>
            <a:fillRect/>
          </a:stretch>
        </p:blipFill>
        <p:spPr>
          <a:xfrm>
            <a:off x="8741731" y="1473165"/>
            <a:ext cx="639086" cy="38426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alphaModFix amt="60000"/>
            <a:biLevel thresh="25000"/>
          </a:blip>
          <a:stretch>
            <a:fillRect/>
          </a:stretch>
        </p:blipFill>
        <p:spPr>
          <a:xfrm rot="10800000">
            <a:off x="8819002" y="5190173"/>
            <a:ext cx="639086" cy="384261"/>
          </a:xfrm>
          <a:prstGeom prst="rect">
            <a:avLst/>
          </a:prstGeom>
        </p:spPr>
      </p:pic>
      <p:sp>
        <p:nvSpPr>
          <p:cNvPr id="15" name="竖排文字占位符 2"/>
          <p:cNvSpPr txBox="1"/>
          <p:nvPr/>
        </p:nvSpPr>
        <p:spPr>
          <a:xfrm>
            <a:off x="8572741" y="2200778"/>
            <a:ext cx="754971" cy="2646152"/>
          </a:xfrm>
          <a:prstGeom prst="rect">
            <a:avLst/>
          </a:prstGeom>
        </p:spPr>
        <p:txBody>
          <a:bodyPr vert="eaVer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 spc="600">
                <a:solidFill>
                  <a:srgbClr val="493825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kumimoji="1" lang="zh-CN" altLang="en-US" sz="2800" spc="1200" dirty="0">
                <a:solidFill>
                  <a:schemeClr val="bg1"/>
                </a:solidFill>
              </a:rPr>
              <a:t>名人影响</a:t>
            </a:r>
            <a:endParaRPr kumimoji="1" lang="zh-CN" altLang="en-US" sz="2800" spc="1200" dirty="0">
              <a:solidFill>
                <a:schemeClr val="bg1"/>
              </a:solidFill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alphaModFix amt="37000"/>
          </a:blip>
          <a:srcRect/>
          <a:stretch>
            <a:fillRect/>
          </a:stretch>
        </p:blipFill>
        <p:spPr>
          <a:xfrm rot="3525650">
            <a:off x="8256442" y="5941386"/>
            <a:ext cx="2002266" cy="2478558"/>
          </a:xfrm>
          <a:custGeom>
            <a:avLst/>
            <a:gdLst>
              <a:gd name="connsiteX0" fmla="*/ 0 w 2002266"/>
              <a:gd name="connsiteY0" fmla="*/ 0 h 2478558"/>
              <a:gd name="connsiteX1" fmla="*/ 2002266 w 2002266"/>
              <a:gd name="connsiteY1" fmla="*/ 1214487 h 2478558"/>
              <a:gd name="connsiteX2" fmla="*/ 1235536 w 2002266"/>
              <a:gd name="connsiteY2" fmla="*/ 2478558 h 2478558"/>
              <a:gd name="connsiteX3" fmla="*/ 0 w 2002266"/>
              <a:gd name="connsiteY3" fmla="*/ 1729136 h 247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2266" h="2478558">
                <a:moveTo>
                  <a:pt x="0" y="0"/>
                </a:moveTo>
                <a:lnTo>
                  <a:pt x="2002266" y="1214487"/>
                </a:lnTo>
                <a:lnTo>
                  <a:pt x="1235536" y="2478558"/>
                </a:lnTo>
                <a:lnTo>
                  <a:pt x="0" y="1729136"/>
                </a:lnTo>
                <a:close/>
              </a:path>
            </a:pathLst>
          </a:custGeom>
        </p:spPr>
      </p:pic>
      <p:sp>
        <p:nvSpPr>
          <p:cNvPr id="3" name="文本框 2"/>
          <p:cNvSpPr txBox="1"/>
          <p:nvPr/>
        </p:nvSpPr>
        <p:spPr>
          <a:xfrm>
            <a:off x="1475105" y="2139950"/>
            <a:ext cx="5883910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华康古籍木兰W3" panose="02020309000000000000" pitchFamily="49" charset="-122"/>
                <a:ea typeface="华康古籍木兰W3" panose="02020309000000000000" pitchFamily="49" charset="-122"/>
                <a:sym typeface="+mn-ea"/>
              </a:rPr>
              <a:t>在竹林七贤的酣饮豪醉之中，酒自魏晋走进了寻常百姓家，更频繁地出现于诗词歌赋中，以酒挑战礼教，行乐逍遥，躲灾避祸成为魏晋酒文化的独特魅力所在，不仅在当世就留下了不可磨灭的印记，而且对中国几千年的文学及酒文化亦产生了重大的影响。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华康古籍木兰W3" panose="02020309000000000000" pitchFamily="49" charset="-122"/>
              <a:ea typeface="华康古籍木兰W3" panose="02020309000000000000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730312" y="2063312"/>
            <a:ext cx="2731376" cy="2731376"/>
          </a:xfrm>
          <a:prstGeom prst="ellipse">
            <a:avLst/>
          </a:prstGeom>
          <a:noFill/>
          <a:ln>
            <a:solidFill>
              <a:srgbClr val="BFB8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50" name="图片 4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384539" flipH="1" flipV="1">
            <a:off x="5946217" y="2267041"/>
            <a:ext cx="2419583" cy="2834707"/>
          </a:xfrm>
          <a:prstGeom prst="rect">
            <a:avLst/>
          </a:prstGeom>
          <a:effectLst/>
        </p:spPr>
      </p:pic>
      <p:sp>
        <p:nvSpPr>
          <p:cNvPr id="44" name="文本框 43"/>
          <p:cNvSpPr txBox="1"/>
          <p:nvPr/>
        </p:nvSpPr>
        <p:spPr>
          <a:xfrm>
            <a:off x="5449986" y="2625988"/>
            <a:ext cx="1290320" cy="70788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7200" dirty="0">
                <a:solidFill>
                  <a:srgbClr val="493825"/>
                </a:solidFill>
                <a:latin typeface="华康古籍木兰W3" panose="02020309000000000000" pitchFamily="49" charset="-122"/>
                <a:ea typeface="华康古籍木兰W3" panose="02020309000000000000" pitchFamily="49" charset="-122"/>
              </a:rPr>
              <a:t>壹</a:t>
            </a:r>
            <a:endParaRPr kumimoji="1" lang="zh-CN" altLang="en-US" sz="7200" dirty="0">
              <a:solidFill>
                <a:srgbClr val="493825"/>
              </a:solidFill>
              <a:latin typeface="华康古籍木兰W3" panose="02020309000000000000" pitchFamily="49" charset="-122"/>
              <a:ea typeface="华康古籍木兰W3" panose="02020309000000000000" pitchFamily="49" charset="-122"/>
            </a:endParaRPr>
          </a:p>
        </p:txBody>
      </p:sp>
      <p:sp>
        <p:nvSpPr>
          <p:cNvPr id="49" name="椭圆 48"/>
          <p:cNvSpPr/>
          <p:nvPr/>
        </p:nvSpPr>
        <p:spPr>
          <a:xfrm>
            <a:off x="1161553" y="-1505447"/>
            <a:ext cx="9868894" cy="9868894"/>
          </a:xfrm>
          <a:prstGeom prst="ellipse">
            <a:avLst/>
          </a:prstGeom>
          <a:noFill/>
          <a:ln>
            <a:solidFill>
              <a:srgbClr val="BFB8AA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450046" y="3826605"/>
            <a:ext cx="140716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kumimoji="1" lang="zh-CN" alt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华康古籍真竹W3" panose="02020309000000000000" pitchFamily="49" charset="-122"/>
                <a:ea typeface="华康古籍真竹W3" panose="02020309000000000000" pitchFamily="49" charset="-122"/>
              </a:rPr>
              <a:t>酒令</a:t>
            </a:r>
            <a:endParaRPr kumimoji="1" lang="zh-CN" alt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华康古籍真竹W3" panose="02020309000000000000" pitchFamily="49" charset="-122"/>
              <a:ea typeface="华康古籍真竹W3" panose="02020309000000000000" pitchFamily="49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730312" y="2063312"/>
            <a:ext cx="2731376" cy="2731376"/>
          </a:xfrm>
          <a:prstGeom prst="ellipse">
            <a:avLst/>
          </a:prstGeom>
          <a:noFill/>
          <a:ln>
            <a:solidFill>
              <a:srgbClr val="BFB8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50" name="图片 4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384539" flipH="1" flipV="1">
            <a:off x="5946217" y="2267041"/>
            <a:ext cx="2419583" cy="2834707"/>
          </a:xfrm>
          <a:prstGeom prst="rect">
            <a:avLst/>
          </a:prstGeom>
          <a:effectLst/>
        </p:spPr>
      </p:pic>
      <p:sp>
        <p:nvSpPr>
          <p:cNvPr id="49" name="椭圆 48"/>
          <p:cNvSpPr/>
          <p:nvPr/>
        </p:nvSpPr>
        <p:spPr>
          <a:xfrm>
            <a:off x="1161553" y="-1505447"/>
            <a:ext cx="9868894" cy="9868894"/>
          </a:xfrm>
          <a:prstGeom prst="ellipse">
            <a:avLst/>
          </a:prstGeom>
          <a:noFill/>
          <a:ln>
            <a:solidFill>
              <a:srgbClr val="BFB8AA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355465" y="2400300"/>
            <a:ext cx="33362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>
                <a:solidFill>
                  <a:srgbClr val="493825"/>
                </a:solidFill>
                <a:latin typeface="华康古籍银杏W3" panose="02020309000000000000" pitchFamily="49" charset="-122"/>
                <a:ea typeface="华康古籍银杏W3" panose="02020309000000000000" pitchFamily="49" charset="-122"/>
              </a:rPr>
              <a:t>谢谢观看</a:t>
            </a:r>
            <a:endParaRPr lang="zh-CN" altLang="en-US" sz="6000">
              <a:solidFill>
                <a:srgbClr val="493825"/>
              </a:solidFill>
              <a:latin typeface="华康古籍银杏W3" panose="02020309000000000000" pitchFamily="49" charset="-122"/>
              <a:ea typeface="华康古籍银杏W3" panose="02020309000000000000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244205" y="4282440"/>
            <a:ext cx="254000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华康古籍真竹W3" panose="02020309000000000000" pitchFamily="49" charset="-122"/>
                <a:ea typeface="华康古籍真竹W3" panose="02020309000000000000" pitchFamily="49" charset="-122"/>
                <a:cs typeface="华康古籍真竹W3" panose="02020309000000000000" pitchFamily="49" charset="-122"/>
                <a:sym typeface="+mn-ea"/>
              </a:rPr>
              <a:t>英语笔译</a:t>
            </a:r>
            <a:r>
              <a:rPr lang="en-US" altLang="zh-CN">
                <a:latin typeface="华康古籍真竹W3" panose="02020309000000000000" pitchFamily="49" charset="-122"/>
                <a:ea typeface="华康古籍真竹W3" panose="02020309000000000000" pitchFamily="49" charset="-122"/>
                <a:cs typeface="华康古籍真竹W3" panose="02020309000000000000" pitchFamily="49" charset="-122"/>
                <a:sym typeface="+mn-ea"/>
              </a:rPr>
              <a:t>3</a:t>
            </a:r>
            <a:r>
              <a:rPr lang="zh-CN" altLang="en-US">
                <a:latin typeface="华康古籍真竹W3" panose="02020309000000000000" pitchFamily="49" charset="-122"/>
                <a:ea typeface="华康古籍真竹W3" panose="02020309000000000000" pitchFamily="49" charset="-122"/>
                <a:cs typeface="华康古籍真竹W3" panose="02020309000000000000" pitchFamily="49" charset="-122"/>
                <a:sym typeface="+mn-ea"/>
              </a:rPr>
              <a:t>班</a:t>
            </a:r>
            <a:endParaRPr lang="zh-CN" altLang="en-US">
              <a:latin typeface="华康古籍真竹W3" panose="02020309000000000000" pitchFamily="49" charset="-122"/>
              <a:ea typeface="华康古籍真竹W3" panose="02020309000000000000" pitchFamily="49" charset="-122"/>
              <a:cs typeface="华康古籍真竹W3" panose="02020309000000000000" pitchFamily="49" charset="-122"/>
            </a:endParaRPr>
          </a:p>
          <a:p>
            <a:pPr algn="l"/>
            <a:r>
              <a:rPr lang="zh-CN" altLang="en-US">
                <a:latin typeface="华康古籍真竹W3" panose="02020309000000000000" pitchFamily="49" charset="-122"/>
                <a:ea typeface="华康古籍真竹W3" panose="02020309000000000000" pitchFamily="49" charset="-122"/>
                <a:cs typeface="华康古籍真竹W3" panose="02020309000000000000" pitchFamily="49" charset="-122"/>
                <a:sym typeface="+mn-ea"/>
              </a:rPr>
              <a:t>周慧琳 0203701022</a:t>
            </a:r>
            <a:endParaRPr lang="zh-CN" altLang="en-US">
              <a:latin typeface="华康古籍真竹W3" panose="02020309000000000000" pitchFamily="49" charset="-122"/>
              <a:ea typeface="华康古籍真竹W3" panose="02020309000000000000" pitchFamily="49" charset="-122"/>
              <a:cs typeface="华康古籍真竹W3" panose="02020309000000000000" pitchFamily="49" charset="-122"/>
            </a:endParaRPr>
          </a:p>
          <a:p>
            <a:pPr algn="l"/>
            <a:r>
              <a:rPr lang="zh-CN" altLang="en-US">
                <a:latin typeface="华康古籍真竹W3" panose="02020309000000000000" pitchFamily="49" charset="-122"/>
                <a:ea typeface="华康古籍真竹W3" panose="02020309000000000000" pitchFamily="49" charset="-122"/>
                <a:cs typeface="华康古籍真竹W3" panose="02020309000000000000" pitchFamily="49" charset="-122"/>
                <a:sym typeface="+mn-ea"/>
              </a:rPr>
              <a:t>郑家欣 0203701027</a:t>
            </a:r>
            <a:endParaRPr lang="zh-CN" altLang="en-US">
              <a:latin typeface="华康古籍真竹W3" panose="02020309000000000000" pitchFamily="49" charset="-122"/>
              <a:ea typeface="华康古籍真竹W3" panose="02020309000000000000" pitchFamily="49" charset="-122"/>
              <a:cs typeface="华康古籍真竹W3" panose="02020309000000000000" pitchFamily="49" charset="-122"/>
            </a:endParaRPr>
          </a:p>
          <a:p>
            <a:pPr algn="l"/>
            <a:r>
              <a:rPr lang="zh-CN" altLang="en-US">
                <a:latin typeface="华康古籍真竹W3" panose="02020309000000000000" pitchFamily="49" charset="-122"/>
                <a:ea typeface="华康古籍真竹W3" panose="02020309000000000000" pitchFamily="49" charset="-122"/>
                <a:cs typeface="华康古籍真竹W3" panose="02020309000000000000" pitchFamily="49" charset="-122"/>
                <a:sym typeface="+mn-ea"/>
              </a:rPr>
              <a:t>田思阳 0203700990</a:t>
            </a:r>
            <a:endParaRPr lang="zh-CN" altLang="en-US">
              <a:latin typeface="华康古籍真竹W3" panose="02020309000000000000" pitchFamily="49" charset="-122"/>
              <a:ea typeface="华康古籍真竹W3" panose="02020309000000000000" pitchFamily="49" charset="-122"/>
              <a:cs typeface="华康古籍真竹W3" panose="02020309000000000000" pitchFamily="49" charset="-122"/>
            </a:endParaRPr>
          </a:p>
          <a:p>
            <a:pPr algn="l"/>
            <a:r>
              <a:rPr lang="zh-CN" altLang="en-US">
                <a:latin typeface="华康古籍真竹W3" panose="02020309000000000000" pitchFamily="49" charset="-122"/>
                <a:ea typeface="华康古籍真竹W3" panose="02020309000000000000" pitchFamily="49" charset="-122"/>
                <a:cs typeface="华康古籍真竹W3" panose="02020309000000000000" pitchFamily="49" charset="-122"/>
                <a:sym typeface="+mn-ea"/>
              </a:rPr>
              <a:t>周榟璇 0203700987</a:t>
            </a:r>
            <a:endParaRPr lang="zh-CN" altLang="en-US">
              <a:latin typeface="华康古籍真竹W3" panose="02020309000000000000" pitchFamily="49" charset="-122"/>
              <a:ea typeface="华康古籍真竹W3" panose="02020309000000000000" pitchFamily="49" charset="-122"/>
              <a:cs typeface="华康古籍真竹W3" panose="02020309000000000000" pitchFamily="49" charset="-122"/>
            </a:endParaRPr>
          </a:p>
          <a:p>
            <a:pPr algn="l"/>
            <a:r>
              <a:rPr lang="zh-CN" altLang="en-US">
                <a:latin typeface="华康古籍真竹W3" panose="02020309000000000000" pitchFamily="49" charset="-122"/>
                <a:ea typeface="华康古籍真竹W3" panose="02020309000000000000" pitchFamily="49" charset="-122"/>
                <a:cs typeface="华康古籍真竹W3" panose="02020309000000000000" pitchFamily="49" charset="-122"/>
                <a:sym typeface="+mn-ea"/>
              </a:rPr>
              <a:t>章苏婉 0203701020</a:t>
            </a:r>
            <a:endParaRPr lang="zh-CN" altLang="en-US">
              <a:latin typeface="华康古籍真竹W3" panose="02020309000000000000" pitchFamily="49" charset="-122"/>
              <a:ea typeface="华康古籍真竹W3" panose="02020309000000000000" pitchFamily="49" charset="-122"/>
              <a:cs typeface="华康古籍真竹W3" panose="02020309000000000000" pitchFamily="49" charset="-122"/>
            </a:endParaRPr>
          </a:p>
          <a:p>
            <a:pPr algn="l"/>
            <a:r>
              <a:rPr lang="zh-CN" altLang="en-US">
                <a:latin typeface="华康古籍真竹W3" panose="02020309000000000000" pitchFamily="49" charset="-122"/>
                <a:ea typeface="华康古籍真竹W3" panose="02020309000000000000" pitchFamily="49" charset="-122"/>
                <a:cs typeface="华康古籍真竹W3" panose="02020309000000000000" pitchFamily="49" charset="-122"/>
                <a:sym typeface="+mn-ea"/>
              </a:rPr>
              <a:t>徐之玮 0203700996</a:t>
            </a:r>
            <a:endParaRPr lang="zh-CN" altLang="en-US">
              <a:latin typeface="华康古籍真竹W3" panose="02020309000000000000" pitchFamily="49" charset="-122"/>
              <a:ea typeface="华康古籍真竹W3" panose="02020309000000000000" pitchFamily="49" charset="-122"/>
              <a:cs typeface="华康古籍真竹W3" panose="02020309000000000000" pitchFamily="49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文字占位符 1"/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r>
              <a:rPr kumimoji="1" lang="zh-CN" altLang="en-US" dirty="0"/>
              <a:t>壹</a:t>
            </a:r>
            <a:endParaRPr kumimoji="1"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sz="quarter" idx="11"/>
          </p:nvPr>
        </p:nvSpPr>
        <p:spPr>
          <a:xfrm>
            <a:off x="11169569" y="-58906"/>
            <a:ext cx="754971" cy="4745206"/>
          </a:xfrm>
        </p:spPr>
        <p:txBody>
          <a:bodyPr/>
          <a:lstStyle/>
          <a:p>
            <a:r>
              <a:rPr kumimoji="1" lang="en-US" altLang="zh-CN" dirty="0"/>
              <a:t>【</a:t>
            </a:r>
            <a:r>
              <a:rPr kumimoji="1" lang="zh-CN" dirty="0"/>
              <a:t>酒令由来</a:t>
            </a:r>
            <a:r>
              <a:rPr kumimoji="1" lang="en-US" altLang="zh-CN" dirty="0"/>
              <a:t>】</a:t>
            </a:r>
            <a:endParaRPr kumimoji="1" lang="zh-CN" altLang="en-US" dirty="0"/>
          </a:p>
        </p:txBody>
      </p:sp>
      <p:sp>
        <p:nvSpPr>
          <p:cNvPr id="4" name="竖排文字占位符 3"/>
          <p:cNvSpPr>
            <a:spLocks noGrp="1"/>
          </p:cNvSpPr>
          <p:nvPr>
            <p:ph type="body" orient="vert" sz="quarter" idx="12"/>
          </p:nvPr>
        </p:nvSpPr>
        <p:spPr>
          <a:xfrm>
            <a:off x="9539071" y="476302"/>
            <a:ext cx="914400" cy="4039619"/>
          </a:xfrm>
        </p:spPr>
        <p:txBody>
          <a:bodyPr/>
          <a:lstStyle/>
          <a:p>
            <a:r>
              <a:rPr kumimoji="1" dirty="0"/>
              <a:t>酒令</a:t>
            </a:r>
            <a:r>
              <a:rPr kumimoji="1" lang="zh-CN" dirty="0"/>
              <a:t>，</a:t>
            </a:r>
            <a:r>
              <a:rPr kumimoji="1" dirty="0"/>
              <a:t>就是饮酒的规程。</a:t>
            </a:r>
            <a:endParaRPr kumimoji="1" dirty="0"/>
          </a:p>
        </p:txBody>
      </p:sp>
      <p:sp>
        <p:nvSpPr>
          <p:cNvPr id="6" name="文本框 5"/>
          <p:cNvSpPr txBox="1"/>
          <p:nvPr/>
        </p:nvSpPr>
        <p:spPr>
          <a:xfrm>
            <a:off x="6423660" y="1160780"/>
            <a:ext cx="2398395" cy="452310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fontAlgn="auto">
              <a:lnSpc>
                <a:spcPct val="150000"/>
              </a:lnSpc>
              <a:spcAft>
                <a:spcPts val="1200"/>
              </a:spcAft>
            </a:pPr>
            <a:r>
              <a:rPr lang="zh-CN" altLang="en-US" sz="2400" spc="300" dirty="0">
                <a:solidFill>
                  <a:srgbClr val="8E8371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</a:rPr>
              <a:t>它最初是祭祀活动中的一种礼序，称为“酒礼”，后来逐渐演变成劝酒和饮酒助兴、罚酒的一种手段。</a:t>
            </a:r>
            <a:endParaRPr lang="zh-CN" altLang="en-US" sz="2400" spc="300" dirty="0">
              <a:solidFill>
                <a:srgbClr val="8E8371"/>
              </a:solidFill>
              <a:latin typeface="华康古籍真竹W3" panose="02020309000000000000" pitchFamily="49" charset="-122"/>
              <a:ea typeface="华康古籍真竹W3" panose="02020309000000000000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437345">
            <a:off x="93979" y="193110"/>
            <a:ext cx="2159000" cy="31115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845" y="1229995"/>
            <a:ext cx="4226560" cy="439801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直线连接符 17"/>
          <p:cNvCxnSpPr/>
          <p:nvPr/>
        </p:nvCxnSpPr>
        <p:spPr>
          <a:xfrm>
            <a:off x="-1031133" y="5174161"/>
            <a:ext cx="11546733" cy="0"/>
          </a:xfrm>
          <a:prstGeom prst="line">
            <a:avLst/>
          </a:prstGeom>
          <a:ln w="41275" cmpd="thickThin">
            <a:solidFill>
              <a:srgbClr val="4938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1942132" y="225057"/>
            <a:ext cx="7325287" cy="5635845"/>
            <a:chOff x="1939592" y="202197"/>
            <a:chExt cx="7325287" cy="5635845"/>
          </a:xfrm>
          <a:solidFill>
            <a:schemeClr val="bg1">
              <a:lumMod val="65000"/>
            </a:schemeClr>
          </a:solidFill>
        </p:grpSpPr>
        <p:sp>
          <p:nvSpPr>
            <p:cNvPr id="10" name="矩形 9"/>
            <p:cNvSpPr/>
            <p:nvPr/>
          </p:nvSpPr>
          <p:spPr>
            <a:xfrm>
              <a:off x="1939592" y="741843"/>
              <a:ext cx="1134348" cy="41967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endParaRPr kumimoji="1" lang="en-US" altLang="zh-CN" sz="2400" spc="600" dirty="0">
                <a:solidFill>
                  <a:srgbClr val="493825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3551416" y="1501259"/>
              <a:ext cx="1134348" cy="41967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endParaRPr kumimoji="1" lang="en-US" altLang="zh-CN" sz="2400" spc="600" dirty="0">
                <a:solidFill>
                  <a:srgbClr val="493825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5072537" y="502000"/>
              <a:ext cx="1134348" cy="4196789"/>
            </a:xfrm>
            <a:prstGeom prst="rect">
              <a:avLst/>
            </a:prstGeom>
            <a:blipFill rotWithShape="1">
              <a:blip r:embed="rId1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endParaRPr kumimoji="1" lang="en-US" altLang="zh-CN" sz="2400" spc="600" dirty="0">
                <a:solidFill>
                  <a:srgbClr val="493825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6631514" y="202197"/>
              <a:ext cx="1134348" cy="41967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endParaRPr kumimoji="1" lang="en-US" altLang="zh-CN" sz="2400" spc="600" dirty="0">
                <a:solidFill>
                  <a:srgbClr val="493825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8130531" y="1641253"/>
              <a:ext cx="1134348" cy="41967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endParaRPr kumimoji="1" lang="en-US" altLang="zh-CN" sz="2400" spc="600" dirty="0">
                <a:solidFill>
                  <a:srgbClr val="493825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</a:endParaRPr>
            </a:p>
          </p:txBody>
        </p:sp>
      </p:grpSp>
      <p:sp>
        <p:nvSpPr>
          <p:cNvPr id="3" name="竖排文字占位符 2"/>
          <p:cNvSpPr>
            <a:spLocks noGrp="1"/>
          </p:cNvSpPr>
          <p:nvPr>
            <p:ph type="body" orient="vert" sz="quarter" idx="11"/>
          </p:nvPr>
        </p:nvSpPr>
        <p:spPr>
          <a:xfrm>
            <a:off x="11098530" y="-137160"/>
            <a:ext cx="755015" cy="4544695"/>
          </a:xfrm>
        </p:spPr>
        <p:txBody>
          <a:bodyPr/>
          <a:lstStyle/>
          <a:p>
            <a:r>
              <a:rPr kumimoji="1" lang="en-US" altLang="zh-CN" dirty="0"/>
              <a:t>【</a:t>
            </a:r>
            <a:r>
              <a:rPr kumimoji="1" lang="zh-CN" dirty="0"/>
              <a:t>酒令的发展阶段</a:t>
            </a:r>
            <a:r>
              <a:rPr kumimoji="1" lang="en-US" altLang="zh-CN" dirty="0"/>
              <a:t>】</a:t>
            </a:r>
            <a:endParaRPr kumimoji="1" lang="zh-CN" altLang="en-US" dirty="0"/>
          </a:p>
        </p:txBody>
      </p:sp>
      <p:sp>
        <p:nvSpPr>
          <p:cNvPr id="2" name="竖排文字占位符 1"/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r>
              <a:rPr kumimoji="1" lang="zh-CN" altLang="en-US" dirty="0"/>
              <a:t>壹</a:t>
            </a:r>
            <a:endParaRPr kumimoji="1"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2020766" y="819665"/>
            <a:ext cx="972000" cy="3150354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tile tx="0" ty="0" sx="50000" sy="5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endParaRPr kumimoji="1" lang="en-US" altLang="zh-CN" sz="2400" spc="600" dirty="0">
              <a:solidFill>
                <a:srgbClr val="493825"/>
              </a:solidFill>
              <a:latin typeface="华康古籍真竹W3" panose="02020309000000000000" pitchFamily="49" charset="-122"/>
              <a:ea typeface="华康古籍真竹W3" panose="02020309000000000000" pitchFamily="49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2408381" y="5079773"/>
            <a:ext cx="196769" cy="196769"/>
          </a:xfrm>
          <a:prstGeom prst="ellipse">
            <a:avLst/>
          </a:prstGeom>
          <a:solidFill>
            <a:srgbClr val="DFD7CA"/>
          </a:solidFill>
          <a:ln w="28575">
            <a:solidFill>
              <a:srgbClr val="493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493825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942021" y="3890812"/>
            <a:ext cx="113434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sz="1600" spc="-300" dirty="0">
                <a:solidFill>
                  <a:schemeClr val="bg1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</a:rPr>
              <a:t>巅峰时期</a:t>
            </a:r>
            <a:endParaRPr kumimoji="1" lang="zh-CN" altLang="en-US" sz="1600" spc="-300" dirty="0">
              <a:solidFill>
                <a:schemeClr val="bg1"/>
              </a:solidFill>
              <a:latin typeface="华康古籍真竹W3" panose="02020309000000000000" pitchFamily="49" charset="-122"/>
              <a:ea typeface="华康古籍真竹W3" panose="02020309000000000000" pitchFamily="49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020765" y="4407838"/>
            <a:ext cx="971999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sz="2000" b="1" dirty="0">
                <a:solidFill>
                  <a:schemeClr val="bg1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</a:rPr>
              <a:t>明清</a:t>
            </a:r>
            <a:endParaRPr kumimoji="1" lang="zh-CN" altLang="en-US" sz="2000" b="1" dirty="0">
              <a:solidFill>
                <a:schemeClr val="bg1"/>
              </a:solidFill>
              <a:latin typeface="华康古籍真竹W3" panose="02020309000000000000" pitchFamily="49" charset="-122"/>
              <a:ea typeface="华康古籍真竹W3" panose="02020309000000000000" pitchFamily="49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632590" y="1579081"/>
            <a:ext cx="972000" cy="3150354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tile tx="-635000" ty="0" sx="50000" sy="5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endParaRPr kumimoji="1" lang="en-US" altLang="zh-CN" sz="2400" spc="600" dirty="0">
              <a:solidFill>
                <a:srgbClr val="493825"/>
              </a:solidFill>
              <a:latin typeface="华康古籍真竹W3" panose="02020309000000000000" pitchFamily="49" charset="-122"/>
              <a:ea typeface="华康古籍真竹W3" panose="02020309000000000000" pitchFamily="49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553845" y="4650228"/>
            <a:ext cx="113434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sz="1600" spc="-300" dirty="0">
                <a:solidFill>
                  <a:schemeClr val="bg1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</a:rPr>
              <a:t>繁荣时期</a:t>
            </a:r>
            <a:endParaRPr kumimoji="1" lang="zh-CN" altLang="en-US" sz="1600" spc="-300" dirty="0">
              <a:solidFill>
                <a:schemeClr val="bg1"/>
              </a:solidFill>
              <a:latin typeface="华康古籍真竹W3" panose="02020309000000000000" pitchFamily="49" charset="-122"/>
              <a:ea typeface="华康古籍真竹W3" panose="02020309000000000000" pitchFamily="49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632589" y="5032634"/>
            <a:ext cx="971999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sz="2000" b="1" dirty="0">
                <a:solidFill>
                  <a:schemeClr val="bg1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</a:rPr>
              <a:t>唐宋</a:t>
            </a:r>
            <a:endParaRPr kumimoji="1" lang="zh-CN" altLang="en-US" sz="2000" b="1" dirty="0">
              <a:solidFill>
                <a:schemeClr val="bg1"/>
              </a:solidFill>
              <a:latin typeface="华康古籍真竹W3" panose="02020309000000000000" pitchFamily="49" charset="-122"/>
              <a:ea typeface="华康古籍真竹W3" panose="02020309000000000000" pitchFamily="49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5153711" y="579822"/>
            <a:ext cx="972000" cy="3150354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tile tx="-1270000" ty="0" sx="50000" sy="5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endParaRPr kumimoji="1" lang="en-US" altLang="zh-CN" sz="2400" spc="600" dirty="0">
              <a:solidFill>
                <a:srgbClr val="493825"/>
              </a:solidFill>
              <a:latin typeface="华康古籍真竹W3" panose="02020309000000000000" pitchFamily="49" charset="-122"/>
              <a:ea typeface="华康古籍真竹W3" panose="02020309000000000000" pitchFamily="49" charset="-122"/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5541326" y="5079773"/>
            <a:ext cx="196769" cy="196769"/>
          </a:xfrm>
          <a:prstGeom prst="ellipse">
            <a:avLst/>
          </a:prstGeom>
          <a:solidFill>
            <a:srgbClr val="DFD7CA"/>
          </a:solidFill>
          <a:ln w="28575">
            <a:solidFill>
              <a:srgbClr val="493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493825"/>
              </a:solidFill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5074966" y="3650969"/>
            <a:ext cx="113434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sz="1600" spc="-300" dirty="0">
                <a:solidFill>
                  <a:schemeClr val="bg1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</a:rPr>
              <a:t>成熟时期</a:t>
            </a:r>
            <a:endParaRPr kumimoji="1" lang="zh-CN" altLang="en-US" sz="1600" spc="-300" dirty="0">
              <a:solidFill>
                <a:schemeClr val="bg1"/>
              </a:solidFill>
              <a:latin typeface="华康古籍真竹W3" panose="02020309000000000000" pitchFamily="49" charset="-122"/>
              <a:ea typeface="华康古籍真竹W3" panose="02020309000000000000" pitchFamily="49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5156250" y="4145770"/>
            <a:ext cx="971999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sz="2000" b="1" dirty="0">
                <a:solidFill>
                  <a:schemeClr val="bg1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</a:rPr>
              <a:t>魏晋</a:t>
            </a:r>
            <a:endParaRPr kumimoji="1" lang="zh-CN" altLang="en-US" sz="2000" b="1" dirty="0">
              <a:solidFill>
                <a:schemeClr val="bg1"/>
              </a:solidFill>
              <a:latin typeface="华康古籍真竹W3" panose="02020309000000000000" pitchFamily="49" charset="-122"/>
              <a:ea typeface="华康古籍真竹W3" panose="02020309000000000000" pitchFamily="49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6712688" y="280019"/>
            <a:ext cx="972000" cy="3150354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tile tx="-1905000" ty="0" sx="50000" sy="5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endParaRPr kumimoji="1" lang="en-US" altLang="zh-CN" sz="2400" spc="600" dirty="0">
              <a:solidFill>
                <a:srgbClr val="493825"/>
              </a:solidFill>
              <a:latin typeface="华康古籍真竹W3" panose="02020309000000000000" pitchFamily="49" charset="-122"/>
              <a:ea typeface="华康古籍真竹W3" panose="02020309000000000000" pitchFamily="49" charset="-122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7100303" y="5079773"/>
            <a:ext cx="196769" cy="196769"/>
          </a:xfrm>
          <a:prstGeom prst="ellipse">
            <a:avLst/>
          </a:prstGeom>
          <a:solidFill>
            <a:srgbClr val="DFD7CA"/>
          </a:solidFill>
          <a:ln w="28575">
            <a:solidFill>
              <a:srgbClr val="493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493825"/>
              </a:solidFill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6633943" y="3351166"/>
            <a:ext cx="113434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sz="1600" spc="-300" dirty="0">
                <a:solidFill>
                  <a:schemeClr val="bg1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</a:rPr>
              <a:t>发展时期</a:t>
            </a:r>
            <a:endParaRPr kumimoji="1" lang="zh-CN" altLang="en-US" sz="1600" spc="-300" dirty="0">
              <a:solidFill>
                <a:schemeClr val="bg1"/>
              </a:solidFill>
              <a:latin typeface="华康古籍真竹W3" panose="02020309000000000000" pitchFamily="49" charset="-122"/>
              <a:ea typeface="华康古籍真竹W3" panose="02020309000000000000" pitchFamily="49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6712687" y="3868192"/>
            <a:ext cx="971999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sz="2000" b="1" dirty="0">
                <a:solidFill>
                  <a:schemeClr val="bg1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</a:rPr>
              <a:t>汉、秦</a:t>
            </a:r>
            <a:endParaRPr kumimoji="1" lang="zh-CN" altLang="en-US" sz="2000" b="1" dirty="0">
              <a:solidFill>
                <a:schemeClr val="bg1"/>
              </a:solidFill>
              <a:latin typeface="华康古籍真竹W3" panose="02020309000000000000" pitchFamily="49" charset="-122"/>
              <a:ea typeface="华康古籍真竹W3" panose="02020309000000000000" pitchFamily="49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8211705" y="1719075"/>
            <a:ext cx="972000" cy="3150354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tile tx="-2540000" ty="0" sx="50000" sy="5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endParaRPr kumimoji="1" lang="en-US" altLang="zh-CN" sz="2400" spc="600" dirty="0">
              <a:solidFill>
                <a:srgbClr val="493825"/>
              </a:solidFill>
              <a:latin typeface="华康古籍真竹W3" panose="02020309000000000000" pitchFamily="49" charset="-122"/>
              <a:ea typeface="华康古籍真竹W3" panose="02020309000000000000" pitchFamily="49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8132960" y="4790222"/>
            <a:ext cx="113434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sz="1600" spc="-300" dirty="0">
                <a:solidFill>
                  <a:schemeClr val="bg1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</a:rPr>
              <a:t>萌芽时期</a:t>
            </a:r>
            <a:endParaRPr kumimoji="1" lang="zh-CN" altLang="en-US" sz="1600" spc="-300" dirty="0">
              <a:solidFill>
                <a:schemeClr val="bg1"/>
              </a:solidFill>
              <a:latin typeface="华康古籍真竹W3" panose="02020309000000000000" pitchFamily="49" charset="-122"/>
              <a:ea typeface="华康古籍真竹W3" panose="02020309000000000000" pitchFamily="49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8211704" y="5307248"/>
            <a:ext cx="971999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sz="2000" b="1" dirty="0">
                <a:solidFill>
                  <a:schemeClr val="bg1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</a:rPr>
              <a:t>周</a:t>
            </a:r>
            <a:endParaRPr kumimoji="1" lang="zh-CN" altLang="en-US" sz="2000" b="1" dirty="0">
              <a:solidFill>
                <a:schemeClr val="bg1"/>
              </a:solidFill>
              <a:latin typeface="华康古籍真竹W3" panose="02020309000000000000" pitchFamily="49" charset="-122"/>
              <a:ea typeface="华康古籍真竹W3" panose="02020309000000000000" pitchFamily="49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r>
              <a:rPr lang="zh-CN" altLang="en-US"/>
              <a:t>叁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orient="vert" sz="quarter" idx="11"/>
          </p:nvPr>
        </p:nvSpPr>
        <p:spPr>
          <a:xfrm>
            <a:off x="11169650" y="-59055"/>
            <a:ext cx="755015" cy="4183380"/>
          </a:xfrm>
        </p:spPr>
        <p:txBody>
          <a:bodyPr/>
          <a:lstStyle/>
          <a:p>
            <a:r>
              <a:rPr kumimoji="1" lang="en-US" altLang="zh-CN" dirty="0">
                <a:sym typeface="+mn-ea"/>
              </a:rPr>
              <a:t>【</a:t>
            </a:r>
            <a:r>
              <a:rPr lang="zh-CN" altLang="en-US" dirty="0"/>
              <a:t>酒令种类</a:t>
            </a:r>
            <a:r>
              <a:rPr kumimoji="1" lang="en-US" altLang="zh-CN" dirty="0">
                <a:sym typeface="+mn-ea"/>
              </a:rPr>
              <a:t>】</a:t>
            </a:r>
            <a:endParaRPr kumimoji="1" lang="en-US" altLang="zh-CN" dirty="0"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80390" y="1042670"/>
            <a:ext cx="4904105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C0B7A5"/>
                </a:solidFill>
              </a:rPr>
              <a:t>字谜令</a:t>
            </a:r>
            <a:endParaRPr lang="zh-CN" altLang="zh-CN" sz="32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endParaRPr lang="zh-CN" altLang="en-US" sz="4000" dirty="0">
              <a:solidFill>
                <a:srgbClr val="C0B7A5"/>
              </a:solidFill>
            </a:endParaRPr>
          </a:p>
          <a:p>
            <a:r>
              <a:rPr lang="zh-CN" altLang="en-US" sz="4000" b="1" dirty="0">
                <a:solidFill>
                  <a:srgbClr val="C0B7A5"/>
                </a:solidFill>
              </a:rPr>
              <a:t>投壶令</a:t>
            </a:r>
            <a:endParaRPr lang="en-US" altLang="zh-CN" sz="32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endParaRPr lang="zh-CN" altLang="en-US" sz="4000" dirty="0">
              <a:solidFill>
                <a:srgbClr val="C0B7A5"/>
              </a:solidFill>
            </a:endParaRPr>
          </a:p>
          <a:p>
            <a:r>
              <a:rPr lang="zh-CN" altLang="en-US" sz="4000" b="1" dirty="0">
                <a:solidFill>
                  <a:srgbClr val="C0B7A5"/>
                </a:solidFill>
              </a:rPr>
              <a:t>射  覆</a:t>
            </a:r>
            <a:endParaRPr lang="zh-CN" altLang="en-US" sz="4000" b="1" dirty="0">
              <a:solidFill>
                <a:srgbClr val="C0B7A5"/>
              </a:solidFill>
            </a:endParaRPr>
          </a:p>
          <a:p>
            <a:endParaRPr lang="zh-CN" altLang="en-US" sz="4000" dirty="0">
              <a:solidFill>
                <a:srgbClr val="C0B7A5"/>
              </a:solidFill>
            </a:endParaRPr>
          </a:p>
          <a:p>
            <a:r>
              <a:rPr lang="zh-CN" altLang="en-US" sz="4000" b="1" dirty="0">
                <a:solidFill>
                  <a:srgbClr val="C00000"/>
                </a:solidFill>
              </a:rPr>
              <a:t>曲水流觞令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40250" y="183515"/>
            <a:ext cx="5210175" cy="28625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grayscl/>
          </a:blip>
          <a:srcRect l="4533" t="10566" r="3085" b="7618"/>
          <a:stretch>
            <a:fillRect/>
          </a:stretch>
        </p:blipFill>
        <p:spPr>
          <a:xfrm>
            <a:off x="5484495" y="3515995"/>
            <a:ext cx="3321685" cy="29419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717606" y="768864"/>
            <a:ext cx="8782592" cy="5321970"/>
          </a:xfrm>
          <a:prstGeom prst="rect">
            <a:avLst/>
          </a:prstGeom>
          <a:noFill/>
          <a:ln>
            <a:solidFill>
              <a:srgbClr val="C0B7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endParaRPr kumimoji="1" lang="en-US" altLang="zh-CN" sz="2400" spc="600" dirty="0">
              <a:solidFill>
                <a:srgbClr val="493825"/>
              </a:solidFill>
              <a:latin typeface="华康古籍真竹W3" panose="02020309000000000000" pitchFamily="49" charset="-122"/>
              <a:ea typeface="华康古籍真竹W3" panose="02020309000000000000" pitchFamily="49" charset="-122"/>
            </a:endParaRPr>
          </a:p>
        </p:txBody>
      </p:sp>
      <p:sp>
        <p:nvSpPr>
          <p:cNvPr id="2" name="竖排文字占位符 1"/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r>
              <a:rPr kumimoji="1" lang="zh-CN" altLang="en-US" dirty="0"/>
              <a:t>壹</a:t>
            </a:r>
            <a:endParaRPr kumimoji="1"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66548" y="537391"/>
            <a:ext cx="2146300" cy="3093197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 rot="5400000">
            <a:off x="5544090" y="2679812"/>
            <a:ext cx="7029332" cy="1478428"/>
          </a:xfrm>
          <a:prstGeom prst="rect">
            <a:avLst/>
          </a:prstGeom>
          <a:solidFill>
            <a:srgbClr val="A44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endParaRPr kumimoji="1" lang="en-US" altLang="zh-CN" sz="2400" spc="600" dirty="0">
              <a:latin typeface="华康古籍真竹W3" panose="02020309000000000000" pitchFamily="49" charset="-122"/>
              <a:ea typeface="华康古籍真竹W3" panose="02020309000000000000" pitchFamily="49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alphaModFix amt="22000"/>
          </a:blip>
          <a:srcRect/>
          <a:stretch>
            <a:fillRect/>
          </a:stretch>
        </p:blipFill>
        <p:spPr>
          <a:xfrm>
            <a:off x="8319542" y="521890"/>
            <a:ext cx="806007" cy="3111500"/>
          </a:xfrm>
          <a:custGeom>
            <a:avLst/>
            <a:gdLst>
              <a:gd name="connsiteX0" fmla="*/ 0 w 806007"/>
              <a:gd name="connsiteY0" fmla="*/ 0 h 3111500"/>
              <a:gd name="connsiteX1" fmla="*/ 806007 w 806007"/>
              <a:gd name="connsiteY1" fmla="*/ 0 h 3111500"/>
              <a:gd name="connsiteX2" fmla="*/ 806007 w 806007"/>
              <a:gd name="connsiteY2" fmla="*/ 3111500 h 3111500"/>
              <a:gd name="connsiteX3" fmla="*/ 0 w 806007"/>
              <a:gd name="connsiteY3" fmla="*/ 3111500 h 311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007" h="3111500">
                <a:moveTo>
                  <a:pt x="0" y="0"/>
                </a:moveTo>
                <a:lnTo>
                  <a:pt x="806007" y="0"/>
                </a:lnTo>
                <a:lnTo>
                  <a:pt x="806007" y="3111500"/>
                </a:lnTo>
                <a:lnTo>
                  <a:pt x="0" y="3111500"/>
                </a:lnTo>
                <a:close/>
              </a:path>
            </a:pathLst>
          </a:cu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alphaModFix amt="60000"/>
            <a:biLevel thresh="25000"/>
          </a:blip>
          <a:stretch>
            <a:fillRect/>
          </a:stretch>
        </p:blipFill>
        <p:spPr>
          <a:xfrm>
            <a:off x="8741731" y="1473165"/>
            <a:ext cx="639086" cy="38426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alphaModFix amt="60000"/>
            <a:biLevel thresh="25000"/>
          </a:blip>
          <a:stretch>
            <a:fillRect/>
          </a:stretch>
        </p:blipFill>
        <p:spPr>
          <a:xfrm rot="10800000">
            <a:off x="8819002" y="5190173"/>
            <a:ext cx="639086" cy="384261"/>
          </a:xfrm>
          <a:prstGeom prst="rect">
            <a:avLst/>
          </a:prstGeom>
        </p:spPr>
      </p:pic>
      <p:sp>
        <p:nvSpPr>
          <p:cNvPr id="15" name="竖排文字占位符 2"/>
          <p:cNvSpPr txBox="1"/>
          <p:nvPr/>
        </p:nvSpPr>
        <p:spPr>
          <a:xfrm>
            <a:off x="8572741" y="2200778"/>
            <a:ext cx="754971" cy="2646152"/>
          </a:xfrm>
          <a:prstGeom prst="rect">
            <a:avLst/>
          </a:prstGeom>
        </p:spPr>
        <p:txBody>
          <a:bodyPr vert="eaVer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 spc="600">
                <a:solidFill>
                  <a:srgbClr val="493825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kumimoji="1" lang="zh-CN" altLang="en-US" sz="2800" spc="1200" dirty="0">
                <a:solidFill>
                  <a:schemeClr val="bg1"/>
                </a:solidFill>
              </a:rPr>
              <a:t>曲水流觞令</a:t>
            </a:r>
            <a:endParaRPr kumimoji="1" lang="zh-CN" altLang="en-US" sz="2800" spc="1200" dirty="0">
              <a:solidFill>
                <a:schemeClr val="bg1"/>
              </a:solidFill>
            </a:endParaRPr>
          </a:p>
        </p:txBody>
      </p:sp>
      <p:sp>
        <p:nvSpPr>
          <p:cNvPr id="16" name="竖排文字占位符 3"/>
          <p:cNvSpPr txBox="1"/>
          <p:nvPr/>
        </p:nvSpPr>
        <p:spPr>
          <a:xfrm>
            <a:off x="1081405" y="1263015"/>
            <a:ext cx="5742305" cy="4409440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spc="600">
                <a:solidFill>
                  <a:srgbClr val="8E8371"/>
                </a:solidFill>
                <a:latin typeface="华康古籍真竹W3" panose="02020309000000000000" pitchFamily="49" charset="-122"/>
                <a:ea typeface="华康古籍真竹W3" panose="02020309000000000000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  <a:spcAft>
                <a:spcPts val="1800"/>
              </a:spcAft>
            </a:pPr>
            <a:r>
              <a:rPr kumimoji="1" lang="zh-CN" altLang="en-US" dirty="0"/>
              <a:t>永和九年，岁在癸丑，暮春之初，会于会稽山阴之兰亭，修禊事也。群贤毕至，少长咸集。此地有崇山峻岭，茂林修竹，</a:t>
            </a:r>
            <a:r>
              <a:rPr kumimoji="1" lang="zh-CN" altLang="en-US" dirty="0">
                <a:solidFill>
                  <a:srgbClr val="FF0000"/>
                </a:solidFill>
              </a:rPr>
              <a:t>又有清流激湍，映带左右。引以为流觞曲水，列坐其次，虽无丝竹管弦之盛，一觞一咏，亦足以畅叙幽情。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alphaModFix amt="37000"/>
          </a:blip>
          <a:srcRect/>
          <a:stretch>
            <a:fillRect/>
          </a:stretch>
        </p:blipFill>
        <p:spPr>
          <a:xfrm rot="3525650">
            <a:off x="8256442" y="5941386"/>
            <a:ext cx="2002266" cy="2478558"/>
          </a:xfrm>
          <a:custGeom>
            <a:avLst/>
            <a:gdLst>
              <a:gd name="connsiteX0" fmla="*/ 0 w 2002266"/>
              <a:gd name="connsiteY0" fmla="*/ 0 h 2478558"/>
              <a:gd name="connsiteX1" fmla="*/ 2002266 w 2002266"/>
              <a:gd name="connsiteY1" fmla="*/ 1214487 h 2478558"/>
              <a:gd name="connsiteX2" fmla="*/ 1235536 w 2002266"/>
              <a:gd name="connsiteY2" fmla="*/ 2478558 h 2478558"/>
              <a:gd name="connsiteX3" fmla="*/ 0 w 2002266"/>
              <a:gd name="connsiteY3" fmla="*/ 1729136 h 247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2266" h="2478558">
                <a:moveTo>
                  <a:pt x="0" y="0"/>
                </a:moveTo>
                <a:lnTo>
                  <a:pt x="2002266" y="1214487"/>
                </a:lnTo>
                <a:lnTo>
                  <a:pt x="1235536" y="2478558"/>
                </a:lnTo>
                <a:lnTo>
                  <a:pt x="0" y="1729136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717606" y="768864"/>
            <a:ext cx="8782592" cy="5321970"/>
          </a:xfrm>
          <a:prstGeom prst="rect">
            <a:avLst/>
          </a:prstGeom>
          <a:noFill/>
          <a:ln>
            <a:solidFill>
              <a:srgbClr val="C0B7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endParaRPr kumimoji="1" lang="en-US" altLang="zh-CN" sz="2400" spc="600" dirty="0">
              <a:solidFill>
                <a:srgbClr val="493825"/>
              </a:solidFill>
              <a:latin typeface="华康古籍真竹W3" panose="02020309000000000000" pitchFamily="49" charset="-122"/>
              <a:ea typeface="华康古籍真竹W3" panose="02020309000000000000" pitchFamily="49" charset="-122"/>
            </a:endParaRPr>
          </a:p>
        </p:txBody>
      </p:sp>
      <p:sp>
        <p:nvSpPr>
          <p:cNvPr id="2" name="竖排文字占位符 1"/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r>
              <a:rPr kumimoji="1" lang="zh-CN" altLang="en-US" dirty="0"/>
              <a:t>壹</a:t>
            </a:r>
            <a:endParaRPr kumimoji="1"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66548" y="537391"/>
            <a:ext cx="2146300" cy="309319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alphaModFix amt="22000"/>
          </a:blip>
          <a:srcRect/>
          <a:stretch>
            <a:fillRect/>
          </a:stretch>
        </p:blipFill>
        <p:spPr>
          <a:xfrm>
            <a:off x="8319542" y="521890"/>
            <a:ext cx="806007" cy="3111500"/>
          </a:xfrm>
          <a:custGeom>
            <a:avLst/>
            <a:gdLst>
              <a:gd name="connsiteX0" fmla="*/ 0 w 806007"/>
              <a:gd name="connsiteY0" fmla="*/ 0 h 3111500"/>
              <a:gd name="connsiteX1" fmla="*/ 806007 w 806007"/>
              <a:gd name="connsiteY1" fmla="*/ 0 h 3111500"/>
              <a:gd name="connsiteX2" fmla="*/ 806007 w 806007"/>
              <a:gd name="connsiteY2" fmla="*/ 3111500 h 3111500"/>
              <a:gd name="connsiteX3" fmla="*/ 0 w 806007"/>
              <a:gd name="connsiteY3" fmla="*/ 3111500 h 311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007" h="3111500">
                <a:moveTo>
                  <a:pt x="0" y="0"/>
                </a:moveTo>
                <a:lnTo>
                  <a:pt x="806007" y="0"/>
                </a:lnTo>
                <a:lnTo>
                  <a:pt x="806007" y="3111500"/>
                </a:lnTo>
                <a:lnTo>
                  <a:pt x="0" y="3111500"/>
                </a:lnTo>
                <a:close/>
              </a:path>
            </a:pathLst>
          </a:cu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alphaModFix amt="37000"/>
          </a:blip>
          <a:srcRect/>
          <a:stretch>
            <a:fillRect/>
          </a:stretch>
        </p:blipFill>
        <p:spPr>
          <a:xfrm rot="3525650">
            <a:off x="8256442" y="5941386"/>
            <a:ext cx="2002266" cy="2478558"/>
          </a:xfrm>
          <a:custGeom>
            <a:avLst/>
            <a:gdLst>
              <a:gd name="connsiteX0" fmla="*/ 0 w 2002266"/>
              <a:gd name="connsiteY0" fmla="*/ 0 h 2478558"/>
              <a:gd name="connsiteX1" fmla="*/ 2002266 w 2002266"/>
              <a:gd name="connsiteY1" fmla="*/ 1214487 h 2478558"/>
              <a:gd name="connsiteX2" fmla="*/ 1235536 w 2002266"/>
              <a:gd name="connsiteY2" fmla="*/ 2478558 h 2478558"/>
              <a:gd name="connsiteX3" fmla="*/ 0 w 2002266"/>
              <a:gd name="connsiteY3" fmla="*/ 1729136 h 247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2266" h="2478558">
                <a:moveTo>
                  <a:pt x="0" y="0"/>
                </a:moveTo>
                <a:lnTo>
                  <a:pt x="2002266" y="1214487"/>
                </a:lnTo>
                <a:lnTo>
                  <a:pt x="1235536" y="2478558"/>
                </a:lnTo>
                <a:lnTo>
                  <a:pt x="0" y="1729136"/>
                </a:lnTo>
                <a:close/>
              </a:path>
            </a:pathLst>
          </a:custGeom>
        </p:spPr>
      </p:pic>
      <p:pic>
        <p:nvPicPr>
          <p:cNvPr id="3" name="图片 1" descr="IMG_2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135" y="594995"/>
            <a:ext cx="9765665" cy="5667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grayscl/>
            <a:lum bright="6000"/>
          </a:blip>
          <a:stretch>
            <a:fillRect/>
          </a:stretch>
        </p:blipFill>
        <p:spPr>
          <a:xfrm>
            <a:off x="1662430" y="857250"/>
            <a:ext cx="1748790" cy="1178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730312" y="2063312"/>
            <a:ext cx="2731376" cy="2731376"/>
          </a:xfrm>
          <a:prstGeom prst="ellipse">
            <a:avLst/>
          </a:prstGeom>
          <a:noFill/>
          <a:ln>
            <a:solidFill>
              <a:srgbClr val="BFB8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50" name="图片 4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384539" flipH="1" flipV="1">
            <a:off x="5946217" y="2267041"/>
            <a:ext cx="2419583" cy="2834707"/>
          </a:xfrm>
          <a:prstGeom prst="rect">
            <a:avLst/>
          </a:prstGeom>
          <a:effectLst/>
        </p:spPr>
      </p:pic>
      <p:sp>
        <p:nvSpPr>
          <p:cNvPr id="44" name="文本框 43"/>
          <p:cNvSpPr txBox="1"/>
          <p:nvPr/>
        </p:nvSpPr>
        <p:spPr>
          <a:xfrm>
            <a:off x="5445740" y="2677452"/>
            <a:ext cx="1292662" cy="70788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93825"/>
                </a:solidFill>
                <a:effectLst/>
                <a:uLnTx/>
                <a:uFillTx/>
                <a:latin typeface="华康古籍木兰W3" panose="02020309000000000000" pitchFamily="49" charset="-122"/>
                <a:ea typeface="华康古籍木兰W3" panose="02020309000000000000" pitchFamily="49" charset="-122"/>
                <a:cs typeface="+mn-cs"/>
              </a:rPr>
              <a:t>贰</a:t>
            </a:r>
            <a:endParaRPr kumimoji="1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493825"/>
              </a:solidFill>
              <a:effectLst/>
              <a:uLnTx/>
              <a:uFillTx/>
              <a:latin typeface="华康古籍木兰W3" panose="02020309000000000000" pitchFamily="49" charset="-122"/>
              <a:ea typeface="华康古籍木兰W3" panose="02020309000000000000" pitchFamily="49" charset="-122"/>
              <a:cs typeface="+mn-cs"/>
            </a:endParaRPr>
          </a:p>
        </p:txBody>
      </p:sp>
      <p:sp>
        <p:nvSpPr>
          <p:cNvPr id="49" name="椭圆 48"/>
          <p:cNvSpPr/>
          <p:nvPr/>
        </p:nvSpPr>
        <p:spPr>
          <a:xfrm>
            <a:off x="1161553" y="-1505447"/>
            <a:ext cx="9868894" cy="9868894"/>
          </a:xfrm>
          <a:prstGeom prst="ellipse">
            <a:avLst/>
          </a:prstGeom>
          <a:noFill/>
          <a:ln>
            <a:solidFill>
              <a:srgbClr val="BFB8AA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45740" y="3826605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华康古籍真竹W3" panose="02020309000000000000" pitchFamily="49" charset="-122"/>
                <a:ea typeface="华康古籍真竹W3" panose="02020309000000000000" pitchFamily="49" charset="-122"/>
                <a:cs typeface="+mn-cs"/>
              </a:rPr>
              <a:t>酒诗</a:t>
            </a:r>
            <a:endParaRPr kumimoji="1" lang="zh-CN" altLang="en-US" sz="4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华康古籍真竹W3" panose="02020309000000000000" pitchFamily="49" charset="-122"/>
              <a:ea typeface="华康古籍真竹W3" panose="02020309000000000000" pitchFamily="49" charset="-122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2325</Words>
  <Application>WPS 演示</Application>
  <PresentationFormat>宽屏</PresentationFormat>
  <Paragraphs>342</Paragraphs>
  <Slides>30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30</vt:i4>
      </vt:variant>
    </vt:vector>
  </HeadingPairs>
  <TitlesOfParts>
    <vt:vector size="48" baseType="lpstr">
      <vt:lpstr>Arial</vt:lpstr>
      <vt:lpstr>宋体</vt:lpstr>
      <vt:lpstr>Wingdings</vt:lpstr>
      <vt:lpstr>华康古籍木兰W3</vt:lpstr>
      <vt:lpstr>华康古籍真竹W3</vt:lpstr>
      <vt:lpstr>华康新篆体W5(P)</vt:lpstr>
      <vt:lpstr>华康古籍银杏W3</vt:lpstr>
      <vt:lpstr>华康古籍黑檀W7</vt:lpstr>
      <vt:lpstr>等线</vt:lpstr>
      <vt:lpstr>Times New Roman</vt:lpstr>
      <vt:lpstr>微软雅黑</vt:lpstr>
      <vt:lpstr>Arial Unicode MS</vt:lpstr>
      <vt:lpstr>仿宋</vt:lpstr>
      <vt:lpstr>Ebrima</vt:lpstr>
      <vt:lpstr>华文楷体</vt:lpstr>
      <vt:lpstr>黑体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LIU CHONG</dc:creator>
  <cp:lastModifiedBy>ZHOU Huilin</cp:lastModifiedBy>
  <cp:revision>190</cp:revision>
  <dcterms:created xsi:type="dcterms:W3CDTF">2020-12-03T04:44:00Z</dcterms:created>
  <dcterms:modified xsi:type="dcterms:W3CDTF">2020-12-04T04:19:16Z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