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69" r:id="rId4"/>
    <p:sldId id="272" r:id="rId5"/>
    <p:sldId id="273" r:id="rId6"/>
    <p:sldId id="271" r:id="rId7"/>
    <p:sldId id="276" r:id="rId8"/>
    <p:sldId id="278" r:id="rId9"/>
    <p:sldId id="281" r:id="rId10"/>
    <p:sldId id="279" r:id="rId11"/>
    <p:sldId id="282" r:id="rId12"/>
    <p:sldId id="284" r:id="rId13"/>
    <p:sldId id="280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78080" autoAdjust="0"/>
  </p:normalViewPr>
  <p:slideViewPr>
    <p:cSldViewPr>
      <p:cViewPr varScale="1">
        <p:scale>
          <a:sx n="74" d="100"/>
          <a:sy n="74" d="100"/>
        </p:scale>
        <p:origin x="11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91A7-E243-42BC-9E1A-BB00A32ABEB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A9EB8-3569-447C-BEB7-892EE810E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A9EB8-3569-447C-BEB7-892EE810E8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A9EB8-3569-447C-BEB7-892EE810E8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NOUN</a:t>
            </a:r>
            <a:r>
              <a:rPr lang="en-US" baseline="0" dirty="0"/>
              <a:t> FORMATIONS ACTIVITY / ACTIVIST / ACTIVISM / ACTIVATOR / ACTIVATION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A9EB8-3569-447C-BEB7-892EE810E8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7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A9EB8-3569-447C-BEB7-892EE810E8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A9EB8-3569-447C-BEB7-892EE810E8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A9EB8-3569-447C-BEB7-892EE810E8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A9EB8-3569-447C-BEB7-892EE810E8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9150" y="3048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ACADEMIC ENGLISH GRAMMAR FOCUS : USING ADVACED WORD FORMATIONS IN DIALOGUE</a:t>
            </a:r>
          </a:p>
        </p:txBody>
      </p:sp>
      <p:pic>
        <p:nvPicPr>
          <p:cNvPr id="2" name="Picture 1" descr="14307_60_PX_9999989899_26426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43792"/>
            <a:ext cx="3578578" cy="357857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317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54225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Please WRITE the following sentences in your notebook or practice sheet with your own ideas.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425" y="2286000"/>
            <a:ext cx="8839200" cy="432426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514350" indent="-514350">
              <a:buAutoNum type="arabicPeriod"/>
            </a:pPr>
            <a:r>
              <a:rPr lang="en-US" sz="2500" dirty="0"/>
              <a:t>It is quite clear to me that the best </a:t>
            </a:r>
            <a:r>
              <a:rPr lang="en-US" sz="2500" dirty="0">
                <a:solidFill>
                  <a:srgbClr val="FF0000"/>
                </a:solidFill>
              </a:rPr>
              <a:t>activity</a:t>
            </a:r>
            <a:r>
              <a:rPr lang="en-US" sz="2500" dirty="0"/>
              <a:t> I could possibly imagine during my free time is ____. </a:t>
            </a:r>
          </a:p>
          <a:p>
            <a:pPr marL="514350" indent="-514350">
              <a:buAutoNum type="arabicPeriod"/>
            </a:pPr>
            <a:r>
              <a:rPr lang="en-US" sz="2500" dirty="0"/>
              <a:t>I think that any </a:t>
            </a:r>
            <a:r>
              <a:rPr lang="en-US" sz="2500" dirty="0">
                <a:solidFill>
                  <a:srgbClr val="FF0000"/>
                </a:solidFill>
              </a:rPr>
              <a:t>activist</a:t>
            </a:r>
            <a:r>
              <a:rPr lang="en-US" sz="2500" dirty="0"/>
              <a:t> that wishes to stage a protest against the </a:t>
            </a:r>
            <a:r>
              <a:rPr lang="cs-CZ" sz="2500" dirty="0"/>
              <a:t>cruelty committed on animals should be allowed to do so because </a:t>
            </a:r>
            <a:r>
              <a:rPr lang="en-US" sz="2500" dirty="0"/>
              <a:t>___.</a:t>
            </a:r>
          </a:p>
          <a:p>
            <a:pPr marL="514350" indent="-514350">
              <a:buAutoNum type="arabicPeriod"/>
            </a:pPr>
            <a:r>
              <a:rPr lang="cs-CZ" sz="2500" dirty="0"/>
              <a:t>Environmental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FF0000"/>
                </a:solidFill>
              </a:rPr>
              <a:t>activism </a:t>
            </a:r>
            <a:r>
              <a:rPr lang="en-US" sz="2500" dirty="0"/>
              <a:t>is </a:t>
            </a:r>
            <a:r>
              <a:rPr lang="cs-CZ" sz="2500" dirty="0"/>
              <a:t>clearly needed in the human society</a:t>
            </a:r>
            <a:r>
              <a:rPr lang="en-US" sz="2500" dirty="0"/>
              <a:t> because ______</a:t>
            </a:r>
            <a:r>
              <a:rPr lang="cs-CZ" sz="2500" dirty="0"/>
              <a:t>.</a:t>
            </a:r>
            <a:r>
              <a:rPr lang="en-US" sz="2500" dirty="0"/>
              <a:t> </a:t>
            </a:r>
          </a:p>
          <a:p>
            <a:pPr marL="514350" indent="-514350">
              <a:buAutoNum type="arabicPeriod"/>
            </a:pPr>
            <a:r>
              <a:rPr lang="en-US" sz="2500" dirty="0"/>
              <a:t>The</a:t>
            </a:r>
            <a:r>
              <a:rPr lang="en-US" sz="2500" dirty="0">
                <a:solidFill>
                  <a:srgbClr val="FF0000"/>
                </a:solidFill>
              </a:rPr>
              <a:t> activator </a:t>
            </a:r>
            <a:r>
              <a:rPr lang="en-US" sz="2500" dirty="0"/>
              <a:t>of the chemical reaction was __________ ! It was tremendously dangerous! </a:t>
            </a:r>
          </a:p>
          <a:p>
            <a:pPr marL="514350" indent="-514350">
              <a:buAutoNum type="arabicPeriod"/>
            </a:pPr>
            <a:r>
              <a:rPr lang="en-US" sz="2500" dirty="0"/>
              <a:t>I need to promote </a:t>
            </a:r>
            <a:r>
              <a:rPr lang="cs-CZ" sz="2500" dirty="0"/>
              <a:t>the </a:t>
            </a:r>
            <a:r>
              <a:rPr lang="en-US" sz="2500" dirty="0">
                <a:solidFill>
                  <a:srgbClr val="FF0000"/>
                </a:solidFill>
              </a:rPr>
              <a:t>activation </a:t>
            </a:r>
            <a:r>
              <a:rPr lang="en-US" sz="2500" dirty="0"/>
              <a:t>of ____ in order to </a:t>
            </a:r>
            <a:r>
              <a:rPr lang="cs-CZ" sz="2500" dirty="0"/>
              <a:t>complete this task</a:t>
            </a:r>
            <a:r>
              <a:rPr lang="en-US" sz="2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759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" y="0"/>
            <a:ext cx="8960556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formulate, integrate, predominate, circulate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48086"/>
            <a:ext cx="4076700" cy="2682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9144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Def</a:t>
            </a:r>
            <a:r>
              <a:rPr lang="cs-CZ" sz="2400" u="sng" dirty="0"/>
              <a:t>initions</a:t>
            </a:r>
            <a:r>
              <a:rPr lang="en-US" sz="2400" u="sng" dirty="0"/>
              <a:t> and examples: </a:t>
            </a:r>
          </a:p>
          <a:p>
            <a:r>
              <a:rPr lang="en-US" sz="2400" b="1" dirty="0"/>
              <a:t>Formulate</a:t>
            </a:r>
            <a:r>
              <a:rPr lang="en-US" sz="2400" dirty="0"/>
              <a:t>: formulate + ate --- to develop an idea </a:t>
            </a:r>
          </a:p>
          <a:p>
            <a:r>
              <a:rPr lang="en-US" sz="2400" b="1" dirty="0"/>
              <a:t>Integrate</a:t>
            </a:r>
            <a:r>
              <a:rPr lang="en-US" sz="2400" dirty="0"/>
              <a:t>: to pull together</a:t>
            </a:r>
          </a:p>
          <a:p>
            <a:r>
              <a:rPr lang="en-US" sz="2400" b="1" dirty="0"/>
              <a:t>Predominate</a:t>
            </a:r>
            <a:r>
              <a:rPr lang="en-US" sz="2400" dirty="0"/>
              <a:t>: to be the strongest in the market</a:t>
            </a:r>
          </a:p>
          <a:p>
            <a:r>
              <a:rPr lang="en-US" sz="2400" b="1" dirty="0"/>
              <a:t>Circulate</a:t>
            </a:r>
            <a:r>
              <a:rPr lang="en-US" sz="2400" dirty="0"/>
              <a:t>: circle + ate --- to circle around </a:t>
            </a:r>
          </a:p>
          <a:p>
            <a:endParaRPr lang="cs-CZ" sz="2400" dirty="0"/>
          </a:p>
          <a:p>
            <a:endParaRPr lang="en-US" sz="2400" dirty="0"/>
          </a:p>
          <a:p>
            <a:r>
              <a:rPr lang="en-US" sz="2400" i="1" dirty="0"/>
              <a:t>Examples</a:t>
            </a:r>
            <a:endParaRPr lang="cs-CZ" sz="2400" i="1" dirty="0"/>
          </a:p>
          <a:p>
            <a:br>
              <a:rPr lang="en-US" sz="2400" i="1" dirty="0"/>
            </a:br>
            <a:r>
              <a:rPr lang="cs-CZ" sz="2400" i="1" dirty="0"/>
              <a:t>1</a:t>
            </a:r>
            <a:r>
              <a:rPr lang="en-US" sz="2400" i="1" dirty="0"/>
              <a:t>. The professor of physics will </a:t>
            </a:r>
            <a:r>
              <a:rPr lang="en-US" sz="2400" i="1" dirty="0">
                <a:solidFill>
                  <a:srgbClr val="FF0000"/>
                </a:solidFill>
              </a:rPr>
              <a:t>formulate </a:t>
            </a:r>
            <a:r>
              <a:rPr lang="en-US" sz="2400" i="1" dirty="0"/>
              <a:t>how best to solve the problem. </a:t>
            </a:r>
          </a:p>
          <a:p>
            <a:r>
              <a:rPr lang="cs-CZ" sz="2400" i="1" dirty="0"/>
              <a:t>2</a:t>
            </a:r>
            <a:r>
              <a:rPr lang="en-US" sz="2400" i="1" dirty="0"/>
              <a:t>. A variety of style of art are effectively </a:t>
            </a:r>
            <a:r>
              <a:rPr lang="en-US" sz="2400" i="1" dirty="0">
                <a:solidFill>
                  <a:srgbClr val="FF0000"/>
                </a:solidFill>
              </a:rPr>
              <a:t>integrated</a:t>
            </a:r>
            <a:r>
              <a:rPr lang="en-US" sz="2400" i="1" dirty="0"/>
              <a:t> in the work of contemporary artist</a:t>
            </a:r>
            <a:r>
              <a:rPr lang="cs-CZ" sz="2400" i="1" dirty="0"/>
              <a:t>s</a:t>
            </a:r>
            <a:r>
              <a:rPr lang="en-US" sz="2400" i="1" dirty="0"/>
              <a:t>. </a:t>
            </a:r>
          </a:p>
          <a:p>
            <a:r>
              <a:rPr lang="cs-CZ" sz="2400" i="1" dirty="0"/>
              <a:t>3</a:t>
            </a:r>
            <a:r>
              <a:rPr lang="en-US" sz="2400" i="1" dirty="0"/>
              <a:t>. It is clear to me that in Shanghai iPhones </a:t>
            </a:r>
            <a:r>
              <a:rPr lang="en-US" sz="2400" i="1" dirty="0">
                <a:solidFill>
                  <a:srgbClr val="FF0000"/>
                </a:solidFill>
              </a:rPr>
              <a:t>predominate</a:t>
            </a:r>
            <a:r>
              <a:rPr lang="en-US" sz="2400" i="1" dirty="0"/>
              <a:t> in style and status as compared to Huawei. </a:t>
            </a:r>
          </a:p>
          <a:p>
            <a:r>
              <a:rPr lang="cs-CZ" sz="2400" i="1" dirty="0"/>
              <a:t>4</a:t>
            </a:r>
            <a:r>
              <a:rPr lang="en-US" sz="2400" i="1" dirty="0"/>
              <a:t>. If you</a:t>
            </a:r>
            <a:r>
              <a:rPr lang="en-US" sz="2400" i="1" dirty="0">
                <a:solidFill>
                  <a:srgbClr val="FF0000"/>
                </a:solidFill>
              </a:rPr>
              <a:t> circulate </a:t>
            </a:r>
            <a:r>
              <a:rPr lang="en-US" sz="2400" i="1" dirty="0"/>
              <a:t>around the complex you will eventually find the entry.</a:t>
            </a:r>
          </a:p>
        </p:txBody>
      </p:sp>
    </p:spTree>
    <p:extLst>
      <p:ext uri="{BB962C8B-B14F-4D97-AF65-F5344CB8AC3E}">
        <p14:creationId xmlns:p14="http://schemas.microsoft.com/office/powerpoint/2010/main" val="408258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7513"/>
            <a:ext cx="7086600" cy="1219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Formulate, circulate, predominate, integrate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COMPLETION</a:t>
            </a:r>
            <a:endParaRPr lang="cs-CZ" sz="2400" i="1" dirty="0"/>
          </a:p>
          <a:p>
            <a:endParaRPr lang="en-US" sz="2400" i="1" dirty="0"/>
          </a:p>
          <a:p>
            <a:r>
              <a:rPr lang="en-US" sz="2400" i="1" dirty="0"/>
              <a:t>CHOOSE THE CORRECT WORDS ABOVE TO COMPLETE THE FOLLOWING EXAMPLES: </a:t>
            </a:r>
          </a:p>
          <a:p>
            <a:endParaRPr lang="en-US" sz="2400" i="1" dirty="0"/>
          </a:p>
          <a:p>
            <a:pPr marL="457200" indent="-457200">
              <a:buAutoNum type="arabicPeriod"/>
            </a:pPr>
            <a:r>
              <a:rPr lang="en-US" sz="2400" i="1" dirty="0"/>
              <a:t>In the laboratory I shall carefully _____ the exact reaction that occurred when I combined dangerous acidic chemicals. </a:t>
            </a:r>
          </a:p>
          <a:p>
            <a:pPr marL="457200" indent="-457200">
              <a:buAutoNum type="arabicPeriod"/>
            </a:pPr>
            <a:r>
              <a:rPr lang="en-US" sz="2400" i="1" dirty="0"/>
              <a:t>The most impressive of artist</a:t>
            </a:r>
            <a:r>
              <a:rPr lang="cs-CZ" sz="2400" i="1" dirty="0"/>
              <a:t>s</a:t>
            </a:r>
            <a:r>
              <a:rPr lang="en-US" sz="2400" i="1" dirty="0"/>
              <a:t> are able to ___ styles that are distinct and seemingly incompatible.</a:t>
            </a:r>
          </a:p>
          <a:p>
            <a:pPr marL="457200" indent="-457200">
              <a:buAutoNum type="arabicPeriod"/>
            </a:pPr>
            <a:r>
              <a:rPr lang="en-US" sz="2400" i="1" dirty="0"/>
              <a:t>In Korea, sadly the ____ view is that facial perfection and plastic surgery are mandatory. </a:t>
            </a:r>
          </a:p>
          <a:p>
            <a:pPr marL="457200" indent="-457200">
              <a:buAutoNum type="arabicPeriod"/>
            </a:pPr>
            <a:r>
              <a:rPr lang="en-US" sz="2400" i="1" dirty="0"/>
              <a:t>The pattern of movement that will allow success requires that you ___ around your enemies on the battlefield!!!</a:t>
            </a:r>
          </a:p>
          <a:p>
            <a:pPr marL="457200" indent="-457200">
              <a:buAutoNum type="arabicPeriod"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5745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9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Oral Practice Open Ended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159933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Talk with your partner using the following dialogue questions:</a:t>
            </a:r>
          </a:p>
          <a:p>
            <a:pPr marL="914400" indent="-914400">
              <a:buFontTx/>
              <a:buAutoNum type="arabicParenBoth"/>
            </a:pPr>
            <a:r>
              <a:rPr lang="en-US" sz="4000" dirty="0"/>
              <a:t>Against what sort of conditions and laws might you be a </a:t>
            </a:r>
            <a:r>
              <a:rPr lang="cs-CZ" sz="4000" dirty="0"/>
              <a:t>environmental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activist</a:t>
            </a:r>
            <a:r>
              <a:rPr lang="en-US" sz="4000" dirty="0"/>
              <a:t>? </a:t>
            </a:r>
            <a:endParaRPr lang="cs-CZ" sz="4000" dirty="0"/>
          </a:p>
          <a:p>
            <a:pPr marL="914400" indent="-914400">
              <a:buFontTx/>
              <a:buAutoNum type="arabicParenBoth"/>
            </a:pPr>
            <a:endParaRPr lang="en-US" sz="4000" dirty="0"/>
          </a:p>
          <a:p>
            <a:pPr marL="914400" indent="-914400">
              <a:buAutoNum type="arabicParenBoth"/>
            </a:pPr>
            <a:r>
              <a:rPr lang="en-US" sz="4000" dirty="0"/>
              <a:t>The activation of your interest in the classroom is promoted by what type of discussion and </a:t>
            </a:r>
            <a:r>
              <a:rPr lang="en-US" sz="4000" dirty="0">
                <a:solidFill>
                  <a:srgbClr val="FF0000"/>
                </a:solidFill>
              </a:rPr>
              <a:t>activities?</a:t>
            </a:r>
          </a:p>
        </p:txBody>
      </p:sp>
    </p:spTree>
    <p:extLst>
      <p:ext uri="{BB962C8B-B14F-4D97-AF65-F5344CB8AC3E}">
        <p14:creationId xmlns:p14="http://schemas.microsoft.com/office/powerpoint/2010/main" val="115867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07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Suffix recognition in word 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HEART</a:t>
            </a:r>
            <a:endParaRPr lang="en-US" sz="2200" dirty="0"/>
          </a:p>
          <a:p>
            <a:r>
              <a:rPr lang="cs-CZ" sz="2200" dirty="0"/>
              <a:t>d</a:t>
            </a:r>
            <a:r>
              <a:rPr lang="en-US" sz="2200" dirty="0" err="1"/>
              <a:t>ishearten</a:t>
            </a:r>
            <a:r>
              <a:rPr lang="en-US" sz="2200" dirty="0"/>
              <a:t> (remove + heart</a:t>
            </a:r>
          </a:p>
          <a:p>
            <a:r>
              <a:rPr lang="en-US" sz="2200" dirty="0"/>
              <a:t>disheartened</a:t>
            </a:r>
          </a:p>
          <a:p>
            <a:r>
              <a:rPr lang="en-US" sz="2200" dirty="0"/>
              <a:t>heartening</a:t>
            </a:r>
          </a:p>
          <a:p>
            <a:r>
              <a:rPr lang="en-US" sz="2200" dirty="0"/>
              <a:t>heartbeat</a:t>
            </a:r>
          </a:p>
          <a:p>
            <a:r>
              <a:rPr lang="en-US" sz="2200" dirty="0"/>
              <a:t>heartbreak</a:t>
            </a:r>
          </a:p>
          <a:p>
            <a:r>
              <a:rPr lang="en-US" sz="2200" dirty="0"/>
              <a:t>heartburn</a:t>
            </a:r>
          </a:p>
          <a:p>
            <a:r>
              <a:rPr lang="en-US" sz="2200" dirty="0"/>
              <a:t>heartland</a:t>
            </a:r>
          </a:p>
          <a:p>
            <a:r>
              <a:rPr lang="cs-CZ" sz="2200" dirty="0"/>
              <a:t>h</a:t>
            </a:r>
            <a:r>
              <a:rPr lang="en-US" sz="2200" dirty="0" err="1"/>
              <a:t>eartless</a:t>
            </a:r>
            <a:r>
              <a:rPr lang="en-US" sz="2200" dirty="0"/>
              <a:t> (heart + without / lacking) </a:t>
            </a:r>
          </a:p>
          <a:p>
            <a:r>
              <a:rPr lang="en-US" sz="2200" dirty="0"/>
              <a:t>heartsick</a:t>
            </a:r>
          </a:p>
          <a:p>
            <a:r>
              <a:rPr lang="cs-CZ" sz="2200" dirty="0"/>
              <a:t>h</a:t>
            </a:r>
            <a:r>
              <a:rPr lang="en-US" sz="2200" dirty="0" err="1"/>
              <a:t>eartwarming</a:t>
            </a:r>
            <a:endParaRPr lang="cs-CZ" sz="2200" dirty="0"/>
          </a:p>
          <a:p>
            <a:r>
              <a:rPr lang="cs-CZ" sz="2200" dirty="0"/>
              <a:t>h</a:t>
            </a:r>
            <a:r>
              <a:rPr lang="en-US" sz="2200" dirty="0" err="1"/>
              <a:t>eartache</a:t>
            </a:r>
            <a:r>
              <a:rPr lang="en-US" sz="2200" dirty="0"/>
              <a:t> ( heart + pain ----- -ache (pain) ; backache, stomachache, etc.) </a:t>
            </a:r>
          </a:p>
          <a:p>
            <a:r>
              <a:rPr lang="cs-CZ" sz="2200" dirty="0"/>
              <a:t>h</a:t>
            </a:r>
            <a:r>
              <a:rPr lang="en-US" sz="2200" dirty="0" err="1"/>
              <a:t>earten</a:t>
            </a:r>
            <a:r>
              <a:rPr lang="en-US" sz="2200" dirty="0"/>
              <a:t> (to add positive emotion, cheer or confidence to something) </a:t>
            </a:r>
          </a:p>
          <a:p>
            <a:endParaRPr lang="en-US" sz="22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81200"/>
            <a:ext cx="275705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599" y="762000"/>
            <a:ext cx="85482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By adding prefixes and suffixes, come up with as many words created from the root </a:t>
            </a:r>
            <a:r>
              <a:rPr lang="cs-CZ" b="1" u="sng" dirty="0"/>
              <a:t>HEART</a:t>
            </a:r>
            <a:r>
              <a:rPr lang="cs-CZ" b="1" dirty="0"/>
              <a:t> as you can!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06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which heart word to add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17638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Charity and giving something back to the community is a naturally ___ activity that will make you smile</a:t>
            </a:r>
            <a:r>
              <a:rPr lang="cs-CZ" sz="4000" dirty="0"/>
              <a:t>.</a:t>
            </a:r>
            <a:endParaRPr lang="en-US" sz="4000" dirty="0"/>
          </a:p>
          <a:p>
            <a:pPr marL="514350" indent="-514350">
              <a:buAutoNum type="arabicPeriod"/>
            </a:pPr>
            <a:r>
              <a:rPr lang="en-US" sz="4000" dirty="0"/>
              <a:t>Your cruel and unusually mean actions really ____ me </a:t>
            </a:r>
            <a:r>
              <a:rPr lang="cs-CZ" sz="4000" dirty="0"/>
              <a:t>in</a:t>
            </a:r>
            <a:r>
              <a:rPr lang="en-US" sz="4000" dirty="0"/>
              <a:t> this special time of joy and celebration!</a:t>
            </a:r>
          </a:p>
          <a:p>
            <a:pPr marL="514350" indent="-514350">
              <a:buAutoNum type="arabicPeriod"/>
            </a:pPr>
            <a:r>
              <a:rPr lang="en-US" sz="4000" dirty="0"/>
              <a:t>My lively mood and joyful behavior should surely ___ this environment.</a:t>
            </a:r>
          </a:p>
        </p:txBody>
      </p:sp>
    </p:spTree>
    <p:extLst>
      <p:ext uri="{BB962C8B-B14F-4D97-AF65-F5344CB8AC3E}">
        <p14:creationId xmlns:p14="http://schemas.microsoft.com/office/powerpoint/2010/main" val="116745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612">
            <a:off x="6119162" y="4042294"/>
            <a:ext cx="2523248" cy="2512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9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Oral Practice Open Ended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" y="1186764"/>
            <a:ext cx="87727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Talk with your partner using the following dialogue questions:</a:t>
            </a:r>
            <a:endParaRPr lang="cs-CZ" sz="4000" dirty="0"/>
          </a:p>
          <a:p>
            <a:endParaRPr lang="en-US" sz="4000" dirty="0"/>
          </a:p>
          <a:p>
            <a:pPr marL="914400" indent="-914400">
              <a:buFontTx/>
              <a:buAutoNum type="arabicParenBoth"/>
            </a:pPr>
            <a:r>
              <a:rPr lang="en-US" sz="4000" dirty="0"/>
              <a:t>What do you think of as the most heartwarming activity? </a:t>
            </a:r>
            <a:endParaRPr lang="cs-CZ" sz="4000" dirty="0"/>
          </a:p>
          <a:p>
            <a:pPr marL="914400" indent="-914400">
              <a:buFontTx/>
              <a:buAutoNum type="arabicParenBoth"/>
            </a:pPr>
            <a:endParaRPr lang="en-US" sz="4000" dirty="0"/>
          </a:p>
          <a:p>
            <a:pPr marL="914400" indent="-914400">
              <a:buAutoNum type="arabicParenBoth"/>
            </a:pPr>
            <a:r>
              <a:rPr lang="en-US" sz="4000" dirty="0"/>
              <a:t>Do you know anyone who is mean and heartless?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79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ons.iconarchive.com/icons/designbolts/free-multimedia/512/Mobil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95808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Suffix recognition in word 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00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Example:</a:t>
            </a:r>
          </a:p>
          <a:p>
            <a:endParaRPr lang="en-US" sz="2200" dirty="0"/>
          </a:p>
          <a:p>
            <a:r>
              <a:rPr lang="en-US" sz="2400" b="1" dirty="0"/>
              <a:t>MOBILE</a:t>
            </a:r>
            <a:endParaRPr lang="cs-CZ" sz="2400" b="1" dirty="0"/>
          </a:p>
          <a:p>
            <a:endParaRPr lang="en-US" sz="2400" dirty="0"/>
          </a:p>
          <a:p>
            <a:r>
              <a:rPr lang="en-US" sz="2400" b="1" dirty="0"/>
              <a:t>Mobilize</a:t>
            </a:r>
            <a:r>
              <a:rPr lang="en-US" sz="2400" dirty="0"/>
              <a:t>: ---- -</a:t>
            </a:r>
            <a:r>
              <a:rPr lang="en-US" sz="2400" dirty="0" err="1"/>
              <a:t>ize</a:t>
            </a:r>
            <a:r>
              <a:rPr lang="en-US" sz="2400" dirty="0"/>
              <a:t> verb forms means to cause change or bring something into being. Other examples ---- proselytize, apologize, crystalize, theorize, hospitalize, etc.)  </a:t>
            </a:r>
            <a:endParaRPr lang="cs-CZ" sz="2400" dirty="0"/>
          </a:p>
          <a:p>
            <a:endParaRPr lang="en-US" sz="2400" dirty="0"/>
          </a:p>
          <a:p>
            <a:r>
              <a:rPr lang="en-US" sz="2400" b="1" dirty="0"/>
              <a:t>Mobility</a:t>
            </a:r>
            <a:r>
              <a:rPr lang="en-US" sz="2400" dirty="0"/>
              <a:t>: NOUN concerns with HOW mobile</a:t>
            </a:r>
            <a:endParaRPr lang="cs-CZ" sz="2400" dirty="0"/>
          </a:p>
          <a:p>
            <a:endParaRPr lang="en-US" sz="2400" dirty="0"/>
          </a:p>
          <a:p>
            <a:r>
              <a:rPr lang="en-US" sz="2400" b="1" dirty="0"/>
              <a:t>Immobile</a:t>
            </a:r>
            <a:r>
              <a:rPr lang="en-US" sz="2400" dirty="0"/>
              <a:t>: </a:t>
            </a:r>
            <a:r>
              <a:rPr lang="en-US" sz="2400" dirty="0" err="1"/>
              <a:t>im</a:t>
            </a:r>
            <a:r>
              <a:rPr lang="cs-CZ" sz="2400" dirty="0"/>
              <a:t>-</a:t>
            </a:r>
            <a:r>
              <a:rPr lang="en-US" sz="2400" dirty="0"/>
              <a:t> (not ) mobile</a:t>
            </a:r>
          </a:p>
          <a:p>
            <a:endParaRPr lang="cs-CZ" sz="2400" dirty="0"/>
          </a:p>
          <a:p>
            <a:r>
              <a:rPr lang="en-US" sz="2400" b="1" dirty="0"/>
              <a:t>Immobilize</a:t>
            </a:r>
            <a:r>
              <a:rPr lang="en-US" sz="2400" dirty="0"/>
              <a:t>: (not) + mobile + to cause or enact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466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26277"/>
              </p:ext>
            </p:extLst>
          </p:nvPr>
        </p:nvGraphicFramePr>
        <p:xfrm>
          <a:off x="33865" y="8462"/>
          <a:ext cx="9110134" cy="684953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240">
                <a:tc>
                  <a:txBody>
                    <a:bodyPr/>
                    <a:lstStyle/>
                    <a:p>
                      <a:r>
                        <a:rPr lang="en-US" sz="2200" dirty="0"/>
                        <a:t>Root</a:t>
                      </a:r>
                      <a:r>
                        <a:rPr lang="en-US" sz="2200" baseline="0" dirty="0"/>
                        <a:t>  + </a:t>
                      </a:r>
                      <a:r>
                        <a:rPr lang="en-US" sz="2200" baseline="0" dirty="0" err="1"/>
                        <a:t>ize</a:t>
                      </a:r>
                      <a:r>
                        <a:rPr lang="cs-CZ" sz="2200" baseline="0" dirty="0"/>
                        <a:t>/ise</a:t>
                      </a:r>
                      <a:r>
                        <a:rPr lang="en-US" sz="2200" baseline="0" dirty="0"/>
                        <a:t> = to make or cause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377">
                <a:tc>
                  <a:txBody>
                    <a:bodyPr/>
                    <a:lstStyle/>
                    <a:p>
                      <a:r>
                        <a:rPr lang="en-US" sz="2200" dirty="0"/>
                        <a:t>Proselytize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</a:t>
                      </a:r>
                      <a:r>
                        <a:rPr lang="en-US" sz="2200" baseline="0" dirty="0"/>
                        <a:t> make, cause or attempt to convert someone from one belief (</a:t>
                      </a:r>
                      <a:r>
                        <a:rPr lang="cs-CZ" sz="2200" baseline="0" dirty="0"/>
                        <a:t>usually</a:t>
                      </a:r>
                      <a:r>
                        <a:rPr lang="en-US" sz="2200" baseline="0" dirty="0"/>
                        <a:t> religious) to another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240">
                <a:tc>
                  <a:txBody>
                    <a:bodyPr/>
                    <a:lstStyle/>
                    <a:p>
                      <a:r>
                        <a:rPr lang="en-US" sz="2200" dirty="0"/>
                        <a:t>Apologize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 make amends, justice</a:t>
                      </a:r>
                      <a:r>
                        <a:rPr lang="en-US" sz="2200" baseline="0" dirty="0"/>
                        <a:t> for error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240">
                <a:tc>
                  <a:txBody>
                    <a:bodyPr/>
                    <a:lstStyle/>
                    <a:p>
                      <a:r>
                        <a:rPr lang="en-US" sz="2200" dirty="0"/>
                        <a:t>Crystalize</a:t>
                      </a:r>
                      <a:r>
                        <a:rPr lang="en-US" sz="2200" baseline="0" dirty="0"/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 make or cause solidity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240">
                <a:tc>
                  <a:txBody>
                    <a:bodyPr/>
                    <a:lstStyle/>
                    <a:p>
                      <a:r>
                        <a:rPr lang="en-US" sz="2200" dirty="0"/>
                        <a:t>Theorize</a:t>
                      </a:r>
                      <a:r>
                        <a:rPr lang="en-US" sz="2200" baseline="0" dirty="0"/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</a:t>
                      </a:r>
                      <a:r>
                        <a:rPr lang="en-US" sz="2200" baseline="0" dirty="0"/>
                        <a:t> engage in speculation or thought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240">
                <a:tc>
                  <a:txBody>
                    <a:bodyPr/>
                    <a:lstStyle/>
                    <a:p>
                      <a:r>
                        <a:rPr lang="en-US" sz="2200" dirty="0"/>
                        <a:t>Hospitalize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 </a:t>
                      </a:r>
                      <a:r>
                        <a:rPr lang="cs-CZ" sz="2200" dirty="0"/>
                        <a:t>put someone</a:t>
                      </a:r>
                      <a:r>
                        <a:rPr lang="en-US" sz="2200" baseline="0" dirty="0"/>
                        <a:t> in hospital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240">
                <a:tc>
                  <a:txBody>
                    <a:bodyPr/>
                    <a:lstStyle/>
                    <a:p>
                      <a:r>
                        <a:rPr lang="en-US" sz="2200" dirty="0"/>
                        <a:t>Dramatize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 engage in emotional re-enactment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240">
                <a:tc>
                  <a:txBody>
                    <a:bodyPr/>
                    <a:lstStyle/>
                    <a:p>
                      <a:r>
                        <a:rPr lang="en-US" sz="2200" dirty="0"/>
                        <a:t>Terrorize</a:t>
                      </a:r>
                      <a:r>
                        <a:rPr lang="en-US" sz="2200" baseline="0" dirty="0"/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 cause fear</a:t>
                      </a:r>
                      <a:r>
                        <a:rPr lang="en-US" sz="2200" baseline="0" dirty="0"/>
                        <a:t> or dismay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240">
                <a:tc>
                  <a:txBody>
                    <a:bodyPr/>
                    <a:lstStyle/>
                    <a:p>
                      <a:r>
                        <a:rPr lang="en-US" sz="2200" dirty="0"/>
                        <a:t>Oxidize</a:t>
                      </a:r>
                      <a:r>
                        <a:rPr lang="en-US" sz="2200" baseline="0" dirty="0"/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 chemically combine</a:t>
                      </a:r>
                      <a:r>
                        <a:rPr lang="en-US" sz="2200" baseline="0" dirty="0"/>
                        <a:t> with O</a:t>
                      </a:r>
                      <a:r>
                        <a:rPr lang="en-US" sz="220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4240">
                <a:tc>
                  <a:txBody>
                    <a:bodyPr/>
                    <a:lstStyle/>
                    <a:p>
                      <a:r>
                        <a:rPr lang="en-US" sz="2200" dirty="0"/>
                        <a:t>Tyrannize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 treat someone</a:t>
                      </a:r>
                      <a:r>
                        <a:rPr lang="en-US" sz="2200" baseline="0" dirty="0"/>
                        <a:t> cruelly or with malice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606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57200"/>
            <a:ext cx="4838700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Practice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1469131"/>
            <a:ext cx="85725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Speak and fill in </a:t>
            </a:r>
            <a:r>
              <a:rPr lang="en-US" sz="3000" b="1" dirty="0"/>
              <a:t>–</a:t>
            </a:r>
            <a:r>
              <a:rPr lang="en-US" sz="3000" b="1" dirty="0" err="1"/>
              <a:t>ize</a:t>
            </a:r>
            <a:r>
              <a:rPr lang="cs-CZ" sz="3000" b="1" dirty="0"/>
              <a:t>/ise</a:t>
            </a:r>
          </a:p>
          <a:p>
            <a:r>
              <a:rPr lang="en-US" sz="3000" dirty="0"/>
              <a:t>formations</a:t>
            </a:r>
            <a:r>
              <a:rPr lang="cs-CZ" sz="3000" dirty="0"/>
              <a:t> </a:t>
            </a:r>
            <a:r>
              <a:rPr lang="en-US" sz="3000" dirty="0"/>
              <a:t>from previous slide</a:t>
            </a:r>
            <a:endParaRPr lang="cs-CZ" sz="3000" dirty="0"/>
          </a:p>
          <a:p>
            <a:r>
              <a:rPr lang="en-US" sz="3000" dirty="0"/>
              <a:t>into</a:t>
            </a:r>
            <a:r>
              <a:rPr lang="cs-CZ" sz="3000" dirty="0"/>
              <a:t> </a:t>
            </a:r>
            <a:r>
              <a:rPr lang="en-US" sz="3000" dirty="0"/>
              <a:t>the following:</a:t>
            </a:r>
          </a:p>
          <a:p>
            <a:endParaRPr lang="en-US" sz="3000" dirty="0"/>
          </a:p>
          <a:p>
            <a:pPr marL="514350" indent="-514350">
              <a:buAutoNum type="arabicPeriod"/>
            </a:pPr>
            <a:r>
              <a:rPr lang="en-US" sz="3000" b="1" dirty="0"/>
              <a:t>When coal is burned with sulfur it is ____ to sulfur di-oxide. </a:t>
            </a:r>
          </a:p>
          <a:p>
            <a:pPr marL="514350" indent="-514350">
              <a:buAutoNum type="arabicPeriod"/>
            </a:pPr>
            <a:r>
              <a:rPr lang="en-US" sz="3000" b="1" dirty="0"/>
              <a:t>The players on the Shakespearean stage effectively ____ the conflict between Romeo and Juliet. </a:t>
            </a:r>
          </a:p>
          <a:p>
            <a:pPr marL="514350" indent="-514350">
              <a:buAutoNum type="arabicPeriod"/>
            </a:pPr>
            <a:r>
              <a:rPr lang="en-US" sz="3000" b="1" dirty="0"/>
              <a:t>The pastor in the church will always try to ____ you if you if he disagrees with your belief system.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115441"/>
            <a:ext cx="3352800" cy="295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73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785" y="0"/>
            <a:ext cx="6858000" cy="1371600"/>
          </a:xfrm>
        </p:spPr>
        <p:txBody>
          <a:bodyPr/>
          <a:lstStyle/>
          <a:p>
            <a:r>
              <a:rPr lang="en-US" dirty="0"/>
              <a:t>CLASS 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495800"/>
          </a:xfrm>
        </p:spPr>
        <p:txBody>
          <a:bodyPr>
            <a:normAutofit/>
          </a:bodyPr>
          <a:lstStyle/>
          <a:p>
            <a:r>
              <a:rPr lang="en-US" sz="3000" dirty="0"/>
              <a:t>To be able to recognize common word suffixes  derived from roots such as ‘able’, ‘accord’ and ‘abstain’ to form correct spoken structures in dialogue. </a:t>
            </a:r>
          </a:p>
          <a:p>
            <a:r>
              <a:rPr lang="en-US" sz="3000" dirty="0"/>
              <a:t>To improve proofreading and error correction skills in various grammatical formations. </a:t>
            </a:r>
          </a:p>
          <a:p>
            <a:r>
              <a:rPr lang="en-US" sz="3000" dirty="0"/>
              <a:t>To improve confidence in speaking. 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9800">
            <a:off x="5687792" y="4103805"/>
            <a:ext cx="3479800" cy="233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4111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933"/>
            <a:ext cx="8229600" cy="973667"/>
          </a:xfrm>
        </p:spPr>
        <p:txBody>
          <a:bodyPr>
            <a:normAutofit/>
          </a:bodyPr>
          <a:lstStyle/>
          <a:p>
            <a:r>
              <a:rPr lang="en-US" dirty="0"/>
              <a:t>Oral Practice Open Ended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Talk with your partner using the following dialogue question:</a:t>
            </a:r>
          </a:p>
          <a:p>
            <a:pPr marL="914400" indent="-914400">
              <a:buFontTx/>
              <a:buAutoNum type="arabicParenBoth"/>
            </a:pPr>
            <a:r>
              <a:rPr lang="en-US" sz="4000" dirty="0"/>
              <a:t>What do you think might cause the Chinese military to mobilize?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 descr="china-military-parade-afp_650x400_514412601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81400"/>
            <a:ext cx="5105400" cy="31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6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11935">
            <a:off x="4983038" y="3428610"/>
            <a:ext cx="3843894" cy="2818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Suffix recognition in word 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6934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Example</a:t>
            </a:r>
          </a:p>
          <a:p>
            <a:r>
              <a:rPr lang="en-US" sz="3200" b="1" dirty="0"/>
              <a:t>NEGLECT: to fail to pay attention to  </a:t>
            </a:r>
            <a:endParaRPr lang="en-US" sz="3200" dirty="0"/>
          </a:p>
          <a:p>
            <a:r>
              <a:rPr lang="en-US" sz="3200" dirty="0"/>
              <a:t>Neglig</a:t>
            </a:r>
            <a:r>
              <a:rPr lang="en-US" sz="3200" b="1" dirty="0"/>
              <a:t>ence</a:t>
            </a:r>
            <a:r>
              <a:rPr lang="en-US" sz="3200" dirty="0"/>
              <a:t>: </a:t>
            </a:r>
            <a:r>
              <a:rPr lang="en-US" sz="3200" b="1" dirty="0"/>
              <a:t>NOUN</a:t>
            </a:r>
            <a:r>
              <a:rPr lang="en-US" sz="3200" dirty="0"/>
              <a:t> for the state or action of not being attentive.</a:t>
            </a:r>
            <a:endParaRPr lang="cs-CZ" sz="3200" dirty="0"/>
          </a:p>
          <a:p>
            <a:endParaRPr lang="en-US" sz="3200" dirty="0"/>
          </a:p>
          <a:p>
            <a:r>
              <a:rPr lang="en-US" sz="3200" dirty="0"/>
              <a:t>Neglig</a:t>
            </a:r>
            <a:r>
              <a:rPr lang="en-US" sz="3200" b="1" dirty="0"/>
              <a:t>ent</a:t>
            </a:r>
            <a:r>
              <a:rPr lang="en-US" sz="3200" dirty="0"/>
              <a:t>: </a:t>
            </a:r>
            <a:r>
              <a:rPr lang="en-US" sz="3200" b="1" dirty="0"/>
              <a:t>ADJ</a:t>
            </a:r>
            <a:r>
              <a:rPr lang="en-US" sz="3200" dirty="0"/>
              <a:t> describing a </a:t>
            </a:r>
            <a:r>
              <a:rPr lang="en-US" sz="3200" b="1" dirty="0"/>
              <a:t>PERSON</a:t>
            </a:r>
            <a:r>
              <a:rPr lang="en-US" sz="3200" dirty="0"/>
              <a:t> who behaves in this way.</a:t>
            </a:r>
            <a:endParaRPr lang="cs-CZ" sz="3200" dirty="0"/>
          </a:p>
          <a:p>
            <a:endParaRPr lang="en-US" sz="3200" dirty="0"/>
          </a:p>
          <a:p>
            <a:r>
              <a:rPr lang="en-US" sz="3200" dirty="0"/>
              <a:t>Neglig</a:t>
            </a:r>
            <a:r>
              <a:rPr lang="en-US" sz="3200" b="1" dirty="0"/>
              <a:t>ently</a:t>
            </a:r>
            <a:r>
              <a:rPr lang="en-US" sz="3200" dirty="0"/>
              <a:t>: </a:t>
            </a:r>
            <a:r>
              <a:rPr lang="en-US" sz="3200" b="1" dirty="0"/>
              <a:t>ADV</a:t>
            </a:r>
            <a:endParaRPr lang="cs-CZ" sz="3200" b="1" dirty="0"/>
          </a:p>
          <a:p>
            <a:endParaRPr lang="en-US" sz="3200" b="1" dirty="0"/>
          </a:p>
          <a:p>
            <a:r>
              <a:rPr lang="en-US" sz="3200" dirty="0"/>
              <a:t>Neglig</a:t>
            </a:r>
            <a:r>
              <a:rPr lang="en-US" sz="3200" b="1" dirty="0"/>
              <a:t>ible</a:t>
            </a:r>
            <a:r>
              <a:rPr lang="en-US" sz="3200" dirty="0"/>
              <a:t>: </a:t>
            </a:r>
            <a:r>
              <a:rPr lang="en-US" sz="3200" b="1" dirty="0"/>
              <a:t>ADJ</a:t>
            </a:r>
            <a:r>
              <a:rPr lang="en-US" sz="3200" dirty="0"/>
              <a:t> describing a </a:t>
            </a:r>
            <a:r>
              <a:rPr lang="en-US" sz="3200" b="1" dirty="0"/>
              <a:t>THING</a:t>
            </a:r>
            <a:r>
              <a:rPr lang="en-US" sz="3200" dirty="0"/>
              <a:t> that is indeed not worth paying attention to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29382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709"/>
          <a:stretch/>
        </p:blipFill>
        <p:spPr>
          <a:xfrm>
            <a:off x="7390326" y="4191000"/>
            <a:ext cx="1600200" cy="253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14" y="76200"/>
            <a:ext cx="32004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746" y="931572"/>
            <a:ext cx="876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Root – NEGLIGENT</a:t>
            </a:r>
          </a:p>
          <a:p>
            <a:pPr marL="514350" indent="-514350">
              <a:buAutoNum type="arabicPeriod"/>
            </a:pPr>
            <a:r>
              <a:rPr lang="en-US" sz="3400" b="1" dirty="0"/>
              <a:t>The degree of </a:t>
            </a:r>
            <a:r>
              <a:rPr lang="en-US" sz="3400" b="1" dirty="0">
                <a:solidFill>
                  <a:srgbClr val="FF0000"/>
                </a:solidFill>
              </a:rPr>
              <a:t>negligence </a:t>
            </a:r>
            <a:r>
              <a:rPr lang="en-US" sz="3400" b="1" dirty="0"/>
              <a:t>you demonstrated surely will result in imprisonment! </a:t>
            </a:r>
          </a:p>
          <a:p>
            <a:pPr marL="514350" indent="-514350">
              <a:buAutoNum type="arabicPeriod"/>
            </a:pPr>
            <a:r>
              <a:rPr lang="en-US" sz="3400" b="1" dirty="0"/>
              <a:t>Your </a:t>
            </a:r>
            <a:r>
              <a:rPr lang="en-US" sz="3400" b="1" dirty="0">
                <a:solidFill>
                  <a:srgbClr val="FF0000"/>
                </a:solidFill>
              </a:rPr>
              <a:t>negligent </a:t>
            </a:r>
            <a:r>
              <a:rPr lang="en-US" sz="3400" b="1" dirty="0"/>
              <a:t>behavior will without any doubt result in severe punishment! </a:t>
            </a:r>
          </a:p>
          <a:p>
            <a:pPr marL="514350" indent="-514350">
              <a:buAutoNum type="arabicPeriod"/>
            </a:pPr>
            <a:r>
              <a:rPr lang="en-US" sz="3400" b="1" dirty="0"/>
              <a:t>If a police officer is to notice you </a:t>
            </a:r>
            <a:r>
              <a:rPr lang="en-US" sz="3400" b="1" dirty="0">
                <a:solidFill>
                  <a:srgbClr val="FF0000"/>
                </a:solidFill>
              </a:rPr>
              <a:t>negligently</a:t>
            </a:r>
            <a:r>
              <a:rPr lang="en-US" sz="3400" b="1" dirty="0"/>
              <a:t> behave, surely there will be severe consequences! </a:t>
            </a:r>
          </a:p>
          <a:p>
            <a:pPr marL="514350" indent="-514350">
              <a:buAutoNum type="arabicPeriod"/>
            </a:pPr>
            <a:r>
              <a:rPr lang="en-US" sz="3400" b="1" dirty="0"/>
              <a:t>The financial loss is quite small and therefore is </a:t>
            </a:r>
            <a:r>
              <a:rPr lang="en-US" sz="3400" b="1" dirty="0">
                <a:solidFill>
                  <a:srgbClr val="FF0000"/>
                </a:solidFill>
              </a:rPr>
              <a:t>negligible.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020105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888927-Abstract-word-cloud-for-Negligence-with-related-tags-and-terms-Stock-Pho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47" y="3406129"/>
            <a:ext cx="2936753" cy="2584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Please WRITE the following sentence in your notebook or practice sheet with your own ideas.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26714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An example of negligence I have noticed in my peers </a:t>
            </a:r>
            <a:r>
              <a:rPr lang="cs-CZ" sz="4500" b="1" dirty="0"/>
              <a:t>i</a:t>
            </a:r>
            <a:r>
              <a:rPr lang="en-US" sz="4500" b="1" dirty="0"/>
              <a:t>s ____.</a:t>
            </a:r>
          </a:p>
        </p:txBody>
      </p:sp>
    </p:spTree>
    <p:extLst>
      <p:ext uri="{BB962C8B-B14F-4D97-AF65-F5344CB8AC3E}">
        <p14:creationId xmlns:p14="http://schemas.microsoft.com/office/powerpoint/2010/main" val="389289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Suffix recognition in word 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75044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Example ONE:</a:t>
            </a:r>
          </a:p>
          <a:p>
            <a:r>
              <a:rPr lang="en-US" sz="2800" b="1" dirty="0"/>
              <a:t>Root – ABLE having skill, power, means to complete a task.</a:t>
            </a:r>
            <a:endParaRPr lang="en-US" sz="2800" dirty="0"/>
          </a:p>
          <a:p>
            <a:r>
              <a:rPr lang="en-US" sz="2800" dirty="0"/>
              <a:t>(1) </a:t>
            </a:r>
            <a:r>
              <a:rPr lang="en-US" sz="2800" b="1" dirty="0"/>
              <a:t>Ability</a:t>
            </a:r>
            <a:r>
              <a:rPr lang="en-US" sz="2800" dirty="0"/>
              <a:t> (noun)  </a:t>
            </a: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dirty="0" err="1">
                <a:solidFill>
                  <a:srgbClr val="FF0000"/>
                </a:solidFill>
              </a:rPr>
              <a:t>ity</a:t>
            </a:r>
            <a:r>
              <a:rPr lang="en-US" sz="2800" dirty="0"/>
              <a:t> suffix forms NOUNS</a:t>
            </a:r>
          </a:p>
          <a:p>
            <a:r>
              <a:rPr lang="en-US" sz="2800" dirty="0"/>
              <a:t>(2) </a:t>
            </a:r>
            <a:r>
              <a:rPr lang="en-US" sz="2800" b="1" dirty="0"/>
              <a:t>Enable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en + verb </a:t>
            </a:r>
            <a:r>
              <a:rPr lang="en-US" sz="2800" dirty="0"/>
              <a:t>prefix forms VERBS to CAUSE X thing </a:t>
            </a:r>
          </a:p>
          <a:p>
            <a:r>
              <a:rPr lang="en-US" sz="2800" dirty="0"/>
              <a:t>	similar formations: </a:t>
            </a:r>
            <a:r>
              <a:rPr lang="en-US" sz="2800" dirty="0">
                <a:solidFill>
                  <a:srgbClr val="FF0000"/>
                </a:solidFill>
              </a:rPr>
              <a:t>enrich, enlighten, enmesh, enlarge,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enact, encapsulate, encase, encircle, encourage.</a:t>
            </a:r>
          </a:p>
          <a:p>
            <a:r>
              <a:rPr lang="en-US" sz="2800" dirty="0"/>
              <a:t>	en + rich = to cause richness. a. </a:t>
            </a:r>
            <a:r>
              <a:rPr lang="en-US" sz="2800" i="1" dirty="0"/>
              <a:t>Attending your 	courses on time enrich your mind. </a:t>
            </a:r>
          </a:p>
          <a:p>
            <a:r>
              <a:rPr lang="en-US" sz="2800" i="1" dirty="0"/>
              <a:t>	</a:t>
            </a:r>
            <a:r>
              <a:rPr lang="en-US" sz="2800" dirty="0"/>
              <a:t>en + light = to bring or cause the light of intelligence or wisdom to emerge. b. </a:t>
            </a:r>
            <a:r>
              <a:rPr lang="en-US" sz="2800" i="1" dirty="0"/>
              <a:t>Talking to a priest will enlighten you.</a:t>
            </a:r>
            <a:endParaRPr lang="en-US" sz="2800" dirty="0"/>
          </a:p>
          <a:p>
            <a:r>
              <a:rPr lang="en-US" sz="2800" dirty="0"/>
              <a:t>(3) </a:t>
            </a:r>
            <a:r>
              <a:rPr lang="en-US" sz="2800" b="1" dirty="0"/>
              <a:t>Disable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dis + verb </a:t>
            </a:r>
            <a:r>
              <a:rPr lang="en-US" sz="2800" dirty="0"/>
              <a:t>prefix means forms VERBS to PREVENT or REMOVE something. </a:t>
            </a:r>
          </a:p>
          <a:p>
            <a:r>
              <a:rPr lang="en-US" sz="2800" dirty="0"/>
              <a:t>disabled</a:t>
            </a:r>
          </a:p>
          <a:p>
            <a:r>
              <a:rPr lang="en-US" sz="2800" dirty="0"/>
              <a:t>disability</a:t>
            </a:r>
          </a:p>
          <a:p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4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/>
              <a:t>Encase, encircle, encapsulate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 + case </a:t>
            </a:r>
            <a:r>
              <a:rPr lang="en-US" sz="3200" dirty="0"/>
              <a:t>= to cause something to be surrounded by a cover. </a:t>
            </a:r>
          </a:p>
          <a:p>
            <a:r>
              <a:rPr lang="en-US" sz="3200" b="1" dirty="0"/>
              <a:t>En + circle </a:t>
            </a:r>
            <a:r>
              <a:rPr lang="en-US" sz="3200" dirty="0"/>
              <a:t>= to be covered in a circle by something</a:t>
            </a:r>
          </a:p>
          <a:p>
            <a:r>
              <a:rPr lang="en-US" sz="3200" b="1" dirty="0"/>
              <a:t>En + capsulate  </a:t>
            </a:r>
            <a:r>
              <a:rPr lang="en-US" sz="3200" dirty="0"/>
              <a:t>= to physically put something in a capsule ; to verbally express the difference between something. </a:t>
            </a:r>
          </a:p>
          <a:p>
            <a:r>
              <a:rPr lang="en-US" sz="3200" dirty="0"/>
              <a:t>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The fine jewel is encased in gold.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The soldiers encircled the enemy prior to attack.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The professor encapsulated the complex idea accurately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73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/>
              <a:t>Written practice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Please WRITE the following sentences in your notebook or practice sheet with your own ideas.  </a:t>
            </a:r>
          </a:p>
          <a:p>
            <a:pPr marL="742950" indent="-742950">
              <a:buAutoNum type="arabicPeriod"/>
            </a:pPr>
            <a:r>
              <a:rPr lang="en-US" sz="4000" dirty="0"/>
              <a:t>I should carefully encase the ___ to avoid damage.</a:t>
            </a:r>
          </a:p>
          <a:p>
            <a:pPr marL="742950" indent="-742950">
              <a:buAutoNum type="arabicPeriod"/>
            </a:pPr>
            <a:r>
              <a:rPr lang="en-US" sz="4000" dirty="0"/>
              <a:t>If you encircle the ___ it won’t be able to escape! </a:t>
            </a:r>
          </a:p>
          <a:p>
            <a:pPr marL="742950" indent="-742950">
              <a:buAutoNum type="arabicPeriod"/>
            </a:pPr>
            <a:r>
              <a:rPr lang="en-US" sz="4000" dirty="0"/>
              <a:t>Conceptual materials such as ___ must be verbally encapsulated. </a:t>
            </a:r>
          </a:p>
        </p:txBody>
      </p:sp>
    </p:spTree>
    <p:extLst>
      <p:ext uri="{BB962C8B-B14F-4D97-AF65-F5344CB8AC3E}">
        <p14:creationId xmlns:p14="http://schemas.microsoft.com/office/powerpoint/2010/main" val="39079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022" y="152400"/>
            <a:ext cx="92202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PRACTICE:  Choose the correct formations</a:t>
            </a:r>
            <a:br>
              <a:rPr lang="en-US" dirty="0"/>
            </a:br>
            <a:r>
              <a:rPr lang="en-US" dirty="0"/>
              <a:t>disable / enable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1534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3200" dirty="0"/>
              <a:t>Terrible accidents and injuries may totally ____ you.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3200" dirty="0"/>
              <a:t>Studious practice will surely ____ you </a:t>
            </a:r>
            <a:r>
              <a:rPr lang="cs-CZ" sz="3200" dirty="0"/>
              <a:t>to </a:t>
            </a:r>
            <a:r>
              <a:rPr lang="en-US" sz="3200" dirty="0"/>
              <a:t>achieve high levels of success. </a:t>
            </a:r>
            <a:endParaRPr lang="cs-CZ" sz="3200" dirty="0"/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cs-CZ" sz="3200" dirty="0"/>
              <a:t>When you write your essay, don‘t forget to ________ the spellchecker!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cs-CZ" sz="3200" dirty="0"/>
              <a:t>This toilet is accessible for _________ people.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284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1162756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Prefix / Suffix recognition in word formation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Additional suffix recognition:</a:t>
            </a:r>
          </a:p>
          <a:p>
            <a:r>
              <a:rPr lang="en-US" sz="3000" dirty="0"/>
              <a:t>Root: </a:t>
            </a:r>
            <a:r>
              <a:rPr lang="en-US" sz="3000" b="1" dirty="0"/>
              <a:t>ACTIVE – </a:t>
            </a:r>
            <a:r>
              <a:rPr lang="en-US" sz="3000" dirty="0"/>
              <a:t>energetic, operative, lively </a:t>
            </a:r>
          </a:p>
          <a:p>
            <a:r>
              <a:rPr lang="en-US" sz="3000" dirty="0"/>
              <a:t>Inactive (</a:t>
            </a:r>
            <a:r>
              <a:rPr lang="en-US" sz="3000" b="1" dirty="0"/>
              <a:t>in</a:t>
            </a:r>
            <a:r>
              <a:rPr lang="en-US" sz="3000" dirty="0"/>
              <a:t> + </a:t>
            </a:r>
            <a:r>
              <a:rPr lang="en-US" sz="3000" dirty="0" err="1"/>
              <a:t>adj</a:t>
            </a:r>
            <a:r>
              <a:rPr lang="en-US" sz="3000" dirty="0"/>
              <a:t> forms </a:t>
            </a:r>
            <a:r>
              <a:rPr lang="en-US" sz="3000" b="1" dirty="0"/>
              <a:t>negative</a:t>
            </a:r>
            <a:r>
              <a:rPr lang="en-US" sz="3000" dirty="0"/>
              <a:t> form) </a:t>
            </a:r>
          </a:p>
          <a:p>
            <a:r>
              <a:rPr lang="en-US" sz="3000" dirty="0"/>
              <a:t>Actively (adv.)</a:t>
            </a:r>
          </a:p>
          <a:p>
            <a:r>
              <a:rPr lang="en-US" sz="3000" dirty="0"/>
              <a:t>Activate (</a:t>
            </a:r>
            <a:r>
              <a:rPr lang="en-US" sz="3000" dirty="0">
                <a:solidFill>
                  <a:srgbClr val="FF0000"/>
                </a:solidFill>
              </a:rPr>
              <a:t>verb +</a:t>
            </a:r>
            <a:r>
              <a:rPr lang="en-US" sz="3000" b="1" dirty="0">
                <a:solidFill>
                  <a:srgbClr val="FF0000"/>
                </a:solidFill>
              </a:rPr>
              <a:t>ate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forms </a:t>
            </a:r>
            <a:r>
              <a:rPr lang="en-US" sz="3000" b="1" dirty="0"/>
              <a:t>VERBs</a:t>
            </a:r>
            <a:r>
              <a:rPr lang="en-US" sz="3000" dirty="0"/>
              <a:t> to bring about or cause ; other examples other examples: </a:t>
            </a:r>
            <a:r>
              <a:rPr lang="en-US" sz="3000" dirty="0">
                <a:solidFill>
                  <a:srgbClr val="FF0000"/>
                </a:solidFill>
              </a:rPr>
              <a:t>prognosticate, formulate, integrate, predominate, circulate</a:t>
            </a:r>
            <a:r>
              <a:rPr lang="cs-CZ" sz="3000" dirty="0"/>
              <a:t>)</a:t>
            </a:r>
            <a:endParaRPr lang="en-US" sz="3000" dirty="0"/>
          </a:p>
          <a:p>
            <a:r>
              <a:rPr lang="en-US" sz="3000" dirty="0"/>
              <a:t>Activ</a:t>
            </a:r>
            <a:r>
              <a:rPr lang="en-US" sz="3000" b="1" dirty="0"/>
              <a:t>ity</a:t>
            </a:r>
            <a:r>
              <a:rPr lang="en-US" sz="3000" dirty="0"/>
              <a:t>: (-</a:t>
            </a:r>
            <a:r>
              <a:rPr lang="en-US" sz="3000" b="1" dirty="0" err="1"/>
              <a:t>ity</a:t>
            </a:r>
            <a:r>
              <a:rPr lang="en-US" sz="3000" dirty="0"/>
              <a:t> forms NOUNS for a </a:t>
            </a:r>
            <a:r>
              <a:rPr lang="en-US" sz="3000" b="1" dirty="0"/>
              <a:t>thing</a:t>
            </a:r>
            <a:r>
              <a:rPr lang="en-US" sz="3000" dirty="0"/>
              <a:t>) </a:t>
            </a:r>
          </a:p>
          <a:p>
            <a:r>
              <a:rPr lang="en-US" sz="3000" dirty="0"/>
              <a:t>Activ</a:t>
            </a:r>
            <a:r>
              <a:rPr lang="en-US" sz="3000" b="1" dirty="0"/>
              <a:t>ist </a:t>
            </a:r>
            <a:r>
              <a:rPr lang="en-US" sz="3000" dirty="0"/>
              <a:t>( -</a:t>
            </a:r>
            <a:r>
              <a:rPr lang="en-US" sz="3000" b="1" dirty="0" err="1"/>
              <a:t>ist</a:t>
            </a:r>
            <a:r>
              <a:rPr lang="en-US" sz="3000" dirty="0"/>
              <a:t> forms NOUNS for a </a:t>
            </a:r>
            <a:r>
              <a:rPr lang="en-US" sz="3000" b="1" dirty="0"/>
              <a:t>PERSON</a:t>
            </a:r>
            <a:r>
              <a:rPr lang="en-US" sz="3000" dirty="0"/>
              <a:t>)</a:t>
            </a:r>
          </a:p>
          <a:p>
            <a:r>
              <a:rPr lang="en-US" sz="3000" dirty="0"/>
              <a:t>Activ</a:t>
            </a:r>
            <a:r>
              <a:rPr lang="en-US" sz="3000" b="1" dirty="0"/>
              <a:t>ism</a:t>
            </a:r>
            <a:r>
              <a:rPr lang="en-US" sz="3000" dirty="0"/>
              <a:t> ( -</a:t>
            </a:r>
            <a:r>
              <a:rPr lang="en-US" sz="3000" b="1" dirty="0"/>
              <a:t>ism</a:t>
            </a:r>
            <a:r>
              <a:rPr lang="en-US" sz="3000" dirty="0"/>
              <a:t> </a:t>
            </a:r>
            <a:r>
              <a:rPr lang="en-US" sz="3000" dirty="0" err="1"/>
              <a:t>froms</a:t>
            </a:r>
            <a:r>
              <a:rPr lang="en-US" sz="3000" dirty="0"/>
              <a:t> NOUNS for an </a:t>
            </a:r>
            <a:r>
              <a:rPr lang="en-US" sz="3000" b="1" dirty="0"/>
              <a:t>IDEOLOGY</a:t>
            </a:r>
            <a:r>
              <a:rPr lang="en-US" sz="3000" dirty="0"/>
              <a:t>)</a:t>
            </a:r>
          </a:p>
          <a:p>
            <a:r>
              <a:rPr lang="en-US" sz="3000" dirty="0"/>
              <a:t>Activat</a:t>
            </a:r>
            <a:r>
              <a:rPr lang="en-US" sz="3000" b="1" dirty="0"/>
              <a:t>or</a:t>
            </a:r>
            <a:r>
              <a:rPr lang="en-US" sz="3000" dirty="0"/>
              <a:t> ( </a:t>
            </a:r>
            <a:r>
              <a:rPr lang="en-US" sz="3000" b="1" dirty="0"/>
              <a:t>person</a:t>
            </a:r>
            <a:r>
              <a:rPr lang="en-US" sz="3000" dirty="0"/>
              <a:t> NOUN) )</a:t>
            </a:r>
          </a:p>
          <a:p>
            <a:r>
              <a:rPr lang="en-US" sz="3000" dirty="0"/>
              <a:t>Activa</a:t>
            </a:r>
            <a:r>
              <a:rPr lang="en-US" sz="3000" b="1" dirty="0"/>
              <a:t>tion</a:t>
            </a:r>
            <a:r>
              <a:rPr lang="en-US" sz="3000" dirty="0"/>
              <a:t> (the state or </a:t>
            </a:r>
            <a:r>
              <a:rPr lang="en-US" sz="3000" b="1" dirty="0"/>
              <a:t>condition</a:t>
            </a:r>
            <a:r>
              <a:rPr lang="en-US" sz="3000" dirty="0"/>
              <a:t> NOUN)</a:t>
            </a:r>
          </a:p>
        </p:txBody>
      </p:sp>
    </p:spTree>
    <p:extLst>
      <p:ext uri="{BB962C8B-B14F-4D97-AF65-F5344CB8AC3E}">
        <p14:creationId xmlns:p14="http://schemas.microsoft.com/office/powerpoint/2010/main" val="66109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35" y="762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NOUN FORMATIONS ACTIVITY / ACTIVIST / ACTIVISM / ACTIVATOR / ACTIVATION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46" y="1143000"/>
            <a:ext cx="89887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SENTENCES</a:t>
            </a:r>
          </a:p>
          <a:p>
            <a:r>
              <a:rPr lang="en-US" sz="2800" dirty="0"/>
              <a:t>1. The rather complex </a:t>
            </a:r>
            <a:r>
              <a:rPr lang="en-US" sz="2800" dirty="0">
                <a:solidFill>
                  <a:srgbClr val="FF0000"/>
                </a:solidFill>
              </a:rPr>
              <a:t>activity </a:t>
            </a:r>
            <a:r>
              <a:rPr lang="en-US" sz="2800" dirty="0"/>
              <a:t>requires careful rehearsal and practice. </a:t>
            </a:r>
          </a:p>
          <a:p>
            <a:r>
              <a:rPr lang="en-US" sz="2800" dirty="0"/>
              <a:t>2. </a:t>
            </a:r>
            <a:r>
              <a:rPr lang="cs-CZ" sz="2800" dirty="0"/>
              <a:t>Environmental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activism </a:t>
            </a:r>
            <a:r>
              <a:rPr lang="en-US" sz="2800" dirty="0"/>
              <a:t>is characterized by deliberate protest and public speeches</a:t>
            </a:r>
            <a:r>
              <a:rPr lang="cs-CZ" sz="2800" dirty="0"/>
              <a:t>.</a:t>
            </a:r>
            <a:r>
              <a:rPr lang="en-US" sz="2800" dirty="0"/>
              <a:t> </a:t>
            </a:r>
          </a:p>
          <a:p>
            <a:r>
              <a:rPr lang="en-US" sz="2800" dirty="0"/>
              <a:t>3. It is terribly unjust and awful that the </a:t>
            </a:r>
            <a:r>
              <a:rPr lang="en-US" sz="2800" dirty="0">
                <a:solidFill>
                  <a:srgbClr val="FF0000"/>
                </a:solidFill>
              </a:rPr>
              <a:t>activist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/>
              <a:t>was thrown in jail for</a:t>
            </a:r>
            <a:r>
              <a:rPr lang="cs-CZ" sz="2800" dirty="0"/>
              <a:t> </a:t>
            </a:r>
            <a:r>
              <a:rPr lang="en-US" sz="2800" dirty="0"/>
              <a:t>organizing </a:t>
            </a:r>
            <a:r>
              <a:rPr lang="cs-CZ" sz="2800" dirty="0"/>
              <a:t>demonstration</a:t>
            </a:r>
            <a:r>
              <a:rPr lang="en-US" sz="2800" dirty="0"/>
              <a:t>. </a:t>
            </a:r>
          </a:p>
          <a:p>
            <a:r>
              <a:rPr lang="en-US" sz="2800" dirty="0"/>
              <a:t>4. The fire was most certainly the </a:t>
            </a:r>
            <a:r>
              <a:rPr lang="en-US" sz="2800" dirty="0">
                <a:solidFill>
                  <a:srgbClr val="FF0000"/>
                </a:solidFill>
              </a:rPr>
              <a:t>activator </a:t>
            </a:r>
            <a:r>
              <a:rPr lang="en-US" sz="2800" dirty="0"/>
              <a:t>of the alarm system. </a:t>
            </a:r>
          </a:p>
          <a:p>
            <a:r>
              <a:rPr lang="en-US" sz="2800" dirty="0"/>
              <a:t>5. It is only via the </a:t>
            </a:r>
            <a:r>
              <a:rPr lang="en-US" sz="2800" dirty="0">
                <a:solidFill>
                  <a:srgbClr val="FF0000"/>
                </a:solidFill>
              </a:rPr>
              <a:t>activation </a:t>
            </a:r>
            <a:r>
              <a:rPr lang="en-US" sz="2800" dirty="0"/>
              <a:t>of specialized neural circuits that you shall be able to remember all the details of this class!</a:t>
            </a:r>
          </a:p>
        </p:txBody>
      </p:sp>
    </p:spTree>
    <p:extLst>
      <p:ext uri="{BB962C8B-B14F-4D97-AF65-F5344CB8AC3E}">
        <p14:creationId xmlns:p14="http://schemas.microsoft.com/office/powerpoint/2010/main" val="16556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NOUN FORMATIONS ACTIVITY / ACTIVIST / ACTIVISM / ACTIVATOR / ACTIVATION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1978" y="2057400"/>
            <a:ext cx="883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EXAMPLE SENTENCES</a:t>
            </a:r>
          </a:p>
          <a:p>
            <a:r>
              <a:rPr lang="en-US" sz="2600" dirty="0"/>
              <a:t>1. The rather complex </a:t>
            </a:r>
            <a:r>
              <a:rPr lang="cs-CZ" sz="2600" dirty="0">
                <a:solidFill>
                  <a:srgbClr val="FF0000"/>
                </a:solidFill>
              </a:rPr>
              <a:t>______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requires careful rehearsal and practice. </a:t>
            </a:r>
          </a:p>
          <a:p>
            <a:r>
              <a:rPr lang="en-US" sz="2600" dirty="0"/>
              <a:t>2. </a:t>
            </a:r>
            <a:r>
              <a:rPr lang="cs-CZ" sz="2600" dirty="0"/>
              <a:t>Environmental</a:t>
            </a:r>
            <a:r>
              <a:rPr lang="en-US" sz="2600" dirty="0"/>
              <a:t> </a:t>
            </a:r>
            <a:r>
              <a:rPr lang="cs-CZ" sz="2600" dirty="0">
                <a:solidFill>
                  <a:srgbClr val="FF0000"/>
                </a:solidFill>
              </a:rPr>
              <a:t>________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is characterized by deliberate protest and public</a:t>
            </a:r>
            <a:r>
              <a:rPr lang="cs-CZ" sz="2600" dirty="0"/>
              <a:t> </a:t>
            </a:r>
            <a:r>
              <a:rPr lang="en-US" sz="2600" dirty="0"/>
              <a:t>speeches</a:t>
            </a:r>
            <a:r>
              <a:rPr lang="cs-CZ" sz="2600" dirty="0"/>
              <a:t>.</a:t>
            </a:r>
            <a:endParaRPr lang="en-US" sz="2600" dirty="0"/>
          </a:p>
          <a:p>
            <a:r>
              <a:rPr lang="en-US" sz="2600" dirty="0"/>
              <a:t>3. It is terribly unjust and awful that the </a:t>
            </a:r>
            <a:r>
              <a:rPr lang="cs-CZ" sz="2600" dirty="0">
                <a:solidFill>
                  <a:srgbClr val="FF0000"/>
                </a:solidFill>
              </a:rPr>
              <a:t>______</a:t>
            </a:r>
            <a:r>
              <a:rPr lang="en-US" sz="2600" dirty="0">
                <a:solidFill>
                  <a:srgbClr val="FF6600"/>
                </a:solidFill>
              </a:rPr>
              <a:t> </a:t>
            </a:r>
            <a:r>
              <a:rPr lang="en-US" sz="2600" dirty="0"/>
              <a:t>was thrown in jail for</a:t>
            </a:r>
            <a:r>
              <a:rPr lang="cs-CZ" sz="2600" dirty="0"/>
              <a:t> </a:t>
            </a:r>
            <a:r>
              <a:rPr lang="en-US" sz="2600" dirty="0"/>
              <a:t>organizing a </a:t>
            </a:r>
            <a:r>
              <a:rPr lang="cs-CZ" sz="2600" dirty="0"/>
              <a:t>demonstration</a:t>
            </a:r>
            <a:r>
              <a:rPr lang="en-US" sz="2600" dirty="0"/>
              <a:t>. </a:t>
            </a:r>
          </a:p>
          <a:p>
            <a:r>
              <a:rPr lang="en-US" sz="2600" dirty="0"/>
              <a:t>4. The fire was most certainly the </a:t>
            </a:r>
            <a:r>
              <a:rPr lang="cs-CZ" sz="2600" dirty="0">
                <a:solidFill>
                  <a:srgbClr val="FF0000"/>
                </a:solidFill>
              </a:rPr>
              <a:t>________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of the alarm system. </a:t>
            </a:r>
          </a:p>
          <a:p>
            <a:r>
              <a:rPr lang="en-US" sz="2600" dirty="0"/>
              <a:t>5. It is only via the </a:t>
            </a:r>
            <a:r>
              <a:rPr lang="cs-CZ" sz="2600" dirty="0">
                <a:solidFill>
                  <a:srgbClr val="FF0000"/>
                </a:solidFill>
              </a:rPr>
              <a:t>________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of specialized neural circuits that you shall be able to remember all the details of this class!</a:t>
            </a:r>
          </a:p>
        </p:txBody>
      </p:sp>
    </p:spTree>
    <p:extLst>
      <p:ext uri="{BB962C8B-B14F-4D97-AF65-F5344CB8AC3E}">
        <p14:creationId xmlns:p14="http://schemas.microsoft.com/office/powerpoint/2010/main" val="408258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1448</Words>
  <Application>Microsoft Office PowerPoint</Application>
  <PresentationFormat>On-screen Show (4:3)</PresentationFormat>
  <Paragraphs>190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CLASS INTENTIONS</vt:lpstr>
      <vt:lpstr>Suffix recognition in word formation</vt:lpstr>
      <vt:lpstr>Encase, encircle, encapsulate</vt:lpstr>
      <vt:lpstr>Written practice </vt:lpstr>
      <vt:lpstr>PRACTICE:  Choose the correct formations disable / enable </vt:lpstr>
      <vt:lpstr>Prefix / Suffix recognition in word formation</vt:lpstr>
      <vt:lpstr>NOUN FORMATIONS ACTIVITY / ACTIVIST / ACTIVISM / ACTIVATOR / ACTIVATION</vt:lpstr>
      <vt:lpstr>NOUN FORMATIONS ACTIVITY / ACTIVIST / ACTIVISM / ACTIVATOR / ACTIVATION  </vt:lpstr>
      <vt:lpstr>Please WRITE the following sentences in your notebook or practice sheet with your own ideas.</vt:lpstr>
      <vt:lpstr>formulate, integrate, predominate, circulate</vt:lpstr>
      <vt:lpstr>Formulate, circulate, predominate, integrate</vt:lpstr>
      <vt:lpstr>Oral Practice Open Ended Questions</vt:lpstr>
      <vt:lpstr>Suffix recognition in word formation</vt:lpstr>
      <vt:lpstr>Practice which heart word to add</vt:lpstr>
      <vt:lpstr>Oral Practice Open Ended Questions</vt:lpstr>
      <vt:lpstr>Suffix recognition in word formation</vt:lpstr>
      <vt:lpstr>PowerPoint Presentation</vt:lpstr>
      <vt:lpstr>Practice </vt:lpstr>
      <vt:lpstr>Oral Practice Open Ended Question</vt:lpstr>
      <vt:lpstr>Suffix recognition in word formation</vt:lpstr>
      <vt:lpstr>Examples</vt:lpstr>
      <vt:lpstr>Please WRITE the following sentence in your notebook or practice sheet with your own ideas.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3.6 Noun Suffixes</dc:title>
  <dc:creator>Xerri, Rachael</dc:creator>
  <cp:lastModifiedBy>Olga</cp:lastModifiedBy>
  <cp:revision>251</cp:revision>
  <dcterms:created xsi:type="dcterms:W3CDTF">2006-08-16T00:00:00Z</dcterms:created>
  <dcterms:modified xsi:type="dcterms:W3CDTF">2017-06-06T08:57:20Z</dcterms:modified>
</cp:coreProperties>
</file>