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1"/>
  </p:notesMasterIdLst>
  <p:handoutMasterIdLst>
    <p:handoutMasterId r:id="rId42"/>
  </p:handoutMasterIdLst>
  <p:sldIdLst>
    <p:sldId id="320" r:id="rId2"/>
    <p:sldId id="263" r:id="rId3"/>
    <p:sldId id="330" r:id="rId4"/>
    <p:sldId id="329" r:id="rId5"/>
    <p:sldId id="289" r:id="rId6"/>
    <p:sldId id="256" r:id="rId7"/>
    <p:sldId id="321" r:id="rId8"/>
    <p:sldId id="274" r:id="rId9"/>
    <p:sldId id="311" r:id="rId10"/>
    <p:sldId id="312" r:id="rId11"/>
    <p:sldId id="310" r:id="rId12"/>
    <p:sldId id="331" r:id="rId13"/>
    <p:sldId id="347" r:id="rId14"/>
    <p:sldId id="332" r:id="rId15"/>
    <p:sldId id="271" r:id="rId16"/>
    <p:sldId id="316" r:id="rId17"/>
    <p:sldId id="313" r:id="rId18"/>
    <p:sldId id="348" r:id="rId19"/>
    <p:sldId id="333" r:id="rId20"/>
    <p:sldId id="318" r:id="rId21"/>
    <p:sldId id="287" r:id="rId22"/>
    <p:sldId id="323" r:id="rId23"/>
    <p:sldId id="257" r:id="rId24"/>
    <p:sldId id="284" r:id="rId25"/>
    <p:sldId id="303" r:id="rId26"/>
    <p:sldId id="349" r:id="rId27"/>
    <p:sldId id="351" r:id="rId28"/>
    <p:sldId id="276" r:id="rId29"/>
    <p:sldId id="258" r:id="rId30"/>
    <p:sldId id="326" r:id="rId31"/>
    <p:sldId id="339" r:id="rId32"/>
    <p:sldId id="304" r:id="rId33"/>
    <p:sldId id="341" r:id="rId34"/>
    <p:sldId id="342" r:id="rId35"/>
    <p:sldId id="305" r:id="rId36"/>
    <p:sldId id="355" r:id="rId37"/>
    <p:sldId id="353" r:id="rId38"/>
    <p:sldId id="352" r:id="rId39"/>
    <p:sldId id="328" r:id="rId40"/>
  </p:sldIdLst>
  <p:sldSz cx="9144000" cy="6858000" type="screen4x3"/>
  <p:notesSz cx="6858000" cy="9028113"/>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9900"/>
    <a:srgbClr val="99FF66"/>
    <a:srgbClr val="3366FF"/>
    <a:srgbClr val="0000FF"/>
    <a:srgbClr val="9900FF"/>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13" autoAdjust="0"/>
    <p:restoredTop sz="84094" autoAdjust="0"/>
  </p:normalViewPr>
  <p:slideViewPr>
    <p:cSldViewPr>
      <p:cViewPr varScale="1">
        <p:scale>
          <a:sx n="54" d="100"/>
          <a:sy n="54" d="100"/>
        </p:scale>
        <p:origin x="1788"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26"/>
    </p:cViewPr>
  </p:sorterViewPr>
  <p:notesViewPr>
    <p:cSldViewPr>
      <p:cViewPr varScale="1">
        <p:scale>
          <a:sx n="57" d="100"/>
          <a:sy n="57" d="100"/>
        </p:scale>
        <p:origin x="-1836" y="-78"/>
      </p:cViewPr>
      <p:guideLst>
        <p:guide orient="horz" pos="284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122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en-US"/>
          </a:p>
        </p:txBody>
      </p:sp>
      <p:sp>
        <p:nvSpPr>
          <p:cNvPr id="12292" name="Rectangle 4"/>
          <p:cNvSpPr>
            <a:spLocks noGrp="1" noChangeArrowheads="1"/>
          </p:cNvSpPr>
          <p:nvPr>
            <p:ph type="ftr" sz="quarter" idx="2"/>
          </p:nvPr>
        </p:nvSpPr>
        <p:spPr bwMode="auto">
          <a:xfrm>
            <a:off x="0" y="8610600"/>
            <a:ext cx="29718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12293" name="Rectangle 5"/>
          <p:cNvSpPr>
            <a:spLocks noGrp="1" noChangeArrowheads="1"/>
          </p:cNvSpPr>
          <p:nvPr>
            <p:ph type="sldNum" sz="quarter" idx="3"/>
          </p:nvPr>
        </p:nvSpPr>
        <p:spPr bwMode="auto">
          <a:xfrm>
            <a:off x="3886200" y="8610600"/>
            <a:ext cx="29718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D59500F0-0B92-4057-A709-5B3D5CA7E7C2}" type="slidenum">
              <a:rPr lang="en-US"/>
              <a:pPr>
                <a:defRPr/>
              </a:pPr>
              <a:t>‹#›</a:t>
            </a:fld>
            <a:endParaRPr lang="en-US" dirty="0"/>
          </a:p>
        </p:txBody>
      </p:sp>
    </p:spTree>
    <p:extLst>
      <p:ext uri="{BB962C8B-B14F-4D97-AF65-F5344CB8AC3E}">
        <p14:creationId xmlns:p14="http://schemas.microsoft.com/office/powerpoint/2010/main" val="693617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715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bwMode="auto">
          <a:xfrm>
            <a:off x="1173163" y="677863"/>
            <a:ext cx="4513262" cy="3384550"/>
          </a:xfrm>
          <a:prstGeom prst="rect">
            <a:avLst/>
          </a:prstGeom>
          <a:noFill/>
          <a:ln>
            <a:solidFill>
              <a:srgbClr val="000000"/>
            </a:solidFill>
            <a:miter lim="800000"/>
            <a:headEnd/>
            <a:tailEnd/>
          </a:ln>
        </p:spPr>
      </p:sp>
      <p:sp>
        <p:nvSpPr>
          <p:cNvPr id="16386" name="Rectangle 3"/>
          <p:cNvSpPr>
            <a:spLocks noGrp="1" noChangeArrowheads="1"/>
          </p:cNvSpPr>
          <p:nvPr>
            <p:ph type="body" idx="1"/>
          </p:nvPr>
        </p:nvSpPr>
        <p:spPr bwMode="auto">
          <a:xfrm>
            <a:off x="685800" y="4287838"/>
            <a:ext cx="5486400" cy="4062412"/>
          </a:xfrm>
          <a:prstGeom prst="rect">
            <a:avLst/>
          </a:prstGeom>
          <a:noFill/>
          <a:ln>
            <a:miter lim="800000"/>
            <a:headEnd/>
            <a:tailEnd/>
          </a:ln>
        </p:spPr>
        <p:txBody>
          <a:bodyPr/>
          <a:lstStyle/>
          <a:p>
            <a:r>
              <a:rPr lang="en-US">
                <a:latin typeface="Arial" charset="0"/>
              </a:rPr>
              <a:t>Chapter 2 covers brand management and corporate image. Both are important in the long-term success of a company. Because of global competition, firms must develop a stronger brand and corporate image. While product quality is important in this process, communication plays a critical role in brand development.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36866"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dirty="0">
                <a:latin typeface="Arial" charset="0"/>
              </a:rPr>
              <a:t>The first step in managing a corporate image is to identify the desired image. </a:t>
            </a:r>
          </a:p>
          <a:p>
            <a:r>
              <a:rPr lang="en-US" dirty="0">
                <a:latin typeface="Arial" charset="0"/>
              </a:rPr>
              <a:t>This begins with evaluating the current image through asking customers what they think. It is also important to ask non-customers. </a:t>
            </a:r>
          </a:p>
          <a:p>
            <a:r>
              <a:rPr lang="en-US" dirty="0">
                <a:latin typeface="Arial" charset="0"/>
              </a:rPr>
              <a:t>They often present a different view, one that reflects why they did not purchase. </a:t>
            </a:r>
          </a:p>
          <a:p>
            <a:r>
              <a:rPr lang="en-US" dirty="0">
                <a:latin typeface="Arial" charset="0"/>
              </a:rPr>
              <a:t>Having a strong corporate image can be a strategic advantage for a company. Porsche has a specific image, one that is desirable to most consumers.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38914"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dirty="0">
                <a:latin typeface="Arial" charset="0"/>
              </a:rPr>
              <a:t>Creating the right image is important. It sends a clear message about what the firm sells and what it stands for. </a:t>
            </a:r>
          </a:p>
          <a:p>
            <a:r>
              <a:rPr lang="en-US" dirty="0">
                <a:latin typeface="Arial" charset="0"/>
              </a:rPr>
              <a:t>With the business-to-business sector, creating the right image may be more challenging. Such was the case with Calumet, which is a petroleum company. </a:t>
            </a:r>
          </a:p>
          <a:p>
            <a:r>
              <a:rPr lang="en-US" dirty="0">
                <a:latin typeface="Arial" charset="0"/>
              </a:rPr>
              <a:t>Very few people understood what Calumet did, and many had a negative view of the company because they associated it with negative aspects of petroleum. </a:t>
            </a:r>
          </a:p>
          <a:p>
            <a:r>
              <a:rPr lang="en-US" dirty="0">
                <a:latin typeface="Arial" charset="0"/>
              </a:rPr>
              <a:t>A series of advertisements were created by ad agency </a:t>
            </a:r>
            <a:r>
              <a:rPr lang="en-US" dirty="0" err="1">
                <a:latin typeface="Arial" charset="0"/>
              </a:rPr>
              <a:t>Gremillion</a:t>
            </a:r>
            <a:r>
              <a:rPr lang="en-US" dirty="0">
                <a:latin typeface="Arial" charset="0"/>
              </a:rPr>
              <a:t> &amp; </a:t>
            </a:r>
            <a:r>
              <a:rPr lang="en-US" dirty="0" err="1">
                <a:latin typeface="Arial" charset="0"/>
              </a:rPr>
              <a:t>Pou</a:t>
            </a:r>
            <a:r>
              <a:rPr lang="en-US" dirty="0">
                <a:latin typeface="Arial" charset="0"/>
              </a:rPr>
              <a:t> to educate the public about Calumet and that chemicals produced by Calumet were in products people use every day. </a:t>
            </a:r>
          </a:p>
          <a:p>
            <a:r>
              <a:rPr lang="en-US" dirty="0">
                <a:latin typeface="Arial" charset="0"/>
              </a:rPr>
              <a:t>Products such as lipstick, candles, paint brushes, chewing gum, crayons, and hand lotion all contained chemicals produced by Calumet.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4096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a:latin typeface="Arial" charset="0"/>
              </a:rPr>
              <a:t>In some cases an image has become stale or not quite in sync with what the company wants. It is then time to rejuvenate the image. The company wants to keep what is good about the past, but build new concepts for the future or modify the view slightly to make it more relevant to consumers. Rejuvenating an image can produce a number of positive results, such as increasing sales, attracting new customers, and retaining current customers. The key to successfully rejuvenating an image is to remain consistent with the old image while adding new elements. It takes time and effort. It will not happen overnight.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43010"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dirty="0">
                <a:latin typeface="Arial" charset="0"/>
              </a:rPr>
              <a:t>Successful rejuvenation of a brand requires 4 critical ingredients – </a:t>
            </a:r>
          </a:p>
          <a:p>
            <a:r>
              <a:rPr lang="zh-CN" altLang="en-US" dirty="0">
                <a:latin typeface="Arial" charset="0"/>
              </a:rPr>
              <a:t>帮助老客户重新发现品牌，需要关注某些永恒的价值，如真诚、质朴、或者是打动人心的品牌故事或传统。信息应当忠实于让品牌脱颖而出的理念。让品牌跟上时代潮流。</a:t>
            </a:r>
            <a:endParaRPr lang="en-US" dirty="0">
              <a:latin typeface="Arial" charset="0"/>
            </a:endParaRPr>
          </a:p>
          <a:p>
            <a:r>
              <a:rPr lang="zh-CN" altLang="en-US" dirty="0">
                <a:latin typeface="Arial" charset="0"/>
              </a:rPr>
              <a:t>成功地改造品牌形象，需要利用社交媒体、移动设备及其他互动营销手段打造品牌社区，其目的在于鼓动品牌支持者和影响者宣传品牌“更优异”新版本。不仅撤换广告片，而是通过关注营销活动地诸多方面实现品牌形象改造。</a:t>
            </a:r>
            <a:endParaRPr lang="en-US" dirty="0">
              <a:latin typeface="Arial" charset="0"/>
            </a:endParaRPr>
          </a:p>
          <a:p>
            <a:r>
              <a:rPr lang="en-US" dirty="0">
                <a:latin typeface="Arial" charset="0"/>
              </a:rPr>
              <a:t>Rejuvenation requires retaining current customers, winning back former customers, and attracting new customers. The opening vignette about Applebee’s is a good illustration of rejuvenation.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4505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dirty="0">
                <a:latin typeface="Arial" charset="0"/>
              </a:rPr>
              <a:t>The most difficult challenge is changing an image. At times, it may not even be possible. It becomes necessary to change an image when the target market declines resulting in lower sales or when the product no longer matches industry trends. Changing an image requires considerably more advertising. It has to begin internally, and then move outward. Employees must see the change, believe the change has occurred, and then convey that change to every contact the company makes. It is a slow, tedious process.</a:t>
            </a:r>
          </a:p>
          <a:p>
            <a:r>
              <a:rPr lang="en-US" altLang="zh-CN" dirty="0">
                <a:latin typeface="Arial" charset="0"/>
              </a:rPr>
              <a:t>Target</a:t>
            </a:r>
            <a:r>
              <a:rPr lang="zh-CN" altLang="en-US" dirty="0">
                <a:latin typeface="Arial" charset="0"/>
              </a:rPr>
              <a:t>零售商打算在</a:t>
            </a:r>
            <a:r>
              <a:rPr lang="en-US" altLang="zh-CN" dirty="0">
                <a:latin typeface="Arial" charset="0"/>
              </a:rPr>
              <a:t>Vogue</a:t>
            </a:r>
            <a:r>
              <a:rPr lang="zh-CN" altLang="en-US" dirty="0">
                <a:latin typeface="Arial" charset="0"/>
              </a:rPr>
              <a:t>杂志购买广告位，我们不打算赚你们地钱，因为为塔吉特这样地品牌打广告将有损我们地广告含金量。“俗气地中西部折扣商”</a:t>
            </a:r>
            <a:endParaRPr lang="en-US" altLang="zh-CN" dirty="0">
              <a:latin typeface="Arial" charset="0"/>
            </a:endParaRPr>
          </a:p>
          <a:p>
            <a:r>
              <a:rPr lang="en-US" altLang="zh-CN" dirty="0">
                <a:latin typeface="Arial" charset="0"/>
              </a:rPr>
              <a:t>Agency Peterson </a:t>
            </a:r>
            <a:r>
              <a:rPr lang="en-US" altLang="zh-CN" dirty="0" err="1">
                <a:latin typeface="Arial" charset="0"/>
              </a:rPr>
              <a:t>Milla</a:t>
            </a:r>
            <a:r>
              <a:rPr lang="en-US" altLang="zh-CN" dirty="0">
                <a:latin typeface="Arial" charset="0"/>
              </a:rPr>
              <a:t> Hook</a:t>
            </a:r>
            <a:r>
              <a:rPr lang="zh-CN" altLang="en-US" dirty="0">
                <a:latin typeface="Arial" charset="0"/>
              </a:rPr>
              <a:t>面临挑战就是设计广告，扭转塔吉特在媒体及消费者心目中地形象。首先改变产品组合，增加意大利时装</a:t>
            </a:r>
            <a:r>
              <a:rPr lang="en-US" altLang="zh-CN" dirty="0" err="1">
                <a:latin typeface="Arial" charset="0"/>
              </a:rPr>
              <a:t>Missoni</a:t>
            </a:r>
            <a:r>
              <a:rPr lang="zh-CN" altLang="en-US" dirty="0">
                <a:latin typeface="Arial" charset="0"/>
              </a:rPr>
              <a:t>设计师品牌，其次推出“时代征兆”</a:t>
            </a:r>
            <a:r>
              <a:rPr lang="en-US" altLang="zh-CN" dirty="0">
                <a:latin typeface="Arial" charset="0"/>
              </a:rPr>
              <a:t>campaign</a:t>
            </a:r>
            <a:r>
              <a:rPr lang="zh-CN" altLang="en-US" dirty="0">
                <a:latin typeface="Arial" charset="0"/>
              </a:rPr>
              <a:t>提升品牌形象。设计红白相间地牛眼图案家喻户晓</a:t>
            </a:r>
            <a:endParaRPr lang="en-US" dirty="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47106"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dirty="0">
                <a:latin typeface="Arial" charset="0"/>
              </a:rPr>
              <a:t>Choosing a corporate name is important. Companies will spend thousands and even millions on choosing just the right name. Corporate names can be divided into 4 categories.</a:t>
            </a: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a:latin typeface="Arial" charset="0"/>
              </a:rPr>
              <a:t>显性名称</a:t>
            </a:r>
            <a:r>
              <a:rPr lang="en-US" altLang="zh-CN" baseline="0" dirty="0">
                <a:latin typeface="Arial" charset="0"/>
              </a:rPr>
              <a:t> </a:t>
            </a:r>
            <a:r>
              <a:rPr lang="en-US" dirty="0">
                <a:latin typeface="Arial" charset="0"/>
              </a:rPr>
              <a:t>reveal what a company does, such as American Airlines.</a:t>
            </a:r>
            <a:r>
              <a:rPr lang="zh-CN" altLang="en-US" dirty="0">
                <a:latin typeface="Arial" charset="0"/>
              </a:rPr>
              <a:t> </a:t>
            </a:r>
            <a:endParaRPr lang="en-US" altLang="zh-CN" dirty="0">
              <a:latin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b="1" dirty="0">
                <a:latin typeface="Arial" charset="0"/>
              </a:rPr>
              <a:t>隐性名称</a:t>
            </a:r>
            <a:r>
              <a:rPr lang="en-US" dirty="0">
                <a:latin typeface="Arial" charset="0"/>
              </a:rPr>
              <a:t> contain words or word parts that convey what a company does, such as FedEx.</a:t>
            </a:r>
            <a:r>
              <a:rPr lang="zh-CN" altLang="en-US" dirty="0">
                <a:latin typeface="Arial" charset="0"/>
              </a:rPr>
              <a:t>包含可辨认地字或字的一部分，暗示公司是关于什么的。</a:t>
            </a:r>
            <a:endParaRPr lang="en-US" dirty="0">
              <a:latin typeface="Arial" charset="0"/>
            </a:endParaRPr>
          </a:p>
          <a:p>
            <a:r>
              <a:rPr lang="zh-CN" altLang="en-US" b="1" dirty="0">
                <a:latin typeface="Arial" charset="0"/>
              </a:rPr>
              <a:t>概念性名称</a:t>
            </a:r>
            <a:r>
              <a:rPr lang="en-US" dirty="0">
                <a:latin typeface="Arial" charset="0"/>
              </a:rPr>
              <a:t> </a:t>
            </a:r>
            <a:r>
              <a:rPr lang="zh-CN" altLang="en-US" dirty="0">
                <a:latin typeface="Arial" charset="0"/>
              </a:rPr>
              <a:t>试图反应品牌背后的概念的本质</a:t>
            </a:r>
            <a:r>
              <a:rPr lang="en-US" dirty="0">
                <a:latin typeface="Arial" charset="0"/>
              </a:rPr>
              <a:t>capture the essence of what a company offers, such as Twitter.</a:t>
            </a:r>
          </a:p>
          <a:p>
            <a:r>
              <a:rPr lang="zh-CN" altLang="en-US" dirty="0">
                <a:latin typeface="Arial" charset="0"/>
              </a:rPr>
              <a:t>突破性名称</a:t>
            </a:r>
            <a:r>
              <a:rPr lang="en-US" altLang="zh-CN" dirty="0">
                <a:latin typeface="Arial" charset="0"/>
              </a:rPr>
              <a:t> </a:t>
            </a:r>
            <a:r>
              <a:rPr lang="zh-CN" altLang="en-US" dirty="0">
                <a:latin typeface="Arial" charset="0"/>
              </a:rPr>
              <a:t>代表某些独特的、不同的、难忘的东西。</a:t>
            </a:r>
            <a:r>
              <a:rPr lang="en-US" dirty="0">
                <a:latin typeface="Arial" charset="0"/>
              </a:rPr>
              <a:t> The name does not reflect or imply what the company does, such as Calumet.</a:t>
            </a:r>
          </a:p>
          <a:p>
            <a:r>
              <a:rPr lang="en-US" dirty="0">
                <a:latin typeface="Arial" charset="0"/>
              </a:rPr>
              <a:t>The Snoring Center name shown in this ad is an example of an implied name. It is evident the company does something with snoring, but the name does not clearly indicate it is a medical center to treat snoring disorders.</a:t>
            </a:r>
            <a:endParaRPr lang="en-US" b="1" dirty="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49154"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a:latin typeface="Arial" charset="0"/>
              </a:rPr>
              <a:t>Yamaha is an example of an iconoclastic name since there is no indication in the name that it is a boat. In fact, most people associate the Yamaha name with motorcycles, not boats.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5120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dirty="0">
                <a:latin typeface="Arial" charset="0"/>
              </a:rPr>
              <a:t>Logos and corporate names should meet four tests. First, they should be easily recognizable. Second, they should be names and symbols that are familiar to people. Third, the meaning should be consensual, i.e. everyone who sees the logo or hears the name has similar thoughts and ideas. This process of having shared meanings across consumers is called stimulus </a:t>
            </a:r>
            <a:r>
              <a:rPr lang="en-US" dirty="0" err="1">
                <a:latin typeface="Arial" charset="0"/>
              </a:rPr>
              <a:t>codeability</a:t>
            </a:r>
            <a:r>
              <a:rPr lang="en-US" dirty="0">
                <a:latin typeface="Arial" charset="0"/>
              </a:rPr>
              <a:t>. This helps especially in global markets, but is difficult to achieve across national boundaries. Fourth, the logo and name should evoke positive feelings. </a:t>
            </a:r>
          </a:p>
          <a:p>
            <a:r>
              <a:rPr lang="en-US" altLang="zh-CN" dirty="0">
                <a:latin typeface="Arial" charset="0"/>
              </a:rPr>
              <a:t>Yahoo</a:t>
            </a:r>
            <a:r>
              <a:rPr lang="zh-CN" altLang="en-US" dirty="0">
                <a:latin typeface="Arial" charset="0"/>
              </a:rPr>
              <a:t>令人反感的，使人厌恶的，肮脏的</a:t>
            </a:r>
            <a:endParaRPr lang="en-US" dirty="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53250"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dirty="0">
                <a:latin typeface="Arial" charset="0"/>
              </a:rPr>
              <a:t>Logos and corporate names should meet four tests. </a:t>
            </a:r>
          </a:p>
          <a:p>
            <a:r>
              <a:rPr lang="en-US" dirty="0">
                <a:latin typeface="Arial" charset="0"/>
              </a:rPr>
              <a:t>First, they should be easily recognizable. Second, they should be names and symbols that are familiar to people. Third, the meaning should be consensual, i.e. </a:t>
            </a:r>
          </a:p>
          <a:p>
            <a:r>
              <a:rPr lang="en-US" dirty="0">
                <a:latin typeface="Arial" charset="0"/>
              </a:rPr>
              <a:t>everyone who sees the logo or hears the name has similar thoughts and ideas. </a:t>
            </a:r>
          </a:p>
          <a:p>
            <a:r>
              <a:rPr lang="en-US" dirty="0">
                <a:latin typeface="Arial" charset="0"/>
              </a:rPr>
              <a:t>This process of having shared meanings across consumers is called stimulus </a:t>
            </a:r>
            <a:r>
              <a:rPr lang="en-US" dirty="0" err="1">
                <a:latin typeface="Arial" charset="0"/>
              </a:rPr>
              <a:t>codability</a:t>
            </a:r>
            <a:r>
              <a:rPr lang="en-US" dirty="0">
                <a:latin typeface="Arial" charset="0"/>
              </a:rPr>
              <a:t>. This helps especially in global markets, but is difficult to achieve across national boundaries. Fourth, the logo and name should evoke positive feelings.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5529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dirty="0">
                <a:latin typeface="Arial" charset="0"/>
              </a:rPr>
              <a:t>Corporate logos are important because often people see the logo and instantly know the company. </a:t>
            </a:r>
          </a:p>
          <a:p>
            <a:r>
              <a:rPr lang="en-US" dirty="0">
                <a:latin typeface="Arial" charset="0"/>
              </a:rPr>
              <a:t>In a symbolic way, it conveys a message. </a:t>
            </a:r>
          </a:p>
          <a:p>
            <a:r>
              <a:rPr lang="en-US" dirty="0">
                <a:latin typeface="Arial" charset="0"/>
              </a:rPr>
              <a:t>This logo for </a:t>
            </a:r>
            <a:r>
              <a:rPr lang="en-US" dirty="0" err="1">
                <a:latin typeface="Arial" charset="0"/>
              </a:rPr>
              <a:t>PolyProcessing</a:t>
            </a:r>
            <a:r>
              <a:rPr lang="en-US" dirty="0">
                <a:latin typeface="Arial" charset="0"/>
              </a:rPr>
              <a:t> looks like some type of process as the </a:t>
            </a:r>
            <a:r>
              <a:rPr lang="zh-CN" altLang="en-US" dirty="0">
                <a:latin typeface="Arial" charset="0"/>
              </a:rPr>
              <a:t>两条弧线相互交错</a:t>
            </a:r>
            <a:r>
              <a:rPr lang="en-US" dirty="0">
                <a:latin typeface="Arial" charset="0"/>
              </a:rPr>
              <a:t>. </a:t>
            </a:r>
          </a:p>
          <a:p>
            <a:r>
              <a:rPr lang="en-US" dirty="0">
                <a:latin typeface="Arial" charset="0"/>
              </a:rPr>
              <a:t>Corporate logos provide several benefits. They aid in recall of specific brands and in recall of advertisements. People may not notice the brand name, but the logo is a picture and tends to be remembered better. In shopping, customers often look for familiar logos and colors of packages and products. That saves time and energy. They don’t need to look at alternatives.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2048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a:latin typeface="Arial" charset="0"/>
              </a:rPr>
              <a:t>These are the objectives for this chapters.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57346" name="Rectangle 3"/>
          <p:cNvSpPr>
            <a:spLocks noGrp="1" noChangeArrowheads="1"/>
          </p:cNvSpPr>
          <p:nvPr>
            <p:ph type="body" idx="1"/>
          </p:nvPr>
        </p:nvSpPr>
        <p:spPr bwMode="auto">
          <a:xfrm>
            <a:off x="914400" y="4267200"/>
            <a:ext cx="5029200" cy="4114800"/>
          </a:xfrm>
          <a:prstGeom prst="rect">
            <a:avLst/>
          </a:prstGeom>
          <a:noFill/>
          <a:ln w="12700">
            <a:miter lim="800000"/>
            <a:headEnd type="none" w="sm" len="sm"/>
            <a:tailEnd type="none" w="sm" len="sm"/>
          </a:ln>
        </p:spPr>
        <p:txBody>
          <a:bodyPr/>
          <a:lstStyle/>
          <a:p>
            <a:r>
              <a:rPr lang="en-US" dirty="0">
                <a:latin typeface="Arial" charset="0"/>
              </a:rPr>
              <a:t>Colors are very symbolic and convey various meanings. This slide provides information on various colors and what they tend to mean in American culture. The meaning is going to vary widely across other cultures and in other countries. While consumers may not consciously think about the color in a logo and what it means, there may be a subconscious attachment between the color and these meanings.</a:t>
            </a:r>
          </a:p>
          <a:p>
            <a:r>
              <a:rPr lang="en-US" altLang="zh-CN" dirty="0">
                <a:latin typeface="Arial" charset="0"/>
              </a:rPr>
              <a:t>Somberness</a:t>
            </a:r>
            <a:r>
              <a:rPr lang="zh-CN" altLang="en-US" dirty="0">
                <a:latin typeface="Arial" charset="0"/>
              </a:rPr>
              <a:t>暗淡，</a:t>
            </a:r>
            <a:r>
              <a:rPr lang="en-US" altLang="zh-CN" dirty="0">
                <a:latin typeface="Arial" charset="0"/>
              </a:rPr>
              <a:t>Tranquility</a:t>
            </a:r>
            <a:r>
              <a:rPr lang="zh-CN" altLang="en-US" dirty="0">
                <a:latin typeface="Arial" charset="0"/>
              </a:rPr>
              <a:t>安静；</a:t>
            </a:r>
            <a:r>
              <a:rPr lang="en-US" altLang="zh-CN" sz="1200" dirty="0"/>
              <a:t>exuberance</a:t>
            </a:r>
            <a:r>
              <a:rPr lang="zh-CN" altLang="en-US" sz="1200" dirty="0"/>
              <a:t>热情洋溢丰富充沛，</a:t>
            </a:r>
            <a:endParaRPr lang="en-US" dirty="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6144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dirty="0">
                <a:latin typeface="Arial" charset="0"/>
              </a:rPr>
              <a:t>The ideas and concepts that were discussed with corporate names also applies to brands. The difference is that a brand is associated with an individual good or service. Companies such as Procter &amp; Gamble, Kraft, and Hormel Foods offer a number of brands. As with corporate image, brand names provide benefits to companies. A strong, positive brand name provides quality assurance to customers and reduces their search time. </a:t>
            </a:r>
          </a:p>
          <a:p>
            <a:r>
              <a:rPr lang="en-US" dirty="0">
                <a:latin typeface="Arial" charset="0"/>
              </a:rPr>
              <a:t>It allows a company to charge more and when new products or extensions are offered, the positive feelings toward the brand transfers to the new items. </a:t>
            </a:r>
          </a:p>
          <a:p>
            <a:r>
              <a:rPr lang="zh-CN" altLang="en-US" dirty="0">
                <a:latin typeface="Arial" charset="0"/>
              </a:rPr>
              <a:t>情感转移到其他品牌产品所销售的；</a:t>
            </a:r>
            <a:endParaRPr lang="en-US" dirty="0">
              <a:latin typeface="Arial" charset="0"/>
            </a:endParaRPr>
          </a:p>
          <a:p>
            <a:r>
              <a:rPr lang="en-US" dirty="0">
                <a:latin typeface="Arial" charset="0"/>
              </a:rPr>
              <a:t>Brand names can be extremely beneficial in reducing brand parity, allowing the brand to stand out, and be a first choice among consumers.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63490"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dirty="0">
                <a:latin typeface="Arial" charset="0"/>
              </a:rPr>
              <a:t>Brands can be placed into 3 major categories. </a:t>
            </a:r>
            <a:r>
              <a:rPr lang="en-US" b="1" dirty="0">
                <a:latin typeface="Arial" charset="0"/>
              </a:rPr>
              <a:t>Family brands</a:t>
            </a:r>
            <a:r>
              <a:rPr lang="en-US" dirty="0">
                <a:latin typeface="Arial" charset="0"/>
              </a:rPr>
              <a:t> are a group of related products sold under one name. The primary advantage of using a family brand is transfer associations to new products. </a:t>
            </a:r>
            <a:r>
              <a:rPr lang="en-US" b="1" dirty="0">
                <a:latin typeface="Arial" charset="0"/>
              </a:rPr>
              <a:t>Brand extensions</a:t>
            </a:r>
            <a:r>
              <a:rPr lang="en-US" dirty="0">
                <a:latin typeface="Arial" charset="0"/>
              </a:rPr>
              <a:t> is the use of an established brand name on products or services not related to the core brand. An example would be Black &amp; Decker putting their brand name on appliances. </a:t>
            </a:r>
          </a:p>
          <a:p>
            <a:r>
              <a:rPr lang="en-US" b="1" dirty="0">
                <a:latin typeface="Arial" charset="0"/>
              </a:rPr>
              <a:t>Flanker brands</a:t>
            </a:r>
            <a:r>
              <a:rPr lang="en-US" dirty="0">
                <a:latin typeface="Arial" charset="0"/>
              </a:rPr>
              <a:t> involve the development of a new brand sold in the same category as another product. Proctor &amp; Gamble offers a number of brands within a category, such as laundry detergent or body wash. Hallmark sells a cheaper version of greeting cards, Shoebox Greetings. The goal of flanker brands is to capture a bigger market share without cannibalizing its current brands.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6553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dirty="0">
                <a:latin typeface="Arial" charset="0"/>
              </a:rPr>
              <a:t>This slide presents examples of flanker brands sold by Procter &amp; Gamble in 3 different product categories. </a:t>
            </a:r>
          </a:p>
          <a:p>
            <a:r>
              <a:rPr lang="en-US" dirty="0">
                <a:latin typeface="Arial" charset="0"/>
              </a:rPr>
              <a:t>For instance, in the dish washing category, P &amp; G offers consumers four different brands. </a:t>
            </a:r>
          </a:p>
          <a:p>
            <a:r>
              <a:rPr lang="en-US" dirty="0">
                <a:latin typeface="Arial" charset="0"/>
              </a:rPr>
              <a:t>P &amp; G believes each brand attracts a different type of consumer and by offering 4 brands they capture a larger market share than if they sold only 1 brand.</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a:latin typeface="Arial" charset="0"/>
              </a:rPr>
              <a:t>Aussie</a:t>
            </a:r>
            <a:r>
              <a:rPr lang="zh-CN" altLang="en-US" dirty="0">
                <a:latin typeface="Arial" charset="0"/>
              </a:rPr>
              <a:t>丰盈，</a:t>
            </a:r>
            <a:r>
              <a:rPr lang="en-US" altLang="zh-CN" dirty="0">
                <a:latin typeface="Arial" charset="0"/>
              </a:rPr>
              <a:t>head shoulders</a:t>
            </a:r>
            <a:r>
              <a:rPr lang="zh-CN" altLang="en-US" dirty="0">
                <a:latin typeface="Arial" charset="0"/>
              </a:rPr>
              <a:t>海飞丝，</a:t>
            </a:r>
            <a:r>
              <a:rPr lang="en-US" altLang="zh-CN" sz="1200" dirty="0"/>
              <a:t>Herbal Essences</a:t>
            </a:r>
            <a:r>
              <a:rPr lang="zh-CN" altLang="en-US" sz="1200" dirty="0"/>
              <a:t>伊卡璐草本精华，</a:t>
            </a:r>
            <a:r>
              <a:rPr lang="en-US" altLang="zh-CN" sz="1200" dirty="0"/>
              <a:t>Pantene</a:t>
            </a:r>
            <a:r>
              <a:rPr lang="zh-CN" altLang="en-US" sz="1200" dirty="0"/>
              <a:t>潘婷</a:t>
            </a:r>
            <a:endParaRPr lang="en-US" altLang="zh-CN" sz="1200" dirty="0"/>
          </a:p>
          <a:p>
            <a:endParaRPr lang="en-US" altLang="zh-CN" dirty="0">
              <a:latin typeface="Arial" charset="0"/>
            </a:endParaRPr>
          </a:p>
          <a:p>
            <a:endParaRPr lang="en-US" dirty="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67586"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b="1" dirty="0">
                <a:latin typeface="Arial" charset="0"/>
              </a:rPr>
              <a:t>Co-branding</a:t>
            </a:r>
            <a:r>
              <a:rPr lang="en-US" dirty="0">
                <a:latin typeface="Arial" charset="0"/>
              </a:rPr>
              <a:t> is the offering of two or more brands in a single marketing offer. There are three types of co-branding options. </a:t>
            </a:r>
          </a:p>
          <a:p>
            <a:r>
              <a:rPr lang="zh-CN" altLang="en-US" dirty="0">
                <a:latin typeface="Arial" charset="0"/>
              </a:rPr>
              <a:t>成分品牌塑造将一个品牌放置在另一个品牌内</a:t>
            </a:r>
            <a:r>
              <a:rPr lang="en-US" altLang="zh-CN" dirty="0">
                <a:latin typeface="Arial" charset="0"/>
              </a:rPr>
              <a:t> </a:t>
            </a:r>
            <a:r>
              <a:rPr lang="en-US" dirty="0">
                <a:latin typeface="Arial" charset="0"/>
              </a:rPr>
              <a:t>is the placement of one brand within another brand, such as Intel processors in various brands of computers. </a:t>
            </a:r>
          </a:p>
          <a:p>
            <a:r>
              <a:rPr lang="zh-CN" altLang="en-US" dirty="0">
                <a:latin typeface="Arial" charset="0"/>
              </a:rPr>
              <a:t>合作品牌</a:t>
            </a:r>
            <a:r>
              <a:rPr lang="en-US" altLang="zh-CN" dirty="0">
                <a:latin typeface="Arial" charset="0"/>
              </a:rPr>
              <a:t> </a:t>
            </a:r>
            <a:r>
              <a:rPr lang="en-US" dirty="0">
                <a:latin typeface="Arial" charset="0"/>
              </a:rPr>
              <a:t>is the joint venture of two or more brands into a new product or service, such as VISA card offered by JP Morgan Chase with American Airlines. </a:t>
            </a:r>
          </a:p>
          <a:p>
            <a:r>
              <a:rPr lang="zh-CN" altLang="en-US" dirty="0">
                <a:latin typeface="Arial" charset="0"/>
              </a:rPr>
              <a:t>互补品牌</a:t>
            </a:r>
            <a:r>
              <a:rPr lang="en-US" dirty="0">
                <a:latin typeface="Arial" charset="0"/>
              </a:rPr>
              <a:t> is the marketing of two brands together for co-consumption, such as Oreo milkshakes at Dairy Queen.</a:t>
            </a:r>
            <a:r>
              <a:rPr lang="zh-CN" altLang="en-US" dirty="0">
                <a:latin typeface="Arial" charset="0"/>
              </a:rPr>
              <a:t>冰雪皇后店内销售</a:t>
            </a:r>
            <a:r>
              <a:rPr lang="en-US" altLang="zh-CN" dirty="0">
                <a:latin typeface="Arial" charset="0"/>
              </a:rPr>
              <a:t>Oreo</a:t>
            </a:r>
            <a:r>
              <a:rPr lang="zh-CN" altLang="en-US" dirty="0">
                <a:latin typeface="Arial" charset="0"/>
              </a:rPr>
              <a:t>奶昔</a:t>
            </a:r>
            <a:endParaRPr lang="en-US" dirty="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69634"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dirty="0">
                <a:latin typeface="Arial" charset="0"/>
              </a:rPr>
              <a:t>Developing strong brands begins by understanding why consumers buy a brand. </a:t>
            </a:r>
          </a:p>
          <a:p>
            <a:r>
              <a:rPr lang="en-US" dirty="0">
                <a:latin typeface="Arial" charset="0"/>
              </a:rPr>
              <a:t>On this slide are typical questions that can be asked of a client to measure the current position of a brand and to help an agency understand the current position of a brand.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7168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a:latin typeface="Arial" charset="0"/>
              </a:rPr>
              <a:t>Building powerful brands require marketing commitment. Companies must be willing to invest money in the brand. It starts with creating awareness, but awareness alone will not build a strong brand. Strong brands offer some type of authenticity or uniqueness. They deliver value and a positive consumer experience that results in consumer (or b-to-b) trust. Today’s brands must be savvy about using social media and incorporating mobile phones (smart phones). Consumers also want companies to act socially responsible.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7577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dirty="0">
                <a:latin typeface="Arial" charset="0"/>
              </a:rPr>
              <a:t>Brand loyalty is the ultimate goal of building powerful brands. </a:t>
            </a:r>
          </a:p>
          <a:p>
            <a:r>
              <a:rPr lang="en-US" dirty="0">
                <a:latin typeface="Arial" charset="0"/>
              </a:rPr>
              <a:t>With brand loyalty, consumers purchase only the loyal brand regardless of the effort necessary. They are not willing to substitute another brand. </a:t>
            </a:r>
          </a:p>
          <a:p>
            <a:r>
              <a:rPr lang="en-US" dirty="0">
                <a:latin typeface="Arial" charset="0"/>
              </a:rPr>
              <a:t>Drivers of brand loyalty are an emotion connection and value. Brand loyalty goes beyond functional attributes.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8192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dirty="0">
                <a:latin typeface="Arial" charset="0"/>
              </a:rPr>
              <a:t>Stock market uses stock evaluation to measure brand equity. </a:t>
            </a:r>
          </a:p>
          <a:p>
            <a:r>
              <a:rPr lang="zh-CN" altLang="en-US" dirty="0">
                <a:latin typeface="Arial" charset="0"/>
              </a:rPr>
              <a:t>超额收入方法（溢价收入）</a:t>
            </a:r>
            <a:r>
              <a:rPr lang="en-US" dirty="0">
                <a:latin typeface="Arial" charset="0"/>
              </a:rPr>
              <a:t>, a brand is compared to a generic brand </a:t>
            </a:r>
            <a:r>
              <a:rPr lang="zh-CN" altLang="en-US" dirty="0">
                <a:latin typeface="Arial" charset="0"/>
              </a:rPr>
              <a:t>普通商品／无品牌商品</a:t>
            </a:r>
            <a:endParaRPr lang="en-US" dirty="0">
              <a:latin typeface="Arial" charset="0"/>
            </a:endParaRPr>
          </a:p>
          <a:p>
            <a:r>
              <a:rPr lang="en-US" dirty="0">
                <a:latin typeface="Arial" charset="0"/>
              </a:rPr>
              <a:t>Consumer value attempts to measure brand equity  based on input from consumers.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83970"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dirty="0">
                <a:latin typeface="Arial" charset="0"/>
              </a:rPr>
              <a:t>The popularity of private brands has fluctuated over the years. </a:t>
            </a:r>
          </a:p>
          <a:p>
            <a:r>
              <a:rPr lang="en-US" dirty="0">
                <a:latin typeface="Arial" charset="0"/>
              </a:rPr>
              <a:t>In the past, private labels were seen as low priced, low quality goods. Historically, only price-sensitive consumers purchased private brands. </a:t>
            </a:r>
          </a:p>
          <a:p>
            <a:r>
              <a:rPr lang="en-US" dirty="0">
                <a:latin typeface="Arial" charset="0"/>
              </a:rPr>
              <a:t>Because of the higher gross margins on private brands, retailers began investing into their private brands. </a:t>
            </a:r>
          </a:p>
          <a:p>
            <a:r>
              <a:rPr lang="en-US" dirty="0">
                <a:latin typeface="Arial" charset="0"/>
              </a:rPr>
              <a:t>As a result, 72% of consumers today see private brands as being equivalent to manufacturers’ brands.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22530"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a:latin typeface="Arial" charset="0"/>
              </a:rPr>
              <a:t>Additional objectives for this chapter.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8601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a:latin typeface="Arial" charset="0"/>
              </a:rPr>
              <a:t>Private brands (labels) have changed in a number of ways. The quality of private labels has improved. In fact, most consumers believe the quality of private labels is now equivalent to brand labels. In most cases, the price of private labels is below manufacturers’ brands, which consumers see as a value purchase. With the rise of large retail store chains, consumers have become more loyal to retail stores and less loyal to specific brands. For example, a consumer may say “whatever brands are sold by Dillard’s (or another retail store) is okay because that is where I want to shop.” Retailers are now using private labels to differentiate themselves from other retail outlets. In addition to improving quality, retailers have invested more money into advertising private labels, in improving in-store displays of private labels, and improving the packaging of private labels. The result is that now many consumers cannot tell the difference between a retailer’s own private labels and a manufacturer’s label.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88066"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dirty="0">
                <a:latin typeface="Arial" charset="0"/>
              </a:rPr>
              <a:t>Private labels are attractive to retail stores for a number of reasons. Because the retailer owns the private label, gross margins earned per product is higher than on manufacturers’ labels. This means the retailer can lower the price of the private label and still make more money. It also makes the private label attractive to customers. With increased brand parity, consumers have become more loyal to stores and less loyal to national brands. This benefits the retailer and private labels. </a:t>
            </a:r>
          </a:p>
          <a:p>
            <a:r>
              <a:rPr lang="en-US" dirty="0">
                <a:latin typeface="Arial" charset="0"/>
              </a:rPr>
              <a:t>For instance, JC Penney offers more than 30 private label apparel lines, which accounts for 40% of sales in the apparel category. </a:t>
            </a:r>
          </a:p>
          <a:p>
            <a:r>
              <a:rPr lang="en-US" dirty="0">
                <a:latin typeface="Arial" charset="0"/>
              </a:rPr>
              <a:t>Because of the benefits of private labels, retailers are investing more dollars into advertising and marketing. </a:t>
            </a:r>
          </a:p>
          <a:p>
            <a:r>
              <a:rPr lang="en-US" dirty="0">
                <a:latin typeface="Arial" charset="0"/>
              </a:rPr>
              <a:t>Often the ads do not tell consumers it is a private brand. In many cases, consumers do not know which brand is owned by the retailer (a private brand) and which one is owned by a manufacturer (national brand).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90114"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dirty="0">
                <a:latin typeface="Arial" charset="0"/>
              </a:rPr>
              <a:t>Because of the rise in popularity and sales of private brands, manufacturers have been forced to look at strategies to fight back. Some manufacturers have chosen to focus on core brands. They may or may not drop some of their other brands, but the focus is on the core brands. For these brands, advertising budgets are increased. Innovation and new products are introduced sooner and more often. There is a greater focus on in-store selling and packaging. Rather than focus only on traditional media, alternative methods of marketing are pursued.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9216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a:latin typeface="Arial" charset="0"/>
              </a:rPr>
              <a:t>The importance of packaging should never be overlooked. It is the final opportunity to make an impression. Research has shown that 69% of purchase decisions are made in the store. This means packaging can be influential in the final purchase decision. Research has further shown that a package has 3 seconds to catch someone’s attention. Therefore, it needs to stand out. It needs to tell customers what is inside, or why they should look inside.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94210"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a:latin typeface="Arial" charset="0"/>
              </a:rPr>
              <a:t>A primary purpose of packaging is to protect the product. It also should provide for easy shipping, moving, and handling of the product from the manufacturer to the retailer. It should provide for easy placement on store shelves. For many products, the package should prevent or reduce theft and tampering. Packaging must meet consumer needs for speed, convenience, and portability. Lastly, packaging should communicate a marketing message that resonates with buyers and is integrated with the marketing of the product, thus speaking everything is speaking with one voice.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9625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a:latin typeface="Arial" charset="0"/>
              </a:rPr>
              <a:t>Labels are an important component of packaging. They must meet legal requirements in terms of listing contents and providing information on ingredients. But, labels also provide a marketing opportunity. Words such as gourmet, all-natural, premium are used to convey what is offered and why it is important to consumers. Labeling can be the last opportunity to tell consumers about a product.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98306"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a:latin typeface="Arial" charset="0"/>
              </a:rPr>
              <a:t>QR codes have gained popularity with consumers because of the rise in usage of smart phone and QR code apps. As a result, brands are placing QR codes on packages and labels. This slide shows the various uses for a QR code. It can provide access to additional product information posted online and videos on how to use the product. For food items the QR code can be linked to recipes and nutritional information. For clothing - sizes, brands, and styles can be compared. For higher priced goods, product reviews and ratings can be provided. Sometimes brands want consumers to access social media or entertainment sites.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100354"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a:latin typeface="Arial" charset="0"/>
              </a:rPr>
              <a:t>Marketers can face some ethical issues in the area of brand management. First, is brand infringement. It is when a company takes a brand name that is very similar to a current, successful, and popular brand. Victor’s Secret was a brand infringement on the brand Victoria’s Secret. Sometimes brand names become the generic term for the product category, such as Xerox and band aids. More recently, the term Google has gained generic status. The last ethical issue is domain or cyber squatting. It is the purchasing of Web site domains that individuals know are or will be valuable to a business or person. The reason for purchasing the domain is to be able to sell it for a high price later.</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10240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a:latin typeface="Arial" charset="0"/>
              </a:rPr>
              <a:t>For global firms, brand management is an important issue. A major decision that has to be made is should the brand use a standardization approach to marketing or adaptation? Standardization is cheaper because the same brand name is used in multiple countries and the same marketing plan is followed. With a shrinking world due to advances in information technology, standardization makes sense. Most people have access to media and communication from around the world. Most people are exposed to people from around the world. All of this leads to standardization becoming more attractive. For high profile, high involvement products, using a global brand works. But, for low involvement products, it is best to use an adaptation approach and develop local brands. Packaging and labeling issues involve more than language translations. It is important to ensure colors and content do not offend. The last issues to consider are imaging and positioning.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2457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a:latin typeface="Arial" charset="0"/>
              </a:rPr>
              <a:t>The chapter begins with a discussion of corporate image – the tangible and intangible elements that make up a corporation’s image. It is more than the goods and services the company sells. It involves everything the company does and every touchpoint between customers and the firm. Many companies have multiple brands that must be managed. It involves understanding the brand image and deciding if it is the image that is desired. If not, then modifications must be made. Issues with developing and promoting brand names and logos are presented. Lastly, the chapter presents information about packaging and labeling. In addition to protecting products, packaging is a final marketing message to consumers to make a purchase decision.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2662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dirty="0">
                <a:latin typeface="Arial" charset="0"/>
              </a:rPr>
              <a:t>Part of an integrated marketing campaign is brand image advertising. This ad for State Farm is designed to reinforce the State Farm brand and the message that State Farm is “like a good neighbor” who will be there when you have a need.</a:t>
            </a:r>
            <a:r>
              <a:rPr lang="zh-CN" altLang="en-US" dirty="0">
                <a:latin typeface="Arial" charset="0"/>
              </a:rPr>
              <a:t>加强品牌，像个好邻居。</a:t>
            </a:r>
            <a:endParaRPr lang="en-US" dirty="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28674"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dirty="0">
                <a:latin typeface="Arial" charset="0"/>
              </a:rPr>
              <a:t>Corporate image is made up of everything the company does, has, and is. It includes tangible and intangible elements. </a:t>
            </a:r>
          </a:p>
          <a:p>
            <a:r>
              <a:rPr lang="en-US" dirty="0">
                <a:latin typeface="Arial" charset="0"/>
              </a:rPr>
              <a:t>Tangible elements can be observed. In addition to the goods and services that are sold, it includes the retail outlets where the products are sold and the factories where it is made. Advertising, promotions, and other forms of communications all reflect on the image of a company. Certainly the company name and logo convey a specific message. Packing and labeling not only protect products, but provide information about the product inside. The last tangible element are the employees. What they say about a company influences consumers. </a:t>
            </a:r>
          </a:p>
          <a:p>
            <a:r>
              <a:rPr lang="en-US" dirty="0">
                <a:latin typeface="Arial" charset="0"/>
              </a:rPr>
              <a:t>On the intangible side are policies of the company in dealing with employees and other publics. Ideas and beliefs espoused by corporate personnel become part of the image. Even the culture and location of the company are important. Lastly, media reports can enhance or harm a company’s image depending on what is sai</a:t>
            </a:r>
            <a:r>
              <a:rPr lang="en-US" altLang="zh-CN" dirty="0">
                <a:latin typeface="Arial" charset="0"/>
              </a:rPr>
              <a:t>d</a:t>
            </a:r>
            <a:endParaRPr lang="en-US" dirty="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3072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dirty="0">
                <a:latin typeface="Arial" charset="0"/>
              </a:rPr>
              <a:t>From a consumer’s perspective, corporate image serves several important functions. </a:t>
            </a:r>
          </a:p>
          <a:p>
            <a:r>
              <a:rPr lang="en-US" dirty="0">
                <a:latin typeface="Arial" charset="0"/>
              </a:rPr>
              <a:t>It provides positive assurance about a brand and what can be expected. It is especially helpful in unfamiliar settings, such as on  vacation or a trip, and when the consumer has very little previous experience. </a:t>
            </a:r>
          </a:p>
          <a:p>
            <a:r>
              <a:rPr lang="en-US" dirty="0">
                <a:latin typeface="Arial" charset="0"/>
              </a:rPr>
              <a:t>A well-known brand or company becomes a safer purchase choice. In shopping, a strong corporate image can </a:t>
            </a:r>
            <a:r>
              <a:rPr lang="en-US" b="1" dirty="0">
                <a:latin typeface="Arial" charset="0"/>
              </a:rPr>
              <a:t>save search time. </a:t>
            </a:r>
          </a:p>
          <a:p>
            <a:r>
              <a:rPr lang="en-US" dirty="0">
                <a:latin typeface="Arial" charset="0"/>
              </a:rPr>
              <a:t>Consumers do not have to evaluate several brands. They can just choose the one they feel is the best, based on their image. </a:t>
            </a:r>
          </a:p>
          <a:p>
            <a:r>
              <a:rPr lang="en-US" dirty="0">
                <a:latin typeface="Arial" charset="0"/>
              </a:rPr>
              <a:t>A strong corporate name provides psychological reinforcement to consumers that they made a wise purchase decision and it also provides social acceptance with other people.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32770"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dirty="0">
                <a:latin typeface="Arial" charset="0"/>
              </a:rPr>
              <a:t>Brands have value. </a:t>
            </a:r>
          </a:p>
          <a:p>
            <a:r>
              <a:rPr lang="en-US" dirty="0" err="1">
                <a:latin typeface="Arial" charset="0"/>
              </a:rPr>
              <a:t>Interbrand</a:t>
            </a:r>
            <a:r>
              <a:rPr lang="en-US" dirty="0">
                <a:latin typeface="Arial" charset="0"/>
              </a:rPr>
              <a:t> ranked the top 100 global brands in 2011. </a:t>
            </a:r>
          </a:p>
          <a:p>
            <a:r>
              <a:rPr lang="en-US" dirty="0">
                <a:latin typeface="Arial" charset="0"/>
              </a:rPr>
              <a:t>At the top of the list is Coca Cola, valued at $71.8 billion. </a:t>
            </a:r>
          </a:p>
          <a:p>
            <a:r>
              <a:rPr lang="en-US" dirty="0">
                <a:latin typeface="Arial" charset="0"/>
              </a:rPr>
              <a:t>Out of the top 10 brands, 9 are US brands. The 10</a:t>
            </a:r>
            <a:r>
              <a:rPr lang="en-US" baseline="30000" dirty="0">
                <a:latin typeface="Arial" charset="0"/>
              </a:rPr>
              <a:t>th</a:t>
            </a:r>
            <a:r>
              <a:rPr lang="en-US" dirty="0">
                <a:latin typeface="Arial" charset="0"/>
              </a:rPr>
              <a:t> is a  Japanese brand, Toyota. </a:t>
            </a:r>
          </a:p>
          <a:p>
            <a:r>
              <a:rPr lang="en-US" dirty="0">
                <a:latin typeface="Arial" charset="0"/>
              </a:rPr>
              <a:t>The list is top corporate brands and would not include companies such as Procter &amp; Gamble or Kraft that has multiple brands within their company’s portfolio.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3481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dirty="0">
                <a:latin typeface="Arial" charset="0"/>
              </a:rPr>
              <a:t>Having a strong corporate image also benefits a company. </a:t>
            </a:r>
          </a:p>
          <a:p>
            <a:r>
              <a:rPr lang="en-US" dirty="0">
                <a:latin typeface="Arial" charset="0"/>
              </a:rPr>
              <a:t>It allows for the extension of new products. In most cases the feelings and image consumers have of the company will transfer to the new product. Because of the strong image, a company can price its products higher. Customers are willing to pay the higher price and become more loyal as well. They also tend to purchase more frequently and often generate positive word-of-mouth communications. In terms of the distribution channel, a strong corporate name allows a company to have greater channel power. Because consumers purchase the company’s products, retailers and other channel members will want to stock it. Even employees and potential employees are attracted to good companies. They want to be associated with the firm. Lastly, it provides more favorable ratings with investors.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41"/>
              <a:chOff x="-3" y="1562"/>
              <a:chExt cx="5763" cy="641"/>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a:defRPr/>
                </a:pPr>
                <a:endParaRPr lang="en-US" dirty="0">
                  <a:latin typeface="Arial" pitchFamily="34" charset="0"/>
                  <a:cs typeface="+mn-cs"/>
                </a:endParaRPr>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dirty="0">
                  <a:latin typeface="Arial" pitchFamily="34" charset="0"/>
                  <a:cs typeface="+mn-cs"/>
                </a:endParaRPr>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a:defRPr/>
                </a:pPr>
                <a:endParaRPr lang="en-US" dirty="0">
                  <a:latin typeface="Arial" pitchFamily="34" charset="0"/>
                  <a:cs typeface="+mn-cs"/>
                </a:endParaRPr>
              </a:p>
            </p:txBody>
          </p:sp>
          <p:sp>
            <p:nvSpPr>
              <p:cNvPr id="11" name="Freeform 7"/>
              <p:cNvSpPr>
                <a:spLocks/>
              </p:cNvSpPr>
              <p:nvPr/>
            </p:nvSpPr>
            <p:spPr bwMode="ltGray">
              <a:xfrm rot="-5400000">
                <a:off x="-58" y="1755"/>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a:defRPr/>
                </a:pPr>
                <a:endParaRPr lang="en-US" dirty="0">
                  <a:latin typeface="Arial" pitchFamily="34" charset="0"/>
                  <a:cs typeface="+mn-cs"/>
                </a:endParaRPr>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a:defRPr/>
                </a:pPr>
                <a:endParaRPr lang="en-US" dirty="0">
                  <a:latin typeface="Arial" pitchFamily="34" charset="0"/>
                  <a:cs typeface="+mn-cs"/>
                </a:endParaRPr>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dirty="0">
                  <a:latin typeface="Arial" pitchFamily="34" charset="0"/>
                  <a:cs typeface="+mn-cs"/>
                </a:endParaRPr>
              </a:p>
            </p:txBody>
          </p:sp>
          <p:sp>
            <p:nvSpPr>
              <p:cNvPr id="14" name="Freeform 10"/>
              <p:cNvSpPr>
                <a:spLocks/>
              </p:cNvSpPr>
              <p:nvPr/>
            </p:nvSpPr>
            <p:spPr bwMode="ltGray">
              <a:xfrm rot="-5400000">
                <a:off x="154" y="1729"/>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dirty="0">
                  <a:latin typeface="Arial" pitchFamily="34" charset="0"/>
                  <a:cs typeface="+mn-cs"/>
                </a:endParaRPr>
              </a:p>
            </p:txBody>
          </p:sp>
          <p:sp>
            <p:nvSpPr>
              <p:cNvPr id="15" name="Freeform 11"/>
              <p:cNvSpPr>
                <a:spLocks/>
              </p:cNvSpPr>
              <p:nvPr/>
            </p:nvSpPr>
            <p:spPr bwMode="ltGray">
              <a:xfrm rot="-5400000">
                <a:off x="3209"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dirty="0">
                  <a:latin typeface="Arial" pitchFamily="34" charset="0"/>
                  <a:cs typeface="+mn-cs"/>
                </a:endParaRPr>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a:defRPr/>
                </a:pPr>
                <a:endParaRPr lang="en-US" dirty="0">
                  <a:latin typeface="Arial" pitchFamily="34" charset="0"/>
                  <a:cs typeface="+mn-cs"/>
                </a:endParaRPr>
              </a:p>
            </p:txBody>
          </p:sp>
          <p:sp>
            <p:nvSpPr>
              <p:cNvPr id="17" name="Freeform 13"/>
              <p:cNvSpPr>
                <a:spLocks/>
              </p:cNvSpPr>
              <p:nvPr/>
            </p:nvSpPr>
            <p:spPr bwMode="ltGray">
              <a:xfrm rot="-5400000">
                <a:off x="1828" y="1750"/>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a:defRPr/>
                </a:pPr>
                <a:endParaRPr lang="en-US" dirty="0">
                  <a:latin typeface="Arial" pitchFamily="34" charset="0"/>
                  <a:cs typeface="+mn-cs"/>
                </a:endParaRPr>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a:defRPr/>
                </a:pPr>
                <a:endParaRPr lang="en-US" dirty="0">
                  <a:latin typeface="Arial" pitchFamily="34" charset="0"/>
                  <a:cs typeface="+mn-cs"/>
                </a:endParaRPr>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dirty="0">
                  <a:latin typeface="Arial" pitchFamily="34" charset="0"/>
                  <a:cs typeface="+mn-cs"/>
                </a:endParaRPr>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a:defRPr/>
                </a:pPr>
                <a:endParaRPr lang="en-US" dirty="0">
                  <a:latin typeface="Arial" pitchFamily="34" charset="0"/>
                  <a:cs typeface="+mn-cs"/>
                </a:endParaRPr>
              </a:p>
            </p:txBody>
          </p:sp>
          <p:sp>
            <p:nvSpPr>
              <p:cNvPr id="21" name="Freeform 17"/>
              <p:cNvSpPr>
                <a:spLocks/>
              </p:cNvSpPr>
              <p:nvPr/>
            </p:nvSpPr>
            <p:spPr bwMode="ltGray">
              <a:xfrm rot="-5400000">
                <a:off x="4075"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a:defRPr/>
                </a:pPr>
                <a:endParaRPr lang="en-US" dirty="0">
                  <a:latin typeface="Arial" pitchFamily="34" charset="0"/>
                  <a:cs typeface="+mn-cs"/>
                </a:endParaRPr>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a:defRPr/>
                </a:pPr>
                <a:endParaRPr lang="en-US" dirty="0">
                  <a:latin typeface="Arial" pitchFamily="34" charset="0"/>
                  <a:cs typeface="+mn-cs"/>
                </a:endParaRPr>
              </a:p>
            </p:txBody>
          </p:sp>
          <p:sp>
            <p:nvSpPr>
              <p:cNvPr id="23" name="Freeform 19"/>
              <p:cNvSpPr>
                <a:spLocks/>
              </p:cNvSpPr>
              <p:nvPr/>
            </p:nvSpPr>
            <p:spPr bwMode="ltGray">
              <a:xfrm rot="-5400000">
                <a:off x="4581" y="1750"/>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a:defRPr/>
                </a:pPr>
                <a:endParaRPr lang="en-US" dirty="0">
                  <a:latin typeface="Arial" pitchFamily="34" charset="0"/>
                  <a:cs typeface="+mn-cs"/>
                </a:endParaRPr>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a:defRPr/>
                </a:pPr>
                <a:endParaRPr lang="en-US" dirty="0">
                  <a:latin typeface="Arial" pitchFamily="34" charset="0"/>
                  <a:cs typeface="+mn-cs"/>
                </a:endParaRPr>
              </a:p>
            </p:txBody>
          </p:sp>
          <p:sp>
            <p:nvSpPr>
              <p:cNvPr id="25" name="Freeform 21"/>
              <p:cNvSpPr>
                <a:spLocks/>
              </p:cNvSpPr>
              <p:nvPr/>
            </p:nvSpPr>
            <p:spPr bwMode="ltGray">
              <a:xfrm rot="-5400000">
                <a:off x="5081"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dirty="0">
                  <a:latin typeface="Arial" pitchFamily="34" charset="0"/>
                  <a:cs typeface="+mn-cs"/>
                </a:endParaRPr>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dirty="0">
                  <a:latin typeface="Arial" pitchFamily="34" charset="0"/>
                  <a:cs typeface="+mn-cs"/>
                </a:endParaRPr>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a:defRPr/>
              </a:pPr>
              <a:endParaRPr lang="en-US" dirty="0">
                <a:latin typeface="Arial" pitchFamily="34" charset="0"/>
                <a:cs typeface="+mn-cs"/>
              </a:endParaRPr>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a:defRPr/>
              </a:pPr>
              <a:endParaRPr lang="en-US" dirty="0">
                <a:latin typeface="Arial" pitchFamily="34" charset="0"/>
                <a:cs typeface="+mn-cs"/>
              </a:endParaRPr>
            </a:p>
          </p:txBody>
        </p:sp>
      </p:grpSp>
      <p:sp>
        <p:nvSpPr>
          <p:cNvPr id="11289"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r>
              <a:rPr lang="en-US"/>
              <a:t>Click to edit Master title style</a:t>
            </a:r>
          </a:p>
        </p:txBody>
      </p:sp>
      <p:sp>
        <p:nvSpPr>
          <p:cNvPr id="11290"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r>
              <a:rPr lang="en-US"/>
              <a:t>Click to edit Master subtitle style</a:t>
            </a:r>
          </a:p>
        </p:txBody>
      </p:sp>
      <p:sp>
        <p:nvSpPr>
          <p:cNvPr id="27"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a:p>
        </p:txBody>
      </p:sp>
      <p:sp>
        <p:nvSpPr>
          <p:cNvPr id="28" name="Rectangle 28"/>
          <p:cNvSpPr>
            <a:spLocks noGrp="1" noChangeArrowheads="1"/>
          </p:cNvSpPr>
          <p:nvPr>
            <p:ph type="ftr" sz="quarter" idx="11"/>
          </p:nvPr>
        </p:nvSpPr>
        <p:spPr>
          <a:xfrm>
            <a:off x="3581400" y="6248400"/>
            <a:ext cx="2895600" cy="457200"/>
          </a:xfrm>
        </p:spPr>
        <p:txBody>
          <a:bodyPr/>
          <a:lstStyle>
            <a:lvl1pPr eaLnBrk="1" hangingPunct="1">
              <a:defRPr>
                <a:solidFill>
                  <a:srgbClr val="000000"/>
                </a:solidFill>
              </a:defRPr>
            </a:lvl1pPr>
          </a:lstStyle>
          <a:p>
            <a:r>
              <a:rPr lang="en-US"/>
              <a:t>Copyright ©2014 by Pearson Education </a:t>
            </a:r>
          </a:p>
        </p:txBody>
      </p:sp>
      <p:sp>
        <p:nvSpPr>
          <p:cNvPr id="29" name="Rectangle 29"/>
          <p:cNvSpPr>
            <a:spLocks noGrp="1" noChangeArrowheads="1"/>
          </p:cNvSpPr>
          <p:nvPr>
            <p:ph type="sldNum" sz="quarter" idx="12"/>
          </p:nvPr>
        </p:nvSpPr>
        <p:spPr>
          <a:xfrm>
            <a:off x="7010400" y="6248400"/>
            <a:ext cx="1905000" cy="457200"/>
          </a:xfrm>
        </p:spPr>
        <p:txBody>
          <a:bodyPr/>
          <a:lstStyle>
            <a:lvl1pPr>
              <a:defRPr>
                <a:solidFill>
                  <a:srgbClr val="000000"/>
                </a:solidFill>
              </a:defRPr>
            </a:lvl1pPr>
          </a:lstStyle>
          <a:p>
            <a:pPr>
              <a:defRPr/>
            </a:pPr>
            <a:fld id="{EA3E4F07-6379-4767-8ED7-C7980A23DBDC}"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spcBef>
                <a:spcPct val="0"/>
              </a:spcBef>
              <a:defRPr/>
            </a:lvl1pPr>
          </a:lstStyle>
          <a:p>
            <a:r>
              <a:rPr lang="en-US"/>
              <a:t>Copyright ©2014 by Pearson Education </a:t>
            </a:r>
          </a:p>
        </p:txBody>
      </p:sp>
      <p:sp>
        <p:nvSpPr>
          <p:cNvPr id="6" name="Slide Number Placeholder 5"/>
          <p:cNvSpPr>
            <a:spLocks noGrp="1"/>
          </p:cNvSpPr>
          <p:nvPr>
            <p:ph type="sldNum" sz="quarter" idx="12"/>
          </p:nvPr>
        </p:nvSpPr>
        <p:spPr/>
        <p:txBody>
          <a:bodyPr/>
          <a:lstStyle>
            <a:lvl1pPr>
              <a:defRPr/>
            </a:lvl1pPr>
          </a:lstStyle>
          <a:p>
            <a:pPr>
              <a:defRPr/>
            </a:pPr>
            <a:r>
              <a:rPr lang="en-US"/>
              <a:t>2-</a:t>
            </a:r>
            <a:fld id="{1099679B-DD40-49D2-8A47-D6F399AD422E}"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spcBef>
                <a:spcPct val="0"/>
              </a:spcBef>
              <a:defRPr/>
            </a:lvl1pPr>
          </a:lstStyle>
          <a:p>
            <a:r>
              <a:rPr lang="en-US"/>
              <a:t>Copyright ©2014 by Pearson Education </a:t>
            </a:r>
          </a:p>
        </p:txBody>
      </p:sp>
      <p:sp>
        <p:nvSpPr>
          <p:cNvPr id="6" name="Slide Number Placeholder 5"/>
          <p:cNvSpPr>
            <a:spLocks noGrp="1"/>
          </p:cNvSpPr>
          <p:nvPr>
            <p:ph type="sldNum" sz="quarter" idx="12"/>
          </p:nvPr>
        </p:nvSpPr>
        <p:spPr/>
        <p:txBody>
          <a:bodyPr/>
          <a:lstStyle>
            <a:lvl1pPr>
              <a:defRPr/>
            </a:lvl1pPr>
          </a:lstStyle>
          <a:p>
            <a:pPr>
              <a:defRPr/>
            </a:pPr>
            <a:r>
              <a:rPr lang="en-US"/>
              <a:t>2-</a:t>
            </a:r>
            <a:fld id="{79E36531-60E5-4EDB-9CC7-4E5FD14FDD80}"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spcBef>
                <a:spcPct val="0"/>
              </a:spcBef>
              <a:defRPr/>
            </a:lvl1pPr>
          </a:lstStyle>
          <a:p>
            <a:r>
              <a:rPr lang="en-US"/>
              <a:t>Copyright ©2014 by Pearson Education </a:t>
            </a:r>
          </a:p>
        </p:txBody>
      </p:sp>
      <p:sp>
        <p:nvSpPr>
          <p:cNvPr id="6" name="Slide Number Placeholder 5"/>
          <p:cNvSpPr>
            <a:spLocks noGrp="1"/>
          </p:cNvSpPr>
          <p:nvPr>
            <p:ph type="sldNum" sz="quarter" idx="12"/>
          </p:nvPr>
        </p:nvSpPr>
        <p:spPr/>
        <p:txBody>
          <a:bodyPr/>
          <a:lstStyle>
            <a:lvl1pPr>
              <a:defRPr/>
            </a:lvl1pPr>
          </a:lstStyle>
          <a:p>
            <a:pPr>
              <a:defRPr/>
            </a:pPr>
            <a:r>
              <a:rPr lang="en-US"/>
              <a:t>2-</a:t>
            </a:r>
            <a:fld id="{41DAF7BE-AC96-4787-AC4D-443D8629E9C9}"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spcBef>
                <a:spcPct val="0"/>
              </a:spcBef>
              <a:defRPr/>
            </a:lvl1pPr>
          </a:lstStyle>
          <a:p>
            <a:r>
              <a:rPr lang="en-US"/>
              <a:t>Copyright ©2014 by Pearson Education </a:t>
            </a:r>
          </a:p>
        </p:txBody>
      </p:sp>
      <p:sp>
        <p:nvSpPr>
          <p:cNvPr id="6" name="Slide Number Placeholder 5"/>
          <p:cNvSpPr>
            <a:spLocks noGrp="1"/>
          </p:cNvSpPr>
          <p:nvPr>
            <p:ph type="sldNum" sz="quarter" idx="12"/>
          </p:nvPr>
        </p:nvSpPr>
        <p:spPr/>
        <p:txBody>
          <a:bodyPr/>
          <a:lstStyle>
            <a:lvl1pPr>
              <a:defRPr/>
            </a:lvl1pPr>
          </a:lstStyle>
          <a:p>
            <a:pPr>
              <a:defRPr/>
            </a:pPr>
            <a:r>
              <a:rPr lang="en-US"/>
              <a:t>2-</a:t>
            </a:r>
            <a:fld id="{21FB00FC-3355-4EBE-BC25-2B5D7AFB4840}"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spcBef>
                <a:spcPct val="0"/>
              </a:spcBef>
              <a:defRPr/>
            </a:lvl1pPr>
          </a:lstStyle>
          <a:p>
            <a:r>
              <a:rPr lang="en-US"/>
              <a:t>Copyright ©2014 by Pearson Education </a:t>
            </a:r>
          </a:p>
        </p:txBody>
      </p:sp>
      <p:sp>
        <p:nvSpPr>
          <p:cNvPr id="7" name="Slide Number Placeholder 6"/>
          <p:cNvSpPr>
            <a:spLocks noGrp="1"/>
          </p:cNvSpPr>
          <p:nvPr>
            <p:ph type="sldNum" sz="quarter" idx="12"/>
          </p:nvPr>
        </p:nvSpPr>
        <p:spPr/>
        <p:txBody>
          <a:bodyPr/>
          <a:lstStyle>
            <a:lvl1pPr>
              <a:defRPr/>
            </a:lvl1pPr>
          </a:lstStyle>
          <a:p>
            <a:pPr>
              <a:defRPr/>
            </a:pPr>
            <a:r>
              <a:rPr lang="en-US"/>
              <a:t>2-</a:t>
            </a:r>
            <a:fld id="{D8775254-FB58-47B9-8A59-DEB3D32E6814}"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spcBef>
                <a:spcPct val="0"/>
              </a:spcBef>
              <a:defRPr/>
            </a:lvl1pPr>
          </a:lstStyle>
          <a:p>
            <a:r>
              <a:rPr lang="en-US"/>
              <a:t>Copyright ©2014 by Pearson Education </a:t>
            </a:r>
          </a:p>
        </p:txBody>
      </p:sp>
      <p:sp>
        <p:nvSpPr>
          <p:cNvPr id="9" name="Slide Number Placeholder 8"/>
          <p:cNvSpPr>
            <a:spLocks noGrp="1"/>
          </p:cNvSpPr>
          <p:nvPr>
            <p:ph type="sldNum" sz="quarter" idx="12"/>
          </p:nvPr>
        </p:nvSpPr>
        <p:spPr/>
        <p:txBody>
          <a:bodyPr/>
          <a:lstStyle>
            <a:lvl1pPr>
              <a:defRPr/>
            </a:lvl1pPr>
          </a:lstStyle>
          <a:p>
            <a:pPr>
              <a:defRPr/>
            </a:pPr>
            <a:r>
              <a:rPr lang="en-US"/>
              <a:t>2-</a:t>
            </a:r>
            <a:fld id="{A337B218-EA30-4A88-AB49-464359147BF3}"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spcBef>
                <a:spcPct val="0"/>
              </a:spcBef>
              <a:defRPr/>
            </a:lvl1pPr>
          </a:lstStyle>
          <a:p>
            <a:r>
              <a:rPr lang="en-US"/>
              <a:t>Copyright ©2014 by Pearson Education </a:t>
            </a:r>
          </a:p>
        </p:txBody>
      </p:sp>
      <p:sp>
        <p:nvSpPr>
          <p:cNvPr id="5" name="Slide Number Placeholder 4"/>
          <p:cNvSpPr>
            <a:spLocks noGrp="1"/>
          </p:cNvSpPr>
          <p:nvPr>
            <p:ph type="sldNum" sz="quarter" idx="12"/>
          </p:nvPr>
        </p:nvSpPr>
        <p:spPr/>
        <p:txBody>
          <a:bodyPr/>
          <a:lstStyle>
            <a:lvl1pPr>
              <a:defRPr/>
            </a:lvl1pPr>
          </a:lstStyle>
          <a:p>
            <a:pPr>
              <a:defRPr/>
            </a:pPr>
            <a:r>
              <a:rPr lang="en-US"/>
              <a:t>2-</a:t>
            </a:r>
            <a:fld id="{1B5D0044-2243-453E-9F70-07CDA036AD76}"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spcBef>
                <a:spcPct val="0"/>
              </a:spcBef>
              <a:defRPr/>
            </a:lvl1pPr>
          </a:lstStyle>
          <a:p>
            <a:r>
              <a:rPr lang="en-US"/>
              <a:t>Copyright ©2014 by Pearson Education </a:t>
            </a:r>
          </a:p>
        </p:txBody>
      </p:sp>
      <p:sp>
        <p:nvSpPr>
          <p:cNvPr id="4" name="Slide Number Placeholder 3"/>
          <p:cNvSpPr>
            <a:spLocks noGrp="1"/>
          </p:cNvSpPr>
          <p:nvPr>
            <p:ph type="sldNum" sz="quarter" idx="12"/>
          </p:nvPr>
        </p:nvSpPr>
        <p:spPr/>
        <p:txBody>
          <a:bodyPr/>
          <a:lstStyle>
            <a:lvl1pPr>
              <a:defRPr/>
            </a:lvl1pPr>
          </a:lstStyle>
          <a:p>
            <a:pPr>
              <a:defRPr/>
            </a:pPr>
            <a:r>
              <a:rPr lang="en-US"/>
              <a:t>2-</a:t>
            </a:r>
            <a:fld id="{A8CF83C0-11F7-4CF1-B064-6C39C47DE48F}"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spcBef>
                <a:spcPct val="0"/>
              </a:spcBef>
              <a:defRPr/>
            </a:lvl1pPr>
          </a:lstStyle>
          <a:p>
            <a:r>
              <a:rPr lang="en-US"/>
              <a:t>Copyright ©2014 by Pearson Education </a:t>
            </a:r>
          </a:p>
        </p:txBody>
      </p:sp>
      <p:sp>
        <p:nvSpPr>
          <p:cNvPr id="7" name="Slide Number Placeholder 6"/>
          <p:cNvSpPr>
            <a:spLocks noGrp="1"/>
          </p:cNvSpPr>
          <p:nvPr>
            <p:ph type="sldNum" sz="quarter" idx="12"/>
          </p:nvPr>
        </p:nvSpPr>
        <p:spPr/>
        <p:txBody>
          <a:bodyPr/>
          <a:lstStyle>
            <a:lvl1pPr>
              <a:defRPr/>
            </a:lvl1pPr>
          </a:lstStyle>
          <a:p>
            <a:pPr>
              <a:defRPr/>
            </a:pPr>
            <a:r>
              <a:rPr lang="en-US"/>
              <a:t>2-</a:t>
            </a:r>
            <a:fld id="{88B7D4A5-C206-47DA-B507-645D2D4A98F1}"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spcBef>
                <a:spcPct val="0"/>
              </a:spcBef>
              <a:defRPr/>
            </a:lvl1pPr>
          </a:lstStyle>
          <a:p>
            <a:r>
              <a:rPr lang="en-US"/>
              <a:t>Copyright ©2014 by Pearson Education </a:t>
            </a:r>
          </a:p>
        </p:txBody>
      </p:sp>
      <p:sp>
        <p:nvSpPr>
          <p:cNvPr id="7" name="Slide Number Placeholder 6"/>
          <p:cNvSpPr>
            <a:spLocks noGrp="1"/>
          </p:cNvSpPr>
          <p:nvPr>
            <p:ph type="sldNum" sz="quarter" idx="12"/>
          </p:nvPr>
        </p:nvSpPr>
        <p:spPr/>
        <p:txBody>
          <a:bodyPr/>
          <a:lstStyle>
            <a:lvl1pPr>
              <a:defRPr/>
            </a:lvl1pPr>
          </a:lstStyle>
          <a:p>
            <a:pPr>
              <a:defRPr/>
            </a:pPr>
            <a:r>
              <a:rPr lang="en-US"/>
              <a:t>2-</a:t>
            </a:r>
            <a:fld id="{4A9D67CF-753D-458F-8C90-3D6CEA9195FD}"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DD7"/>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25"/>
          <p:cNvSpPr>
            <a:spLocks noGrp="1" noChangeArrowheads="1"/>
          </p:cNvSpPr>
          <p:nvPr>
            <p:ph type="title"/>
          </p:nvPr>
        </p:nvSpPr>
        <p:spPr bwMode="auto">
          <a:xfrm>
            <a:off x="117316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26"/>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1"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Arial" pitchFamily="34" charset="0"/>
                <a:cs typeface="+mn-cs"/>
              </a:defRPr>
            </a:lvl1pPr>
          </a:lstStyle>
          <a:p>
            <a:pPr>
              <a:defRPr/>
            </a:pPr>
            <a:endParaRPr lang="en-US"/>
          </a:p>
        </p:txBody>
      </p:sp>
      <p:sp>
        <p:nvSpPr>
          <p:cNvPr id="1052" name="Rectangle 28"/>
          <p:cNvSpPr>
            <a:spLocks noGrp="1" noChangeArrowheads="1"/>
          </p:cNvSpPr>
          <p:nvPr>
            <p:ph type="ftr" sz="quarter" idx="3"/>
          </p:nvPr>
        </p:nvSpPr>
        <p:spPr bwMode="auto">
          <a:xfrm>
            <a:off x="2362200" y="6477000"/>
            <a:ext cx="6781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lvl1pPr>
          </a:lstStyle>
          <a:p>
            <a:r>
              <a:rPr lang="en-US"/>
              <a:t>Copyright ©2014 by Pearson Education </a:t>
            </a:r>
          </a:p>
        </p:txBody>
      </p:sp>
      <p:sp>
        <p:nvSpPr>
          <p:cNvPr id="1053" name="Rectangle 29"/>
          <p:cNvSpPr>
            <a:spLocks noGrp="1" noChangeArrowheads="1"/>
          </p:cNvSpPr>
          <p:nvPr>
            <p:ph type="sldNum" sz="quarter" idx="4"/>
          </p:nvPr>
        </p:nvSpPr>
        <p:spPr bwMode="auto">
          <a:xfrm>
            <a:off x="70104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Arial" pitchFamily="34" charset="0"/>
                <a:cs typeface="+mn-cs"/>
              </a:defRPr>
            </a:lvl1pPr>
          </a:lstStyle>
          <a:p>
            <a:pPr>
              <a:defRPr/>
            </a:pPr>
            <a:r>
              <a:rPr lang="en-US"/>
              <a:t>2-</a:t>
            </a:r>
            <a:fld id="{977311BF-D49B-441C-B182-E33F80066F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adage.com/print/23072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arketingprofs.com/5/mccarthy4.as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nterbrand.com/en/knowledge/best-global-brand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2"/>
          </p:nvPr>
        </p:nvSpPr>
        <p:spPr>
          <a:noFill/>
        </p:spPr>
        <p:txBody>
          <a:bodyPr/>
          <a:lstStyle/>
          <a:p>
            <a:r>
              <a:rPr lang="en-US">
                <a:latin typeface="Arial" charset="0"/>
                <a:cs typeface="Arial" charset="0"/>
              </a:rPr>
              <a:t>2-</a:t>
            </a:r>
            <a:fld id="{EDC4F0B7-80EB-43A4-987C-D95727EEFABB}" type="slidenum">
              <a:rPr lang="en-US" smtClean="0">
                <a:latin typeface="Arial" charset="0"/>
                <a:cs typeface="Arial" charset="0"/>
              </a:rPr>
              <a:pPr/>
              <a:t>1</a:t>
            </a:fld>
            <a:endParaRPr lang="en-US">
              <a:latin typeface="Arial" charset="0"/>
              <a:cs typeface="Arial" charset="0"/>
            </a:endParaRPr>
          </a:p>
        </p:txBody>
      </p:sp>
      <p:sp>
        <p:nvSpPr>
          <p:cNvPr id="15363" name="Rectangle 2"/>
          <p:cNvSpPr>
            <a:spLocks noChangeArrowheads="1"/>
          </p:cNvSpPr>
          <p:nvPr/>
        </p:nvSpPr>
        <p:spPr bwMode="auto">
          <a:xfrm>
            <a:off x="0" y="0"/>
            <a:ext cx="29718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15364"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15365" name="Text Box 4"/>
          <p:cNvSpPr txBox="1">
            <a:spLocks noChangeArrowheads="1"/>
          </p:cNvSpPr>
          <p:nvPr/>
        </p:nvSpPr>
        <p:spPr bwMode="auto">
          <a:xfrm>
            <a:off x="609600" y="533400"/>
            <a:ext cx="2133600" cy="2043113"/>
          </a:xfrm>
          <a:prstGeom prst="rect">
            <a:avLst/>
          </a:prstGeom>
          <a:noFill/>
          <a:ln w="12700">
            <a:noFill/>
            <a:miter lim="800000"/>
            <a:headEnd type="none" w="sm" len="sm"/>
            <a:tailEnd type="none" w="sm" len="sm"/>
          </a:ln>
        </p:spPr>
        <p:txBody>
          <a:bodyPr>
            <a:spAutoFit/>
          </a:bodyPr>
          <a:lstStyle/>
          <a:p>
            <a:pPr algn="ctr">
              <a:spcBef>
                <a:spcPct val="50000"/>
              </a:spcBef>
            </a:pPr>
            <a:r>
              <a:rPr lang="en-US" sz="12800">
                <a:solidFill>
                  <a:srgbClr val="CC3300"/>
                </a:solidFill>
              </a:rPr>
              <a:t>2</a:t>
            </a:r>
          </a:p>
        </p:txBody>
      </p:sp>
      <p:sp>
        <p:nvSpPr>
          <p:cNvPr id="15366" name="Text Box 5"/>
          <p:cNvSpPr txBox="1">
            <a:spLocks noChangeArrowheads="1"/>
          </p:cNvSpPr>
          <p:nvPr/>
        </p:nvSpPr>
        <p:spPr bwMode="auto">
          <a:xfrm>
            <a:off x="304800" y="1066800"/>
            <a:ext cx="8515350" cy="3139321"/>
          </a:xfrm>
          <a:prstGeom prst="rect">
            <a:avLst/>
          </a:prstGeom>
          <a:noFill/>
          <a:ln w="12700">
            <a:noFill/>
            <a:miter lim="800000"/>
            <a:headEnd type="none" w="sm" len="sm"/>
            <a:tailEnd type="none" w="sm" len="sm"/>
          </a:ln>
        </p:spPr>
        <p:txBody>
          <a:bodyPr>
            <a:spAutoFit/>
          </a:bodyPr>
          <a:lstStyle/>
          <a:p>
            <a:pPr algn="ctr"/>
            <a:r>
              <a:rPr lang="en-US" sz="3600" b="1" dirty="0">
                <a:solidFill>
                  <a:srgbClr val="FF3300"/>
                </a:solidFill>
              </a:rPr>
              <a:t>		</a:t>
            </a:r>
            <a:r>
              <a:rPr lang="en-US" sz="5400" b="1" dirty="0">
                <a:solidFill>
                  <a:srgbClr val="CC3300"/>
                </a:solidFill>
              </a:rPr>
              <a:t>Chapter Two</a:t>
            </a:r>
          </a:p>
          <a:p>
            <a:pPr algn="ctr"/>
            <a:endParaRPr lang="en-US" sz="5400" b="1" dirty="0">
              <a:solidFill>
                <a:srgbClr val="FF3300"/>
              </a:solidFill>
            </a:endParaRPr>
          </a:p>
          <a:p>
            <a:pPr algn="ctr"/>
            <a:endParaRPr lang="en-US" sz="3600" b="1" dirty="0">
              <a:solidFill>
                <a:srgbClr val="FF3300"/>
              </a:solidFill>
            </a:endParaRPr>
          </a:p>
          <a:p>
            <a:pPr algn="ctr"/>
            <a:endParaRPr lang="en-US" sz="1800" b="1" dirty="0">
              <a:solidFill>
                <a:srgbClr val="FF3300"/>
              </a:solidFill>
            </a:endParaRPr>
          </a:p>
          <a:p>
            <a:pPr algn="ctr"/>
            <a:r>
              <a:rPr lang="zh-CN" altLang="en-US" sz="3600" b="1" dirty="0">
                <a:solidFill>
                  <a:srgbClr val="CC3300"/>
                </a:solidFill>
              </a:rPr>
              <a:t>企业形象与品牌管理</a:t>
            </a:r>
            <a:endParaRPr lang="en-US" sz="4400" b="1" dirty="0">
              <a:solidFill>
                <a:srgbClr val="CC3300"/>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r>
              <a:rPr lang="en-US">
                <a:latin typeface="Arial" charset="0"/>
                <a:cs typeface="Arial" charset="0"/>
              </a:rPr>
              <a:t>2-</a:t>
            </a:r>
            <a:fld id="{E2DE88F9-390B-4C07-8865-FE125B054E65}" type="slidenum">
              <a:rPr lang="en-US" smtClean="0">
                <a:latin typeface="Arial" charset="0"/>
                <a:cs typeface="Arial" charset="0"/>
              </a:rPr>
              <a:pPr/>
              <a:t>10</a:t>
            </a:fld>
            <a:endParaRPr lang="en-US">
              <a:latin typeface="Arial" charset="0"/>
              <a:cs typeface="Arial" charset="0"/>
            </a:endParaRPr>
          </a:p>
        </p:txBody>
      </p:sp>
      <p:sp>
        <p:nvSpPr>
          <p:cNvPr id="35843" name="Rectangle 2"/>
          <p:cNvSpPr>
            <a:spLocks noGrp="1" noChangeArrowheads="1"/>
          </p:cNvSpPr>
          <p:nvPr>
            <p:ph type="title"/>
          </p:nvPr>
        </p:nvSpPr>
        <p:spPr>
          <a:xfrm>
            <a:off x="838200" y="152400"/>
            <a:ext cx="8001000" cy="1143000"/>
          </a:xfrm>
        </p:spPr>
        <p:txBody>
          <a:bodyPr/>
          <a:lstStyle/>
          <a:p>
            <a:pPr algn="ctr" eaLnBrk="1" hangingPunct="1"/>
            <a:r>
              <a:rPr lang="zh-CN" altLang="en-US" b="1" dirty="0">
                <a:solidFill>
                  <a:srgbClr val="FF0000"/>
                </a:solidFill>
              </a:rPr>
              <a:t>识别期望的企业形象</a:t>
            </a:r>
            <a:endParaRPr lang="en-US" b="1" dirty="0">
              <a:solidFill>
                <a:srgbClr val="FF0000"/>
              </a:solidFill>
            </a:endParaRPr>
          </a:p>
        </p:txBody>
      </p:sp>
      <p:sp>
        <p:nvSpPr>
          <p:cNvPr id="35844" name="Rectangle 3"/>
          <p:cNvSpPr>
            <a:spLocks noGrp="1" noChangeArrowheads="1"/>
          </p:cNvSpPr>
          <p:nvPr>
            <p:ph type="body" idx="1"/>
          </p:nvPr>
        </p:nvSpPr>
        <p:spPr>
          <a:xfrm>
            <a:off x="3352800" y="1676400"/>
            <a:ext cx="6019800" cy="1905000"/>
          </a:xfrm>
        </p:spPr>
        <p:txBody>
          <a:bodyPr anchor="ctr"/>
          <a:lstStyle/>
          <a:p>
            <a:pPr marL="609600" indent="0" eaLnBrk="1" hangingPunct="1">
              <a:spcBef>
                <a:spcPct val="0"/>
              </a:spcBef>
              <a:buClr>
                <a:schemeClr val="tx1"/>
              </a:buClr>
              <a:buSzTx/>
              <a:buFont typeface="Arial" charset="0"/>
              <a:buChar char="•"/>
            </a:pPr>
            <a:r>
              <a:rPr lang="en-US" sz="2800" dirty="0"/>
              <a:t>Evaluate current image</a:t>
            </a:r>
          </a:p>
          <a:p>
            <a:pPr marL="1009650" lvl="1" indent="0" eaLnBrk="1" hangingPunct="1">
              <a:spcBef>
                <a:spcPct val="0"/>
              </a:spcBef>
              <a:buClr>
                <a:schemeClr val="tx1"/>
              </a:buClr>
              <a:buFont typeface="Arial" charset="0"/>
              <a:buChar char="•"/>
            </a:pPr>
            <a:r>
              <a:rPr lang="en-US" sz="2000" dirty="0"/>
              <a:t>Ask customers</a:t>
            </a:r>
          </a:p>
          <a:p>
            <a:pPr marL="1009650" lvl="1" indent="0" eaLnBrk="1" hangingPunct="1">
              <a:spcBef>
                <a:spcPct val="0"/>
              </a:spcBef>
              <a:buClr>
                <a:schemeClr val="tx1"/>
              </a:buClr>
              <a:buFont typeface="Arial" charset="0"/>
              <a:buChar char="•"/>
            </a:pPr>
            <a:r>
              <a:rPr lang="en-US" sz="2000" dirty="0"/>
              <a:t>Ask non-customers</a:t>
            </a:r>
          </a:p>
          <a:p>
            <a:pPr marL="609600" indent="0" eaLnBrk="1" hangingPunct="1">
              <a:lnSpc>
                <a:spcPct val="150000"/>
              </a:lnSpc>
              <a:spcBef>
                <a:spcPct val="0"/>
              </a:spcBef>
              <a:buClr>
                <a:schemeClr val="tx1"/>
              </a:buClr>
              <a:buSzTx/>
              <a:buFont typeface="Arial" charset="0"/>
              <a:buChar char="•"/>
            </a:pPr>
            <a:r>
              <a:rPr lang="en-US" sz="2800" dirty="0"/>
              <a:t>Can be strategic advantage</a:t>
            </a:r>
          </a:p>
        </p:txBody>
      </p:sp>
      <p:sp>
        <p:nvSpPr>
          <p:cNvPr id="35845"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35846"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35847"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pic>
        <p:nvPicPr>
          <p:cNvPr id="35848" name="Picture 2"/>
          <p:cNvPicPr>
            <a:picLocks noChangeAspect="1" noChangeArrowheads="1"/>
          </p:cNvPicPr>
          <p:nvPr/>
        </p:nvPicPr>
        <p:blipFill>
          <a:blip r:embed="rId3"/>
          <a:srcRect/>
          <a:stretch>
            <a:fillRect/>
          </a:stretch>
        </p:blipFill>
        <p:spPr bwMode="auto">
          <a:xfrm>
            <a:off x="0" y="1295400"/>
            <a:ext cx="3529013" cy="4495800"/>
          </a:xfrm>
          <a:prstGeom prst="rect">
            <a:avLst/>
          </a:prstGeom>
          <a:noFill/>
          <a:ln w="9525">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r>
              <a:rPr lang="en-US">
                <a:latin typeface="Arial" charset="0"/>
                <a:cs typeface="Arial" charset="0"/>
              </a:rPr>
              <a:t>2-</a:t>
            </a:r>
            <a:fld id="{56F4FF42-EEBC-468F-BF86-58DB945E5F28}" type="slidenum">
              <a:rPr lang="en-US" smtClean="0">
                <a:latin typeface="Arial" charset="0"/>
                <a:cs typeface="Arial" charset="0"/>
              </a:rPr>
              <a:pPr/>
              <a:t>11</a:t>
            </a:fld>
            <a:endParaRPr lang="en-US">
              <a:latin typeface="Arial" charset="0"/>
              <a:cs typeface="Arial" charset="0"/>
            </a:endParaRPr>
          </a:p>
        </p:txBody>
      </p:sp>
      <p:sp>
        <p:nvSpPr>
          <p:cNvPr id="37891" name="Rectangle 2"/>
          <p:cNvSpPr>
            <a:spLocks noGrp="1" noChangeArrowheads="1"/>
          </p:cNvSpPr>
          <p:nvPr>
            <p:ph type="title"/>
          </p:nvPr>
        </p:nvSpPr>
        <p:spPr>
          <a:xfrm>
            <a:off x="685800" y="304800"/>
            <a:ext cx="8077200" cy="838200"/>
          </a:xfrm>
        </p:spPr>
        <p:txBody>
          <a:bodyPr/>
          <a:lstStyle/>
          <a:p>
            <a:pPr algn="ctr" eaLnBrk="1" hangingPunct="1"/>
            <a:r>
              <a:rPr lang="en-US" b="1">
                <a:solidFill>
                  <a:srgbClr val="FF0000"/>
                </a:solidFill>
              </a:rPr>
              <a:t>Creating the Right Image</a:t>
            </a:r>
          </a:p>
        </p:txBody>
      </p:sp>
      <p:sp>
        <p:nvSpPr>
          <p:cNvPr id="37892" name="Rectangle 3"/>
          <p:cNvSpPr>
            <a:spLocks noGrp="1" noChangeArrowheads="1"/>
          </p:cNvSpPr>
          <p:nvPr>
            <p:ph type="body" idx="1"/>
          </p:nvPr>
        </p:nvSpPr>
        <p:spPr>
          <a:xfrm>
            <a:off x="1219200" y="1295400"/>
            <a:ext cx="7924800" cy="2209800"/>
          </a:xfrm>
        </p:spPr>
        <p:txBody>
          <a:bodyPr/>
          <a:lstStyle/>
          <a:p>
            <a:pPr eaLnBrk="1" hangingPunct="1">
              <a:buClr>
                <a:schemeClr val="tx1"/>
              </a:buClr>
              <a:buSzTx/>
              <a:buFontTx/>
              <a:buChar char="•"/>
            </a:pPr>
            <a:r>
              <a:rPr lang="zh-CN" altLang="en-US" sz="2400" dirty="0"/>
              <a:t>传递明确的信息</a:t>
            </a:r>
            <a:endParaRPr lang="en-US" altLang="zh-CN" sz="2400" dirty="0"/>
          </a:p>
          <a:p>
            <a:pPr eaLnBrk="1" hangingPunct="1">
              <a:buClr>
                <a:schemeClr val="tx1"/>
              </a:buClr>
              <a:buSzTx/>
              <a:buFontTx/>
              <a:buChar char="•"/>
            </a:pPr>
            <a:r>
              <a:rPr lang="zh-CN" altLang="en-US" sz="2400" dirty="0"/>
              <a:t>准确描绘公司销售产品</a:t>
            </a:r>
            <a:r>
              <a:rPr lang="en-US" sz="2400" dirty="0"/>
              <a:t>Portrays what the firm sells</a:t>
            </a:r>
          </a:p>
          <a:p>
            <a:pPr eaLnBrk="1" hangingPunct="1">
              <a:buClr>
                <a:schemeClr val="tx1"/>
              </a:buClr>
              <a:buSzTx/>
              <a:buFontTx/>
              <a:buChar char="•"/>
            </a:pPr>
            <a:r>
              <a:rPr lang="en-US" sz="2400" dirty="0"/>
              <a:t>Business-to-business may be challenging</a:t>
            </a:r>
          </a:p>
          <a:p>
            <a:pPr eaLnBrk="1" hangingPunct="1">
              <a:buClr>
                <a:schemeClr val="tx1"/>
              </a:buClr>
              <a:buSzTx/>
              <a:buFontTx/>
              <a:buChar char="•"/>
            </a:pPr>
            <a:r>
              <a:rPr lang="en-US" sz="2400" dirty="0"/>
              <a:t>Calumet – “All Things Calumet”</a:t>
            </a:r>
          </a:p>
        </p:txBody>
      </p:sp>
      <p:sp>
        <p:nvSpPr>
          <p:cNvPr id="3789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3789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3789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pic>
        <p:nvPicPr>
          <p:cNvPr id="1026" name="Picture 2"/>
          <p:cNvPicPr>
            <a:picLocks noChangeAspect="1" noChangeArrowheads="1"/>
          </p:cNvPicPr>
          <p:nvPr/>
        </p:nvPicPr>
        <p:blipFill>
          <a:blip r:embed="rId3" cstate="print"/>
          <a:srcRect/>
          <a:stretch>
            <a:fillRect/>
          </a:stretch>
        </p:blipFill>
        <p:spPr bwMode="auto">
          <a:xfrm>
            <a:off x="1447800" y="3657600"/>
            <a:ext cx="6733863" cy="1971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p>
            <a:r>
              <a:rPr lang="en-US">
                <a:latin typeface="Arial" charset="0"/>
                <a:cs typeface="Arial" charset="0"/>
              </a:rPr>
              <a:t>2-</a:t>
            </a:r>
            <a:fld id="{893D3797-58C1-433F-810C-BD4780A23934}" type="slidenum">
              <a:rPr lang="en-US" smtClean="0">
                <a:latin typeface="Arial" charset="0"/>
                <a:cs typeface="Arial" charset="0"/>
              </a:rPr>
              <a:pPr/>
              <a:t>12</a:t>
            </a:fld>
            <a:endParaRPr lang="en-US">
              <a:latin typeface="Arial" charset="0"/>
              <a:cs typeface="Arial" charset="0"/>
            </a:endParaRPr>
          </a:p>
        </p:txBody>
      </p:sp>
      <p:sp>
        <p:nvSpPr>
          <p:cNvPr id="39939" name="Rectangle 2"/>
          <p:cNvSpPr>
            <a:spLocks noGrp="1" noChangeArrowheads="1"/>
          </p:cNvSpPr>
          <p:nvPr>
            <p:ph type="title"/>
          </p:nvPr>
        </p:nvSpPr>
        <p:spPr>
          <a:xfrm>
            <a:off x="685800" y="457200"/>
            <a:ext cx="8153400" cy="838200"/>
          </a:xfrm>
        </p:spPr>
        <p:txBody>
          <a:bodyPr/>
          <a:lstStyle/>
          <a:p>
            <a:pPr algn="ctr" eaLnBrk="1" hangingPunct="1"/>
            <a:r>
              <a:rPr lang="zh-CN" altLang="en-US" sz="4800" b="1" dirty="0">
                <a:solidFill>
                  <a:srgbClr val="FF0000"/>
                </a:solidFill>
              </a:rPr>
              <a:t>改造企业形象</a:t>
            </a:r>
            <a:br>
              <a:rPr lang="en-US" altLang="zh-CN" sz="4800" b="1" dirty="0">
                <a:solidFill>
                  <a:srgbClr val="FF0000"/>
                </a:solidFill>
              </a:rPr>
            </a:br>
            <a:r>
              <a:rPr lang="en-US" sz="4800" b="1" dirty="0">
                <a:solidFill>
                  <a:srgbClr val="FF0000"/>
                </a:solidFill>
              </a:rPr>
              <a:t>Rejuvenating an Image</a:t>
            </a:r>
          </a:p>
        </p:txBody>
      </p:sp>
      <p:sp>
        <p:nvSpPr>
          <p:cNvPr id="39940" name="Rectangle 3"/>
          <p:cNvSpPr>
            <a:spLocks noGrp="1" noChangeArrowheads="1"/>
          </p:cNvSpPr>
          <p:nvPr>
            <p:ph type="body" idx="1"/>
          </p:nvPr>
        </p:nvSpPr>
        <p:spPr>
          <a:xfrm>
            <a:off x="1219200" y="1828800"/>
            <a:ext cx="7924800" cy="2895600"/>
          </a:xfrm>
        </p:spPr>
        <p:txBody>
          <a:bodyPr/>
          <a:lstStyle/>
          <a:p>
            <a:pPr eaLnBrk="1" hangingPunct="1">
              <a:buClr>
                <a:schemeClr val="tx1"/>
              </a:buClr>
              <a:buSzTx/>
              <a:buFontTx/>
              <a:buChar char="•"/>
            </a:pPr>
            <a:r>
              <a:rPr lang="en-US" sz="2800" dirty="0"/>
              <a:t>Sells new products</a:t>
            </a:r>
          </a:p>
          <a:p>
            <a:pPr eaLnBrk="1" hangingPunct="1">
              <a:buClr>
                <a:schemeClr val="tx1"/>
              </a:buClr>
              <a:buSzTx/>
              <a:buFontTx/>
              <a:buChar char="•"/>
            </a:pPr>
            <a:r>
              <a:rPr lang="en-US" sz="2800" dirty="0"/>
              <a:t>Attracts new customers</a:t>
            </a:r>
          </a:p>
          <a:p>
            <a:pPr eaLnBrk="1" hangingPunct="1">
              <a:buClr>
                <a:schemeClr val="tx1"/>
              </a:buClr>
              <a:buSzTx/>
              <a:buFontTx/>
              <a:buChar char="•"/>
            </a:pPr>
            <a:r>
              <a:rPr lang="en-US" sz="2800" dirty="0"/>
              <a:t>Retains current customers</a:t>
            </a:r>
          </a:p>
          <a:p>
            <a:pPr eaLnBrk="1" hangingPunct="1">
              <a:buClr>
                <a:schemeClr val="tx1"/>
              </a:buClr>
              <a:buSzTx/>
              <a:buFontTx/>
              <a:buChar char="•"/>
            </a:pPr>
            <a:r>
              <a:rPr lang="en-US" sz="2800" dirty="0"/>
              <a:t>Key – Remain consistent with old and new</a:t>
            </a:r>
          </a:p>
          <a:p>
            <a:pPr eaLnBrk="1" hangingPunct="1">
              <a:buClr>
                <a:schemeClr val="tx1"/>
              </a:buClr>
              <a:buSzTx/>
              <a:buFontTx/>
              <a:buChar char="•"/>
            </a:pPr>
            <a:r>
              <a:rPr lang="en-US" sz="2800" dirty="0"/>
              <a:t>Takes time and effort</a:t>
            </a:r>
          </a:p>
          <a:p>
            <a:pPr eaLnBrk="1" hangingPunct="1">
              <a:buClr>
                <a:schemeClr val="tx1"/>
              </a:buClr>
              <a:buSzTx/>
              <a:buFontTx/>
              <a:buChar char="•"/>
            </a:pPr>
            <a:endParaRPr lang="en-US" sz="2800" dirty="0"/>
          </a:p>
        </p:txBody>
      </p:sp>
      <p:sp>
        <p:nvSpPr>
          <p:cNvPr id="3994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3994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3994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p>
            <a:r>
              <a:rPr lang="en-US">
                <a:latin typeface="Arial" charset="0"/>
                <a:cs typeface="Arial" charset="0"/>
              </a:rPr>
              <a:t>2-</a:t>
            </a:r>
            <a:fld id="{CD86FDFD-6B5F-4CCB-9B07-AB3748E98471}" type="slidenum">
              <a:rPr lang="en-US" smtClean="0">
                <a:latin typeface="Arial" charset="0"/>
                <a:cs typeface="Arial" charset="0"/>
              </a:rPr>
              <a:pPr/>
              <a:t>13</a:t>
            </a:fld>
            <a:endParaRPr lang="en-US">
              <a:latin typeface="Arial" charset="0"/>
              <a:cs typeface="Arial" charset="0"/>
            </a:endParaRPr>
          </a:p>
        </p:txBody>
      </p:sp>
      <p:sp>
        <p:nvSpPr>
          <p:cNvPr id="4198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4198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41989"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41990" name="Rectangle 8"/>
          <p:cNvSpPr>
            <a:spLocks noChangeArrowheads="1"/>
          </p:cNvSpPr>
          <p:nvPr/>
        </p:nvSpPr>
        <p:spPr bwMode="auto">
          <a:xfrm>
            <a:off x="533400" y="228600"/>
            <a:ext cx="7315200" cy="609600"/>
          </a:xfrm>
          <a:prstGeom prst="rect">
            <a:avLst/>
          </a:prstGeom>
          <a:solidFill>
            <a:srgbClr val="333399"/>
          </a:solidFill>
          <a:ln w="12700">
            <a:noFill/>
            <a:miter lim="800000"/>
            <a:headEnd type="none" w="sm" len="sm"/>
            <a:tailEnd type="none" w="sm" len="sm"/>
          </a:ln>
        </p:spPr>
        <p:txBody>
          <a:bodyPr wrap="none" anchor="ctr"/>
          <a:lstStyle/>
          <a:p>
            <a:endParaRPr lang="en-GB" sz="2800">
              <a:solidFill>
                <a:schemeClr val="bg1"/>
              </a:solidFill>
            </a:endParaRPr>
          </a:p>
        </p:txBody>
      </p:sp>
      <p:sp>
        <p:nvSpPr>
          <p:cNvPr id="41991" name="Rectangle 9"/>
          <p:cNvSpPr>
            <a:spLocks noChangeArrowheads="1"/>
          </p:cNvSpPr>
          <p:nvPr/>
        </p:nvSpPr>
        <p:spPr bwMode="auto">
          <a:xfrm>
            <a:off x="533400" y="838200"/>
            <a:ext cx="7315200" cy="6096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41992" name="Text Box 10"/>
          <p:cNvSpPr txBox="1">
            <a:spLocks noChangeArrowheads="1"/>
          </p:cNvSpPr>
          <p:nvPr/>
        </p:nvSpPr>
        <p:spPr bwMode="auto">
          <a:xfrm>
            <a:off x="685800" y="258763"/>
            <a:ext cx="3810000" cy="519112"/>
          </a:xfrm>
          <a:prstGeom prst="rect">
            <a:avLst/>
          </a:prstGeom>
          <a:noFill/>
          <a:ln w="12700">
            <a:noFill/>
            <a:miter lim="800000"/>
            <a:headEnd type="none" w="sm" len="sm"/>
            <a:tailEnd type="none" w="sm" len="sm"/>
          </a:ln>
        </p:spPr>
        <p:txBody>
          <a:bodyPr>
            <a:spAutoFit/>
          </a:bodyPr>
          <a:lstStyle/>
          <a:p>
            <a:r>
              <a:rPr lang="en-US" sz="2800">
                <a:solidFill>
                  <a:srgbClr val="FFFFFF"/>
                </a:solidFill>
              </a:rPr>
              <a:t>F I G U R E    2 . 5</a:t>
            </a:r>
          </a:p>
        </p:txBody>
      </p:sp>
      <p:sp>
        <p:nvSpPr>
          <p:cNvPr id="41993" name="Rectangle 11"/>
          <p:cNvSpPr>
            <a:spLocks noChangeArrowheads="1"/>
          </p:cNvSpPr>
          <p:nvPr/>
        </p:nvSpPr>
        <p:spPr bwMode="auto">
          <a:xfrm>
            <a:off x="609600" y="838200"/>
            <a:ext cx="7239000" cy="533400"/>
          </a:xfrm>
          <a:prstGeom prst="rect">
            <a:avLst/>
          </a:prstGeom>
          <a:noFill/>
          <a:ln w="9525">
            <a:noFill/>
            <a:miter lim="800000"/>
            <a:headEnd/>
            <a:tailEnd/>
          </a:ln>
        </p:spPr>
        <p:txBody>
          <a:bodyPr lIns="92075" tIns="46038" rIns="92075" bIns="46038" anchor="ctr"/>
          <a:lstStyle/>
          <a:p>
            <a:pPr eaLnBrk="0" hangingPunct="0"/>
            <a:r>
              <a:rPr lang="en-US" sz="2800" b="1"/>
              <a:t>Keys to Successful Image Rejuvenation</a:t>
            </a:r>
            <a:endParaRPr lang="en-US" sz="4000">
              <a:solidFill>
                <a:srgbClr val="B2B2B2"/>
              </a:solidFill>
              <a:latin typeface="Book Antiqua" pitchFamily="18" charset="0"/>
            </a:endParaRPr>
          </a:p>
        </p:txBody>
      </p:sp>
      <p:sp>
        <p:nvSpPr>
          <p:cNvPr id="41994" name="Content Placeholder 1"/>
          <p:cNvSpPr>
            <a:spLocks noGrp="1"/>
          </p:cNvSpPr>
          <p:nvPr>
            <p:ph idx="1"/>
          </p:nvPr>
        </p:nvSpPr>
        <p:spPr>
          <a:xfrm>
            <a:off x="838200" y="1981200"/>
            <a:ext cx="8107363" cy="2438400"/>
          </a:xfrm>
        </p:spPr>
        <p:txBody>
          <a:bodyPr/>
          <a:lstStyle/>
          <a:p>
            <a:r>
              <a:rPr lang="en-US" sz="2800" dirty="0"/>
              <a:t>Help former customers rediscover the brand </a:t>
            </a:r>
          </a:p>
          <a:p>
            <a:r>
              <a:rPr lang="en-US" sz="2800" dirty="0"/>
              <a:t>Offer timeless consumer value</a:t>
            </a:r>
          </a:p>
          <a:p>
            <a:r>
              <a:rPr lang="en-US" sz="2800" dirty="0"/>
              <a:t>Stay true to original, but contemporize</a:t>
            </a:r>
          </a:p>
          <a:p>
            <a:r>
              <a:rPr lang="en-US" sz="2800" dirty="0"/>
              <a:t>Build a community</a:t>
            </a:r>
          </a:p>
          <a:p>
            <a:endParaRPr lang="en-US" sz="2800" dirty="0"/>
          </a:p>
        </p:txBody>
      </p:sp>
      <p:sp>
        <p:nvSpPr>
          <p:cNvPr id="12" name="TextBox 11"/>
          <p:cNvSpPr txBox="1"/>
          <p:nvPr/>
        </p:nvSpPr>
        <p:spPr>
          <a:xfrm>
            <a:off x="1143000" y="5811838"/>
            <a:ext cx="7543800" cy="415925"/>
          </a:xfrm>
          <a:prstGeom prst="rect">
            <a:avLst/>
          </a:prstGeom>
          <a:noFill/>
        </p:spPr>
        <p:txBody>
          <a:bodyPr>
            <a:spAutoFit/>
          </a:bodyPr>
          <a:lstStyle/>
          <a:p>
            <a:pPr>
              <a:defRPr/>
            </a:pPr>
            <a:r>
              <a:rPr lang="en-US" sz="1050" dirty="0">
                <a:cs typeface="+mn-cs"/>
              </a:rPr>
              <a:t>Source: Based on “Comeback Kids: Haggar, Keds Stage Brand Revival,” </a:t>
            </a:r>
            <a:r>
              <a:rPr lang="en-US" sz="1050" i="1" dirty="0">
                <a:cs typeface="+mn-cs"/>
              </a:rPr>
              <a:t>Advertising Age</a:t>
            </a:r>
            <a:r>
              <a:rPr lang="en-US" sz="1050" dirty="0">
                <a:cs typeface="+mn-cs"/>
              </a:rPr>
              <a:t>, October 30,2011, </a:t>
            </a:r>
            <a:r>
              <a:rPr lang="en-US" sz="1050" u="sng" dirty="0">
                <a:cs typeface="+mn-cs"/>
                <a:hlinkClick r:id="rId3"/>
              </a:rPr>
              <a:t>http://adage.com/print/230721</a:t>
            </a:r>
            <a:r>
              <a:rPr lang="en-US" sz="1050" dirty="0">
                <a:cs typeface="+mn-cs"/>
              </a:rPr>
              <a:t>.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r>
              <a:rPr lang="en-US">
                <a:latin typeface="Arial" charset="0"/>
                <a:cs typeface="Arial" charset="0"/>
              </a:rPr>
              <a:t>2-</a:t>
            </a:r>
            <a:fld id="{2D0AA43A-DAB5-4B02-97E0-572F9ADD14AA}" type="slidenum">
              <a:rPr lang="en-US" smtClean="0">
                <a:latin typeface="Arial" charset="0"/>
                <a:cs typeface="Arial" charset="0"/>
              </a:rPr>
              <a:pPr/>
              <a:t>14</a:t>
            </a:fld>
            <a:endParaRPr lang="en-US">
              <a:latin typeface="Arial" charset="0"/>
              <a:cs typeface="Arial" charset="0"/>
            </a:endParaRPr>
          </a:p>
        </p:txBody>
      </p:sp>
      <p:sp>
        <p:nvSpPr>
          <p:cNvPr id="44035" name="Rectangle 2"/>
          <p:cNvSpPr>
            <a:spLocks noGrp="1" noChangeArrowheads="1"/>
          </p:cNvSpPr>
          <p:nvPr>
            <p:ph type="title"/>
          </p:nvPr>
        </p:nvSpPr>
        <p:spPr>
          <a:xfrm>
            <a:off x="685800" y="228600"/>
            <a:ext cx="8153400" cy="838200"/>
          </a:xfrm>
        </p:spPr>
        <p:txBody>
          <a:bodyPr/>
          <a:lstStyle/>
          <a:p>
            <a:pPr algn="ctr" eaLnBrk="1" hangingPunct="1"/>
            <a:r>
              <a:rPr lang="zh-CN" altLang="en-US" b="1" dirty="0">
                <a:solidFill>
                  <a:srgbClr val="FF0000"/>
                </a:solidFill>
              </a:rPr>
              <a:t>彻底改变品牌形象</a:t>
            </a:r>
            <a:br>
              <a:rPr lang="en-US" altLang="zh-CN" b="1" dirty="0">
                <a:solidFill>
                  <a:srgbClr val="FF0000"/>
                </a:solidFill>
              </a:rPr>
            </a:br>
            <a:r>
              <a:rPr lang="en-US" b="1" dirty="0">
                <a:solidFill>
                  <a:srgbClr val="FF0000"/>
                </a:solidFill>
              </a:rPr>
              <a:t>Changing</a:t>
            </a:r>
            <a:r>
              <a:rPr lang="en-US" sz="4000" b="1" dirty="0">
                <a:solidFill>
                  <a:srgbClr val="FF0000"/>
                </a:solidFill>
              </a:rPr>
              <a:t> </a:t>
            </a:r>
            <a:r>
              <a:rPr lang="en-US" b="1" dirty="0">
                <a:solidFill>
                  <a:srgbClr val="FF0000"/>
                </a:solidFill>
              </a:rPr>
              <a:t>an Image</a:t>
            </a:r>
            <a:endParaRPr lang="en-US" sz="4000" b="1" dirty="0">
              <a:solidFill>
                <a:srgbClr val="FF0000"/>
              </a:solidFill>
            </a:endParaRPr>
          </a:p>
        </p:txBody>
      </p:sp>
      <p:sp>
        <p:nvSpPr>
          <p:cNvPr id="44036" name="Rectangle 3"/>
          <p:cNvSpPr>
            <a:spLocks noGrp="1" noChangeArrowheads="1"/>
          </p:cNvSpPr>
          <p:nvPr>
            <p:ph type="body" idx="1"/>
          </p:nvPr>
        </p:nvSpPr>
        <p:spPr>
          <a:xfrm>
            <a:off x="990600" y="1371600"/>
            <a:ext cx="7924800" cy="2286000"/>
          </a:xfrm>
        </p:spPr>
        <p:txBody>
          <a:bodyPr/>
          <a:lstStyle/>
          <a:p>
            <a:pPr eaLnBrk="1" hangingPunct="1">
              <a:buClr>
                <a:schemeClr val="tx1"/>
              </a:buClr>
              <a:buSzTx/>
              <a:buFontTx/>
              <a:buChar char="•"/>
            </a:pPr>
            <a:r>
              <a:rPr lang="en-US" sz="2400" dirty="0"/>
              <a:t>Extremely difficult</a:t>
            </a:r>
          </a:p>
          <a:p>
            <a:pPr eaLnBrk="1" hangingPunct="1">
              <a:buClr>
                <a:schemeClr val="tx1"/>
              </a:buClr>
              <a:buSzTx/>
              <a:buFontTx/>
              <a:buChar char="•"/>
            </a:pPr>
            <a:r>
              <a:rPr lang="en-US" sz="2400" dirty="0"/>
              <a:t>Necessary when target market declines or product no longer matches industry trends</a:t>
            </a:r>
          </a:p>
          <a:p>
            <a:pPr eaLnBrk="1" hangingPunct="1">
              <a:buClr>
                <a:schemeClr val="tx1"/>
              </a:buClr>
              <a:buSzTx/>
              <a:buFontTx/>
              <a:buChar char="•"/>
            </a:pPr>
            <a:r>
              <a:rPr lang="en-US" sz="2400" dirty="0"/>
              <a:t>Requires more than advertising</a:t>
            </a:r>
          </a:p>
          <a:p>
            <a:pPr eaLnBrk="1" hangingPunct="1">
              <a:buClr>
                <a:schemeClr val="tx1"/>
              </a:buClr>
              <a:buSzTx/>
              <a:buFontTx/>
              <a:buChar char="•"/>
            </a:pPr>
            <a:r>
              <a:rPr lang="en-US" sz="2400" dirty="0"/>
              <a:t>Begins internally – then moves outward</a:t>
            </a:r>
          </a:p>
        </p:txBody>
      </p:sp>
      <p:sp>
        <p:nvSpPr>
          <p:cNvPr id="4403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4403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44039"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44040" name="TextBox 9"/>
          <p:cNvSpPr txBox="1">
            <a:spLocks noChangeArrowheads="1"/>
          </p:cNvSpPr>
          <p:nvPr/>
        </p:nvSpPr>
        <p:spPr bwMode="auto">
          <a:xfrm>
            <a:off x="1219200" y="4572000"/>
            <a:ext cx="4843463" cy="400050"/>
          </a:xfrm>
          <a:prstGeom prst="rect">
            <a:avLst/>
          </a:prstGeom>
          <a:noFill/>
          <a:ln w="9525">
            <a:noFill/>
            <a:miter lim="800000"/>
            <a:headEnd/>
            <a:tailEnd/>
          </a:ln>
        </p:spPr>
        <p:txBody>
          <a:bodyPr wrap="none">
            <a:spAutoFit/>
          </a:bodyPr>
          <a:lstStyle/>
          <a:p>
            <a:r>
              <a:rPr lang="en-US" sz="2000" dirty="0"/>
              <a:t>May require changing view of an industry</a:t>
            </a:r>
          </a:p>
        </p:txBody>
      </p:sp>
      <p:pic>
        <p:nvPicPr>
          <p:cNvPr id="44041" name="Picture 2"/>
          <p:cNvPicPr>
            <a:picLocks noChangeAspect="1" noChangeArrowheads="1"/>
          </p:cNvPicPr>
          <p:nvPr/>
        </p:nvPicPr>
        <p:blipFill>
          <a:blip r:embed="rId3"/>
          <a:srcRect/>
          <a:stretch>
            <a:fillRect/>
          </a:stretch>
        </p:blipFill>
        <p:spPr bwMode="auto">
          <a:xfrm>
            <a:off x="6456363" y="3505200"/>
            <a:ext cx="2230437" cy="3048000"/>
          </a:xfrm>
          <a:prstGeom prst="rect">
            <a:avLst/>
          </a:prstGeom>
          <a:noFill/>
          <a:ln w="9525">
            <a:noFill/>
            <a:miter lim="800000"/>
            <a:headEnd/>
            <a:tailEnd/>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r>
              <a:rPr lang="en-US">
                <a:latin typeface="Arial" charset="0"/>
                <a:cs typeface="Arial" charset="0"/>
              </a:rPr>
              <a:t>2-</a:t>
            </a:r>
            <a:fld id="{F77A8D33-10BE-432F-AE35-E39B8F829ED5}" type="slidenum">
              <a:rPr lang="en-US" smtClean="0">
                <a:latin typeface="Arial" charset="0"/>
                <a:cs typeface="Arial" charset="0"/>
              </a:rPr>
              <a:pPr/>
              <a:t>15</a:t>
            </a:fld>
            <a:endParaRPr lang="en-US">
              <a:latin typeface="Arial" charset="0"/>
              <a:cs typeface="Arial" charset="0"/>
            </a:endParaRPr>
          </a:p>
        </p:txBody>
      </p:sp>
      <p:sp>
        <p:nvSpPr>
          <p:cNvPr id="46083" name="Rectangle 2"/>
          <p:cNvSpPr>
            <a:spLocks noGrp="1" noChangeArrowheads="1"/>
          </p:cNvSpPr>
          <p:nvPr>
            <p:ph type="title"/>
          </p:nvPr>
        </p:nvSpPr>
        <p:spPr>
          <a:xfrm>
            <a:off x="762000" y="304800"/>
            <a:ext cx="7924800" cy="838200"/>
          </a:xfrm>
        </p:spPr>
        <p:txBody>
          <a:bodyPr/>
          <a:lstStyle/>
          <a:p>
            <a:pPr algn="ctr" eaLnBrk="1" hangingPunct="1"/>
            <a:r>
              <a:rPr lang="en-US" sz="6000" b="1" dirty="0">
                <a:solidFill>
                  <a:srgbClr val="FF0000"/>
                </a:solidFill>
              </a:rPr>
              <a:t>Corporate Names</a:t>
            </a:r>
          </a:p>
        </p:txBody>
      </p:sp>
      <p:sp>
        <p:nvSpPr>
          <p:cNvPr id="46084" name="Rectangle 3"/>
          <p:cNvSpPr>
            <a:spLocks noGrp="1" noChangeArrowheads="1"/>
          </p:cNvSpPr>
          <p:nvPr>
            <p:ph type="body" idx="1"/>
          </p:nvPr>
        </p:nvSpPr>
        <p:spPr>
          <a:xfrm>
            <a:off x="1828800" y="1295400"/>
            <a:ext cx="6324600" cy="2514600"/>
          </a:xfrm>
        </p:spPr>
        <p:txBody>
          <a:bodyPr/>
          <a:lstStyle/>
          <a:p>
            <a:pPr eaLnBrk="1" hangingPunct="1">
              <a:lnSpc>
                <a:spcPct val="90000"/>
              </a:lnSpc>
              <a:buClr>
                <a:schemeClr val="tx1"/>
              </a:buClr>
              <a:buSzTx/>
              <a:buFontTx/>
              <a:buChar char="•"/>
            </a:pPr>
            <a:r>
              <a:rPr lang="en-US" sz="3600" dirty="0"/>
              <a:t>Overt names</a:t>
            </a:r>
          </a:p>
          <a:p>
            <a:pPr eaLnBrk="1" hangingPunct="1">
              <a:lnSpc>
                <a:spcPct val="90000"/>
              </a:lnSpc>
              <a:buClr>
                <a:schemeClr val="tx1"/>
              </a:buClr>
              <a:buSzTx/>
              <a:buFontTx/>
              <a:buChar char="•"/>
            </a:pPr>
            <a:r>
              <a:rPr lang="en-US" sz="3600" dirty="0"/>
              <a:t>Implied names</a:t>
            </a:r>
          </a:p>
          <a:p>
            <a:pPr eaLnBrk="1" hangingPunct="1">
              <a:lnSpc>
                <a:spcPct val="90000"/>
              </a:lnSpc>
              <a:buClr>
                <a:schemeClr val="tx1"/>
              </a:buClr>
              <a:buSzTx/>
              <a:buFontTx/>
              <a:buChar char="•"/>
            </a:pPr>
            <a:r>
              <a:rPr lang="en-US" sz="3600" dirty="0"/>
              <a:t>Conceptual names</a:t>
            </a:r>
          </a:p>
          <a:p>
            <a:pPr eaLnBrk="1" hangingPunct="1">
              <a:lnSpc>
                <a:spcPct val="90000"/>
              </a:lnSpc>
              <a:buClr>
                <a:schemeClr val="tx1"/>
              </a:buClr>
              <a:buSzTx/>
              <a:buFontTx/>
              <a:buChar char="•"/>
            </a:pPr>
            <a:r>
              <a:rPr lang="en-US" sz="3600" dirty="0"/>
              <a:t>Iconoclastic names</a:t>
            </a:r>
          </a:p>
        </p:txBody>
      </p:sp>
      <p:sp>
        <p:nvSpPr>
          <p:cNvPr id="46085"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46086"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46087"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pic>
        <p:nvPicPr>
          <p:cNvPr id="6146" name="Picture 2"/>
          <p:cNvPicPr>
            <a:picLocks noChangeAspect="1" noChangeArrowheads="1"/>
          </p:cNvPicPr>
          <p:nvPr/>
        </p:nvPicPr>
        <p:blipFill>
          <a:blip r:embed="rId3" cstate="print"/>
          <a:srcRect/>
          <a:stretch>
            <a:fillRect/>
          </a:stretch>
        </p:blipFill>
        <p:spPr bwMode="auto">
          <a:xfrm>
            <a:off x="1371600" y="4267200"/>
            <a:ext cx="6737246" cy="1972665"/>
          </a:xfrm>
          <a:prstGeom prst="rect">
            <a:avLst/>
          </a:prstGeom>
          <a:ln>
            <a:noFill/>
          </a:ln>
          <a:effectLst>
            <a:softEdge rad="112500"/>
          </a:effec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p>
            <a:r>
              <a:rPr lang="en-US">
                <a:latin typeface="Arial" charset="0"/>
                <a:cs typeface="Arial" charset="0"/>
              </a:rPr>
              <a:t>2-</a:t>
            </a:r>
            <a:fld id="{3E074FD0-2F69-419A-8171-66E5373DEDEC}" type="slidenum">
              <a:rPr lang="en-US" smtClean="0">
                <a:latin typeface="Arial" charset="0"/>
                <a:cs typeface="Arial" charset="0"/>
              </a:rPr>
              <a:pPr/>
              <a:t>16</a:t>
            </a:fld>
            <a:endParaRPr lang="en-US">
              <a:latin typeface="Arial" charset="0"/>
              <a:cs typeface="Arial" charset="0"/>
            </a:endParaRPr>
          </a:p>
        </p:txBody>
      </p:sp>
      <p:sp>
        <p:nvSpPr>
          <p:cNvPr id="4813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4813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4813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pic>
        <p:nvPicPr>
          <p:cNvPr id="48134" name="Picture 8" descr="SKEETER_Full_Pg_REV"/>
          <p:cNvPicPr>
            <a:picLocks noChangeAspect="1" noChangeArrowheads="1"/>
          </p:cNvPicPr>
          <p:nvPr/>
        </p:nvPicPr>
        <p:blipFill>
          <a:blip r:embed="rId3"/>
          <a:srcRect/>
          <a:stretch>
            <a:fillRect/>
          </a:stretch>
        </p:blipFill>
        <p:spPr bwMode="auto">
          <a:xfrm>
            <a:off x="3962400" y="304800"/>
            <a:ext cx="4867275" cy="6172200"/>
          </a:xfrm>
          <a:prstGeom prst="rect">
            <a:avLst/>
          </a:prstGeom>
          <a:noFill/>
          <a:ln w="9525">
            <a:noFill/>
            <a:miter lim="800000"/>
            <a:headEnd/>
            <a:tailEnd/>
          </a:ln>
        </p:spPr>
      </p:pic>
      <p:sp>
        <p:nvSpPr>
          <p:cNvPr id="48135" name="Text Box 10"/>
          <p:cNvSpPr txBox="1">
            <a:spLocks noChangeArrowheads="1"/>
          </p:cNvSpPr>
          <p:nvPr/>
        </p:nvSpPr>
        <p:spPr bwMode="auto">
          <a:xfrm>
            <a:off x="904875" y="2286000"/>
            <a:ext cx="2860675" cy="1187450"/>
          </a:xfrm>
          <a:prstGeom prst="rect">
            <a:avLst/>
          </a:prstGeom>
          <a:noFill/>
          <a:ln w="9525">
            <a:noFill/>
            <a:miter lim="800000"/>
            <a:headEnd/>
            <a:tailEnd/>
          </a:ln>
        </p:spPr>
        <p:txBody>
          <a:bodyPr wrap="none">
            <a:spAutoFit/>
          </a:bodyPr>
          <a:lstStyle/>
          <a:p>
            <a:pPr algn="ctr"/>
            <a:r>
              <a:rPr lang="en-US" b="1"/>
              <a:t>Iconoclastic Name</a:t>
            </a:r>
          </a:p>
          <a:p>
            <a:pPr algn="ctr"/>
            <a:endParaRPr lang="en-US" b="1"/>
          </a:p>
          <a:p>
            <a:pPr algn="ctr"/>
            <a:r>
              <a:rPr lang="en-US"/>
              <a:t>Yamaha</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r>
              <a:rPr lang="en-US">
                <a:latin typeface="Arial" charset="0"/>
                <a:cs typeface="Arial" charset="0"/>
              </a:rPr>
              <a:t>2-</a:t>
            </a:r>
            <a:fld id="{1495CB2D-FEE7-4034-8ACF-94F0356904FB}" type="slidenum">
              <a:rPr lang="en-US" smtClean="0">
                <a:latin typeface="Arial" charset="0"/>
                <a:cs typeface="Arial" charset="0"/>
              </a:rPr>
              <a:pPr/>
              <a:t>17</a:t>
            </a:fld>
            <a:endParaRPr lang="en-US">
              <a:latin typeface="Arial" charset="0"/>
              <a:cs typeface="Arial" charset="0"/>
            </a:endParaRPr>
          </a:p>
        </p:txBody>
      </p:sp>
      <p:sp>
        <p:nvSpPr>
          <p:cNvPr id="5017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5018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5018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50182" name="Rectangle 8"/>
          <p:cNvSpPr>
            <a:spLocks noChangeArrowheads="1"/>
          </p:cNvSpPr>
          <p:nvPr/>
        </p:nvSpPr>
        <p:spPr bwMode="auto">
          <a:xfrm>
            <a:off x="533400" y="228600"/>
            <a:ext cx="7315200" cy="609600"/>
          </a:xfrm>
          <a:prstGeom prst="rect">
            <a:avLst/>
          </a:prstGeom>
          <a:solidFill>
            <a:srgbClr val="333399"/>
          </a:solidFill>
          <a:ln w="12700">
            <a:noFill/>
            <a:miter lim="800000"/>
            <a:headEnd type="none" w="sm" len="sm"/>
            <a:tailEnd type="none" w="sm" len="sm"/>
          </a:ln>
        </p:spPr>
        <p:txBody>
          <a:bodyPr wrap="none" anchor="ctr"/>
          <a:lstStyle/>
          <a:p>
            <a:endParaRPr lang="en-GB" sz="2800">
              <a:solidFill>
                <a:schemeClr val="bg1"/>
              </a:solidFill>
            </a:endParaRPr>
          </a:p>
        </p:txBody>
      </p:sp>
      <p:sp>
        <p:nvSpPr>
          <p:cNvPr id="50183" name="Rectangle 9"/>
          <p:cNvSpPr>
            <a:spLocks noChangeArrowheads="1"/>
          </p:cNvSpPr>
          <p:nvPr/>
        </p:nvSpPr>
        <p:spPr bwMode="auto">
          <a:xfrm>
            <a:off x="533400" y="838200"/>
            <a:ext cx="7315200" cy="6096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50184" name="Text Box 10"/>
          <p:cNvSpPr txBox="1">
            <a:spLocks noChangeArrowheads="1"/>
          </p:cNvSpPr>
          <p:nvPr/>
        </p:nvSpPr>
        <p:spPr bwMode="auto">
          <a:xfrm>
            <a:off x="685800" y="258763"/>
            <a:ext cx="3810000" cy="519112"/>
          </a:xfrm>
          <a:prstGeom prst="rect">
            <a:avLst/>
          </a:prstGeom>
          <a:noFill/>
          <a:ln w="12700">
            <a:noFill/>
            <a:miter lim="800000"/>
            <a:headEnd type="none" w="sm" len="sm"/>
            <a:tailEnd type="none" w="sm" len="sm"/>
          </a:ln>
        </p:spPr>
        <p:txBody>
          <a:bodyPr>
            <a:spAutoFit/>
          </a:bodyPr>
          <a:lstStyle/>
          <a:p>
            <a:r>
              <a:rPr lang="en-US" sz="2800" dirty="0">
                <a:solidFill>
                  <a:srgbClr val="FFFFFF"/>
                </a:solidFill>
              </a:rPr>
              <a:t>F I G U R E</a:t>
            </a:r>
          </a:p>
        </p:txBody>
      </p:sp>
      <p:sp>
        <p:nvSpPr>
          <p:cNvPr id="50185" name="Rectangle 11"/>
          <p:cNvSpPr>
            <a:spLocks noChangeArrowheads="1"/>
          </p:cNvSpPr>
          <p:nvPr/>
        </p:nvSpPr>
        <p:spPr bwMode="auto">
          <a:xfrm>
            <a:off x="609600" y="838200"/>
            <a:ext cx="7086600" cy="533400"/>
          </a:xfrm>
          <a:prstGeom prst="rect">
            <a:avLst/>
          </a:prstGeom>
          <a:noFill/>
          <a:ln w="9525">
            <a:noFill/>
            <a:miter lim="800000"/>
            <a:headEnd/>
            <a:tailEnd/>
          </a:ln>
        </p:spPr>
        <p:txBody>
          <a:bodyPr lIns="92075" tIns="46038" rIns="92075" bIns="46038" anchor="ctr"/>
          <a:lstStyle/>
          <a:p>
            <a:pPr eaLnBrk="0" hangingPunct="0"/>
            <a:r>
              <a:rPr lang="en-US" b="1" dirty="0"/>
              <a:t>Origins of Some Unique Corporate Names</a:t>
            </a:r>
            <a:endParaRPr lang="en-US" sz="3600" dirty="0">
              <a:solidFill>
                <a:srgbClr val="B2B2B2"/>
              </a:solidFill>
              <a:latin typeface="Book Antiqua" pitchFamily="18" charset="0"/>
            </a:endParaRPr>
          </a:p>
        </p:txBody>
      </p:sp>
      <p:sp>
        <p:nvSpPr>
          <p:cNvPr id="14" name="Content Placeholder 2"/>
          <p:cNvSpPr>
            <a:spLocks noGrp="1"/>
          </p:cNvSpPr>
          <p:nvPr>
            <p:ph idx="1"/>
          </p:nvPr>
        </p:nvSpPr>
        <p:spPr>
          <a:xfrm>
            <a:off x="914400" y="1828800"/>
            <a:ext cx="7772400" cy="4572000"/>
          </a:xfrm>
        </p:spPr>
        <p:txBody>
          <a:bodyPr>
            <a:normAutofit/>
          </a:bodyPr>
          <a:lstStyle/>
          <a:p>
            <a:pPr>
              <a:lnSpc>
                <a:spcPct val="80000"/>
              </a:lnSpc>
            </a:pPr>
            <a:r>
              <a:rPr lang="en-US" sz="2700" dirty="0">
                <a:solidFill>
                  <a:srgbClr val="C00000"/>
                </a:solidFill>
              </a:rPr>
              <a:t>Google</a:t>
            </a:r>
            <a:r>
              <a:rPr lang="en-US" sz="2700" dirty="0"/>
              <a:t> – </a:t>
            </a:r>
            <a:r>
              <a:rPr lang="en-US" sz="1500" dirty="0"/>
              <a:t>name started as a joke about the way search engines search for information. Word googol is one followed by 100 zeros.</a:t>
            </a:r>
            <a:endParaRPr lang="en-US" sz="2700" dirty="0"/>
          </a:p>
          <a:p>
            <a:pPr>
              <a:lnSpc>
                <a:spcPct val="80000"/>
              </a:lnSpc>
            </a:pPr>
            <a:r>
              <a:rPr lang="en-US" sz="2700" dirty="0">
                <a:solidFill>
                  <a:srgbClr val="C00000"/>
                </a:solidFill>
              </a:rPr>
              <a:t>Lego</a:t>
            </a:r>
            <a:r>
              <a:rPr lang="en-US" sz="2700" dirty="0"/>
              <a:t> – </a:t>
            </a:r>
            <a:r>
              <a:rPr lang="en-US" sz="1500" dirty="0"/>
              <a:t>combination of Danish phrase “leg </a:t>
            </a:r>
            <a:r>
              <a:rPr lang="en-US" sz="1500" dirty="0" err="1"/>
              <a:t>godt</a:t>
            </a:r>
            <a:r>
              <a:rPr lang="en-US" sz="1500" dirty="0"/>
              <a:t>” which means “play well” and Latin word “</a:t>
            </a:r>
            <a:r>
              <a:rPr lang="en-US" sz="1500" dirty="0" err="1"/>
              <a:t>lego</a:t>
            </a:r>
            <a:r>
              <a:rPr lang="en-US" sz="1500" dirty="0"/>
              <a:t>” which means “I read”</a:t>
            </a:r>
            <a:endParaRPr lang="en-US" sz="2700" dirty="0"/>
          </a:p>
          <a:p>
            <a:pPr>
              <a:lnSpc>
                <a:spcPct val="80000"/>
              </a:lnSpc>
            </a:pPr>
            <a:r>
              <a:rPr lang="en-US" sz="2700" dirty="0">
                <a:solidFill>
                  <a:srgbClr val="C00000"/>
                </a:solidFill>
              </a:rPr>
              <a:t>Reebok</a:t>
            </a:r>
            <a:r>
              <a:rPr lang="en-US" sz="2700" dirty="0"/>
              <a:t> – </a:t>
            </a:r>
            <a:r>
              <a:rPr lang="en-US" sz="1500" dirty="0"/>
              <a:t>alternative spelling of “rhebok” which is an African antelope</a:t>
            </a:r>
            <a:endParaRPr lang="en-US" sz="2700" dirty="0"/>
          </a:p>
          <a:p>
            <a:pPr>
              <a:lnSpc>
                <a:spcPct val="80000"/>
              </a:lnSpc>
            </a:pPr>
            <a:r>
              <a:rPr lang="en-US" sz="2700" dirty="0">
                <a:solidFill>
                  <a:srgbClr val="C00000"/>
                </a:solidFill>
              </a:rPr>
              <a:t>Skype</a:t>
            </a:r>
            <a:r>
              <a:rPr lang="en-US" sz="2700" dirty="0"/>
              <a:t> – </a:t>
            </a:r>
            <a:r>
              <a:rPr lang="en-US" sz="1500" dirty="0"/>
              <a:t>original name was “sky-peer-to-peer,” which was changed to “</a:t>
            </a:r>
            <a:r>
              <a:rPr lang="en-US" sz="1500" dirty="0" err="1"/>
              <a:t>skyper</a:t>
            </a:r>
            <a:r>
              <a:rPr lang="en-US" sz="1500" dirty="0"/>
              <a:t>” then to “</a:t>
            </a:r>
            <a:r>
              <a:rPr lang="en-US" sz="1500" dirty="0" err="1"/>
              <a:t>skype</a:t>
            </a:r>
            <a:r>
              <a:rPr lang="en-US" sz="1500" dirty="0"/>
              <a:t>.”</a:t>
            </a:r>
            <a:endParaRPr lang="en-US" sz="2700" dirty="0"/>
          </a:p>
          <a:p>
            <a:pPr>
              <a:lnSpc>
                <a:spcPct val="80000"/>
              </a:lnSpc>
            </a:pPr>
            <a:r>
              <a:rPr lang="en-US" sz="2700" dirty="0">
                <a:solidFill>
                  <a:srgbClr val="C00000"/>
                </a:solidFill>
              </a:rPr>
              <a:t>Verizon</a:t>
            </a:r>
            <a:r>
              <a:rPr lang="en-US" sz="2700" dirty="0"/>
              <a:t> - </a:t>
            </a:r>
            <a:r>
              <a:rPr lang="en-US" sz="1500" dirty="0"/>
              <a:t>combination of Lain word “</a:t>
            </a:r>
            <a:r>
              <a:rPr lang="en-US" sz="1500" dirty="0" err="1"/>
              <a:t>veritas</a:t>
            </a:r>
            <a:r>
              <a:rPr lang="en-US" sz="1500" dirty="0"/>
              <a:t>” which means “truth” and horizon.</a:t>
            </a:r>
            <a:endParaRPr lang="en-US" sz="2700" dirty="0"/>
          </a:p>
          <a:p>
            <a:pPr>
              <a:lnSpc>
                <a:spcPct val="80000"/>
              </a:lnSpc>
            </a:pPr>
            <a:r>
              <a:rPr lang="en-US" sz="2700" dirty="0">
                <a:solidFill>
                  <a:srgbClr val="C00000"/>
                </a:solidFill>
              </a:rPr>
              <a:t>Volkswagen</a:t>
            </a:r>
            <a:r>
              <a:rPr lang="en-US" sz="2700" dirty="0"/>
              <a:t> - </a:t>
            </a:r>
            <a:r>
              <a:rPr lang="en-US" sz="1500" dirty="0"/>
              <a:t>created by Adolph Hitler as a car for the masses that could transport 2 adults and 3 children at speeds up to 62 mph. Name means “people’s car.”</a:t>
            </a:r>
            <a:endParaRPr lang="en-US" sz="2700" dirty="0"/>
          </a:p>
          <a:p>
            <a:pPr>
              <a:lnSpc>
                <a:spcPct val="80000"/>
              </a:lnSpc>
            </a:pPr>
            <a:r>
              <a:rPr lang="en-US" sz="2700" dirty="0">
                <a:solidFill>
                  <a:srgbClr val="C00000"/>
                </a:solidFill>
              </a:rPr>
              <a:t>Yahoo</a:t>
            </a:r>
            <a:r>
              <a:rPr lang="en-US" sz="2700" dirty="0"/>
              <a:t> – </a:t>
            </a:r>
            <a:r>
              <a:rPr lang="en-US" sz="1500" dirty="0"/>
              <a:t>word from Jonathan Swift’s book </a:t>
            </a:r>
            <a:r>
              <a:rPr lang="en-US" sz="1500" i="1" dirty="0"/>
              <a:t>Gulliver’s Travels</a:t>
            </a:r>
            <a:r>
              <a:rPr lang="en-US" sz="1500" dirty="0"/>
              <a:t>, which represented a repulsive, filthy creature that resembled Neanderthal man. Yahoo founders, Jerry Yang and David Filo considered themselves yahoos.</a:t>
            </a:r>
            <a:endParaRPr lang="en-US" sz="2700"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p>
            <a:r>
              <a:rPr lang="en-US">
                <a:latin typeface="Arial" charset="0"/>
                <a:cs typeface="Arial" charset="0"/>
              </a:rPr>
              <a:t>2-</a:t>
            </a:r>
            <a:fld id="{5850812A-802E-40C7-ABF1-735A598D3EDA}" type="slidenum">
              <a:rPr lang="en-US" smtClean="0">
                <a:latin typeface="Arial" charset="0"/>
                <a:cs typeface="Arial" charset="0"/>
              </a:rPr>
              <a:pPr/>
              <a:t>18</a:t>
            </a:fld>
            <a:endParaRPr lang="en-US">
              <a:latin typeface="Arial" charset="0"/>
              <a:cs typeface="Arial" charset="0"/>
            </a:endParaRPr>
          </a:p>
        </p:txBody>
      </p:sp>
      <p:sp>
        <p:nvSpPr>
          <p:cNvPr id="52227" name="Rectangle 3"/>
          <p:cNvSpPr>
            <a:spLocks noGrp="1" noChangeArrowheads="1"/>
          </p:cNvSpPr>
          <p:nvPr>
            <p:ph type="body" idx="1"/>
          </p:nvPr>
        </p:nvSpPr>
        <p:spPr>
          <a:xfrm>
            <a:off x="1219200" y="1905000"/>
            <a:ext cx="7696200" cy="3352800"/>
          </a:xfrm>
        </p:spPr>
        <p:txBody>
          <a:bodyPr/>
          <a:lstStyle/>
          <a:p>
            <a:pPr eaLnBrk="1" hangingPunct="1">
              <a:lnSpc>
                <a:spcPct val="90000"/>
              </a:lnSpc>
              <a:buClr>
                <a:schemeClr val="tx1"/>
              </a:buClr>
              <a:buSzTx/>
              <a:buFontTx/>
              <a:buChar char="•"/>
            </a:pPr>
            <a:r>
              <a:rPr lang="en-US" sz="3600" dirty="0"/>
              <a:t>Easily recognizable</a:t>
            </a:r>
          </a:p>
          <a:p>
            <a:pPr eaLnBrk="1" hangingPunct="1">
              <a:lnSpc>
                <a:spcPct val="90000"/>
              </a:lnSpc>
              <a:buClr>
                <a:schemeClr val="tx1"/>
              </a:buClr>
              <a:buSzTx/>
              <a:buFontTx/>
              <a:buChar char="•"/>
            </a:pPr>
            <a:r>
              <a:rPr lang="zh-CN" altLang="en-US" sz="3600" dirty="0"/>
              <a:t>亲切友好</a:t>
            </a:r>
            <a:endParaRPr lang="en-US" altLang="zh-CN" sz="3600" dirty="0"/>
          </a:p>
          <a:p>
            <a:pPr eaLnBrk="1" hangingPunct="1">
              <a:lnSpc>
                <a:spcPct val="90000"/>
              </a:lnSpc>
              <a:buClr>
                <a:schemeClr val="tx1"/>
              </a:buClr>
              <a:buSzTx/>
              <a:buFontTx/>
              <a:buChar char="•"/>
            </a:pPr>
            <a:r>
              <a:rPr lang="en-US" sz="3600" dirty="0"/>
              <a:t>Consensual meaning</a:t>
            </a:r>
          </a:p>
          <a:p>
            <a:pPr lvl="1" eaLnBrk="1" hangingPunct="1">
              <a:lnSpc>
                <a:spcPct val="90000"/>
              </a:lnSpc>
              <a:buClr>
                <a:schemeClr val="tx1"/>
              </a:buClr>
              <a:buFontTx/>
              <a:buChar char="•"/>
            </a:pPr>
            <a:r>
              <a:rPr lang="en-US" sz="3200" dirty="0"/>
              <a:t>Stimulus </a:t>
            </a:r>
            <a:r>
              <a:rPr lang="en-US" sz="3200" dirty="0" err="1"/>
              <a:t>codability</a:t>
            </a:r>
            <a:r>
              <a:rPr lang="zh-CN" altLang="en-US" sz="3200" dirty="0"/>
              <a:t>广告</a:t>
            </a:r>
            <a:r>
              <a:rPr lang="en-US" altLang="zh-CN" sz="3200" dirty="0"/>
              <a:t>Brief</a:t>
            </a:r>
            <a:endParaRPr lang="en-US" sz="3200" dirty="0"/>
          </a:p>
          <a:p>
            <a:pPr eaLnBrk="1" hangingPunct="1">
              <a:lnSpc>
                <a:spcPct val="90000"/>
              </a:lnSpc>
              <a:buClr>
                <a:schemeClr val="tx1"/>
              </a:buClr>
              <a:buSzTx/>
              <a:buFontTx/>
              <a:buChar char="•"/>
            </a:pPr>
            <a:r>
              <a:rPr lang="en-US" sz="3600" dirty="0"/>
              <a:t>Evokes positive feelings</a:t>
            </a:r>
          </a:p>
        </p:txBody>
      </p:sp>
      <p:sp>
        <p:nvSpPr>
          <p:cNvPr id="52228"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52229"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52230"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52231" name="Rectangle 8"/>
          <p:cNvSpPr>
            <a:spLocks noChangeArrowheads="1"/>
          </p:cNvSpPr>
          <p:nvPr/>
        </p:nvSpPr>
        <p:spPr bwMode="auto">
          <a:xfrm>
            <a:off x="533400" y="228600"/>
            <a:ext cx="7315200" cy="609600"/>
          </a:xfrm>
          <a:prstGeom prst="rect">
            <a:avLst/>
          </a:prstGeom>
          <a:solidFill>
            <a:srgbClr val="333399"/>
          </a:solidFill>
          <a:ln w="12700">
            <a:noFill/>
            <a:miter lim="800000"/>
            <a:headEnd type="none" w="sm" len="sm"/>
            <a:tailEnd type="none" w="sm" len="sm"/>
          </a:ln>
        </p:spPr>
        <p:txBody>
          <a:bodyPr wrap="none" anchor="ctr"/>
          <a:lstStyle/>
          <a:p>
            <a:endParaRPr lang="en-GB" sz="2800">
              <a:solidFill>
                <a:schemeClr val="bg1"/>
              </a:solidFill>
            </a:endParaRPr>
          </a:p>
        </p:txBody>
      </p:sp>
      <p:sp>
        <p:nvSpPr>
          <p:cNvPr id="52232" name="Rectangle 9"/>
          <p:cNvSpPr>
            <a:spLocks noChangeArrowheads="1"/>
          </p:cNvSpPr>
          <p:nvPr/>
        </p:nvSpPr>
        <p:spPr bwMode="auto">
          <a:xfrm>
            <a:off x="533400" y="838200"/>
            <a:ext cx="7315200" cy="6096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52233" name="Text Box 10"/>
          <p:cNvSpPr txBox="1">
            <a:spLocks noChangeArrowheads="1"/>
          </p:cNvSpPr>
          <p:nvPr/>
        </p:nvSpPr>
        <p:spPr bwMode="auto">
          <a:xfrm>
            <a:off x="685800" y="258763"/>
            <a:ext cx="3810000" cy="519112"/>
          </a:xfrm>
          <a:prstGeom prst="rect">
            <a:avLst/>
          </a:prstGeom>
          <a:noFill/>
          <a:ln w="12700">
            <a:noFill/>
            <a:miter lim="800000"/>
            <a:headEnd type="none" w="sm" len="sm"/>
            <a:tailEnd type="none" w="sm" len="sm"/>
          </a:ln>
        </p:spPr>
        <p:txBody>
          <a:bodyPr>
            <a:spAutoFit/>
          </a:bodyPr>
          <a:lstStyle/>
          <a:p>
            <a:r>
              <a:rPr lang="en-US" sz="2800" dirty="0">
                <a:solidFill>
                  <a:srgbClr val="FFFFFF"/>
                </a:solidFill>
              </a:rPr>
              <a:t>F I G U R E    2 . </a:t>
            </a:r>
            <a:r>
              <a:rPr lang="en-US" altLang="zh-CN" sz="2800" dirty="0">
                <a:solidFill>
                  <a:srgbClr val="FFFFFF"/>
                </a:solidFill>
              </a:rPr>
              <a:t>5</a:t>
            </a:r>
            <a:endParaRPr lang="en-US" sz="2800" dirty="0">
              <a:solidFill>
                <a:srgbClr val="FFFFFF"/>
              </a:solidFill>
            </a:endParaRPr>
          </a:p>
        </p:txBody>
      </p:sp>
      <p:sp>
        <p:nvSpPr>
          <p:cNvPr id="52234" name="Rectangle 11"/>
          <p:cNvSpPr>
            <a:spLocks noChangeArrowheads="1"/>
          </p:cNvSpPr>
          <p:nvPr/>
        </p:nvSpPr>
        <p:spPr bwMode="auto">
          <a:xfrm>
            <a:off x="609600" y="838200"/>
            <a:ext cx="7086600" cy="533400"/>
          </a:xfrm>
          <a:prstGeom prst="rect">
            <a:avLst/>
          </a:prstGeom>
          <a:noFill/>
          <a:ln w="9525">
            <a:noFill/>
            <a:miter lim="800000"/>
            <a:headEnd/>
            <a:tailEnd/>
          </a:ln>
        </p:spPr>
        <p:txBody>
          <a:bodyPr lIns="92075" tIns="46038" rIns="92075" bIns="46038" anchor="ctr"/>
          <a:lstStyle/>
          <a:p>
            <a:pPr eaLnBrk="0" hangingPunct="0"/>
            <a:r>
              <a:rPr lang="zh-CN" altLang="en-US" b="1" dirty="0"/>
              <a:t>优秀标示</a:t>
            </a:r>
            <a:r>
              <a:rPr lang="en-US" b="1" dirty="0"/>
              <a:t>Quality Logos and Corporate Names</a:t>
            </a:r>
            <a:endParaRPr lang="en-US" sz="3600" dirty="0">
              <a:solidFill>
                <a:srgbClr val="B2B2B2"/>
              </a:solidFill>
              <a:latin typeface="Book Antiqua" pitchFamily="18"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p>
            <a:r>
              <a:rPr lang="en-US">
                <a:latin typeface="Arial" charset="0"/>
                <a:cs typeface="Arial" charset="0"/>
              </a:rPr>
              <a:t>2-</a:t>
            </a:r>
            <a:fld id="{26B7136E-A043-4F2F-B707-9ABACFB72554}" type="slidenum">
              <a:rPr lang="en-US" smtClean="0">
                <a:latin typeface="Arial" charset="0"/>
                <a:cs typeface="Arial" charset="0"/>
              </a:rPr>
              <a:pPr/>
              <a:t>19</a:t>
            </a:fld>
            <a:endParaRPr lang="en-US">
              <a:latin typeface="Arial" charset="0"/>
              <a:cs typeface="Arial" charset="0"/>
            </a:endParaRPr>
          </a:p>
        </p:txBody>
      </p:sp>
      <p:sp>
        <p:nvSpPr>
          <p:cNvPr id="54275" name="Rectangle 2"/>
          <p:cNvSpPr>
            <a:spLocks noGrp="1" noChangeArrowheads="1"/>
          </p:cNvSpPr>
          <p:nvPr>
            <p:ph type="title"/>
          </p:nvPr>
        </p:nvSpPr>
        <p:spPr>
          <a:xfrm>
            <a:off x="762000" y="304800"/>
            <a:ext cx="7924800" cy="838200"/>
          </a:xfrm>
        </p:spPr>
        <p:txBody>
          <a:bodyPr/>
          <a:lstStyle/>
          <a:p>
            <a:pPr algn="ctr" eaLnBrk="1" hangingPunct="1"/>
            <a:r>
              <a:rPr lang="zh-CN" altLang="en-US" sz="6000" b="1" dirty="0">
                <a:solidFill>
                  <a:srgbClr val="FF0000"/>
                </a:solidFill>
              </a:rPr>
              <a:t>企业标识</a:t>
            </a:r>
            <a:endParaRPr lang="en-US" sz="6000" b="1" dirty="0">
              <a:solidFill>
                <a:srgbClr val="FF0000"/>
              </a:solidFill>
            </a:endParaRPr>
          </a:p>
        </p:txBody>
      </p:sp>
      <p:sp>
        <p:nvSpPr>
          <p:cNvPr id="54276"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54277"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54278"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11" name="Rectangle 3"/>
          <p:cNvSpPr txBox="1">
            <a:spLocks noChangeArrowheads="1"/>
          </p:cNvSpPr>
          <p:nvPr/>
        </p:nvSpPr>
        <p:spPr bwMode="auto">
          <a:xfrm>
            <a:off x="1066800" y="1447800"/>
            <a:ext cx="7391400" cy="3124200"/>
          </a:xfrm>
          <a:prstGeom prst="rect">
            <a:avLst/>
          </a:prstGeom>
          <a:noFill/>
          <a:ln w="9525">
            <a:noFill/>
            <a:miter lim="800000"/>
            <a:headEnd/>
            <a:tailEnd/>
          </a:ln>
        </p:spPr>
        <p:txBody>
          <a:bodyPr/>
          <a:lstStyle/>
          <a:p>
            <a:pPr marL="342900" indent="-342900">
              <a:spcBef>
                <a:spcPct val="20000"/>
              </a:spcBef>
              <a:buClr>
                <a:schemeClr val="accent1"/>
              </a:buClr>
              <a:buSzPct val="80000"/>
              <a:buFont typeface="Arial" pitchFamily="34" charset="0"/>
              <a:buChar char="•"/>
              <a:defRPr/>
            </a:pPr>
            <a:r>
              <a:rPr lang="zh-CN" altLang="en-US" sz="3200" kern="0" dirty="0">
                <a:latin typeface="+mn-lt"/>
                <a:cs typeface="+mn-cs"/>
              </a:rPr>
              <a:t>帮助回忆特别的品牌</a:t>
            </a:r>
            <a:endParaRPr lang="en-US" altLang="zh-CN" sz="3200" kern="0" dirty="0">
              <a:latin typeface="+mn-lt"/>
              <a:cs typeface="+mn-cs"/>
            </a:endParaRPr>
          </a:p>
          <a:p>
            <a:pPr marL="342900" indent="-342900">
              <a:spcBef>
                <a:spcPct val="20000"/>
              </a:spcBef>
              <a:buClr>
                <a:schemeClr val="accent1"/>
              </a:buClr>
              <a:buSzPct val="80000"/>
              <a:buFont typeface="Arial" pitchFamily="34" charset="0"/>
              <a:buChar char="•"/>
              <a:defRPr/>
            </a:pPr>
            <a:r>
              <a:rPr lang="zh-CN" altLang="en-US" sz="3200" kern="0" dirty="0">
                <a:latin typeface="+mn-lt"/>
                <a:cs typeface="+mn-cs"/>
              </a:rPr>
              <a:t>帮助回忆特别的广告</a:t>
            </a:r>
            <a:endParaRPr lang="en-US" altLang="zh-CN" sz="3200" kern="0" dirty="0">
              <a:latin typeface="+mn-lt"/>
              <a:cs typeface="+mn-cs"/>
            </a:endParaRPr>
          </a:p>
          <a:p>
            <a:pPr marL="342900" indent="-342900">
              <a:spcBef>
                <a:spcPct val="20000"/>
              </a:spcBef>
              <a:buClr>
                <a:schemeClr val="accent1"/>
              </a:buClr>
              <a:buSzPct val="80000"/>
              <a:buFont typeface="Arial" pitchFamily="34" charset="0"/>
              <a:buChar char="•"/>
              <a:defRPr/>
            </a:pPr>
            <a:r>
              <a:rPr lang="zh-CN" altLang="en-US" sz="3200" kern="0" dirty="0">
                <a:latin typeface="+mn-lt"/>
                <a:cs typeface="+mn-cs"/>
              </a:rPr>
              <a:t>减少购买精力成本</a:t>
            </a:r>
          </a:p>
          <a:p>
            <a:pPr marL="342900" indent="-342900">
              <a:spcBef>
                <a:spcPct val="20000"/>
              </a:spcBef>
              <a:buClr>
                <a:schemeClr val="accent1"/>
              </a:buClr>
              <a:buSzPct val="80000"/>
              <a:buFont typeface="Arial" pitchFamily="34" charset="0"/>
              <a:buChar char="•"/>
              <a:defRPr/>
            </a:pPr>
            <a:r>
              <a:rPr lang="zh-CN" altLang="en-US" sz="3200" kern="0" dirty="0">
                <a:latin typeface="+mn-lt"/>
                <a:cs typeface="+mn-cs"/>
              </a:rPr>
              <a:t>减少搜索时间和竞争品评价比较</a:t>
            </a:r>
            <a:endParaRPr lang="en-US" altLang="zh-CN" sz="3200" kern="0" dirty="0">
              <a:latin typeface="+mn-lt"/>
              <a:cs typeface="+mn-cs"/>
            </a:endParaRPr>
          </a:p>
        </p:txBody>
      </p:sp>
      <p:pic>
        <p:nvPicPr>
          <p:cNvPr id="54280" name="Picture 9" descr="Poly Processing Logo"/>
          <p:cNvPicPr>
            <a:picLocks noChangeAspect="1" noChangeArrowheads="1"/>
          </p:cNvPicPr>
          <p:nvPr/>
        </p:nvPicPr>
        <p:blipFill>
          <a:blip r:embed="rId3"/>
          <a:srcRect/>
          <a:stretch>
            <a:fillRect/>
          </a:stretch>
        </p:blipFill>
        <p:spPr bwMode="auto">
          <a:xfrm>
            <a:off x="4191000" y="3886200"/>
            <a:ext cx="4333875" cy="2303463"/>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r>
              <a:rPr lang="en-US">
                <a:latin typeface="Arial" charset="0"/>
                <a:cs typeface="Arial" charset="0"/>
              </a:rPr>
              <a:t>2-</a:t>
            </a:r>
            <a:fld id="{63CAEF67-4EC5-455E-B9BD-6361BAAAD512}" type="slidenum">
              <a:rPr lang="en-US" smtClean="0">
                <a:latin typeface="Arial" charset="0"/>
                <a:cs typeface="Arial" charset="0"/>
              </a:rPr>
              <a:pPr/>
              <a:t>2</a:t>
            </a:fld>
            <a:endParaRPr lang="en-US">
              <a:latin typeface="Arial" charset="0"/>
              <a:cs typeface="Arial" charset="0"/>
            </a:endParaRPr>
          </a:p>
        </p:txBody>
      </p:sp>
      <p:sp>
        <p:nvSpPr>
          <p:cNvPr id="19459" name="Rectangle 2"/>
          <p:cNvSpPr>
            <a:spLocks noGrp="1" noChangeArrowheads="1"/>
          </p:cNvSpPr>
          <p:nvPr>
            <p:ph type="title"/>
          </p:nvPr>
        </p:nvSpPr>
        <p:spPr>
          <a:xfrm>
            <a:off x="3048000" y="1905000"/>
            <a:ext cx="4876800" cy="762000"/>
          </a:xfrm>
        </p:spPr>
        <p:txBody>
          <a:bodyPr/>
          <a:lstStyle/>
          <a:p>
            <a:pPr algn="ctr" eaLnBrk="1" hangingPunct="1"/>
            <a:r>
              <a:rPr lang="zh-CN" altLang="en-US" sz="3200" b="1" dirty="0">
                <a:solidFill>
                  <a:srgbClr val="FF3300"/>
                </a:solidFill>
              </a:rPr>
              <a:t>本章目标</a:t>
            </a:r>
            <a:endParaRPr lang="en-US" sz="3200" b="1" dirty="0">
              <a:solidFill>
                <a:srgbClr val="FF3300"/>
              </a:solidFill>
            </a:endParaRPr>
          </a:p>
        </p:txBody>
      </p:sp>
      <p:sp>
        <p:nvSpPr>
          <p:cNvPr id="16389" name="Rectangle 3"/>
          <p:cNvSpPr>
            <a:spLocks noGrp="1" noChangeArrowheads="1"/>
          </p:cNvSpPr>
          <p:nvPr>
            <p:ph type="body" idx="1"/>
          </p:nvPr>
        </p:nvSpPr>
        <p:spPr>
          <a:xfrm>
            <a:off x="381000" y="3124200"/>
            <a:ext cx="8382000" cy="2590800"/>
          </a:xfrm>
        </p:spPr>
        <p:txBody>
          <a:bodyPr/>
          <a:lstStyle/>
          <a:p>
            <a:pPr marL="457200" indent="-457200" eaLnBrk="1" hangingPunct="1">
              <a:lnSpc>
                <a:spcPct val="90000"/>
              </a:lnSpc>
              <a:buClr>
                <a:schemeClr val="tx1"/>
              </a:buClr>
              <a:buFont typeface="+mj-lt"/>
              <a:buAutoNum type="arabicPeriod"/>
              <a:defRPr/>
            </a:pPr>
            <a:r>
              <a:rPr lang="zh-CN" altLang="en-US" sz="2400" dirty="0"/>
              <a:t>企业形象如何影响消费者、企业顾客和企业自身</a:t>
            </a:r>
            <a:endParaRPr lang="en-US" altLang="zh-CN" sz="2400" dirty="0"/>
          </a:p>
          <a:p>
            <a:pPr marL="457200" indent="-457200" eaLnBrk="1" hangingPunct="1">
              <a:lnSpc>
                <a:spcPct val="90000"/>
              </a:lnSpc>
              <a:buClr>
                <a:schemeClr val="tx1"/>
              </a:buClr>
              <a:buFont typeface="+mj-lt"/>
              <a:buAutoNum type="arabicPeriod"/>
              <a:defRPr/>
            </a:pPr>
            <a:r>
              <a:rPr lang="zh-CN" altLang="en-US" sz="2400" dirty="0"/>
              <a:t>识别、创造、更新和改变企业形象会涉及哪些因素</a:t>
            </a:r>
            <a:endParaRPr lang="en-US" altLang="zh-CN" sz="2400" dirty="0"/>
          </a:p>
          <a:p>
            <a:pPr marL="457200" indent="-457200" eaLnBrk="1" hangingPunct="1">
              <a:lnSpc>
                <a:spcPct val="90000"/>
              </a:lnSpc>
              <a:buClr>
                <a:schemeClr val="tx1"/>
              </a:buClr>
              <a:buFont typeface="+mj-lt"/>
              <a:buAutoNum type="arabicPeriod"/>
              <a:defRPr/>
            </a:pPr>
            <a:r>
              <a:rPr lang="zh-CN" altLang="en-US" sz="2400" dirty="0"/>
              <a:t>企业名称有哪些类型</a:t>
            </a:r>
            <a:r>
              <a:rPr lang="zh-CN" altLang="zh-CN" sz="2400" dirty="0"/>
              <a:t>？</a:t>
            </a:r>
            <a:endParaRPr lang="en-US" altLang="zh-CN" sz="2400" dirty="0"/>
          </a:p>
          <a:p>
            <a:pPr marL="457200" indent="-457200" eaLnBrk="1" hangingPunct="1">
              <a:lnSpc>
                <a:spcPct val="90000"/>
              </a:lnSpc>
              <a:buClr>
                <a:schemeClr val="tx1"/>
              </a:buClr>
              <a:buFont typeface="+mj-lt"/>
              <a:buAutoNum type="arabicPeriod"/>
              <a:defRPr/>
            </a:pPr>
            <a:r>
              <a:rPr lang="zh-CN" altLang="en-US" sz="2400" dirty="0"/>
              <a:t>有效的企业标示具有哪些特点？</a:t>
            </a:r>
            <a:endParaRPr lang="en-US" sz="2400" dirty="0"/>
          </a:p>
          <a:p>
            <a:pPr marL="457200" indent="-457200" eaLnBrk="1" hangingPunct="1">
              <a:lnSpc>
                <a:spcPct val="90000"/>
              </a:lnSpc>
              <a:buClr>
                <a:schemeClr val="tx1"/>
              </a:buClr>
              <a:buFont typeface="+mj-lt"/>
              <a:buAutoNum type="arabicPeriod"/>
              <a:defRPr/>
            </a:pPr>
            <a:endParaRPr lang="en-US" sz="2400" dirty="0"/>
          </a:p>
          <a:p>
            <a:pPr marL="514350" indent="-514350" eaLnBrk="1" hangingPunct="1">
              <a:lnSpc>
                <a:spcPct val="90000"/>
              </a:lnSpc>
              <a:buFont typeface="+mj-lt"/>
              <a:buAutoNum type="arabicPeriod"/>
              <a:defRPr/>
            </a:pPr>
            <a:endParaRPr lang="en-US" sz="2800" dirty="0"/>
          </a:p>
        </p:txBody>
      </p:sp>
      <p:sp>
        <p:nvSpPr>
          <p:cNvPr id="19461" name="Text Box 4"/>
          <p:cNvSpPr txBox="1">
            <a:spLocks noChangeArrowheads="1"/>
          </p:cNvSpPr>
          <p:nvPr/>
        </p:nvSpPr>
        <p:spPr bwMode="auto">
          <a:xfrm>
            <a:off x="3474388" y="457200"/>
            <a:ext cx="3877985" cy="584776"/>
          </a:xfrm>
          <a:prstGeom prst="rect">
            <a:avLst/>
          </a:prstGeom>
          <a:noFill/>
          <a:ln w="9525">
            <a:noFill/>
            <a:miter lim="800000"/>
            <a:headEnd/>
            <a:tailEnd/>
          </a:ln>
        </p:spPr>
        <p:txBody>
          <a:bodyPr wrap="none">
            <a:spAutoFit/>
          </a:bodyPr>
          <a:lstStyle/>
          <a:p>
            <a:pPr algn="ctr"/>
            <a:r>
              <a:rPr lang="zh-CN" altLang="en-US" sz="3200" dirty="0">
                <a:solidFill>
                  <a:srgbClr val="000099"/>
                </a:solidFill>
              </a:rPr>
              <a:t>品牌和企业形象管理</a:t>
            </a:r>
            <a:endParaRPr lang="en-US" sz="3200" dirty="0">
              <a:solidFill>
                <a:srgbClr val="000099"/>
              </a:solidFill>
            </a:endParaRPr>
          </a:p>
        </p:txBody>
      </p:sp>
      <p:sp>
        <p:nvSpPr>
          <p:cNvPr id="19462"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19463" name="Rectangle 5"/>
          <p:cNvSpPr>
            <a:spLocks noChangeArrowheads="1"/>
          </p:cNvSpPr>
          <p:nvPr/>
        </p:nvSpPr>
        <p:spPr bwMode="auto">
          <a:xfrm>
            <a:off x="0" y="0"/>
            <a:ext cx="2743200" cy="25146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19464" name="Text Box 7"/>
          <p:cNvSpPr txBox="1">
            <a:spLocks noChangeArrowheads="1"/>
          </p:cNvSpPr>
          <p:nvPr/>
        </p:nvSpPr>
        <p:spPr bwMode="auto">
          <a:xfrm>
            <a:off x="609600" y="533400"/>
            <a:ext cx="1295400" cy="1446213"/>
          </a:xfrm>
          <a:prstGeom prst="rect">
            <a:avLst/>
          </a:prstGeom>
          <a:noFill/>
          <a:ln w="12700">
            <a:noFill/>
            <a:miter lim="800000"/>
            <a:headEnd type="none" w="sm" len="sm"/>
            <a:tailEnd type="none" w="sm" len="sm"/>
          </a:ln>
        </p:spPr>
        <p:txBody>
          <a:bodyPr>
            <a:spAutoFit/>
          </a:bodyPr>
          <a:lstStyle/>
          <a:p>
            <a:pPr algn="ctr">
              <a:spcBef>
                <a:spcPct val="50000"/>
              </a:spcBef>
            </a:pPr>
            <a:r>
              <a:rPr lang="en-US" sz="8800">
                <a:solidFill>
                  <a:srgbClr val="CC3300"/>
                </a:solidFill>
              </a:rPr>
              <a:t>2</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p>
            <a:r>
              <a:rPr lang="en-US">
                <a:latin typeface="Arial" charset="0"/>
                <a:cs typeface="Arial" charset="0"/>
              </a:rPr>
              <a:t>2-</a:t>
            </a:r>
            <a:fld id="{219D12B0-6204-40CD-9729-B3EEE0BDCBB5}" type="slidenum">
              <a:rPr lang="en-US" smtClean="0">
                <a:latin typeface="Arial" charset="0"/>
                <a:cs typeface="Arial" charset="0"/>
              </a:rPr>
              <a:pPr/>
              <a:t>20</a:t>
            </a:fld>
            <a:endParaRPr lang="en-US">
              <a:latin typeface="Arial" charset="0"/>
              <a:cs typeface="Arial" charset="0"/>
            </a:endParaRPr>
          </a:p>
        </p:txBody>
      </p:sp>
      <p:sp>
        <p:nvSpPr>
          <p:cNvPr id="56323" name="Rectangle 2"/>
          <p:cNvSpPr>
            <a:spLocks noGrp="1" noChangeArrowheads="1"/>
          </p:cNvSpPr>
          <p:nvPr>
            <p:ph type="body" idx="1"/>
          </p:nvPr>
        </p:nvSpPr>
        <p:spPr>
          <a:xfrm>
            <a:off x="990600" y="1066800"/>
            <a:ext cx="7543800" cy="4648200"/>
          </a:xfrm>
          <a:solidFill>
            <a:srgbClr val="CCFFCC"/>
          </a:solidFill>
        </p:spPr>
        <p:txBody>
          <a:bodyPr lIns="92075" tIns="46038" rIns="92075" bIns="46038"/>
          <a:lstStyle/>
          <a:p>
            <a:pPr eaLnBrk="1" hangingPunct="1">
              <a:lnSpc>
                <a:spcPct val="80000"/>
              </a:lnSpc>
            </a:pPr>
            <a:r>
              <a:rPr lang="en-US" sz="2400" b="1" u="sng" dirty="0"/>
              <a:t>Black</a:t>
            </a:r>
            <a:r>
              <a:rPr lang="en-US" sz="2400" dirty="0"/>
              <a:t> </a:t>
            </a:r>
            <a:r>
              <a:rPr lang="en-US" sz="2000" dirty="0"/>
              <a:t>– seriousness, distinctiveness, boldness, power, sophistication, and tradition</a:t>
            </a:r>
          </a:p>
          <a:p>
            <a:pPr eaLnBrk="1" hangingPunct="1">
              <a:lnSpc>
                <a:spcPct val="80000"/>
              </a:lnSpc>
            </a:pPr>
            <a:r>
              <a:rPr lang="en-US" sz="2400" b="1" u="sng" dirty="0">
                <a:solidFill>
                  <a:srgbClr val="000099"/>
                </a:solidFill>
              </a:rPr>
              <a:t>Blue</a:t>
            </a:r>
            <a:r>
              <a:rPr lang="en-US" sz="2000" dirty="0"/>
              <a:t> – authority, dignity, security, faithfulness, heritage, corporate stability, and trust</a:t>
            </a:r>
          </a:p>
          <a:p>
            <a:pPr eaLnBrk="1" hangingPunct="1">
              <a:lnSpc>
                <a:spcPct val="80000"/>
              </a:lnSpc>
            </a:pPr>
            <a:r>
              <a:rPr lang="en-US" sz="2400" b="1" u="sng" dirty="0">
                <a:solidFill>
                  <a:srgbClr val="996633"/>
                </a:solidFill>
              </a:rPr>
              <a:t>Brown/gold</a:t>
            </a:r>
            <a:r>
              <a:rPr lang="en-US" sz="2000" dirty="0"/>
              <a:t> – history, utility, earthiness, richness, tradition, and conservative</a:t>
            </a:r>
          </a:p>
          <a:p>
            <a:pPr eaLnBrk="1" hangingPunct="1">
              <a:lnSpc>
                <a:spcPct val="80000"/>
              </a:lnSpc>
            </a:pPr>
            <a:r>
              <a:rPr lang="en-US" sz="2400" b="1" u="sng" dirty="0">
                <a:solidFill>
                  <a:srgbClr val="777777"/>
                </a:solidFill>
              </a:rPr>
              <a:t>Gray/silver</a:t>
            </a:r>
            <a:r>
              <a:rPr lang="en-US" sz="2000" b="1" dirty="0">
                <a:solidFill>
                  <a:srgbClr val="777777"/>
                </a:solidFill>
              </a:rPr>
              <a:t> </a:t>
            </a:r>
            <a:r>
              <a:rPr lang="en-US" sz="2000" dirty="0"/>
              <a:t>– somberness, authority, practicality, corporate mentality, and trust</a:t>
            </a:r>
          </a:p>
          <a:p>
            <a:pPr eaLnBrk="1" hangingPunct="1">
              <a:lnSpc>
                <a:spcPct val="80000"/>
              </a:lnSpc>
            </a:pPr>
            <a:r>
              <a:rPr lang="en-US" sz="2400" b="1" u="sng" dirty="0">
                <a:solidFill>
                  <a:srgbClr val="00B050"/>
                </a:solidFill>
              </a:rPr>
              <a:t>Green</a:t>
            </a:r>
            <a:r>
              <a:rPr lang="en-US" sz="2400" u="sng" dirty="0">
                <a:solidFill>
                  <a:srgbClr val="00B050"/>
                </a:solidFill>
              </a:rPr>
              <a:t> </a:t>
            </a:r>
            <a:r>
              <a:rPr lang="en-US" sz="2000" dirty="0"/>
              <a:t>– tranquility, health, freshness, stability, and appetite</a:t>
            </a:r>
          </a:p>
          <a:p>
            <a:pPr eaLnBrk="1" hangingPunct="1">
              <a:lnSpc>
                <a:spcPct val="80000"/>
              </a:lnSpc>
            </a:pPr>
            <a:r>
              <a:rPr lang="en-US" sz="2400" b="1" u="sng" dirty="0">
                <a:solidFill>
                  <a:srgbClr val="FF9900"/>
                </a:solidFill>
              </a:rPr>
              <a:t>Orange</a:t>
            </a:r>
            <a:r>
              <a:rPr lang="en-US" sz="2000" dirty="0"/>
              <a:t> – fun, cheerfulness, warmth, exuberance, health, and youth</a:t>
            </a:r>
          </a:p>
          <a:p>
            <a:pPr eaLnBrk="1" hangingPunct="1"/>
            <a:r>
              <a:rPr lang="en-US" altLang="zh-CN" sz="2400" b="1" u="sng" dirty="0">
                <a:solidFill>
                  <a:srgbClr val="FF33CC"/>
                </a:solidFill>
              </a:rPr>
              <a:t>Pink</a:t>
            </a:r>
            <a:r>
              <a:rPr lang="en-US" altLang="zh-CN" sz="2000" dirty="0"/>
              <a:t> – femininity, innocence, softness, health, and youth</a:t>
            </a:r>
          </a:p>
          <a:p>
            <a:pPr eaLnBrk="1" hangingPunct="1"/>
            <a:r>
              <a:rPr lang="en-US" altLang="zh-CN" sz="2400" b="1" u="sng" dirty="0">
                <a:solidFill>
                  <a:srgbClr val="9900FF"/>
                </a:solidFill>
              </a:rPr>
              <a:t>Purple</a:t>
            </a:r>
            <a:r>
              <a:rPr lang="en-US" altLang="zh-CN" sz="2000" dirty="0"/>
              <a:t> – sophistication, spirituality, wealth, royalty, youth, and mystery</a:t>
            </a:r>
          </a:p>
          <a:p>
            <a:pPr eaLnBrk="1" hangingPunct="1"/>
            <a:r>
              <a:rPr lang="en-US" altLang="zh-CN" sz="2400" b="1" u="sng" dirty="0">
                <a:solidFill>
                  <a:srgbClr val="FF0000"/>
                </a:solidFill>
              </a:rPr>
              <a:t>Red</a:t>
            </a:r>
            <a:r>
              <a:rPr lang="en-US" altLang="zh-CN" sz="2400" dirty="0">
                <a:solidFill>
                  <a:srgbClr val="000099"/>
                </a:solidFill>
              </a:rPr>
              <a:t> </a:t>
            </a:r>
            <a:r>
              <a:rPr lang="en-US" altLang="zh-CN" sz="2000" dirty="0"/>
              <a:t>– aggressiveness, passion, strength, vitality, fear, speed, and appetite</a:t>
            </a:r>
          </a:p>
        </p:txBody>
      </p:sp>
      <p:sp>
        <p:nvSpPr>
          <p:cNvPr id="56324" name="Rectangle 3"/>
          <p:cNvSpPr>
            <a:spLocks noChangeArrowheads="1"/>
          </p:cNvSpPr>
          <p:nvPr/>
        </p:nvSpPr>
        <p:spPr bwMode="auto">
          <a:xfrm>
            <a:off x="8839200" y="0"/>
            <a:ext cx="304800" cy="6858000"/>
          </a:xfrm>
          <a:prstGeom prst="rect">
            <a:avLst/>
          </a:prstGeom>
          <a:solidFill>
            <a:schemeClr val="accent2"/>
          </a:solidFill>
          <a:ln w="12700">
            <a:noFill/>
            <a:miter lim="800000"/>
            <a:headEnd type="none" w="sm" len="sm"/>
            <a:tailEnd type="none" w="sm" len="sm"/>
          </a:ln>
        </p:spPr>
        <p:txBody>
          <a:bodyPr wrap="none" anchor="ctr"/>
          <a:lstStyle/>
          <a:p>
            <a:endParaRPr lang="en-GB"/>
          </a:p>
        </p:txBody>
      </p:sp>
      <p:sp>
        <p:nvSpPr>
          <p:cNvPr id="56325"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56326"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56327" name="Rectangle 6"/>
          <p:cNvSpPr>
            <a:spLocks noGrp="1" noChangeArrowheads="1"/>
          </p:cNvSpPr>
          <p:nvPr>
            <p:ph type="title"/>
          </p:nvPr>
        </p:nvSpPr>
        <p:spPr>
          <a:xfrm>
            <a:off x="914400" y="304800"/>
            <a:ext cx="7620000" cy="666750"/>
          </a:xfrm>
        </p:spPr>
        <p:txBody>
          <a:bodyPr/>
          <a:lstStyle/>
          <a:p>
            <a:pPr eaLnBrk="1" hangingPunct="1"/>
            <a:r>
              <a:rPr lang="en-US" sz="3200" dirty="0"/>
              <a:t>What colors should you use in your logo?</a:t>
            </a:r>
          </a:p>
        </p:txBody>
      </p:sp>
      <p:sp>
        <p:nvSpPr>
          <p:cNvPr id="56328" name="Text Box 7"/>
          <p:cNvSpPr txBox="1">
            <a:spLocks noChangeArrowheads="1"/>
          </p:cNvSpPr>
          <p:nvPr/>
        </p:nvSpPr>
        <p:spPr bwMode="auto">
          <a:xfrm>
            <a:off x="1828800" y="6324600"/>
            <a:ext cx="5791200" cy="457200"/>
          </a:xfrm>
          <a:prstGeom prst="rect">
            <a:avLst/>
          </a:prstGeom>
          <a:noFill/>
          <a:ln w="12700">
            <a:noFill/>
            <a:miter lim="800000"/>
            <a:headEnd type="none" w="sm" len="sm"/>
            <a:tailEnd type="none" w="sm" len="sm"/>
          </a:ln>
        </p:spPr>
        <p:txBody>
          <a:bodyPr>
            <a:spAutoFit/>
          </a:bodyPr>
          <a:lstStyle/>
          <a:p>
            <a:pPr eaLnBrk="0" hangingPunct="0"/>
            <a:r>
              <a:rPr lang="en-US" sz="1200" dirty="0"/>
              <a:t>Source: Adapted from “Jared McCarthy, “Logos: What Makes Them Work (Part 1of 2),” (</a:t>
            </a:r>
            <a:r>
              <a:rPr lang="en-US" sz="1200" dirty="0">
                <a:hlinkClick r:id="rId3"/>
              </a:rPr>
              <a:t>www.marketingprofs.com/5/mccarthy4.asp</a:t>
            </a:r>
            <a:r>
              <a:rPr lang="en-US" sz="1200" dirty="0"/>
              <a:t>), February 22, 2005.</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p>
            <a:r>
              <a:rPr lang="en-US">
                <a:latin typeface="Arial" charset="0"/>
                <a:cs typeface="Arial" charset="0"/>
              </a:rPr>
              <a:t>2-</a:t>
            </a:r>
            <a:fld id="{B0B897BB-335C-4525-9E96-DAE82C811088}" type="slidenum">
              <a:rPr lang="en-US" smtClean="0">
                <a:latin typeface="Arial" charset="0"/>
                <a:cs typeface="Arial" charset="0"/>
              </a:rPr>
              <a:pPr/>
              <a:t>21</a:t>
            </a:fld>
            <a:endParaRPr lang="en-US">
              <a:latin typeface="Arial" charset="0"/>
              <a:cs typeface="Arial" charset="0"/>
            </a:endParaRPr>
          </a:p>
        </p:txBody>
      </p:sp>
      <p:sp>
        <p:nvSpPr>
          <p:cNvPr id="60419" name="Rectangle 2"/>
          <p:cNvSpPr>
            <a:spLocks noGrp="1" noChangeArrowheads="1"/>
          </p:cNvSpPr>
          <p:nvPr>
            <p:ph type="title"/>
          </p:nvPr>
        </p:nvSpPr>
        <p:spPr>
          <a:xfrm>
            <a:off x="838200" y="304800"/>
            <a:ext cx="8001000" cy="838200"/>
          </a:xfrm>
        </p:spPr>
        <p:txBody>
          <a:bodyPr/>
          <a:lstStyle/>
          <a:p>
            <a:pPr algn="ctr" eaLnBrk="1" hangingPunct="1"/>
            <a:r>
              <a:rPr lang="en-US" sz="6000" b="1" dirty="0">
                <a:solidFill>
                  <a:srgbClr val="FF0000"/>
                </a:solidFill>
              </a:rPr>
              <a:t>Branding</a:t>
            </a:r>
          </a:p>
        </p:txBody>
      </p:sp>
      <p:sp>
        <p:nvSpPr>
          <p:cNvPr id="60420" name="Rectangle 3"/>
          <p:cNvSpPr>
            <a:spLocks noGrp="1" noChangeArrowheads="1"/>
          </p:cNvSpPr>
          <p:nvPr>
            <p:ph type="body" idx="1"/>
          </p:nvPr>
        </p:nvSpPr>
        <p:spPr>
          <a:xfrm>
            <a:off x="1295400" y="1600200"/>
            <a:ext cx="7391400" cy="4114800"/>
          </a:xfrm>
        </p:spPr>
        <p:txBody>
          <a:bodyPr/>
          <a:lstStyle/>
          <a:p>
            <a:pPr eaLnBrk="1" hangingPunct="1">
              <a:buClr>
                <a:schemeClr val="tx1"/>
              </a:buClr>
              <a:buFontTx/>
              <a:buChar char="•"/>
            </a:pPr>
            <a:r>
              <a:rPr lang="en-US" dirty="0"/>
              <a:t>Provides quality assurance</a:t>
            </a:r>
          </a:p>
          <a:p>
            <a:pPr eaLnBrk="1" hangingPunct="1">
              <a:buClr>
                <a:schemeClr val="tx1"/>
              </a:buClr>
              <a:buFontTx/>
              <a:buChar char="•"/>
            </a:pPr>
            <a:r>
              <a:rPr lang="en-US" dirty="0"/>
              <a:t>Reduces search time</a:t>
            </a:r>
          </a:p>
          <a:p>
            <a:pPr eaLnBrk="1" hangingPunct="1">
              <a:buClr>
                <a:schemeClr val="tx1"/>
              </a:buClr>
              <a:buFontTx/>
              <a:buChar char="•"/>
            </a:pPr>
            <a:r>
              <a:rPr lang="en-US" dirty="0"/>
              <a:t>Allows a company to charge more</a:t>
            </a:r>
          </a:p>
          <a:p>
            <a:pPr eaLnBrk="1" hangingPunct="1">
              <a:buClr>
                <a:schemeClr val="tx1"/>
              </a:buClr>
              <a:buFontTx/>
              <a:buChar char="•"/>
            </a:pPr>
            <a:r>
              <a:rPr lang="en-US" dirty="0"/>
              <a:t>Transference to other brands sold</a:t>
            </a:r>
          </a:p>
          <a:p>
            <a:pPr eaLnBrk="1" hangingPunct="1">
              <a:buClr>
                <a:schemeClr val="tx1"/>
              </a:buClr>
              <a:buFontTx/>
              <a:buChar char="•"/>
            </a:pPr>
            <a:r>
              <a:rPr lang="en-US" dirty="0"/>
              <a:t>Reduces brand parity</a:t>
            </a:r>
            <a:r>
              <a:rPr lang="zh-CN" altLang="en-US" dirty="0"/>
              <a:t>品牌等同度</a:t>
            </a:r>
            <a:endParaRPr lang="en-US" dirty="0"/>
          </a:p>
        </p:txBody>
      </p:sp>
      <p:sp>
        <p:nvSpPr>
          <p:cNvPr id="6042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6042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6042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2"/>
          </p:nvPr>
        </p:nvSpPr>
        <p:spPr>
          <a:noFill/>
        </p:spPr>
        <p:txBody>
          <a:bodyPr/>
          <a:lstStyle/>
          <a:p>
            <a:r>
              <a:rPr lang="en-US">
                <a:latin typeface="Arial" charset="0"/>
                <a:cs typeface="Arial" charset="0"/>
              </a:rPr>
              <a:t>2-</a:t>
            </a:r>
            <a:fld id="{1A625D2A-0E5D-4149-8B03-1444B37715E0}" type="slidenum">
              <a:rPr lang="en-US" smtClean="0">
                <a:latin typeface="Arial" charset="0"/>
                <a:cs typeface="Arial" charset="0"/>
              </a:rPr>
              <a:pPr/>
              <a:t>22</a:t>
            </a:fld>
            <a:endParaRPr lang="en-US">
              <a:latin typeface="Arial" charset="0"/>
              <a:cs typeface="Arial" charset="0"/>
            </a:endParaRPr>
          </a:p>
        </p:txBody>
      </p:sp>
      <p:sp>
        <p:nvSpPr>
          <p:cNvPr id="62467" name="Rectangle 2"/>
          <p:cNvSpPr>
            <a:spLocks noChangeArrowheads="1"/>
          </p:cNvSpPr>
          <p:nvPr/>
        </p:nvSpPr>
        <p:spPr bwMode="auto">
          <a:xfrm>
            <a:off x="914400" y="381000"/>
            <a:ext cx="7772400" cy="1006475"/>
          </a:xfrm>
          <a:prstGeom prst="rect">
            <a:avLst/>
          </a:prstGeom>
          <a:noFill/>
          <a:ln w="9525">
            <a:noFill/>
            <a:miter lim="800000"/>
            <a:headEnd/>
            <a:tailEnd/>
          </a:ln>
        </p:spPr>
        <p:txBody>
          <a:bodyPr lIns="92075" tIns="46038" rIns="92075" bIns="46038">
            <a:spAutoFit/>
          </a:bodyPr>
          <a:lstStyle/>
          <a:p>
            <a:pPr algn="ctr" eaLnBrk="0" hangingPunct="0"/>
            <a:r>
              <a:rPr lang="en-US" sz="6000" b="1">
                <a:solidFill>
                  <a:srgbClr val="FF0000"/>
                </a:solidFill>
              </a:rPr>
              <a:t>Types of Brands</a:t>
            </a:r>
          </a:p>
        </p:txBody>
      </p:sp>
      <p:sp>
        <p:nvSpPr>
          <p:cNvPr id="62468" name="Rectangle 3"/>
          <p:cNvSpPr>
            <a:spLocks noChangeArrowheads="1"/>
          </p:cNvSpPr>
          <p:nvPr/>
        </p:nvSpPr>
        <p:spPr bwMode="auto">
          <a:xfrm>
            <a:off x="1295400" y="1828800"/>
            <a:ext cx="7620000" cy="3416962"/>
          </a:xfrm>
          <a:prstGeom prst="rect">
            <a:avLst/>
          </a:prstGeom>
          <a:noFill/>
          <a:ln w="9525">
            <a:noFill/>
            <a:miter lim="800000"/>
            <a:headEnd/>
            <a:tailEnd/>
          </a:ln>
        </p:spPr>
        <p:txBody>
          <a:bodyPr lIns="92075" tIns="46038" rIns="92075" bIns="46038">
            <a:spAutoFit/>
          </a:bodyPr>
          <a:lstStyle/>
          <a:p>
            <a:pPr eaLnBrk="0" hangingPunct="0">
              <a:buClr>
                <a:srgbClr val="0070C0"/>
              </a:buClr>
              <a:buFont typeface="Arial" charset="0"/>
              <a:buChar char="•"/>
            </a:pPr>
            <a:r>
              <a:rPr lang="en-US" sz="3200" b="1" dirty="0">
                <a:solidFill>
                  <a:srgbClr val="0000FF"/>
                </a:solidFill>
              </a:rPr>
              <a:t> </a:t>
            </a:r>
            <a:r>
              <a:rPr lang="zh-CN" altLang="en-US" sz="3200" b="1" dirty="0">
                <a:solidFill>
                  <a:srgbClr val="0000FF"/>
                </a:solidFill>
              </a:rPr>
              <a:t>家族品牌</a:t>
            </a:r>
            <a:r>
              <a:rPr lang="en-US" sz="3200" b="1" dirty="0">
                <a:solidFill>
                  <a:srgbClr val="0000FF"/>
                </a:solidFill>
              </a:rPr>
              <a:t>Family brands</a:t>
            </a:r>
          </a:p>
          <a:p>
            <a:pPr lvl="1" eaLnBrk="0" hangingPunct="0">
              <a:buClr>
                <a:srgbClr val="0070C0"/>
              </a:buClr>
              <a:buFont typeface="Arial" charset="0"/>
              <a:buChar char="•"/>
            </a:pPr>
            <a:r>
              <a:rPr lang="en-US" sz="2800" dirty="0"/>
              <a:t> Multiple products under one brand</a:t>
            </a:r>
          </a:p>
          <a:p>
            <a:pPr lvl="1" eaLnBrk="0" hangingPunct="0">
              <a:buClr>
                <a:srgbClr val="0070C0"/>
              </a:buClr>
              <a:buFont typeface="Arial" charset="0"/>
              <a:buChar char="•"/>
            </a:pPr>
            <a:r>
              <a:rPr lang="en-US" sz="2800" b="1" dirty="0"/>
              <a:t> </a:t>
            </a:r>
            <a:r>
              <a:rPr lang="en-US" sz="2800" dirty="0"/>
              <a:t>Transfer associations</a:t>
            </a:r>
            <a:endParaRPr lang="en-US" sz="3200" dirty="0"/>
          </a:p>
          <a:p>
            <a:pPr eaLnBrk="0" hangingPunct="0">
              <a:buClr>
                <a:srgbClr val="0070C0"/>
              </a:buClr>
              <a:buFont typeface="Arial" charset="0"/>
              <a:buChar char="•"/>
            </a:pPr>
            <a:r>
              <a:rPr lang="zh-CN" altLang="en-US" sz="3200" dirty="0">
                <a:solidFill>
                  <a:srgbClr val="0000FF"/>
                </a:solidFill>
              </a:rPr>
              <a:t>品牌延伸</a:t>
            </a:r>
            <a:r>
              <a:rPr lang="en-US" sz="3200" b="1" dirty="0">
                <a:solidFill>
                  <a:srgbClr val="0000FF"/>
                </a:solidFill>
              </a:rPr>
              <a:t>Brand extension</a:t>
            </a:r>
            <a:endParaRPr lang="en-US" sz="3200" dirty="0">
              <a:solidFill>
                <a:srgbClr val="0000FF"/>
              </a:solidFill>
            </a:endParaRPr>
          </a:p>
          <a:p>
            <a:pPr lvl="1" eaLnBrk="0" hangingPunct="0">
              <a:buClr>
                <a:srgbClr val="0070C0"/>
              </a:buClr>
              <a:buFont typeface="Arial" charset="0"/>
              <a:buChar char="•"/>
            </a:pPr>
            <a:r>
              <a:rPr lang="en-US" sz="3200" dirty="0">
                <a:solidFill>
                  <a:srgbClr val="0000FF"/>
                </a:solidFill>
              </a:rPr>
              <a:t> </a:t>
            </a:r>
            <a:r>
              <a:rPr lang="en-US" sz="2800" dirty="0"/>
              <a:t>New good or service</a:t>
            </a:r>
            <a:endParaRPr lang="en-US" sz="3200" dirty="0"/>
          </a:p>
          <a:p>
            <a:pPr eaLnBrk="0" hangingPunct="0">
              <a:buClr>
                <a:srgbClr val="0070C0"/>
              </a:buClr>
              <a:buFont typeface="Arial" charset="0"/>
              <a:buChar char="•"/>
            </a:pPr>
            <a:r>
              <a:rPr lang="en-US" sz="3200" b="1" dirty="0">
                <a:solidFill>
                  <a:srgbClr val="0000FF"/>
                </a:solidFill>
              </a:rPr>
              <a:t> </a:t>
            </a:r>
            <a:r>
              <a:rPr lang="zh-CN" altLang="en-US" sz="3200" b="1" dirty="0">
                <a:solidFill>
                  <a:srgbClr val="0000FF"/>
                </a:solidFill>
              </a:rPr>
              <a:t>侧翼品牌</a:t>
            </a:r>
            <a:r>
              <a:rPr lang="en-US" sz="3200" b="1" dirty="0">
                <a:solidFill>
                  <a:srgbClr val="0000FF"/>
                </a:solidFill>
              </a:rPr>
              <a:t>Flanker brand</a:t>
            </a:r>
          </a:p>
          <a:p>
            <a:pPr lvl="1" eaLnBrk="0" hangingPunct="0">
              <a:buClr>
                <a:srgbClr val="0070C0"/>
              </a:buClr>
              <a:buFont typeface="Arial" charset="0"/>
              <a:buChar char="•"/>
            </a:pPr>
            <a:r>
              <a:rPr lang="en-US" sz="3200" b="1" dirty="0">
                <a:solidFill>
                  <a:srgbClr val="0000FF"/>
                </a:solidFill>
              </a:rPr>
              <a:t> </a:t>
            </a:r>
            <a:r>
              <a:rPr lang="en-US" sz="2800" dirty="0"/>
              <a:t>New brand within current category</a:t>
            </a:r>
            <a:endParaRPr lang="en-US" sz="3200" dirty="0"/>
          </a:p>
        </p:txBody>
      </p:sp>
      <p:sp>
        <p:nvSpPr>
          <p:cNvPr id="6246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6247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6247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Footer Placeholder 2"/>
          <p:cNvSpPr>
            <a:spLocks noGrp="1"/>
          </p:cNvSpPr>
          <p:nvPr>
            <p:ph type="ftr" sz="quarter" idx="11"/>
          </p:nvPr>
        </p:nvSpPr>
        <p:spPr>
          <a:xfrm>
            <a:off x="1676400" y="6553200"/>
            <a:ext cx="6781800" cy="381000"/>
          </a:xfrm>
          <a:noFill/>
        </p:spPr>
        <p:txBody>
          <a:bodyPr/>
          <a:lstStyle/>
          <a:p>
            <a:pPr eaLnBrk="0" hangingPunct="0"/>
            <a:r>
              <a:rPr lang="en-US"/>
              <a:t>Copyright ©2014 by Pearson Education </a:t>
            </a:r>
          </a:p>
        </p:txBody>
      </p:sp>
      <p:sp>
        <p:nvSpPr>
          <p:cNvPr id="64514" name="Slide Number Placeholder 3"/>
          <p:cNvSpPr>
            <a:spLocks noGrp="1"/>
          </p:cNvSpPr>
          <p:nvPr>
            <p:ph type="sldNum" sz="quarter" idx="12"/>
          </p:nvPr>
        </p:nvSpPr>
        <p:spPr>
          <a:noFill/>
        </p:spPr>
        <p:txBody>
          <a:bodyPr/>
          <a:lstStyle/>
          <a:p>
            <a:r>
              <a:rPr lang="en-US">
                <a:latin typeface="Arial" charset="0"/>
                <a:cs typeface="Arial" charset="0"/>
              </a:rPr>
              <a:t>2-</a:t>
            </a:r>
            <a:fld id="{EE369AD6-D57C-4BE9-BB1E-1DF283AE13F0}" type="slidenum">
              <a:rPr lang="en-US" smtClean="0">
                <a:latin typeface="Arial" charset="0"/>
                <a:cs typeface="Arial" charset="0"/>
              </a:rPr>
              <a:pPr/>
              <a:t>23</a:t>
            </a:fld>
            <a:endParaRPr lang="en-US">
              <a:latin typeface="Arial" charset="0"/>
              <a:cs typeface="Arial" charset="0"/>
            </a:endParaRPr>
          </a:p>
        </p:txBody>
      </p:sp>
      <p:sp>
        <p:nvSpPr>
          <p:cNvPr id="64515"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64516"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64517"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64518" name="Rectangle 9"/>
          <p:cNvSpPr>
            <a:spLocks noChangeArrowheads="1"/>
          </p:cNvSpPr>
          <p:nvPr/>
        </p:nvSpPr>
        <p:spPr bwMode="auto">
          <a:xfrm>
            <a:off x="533400" y="228600"/>
            <a:ext cx="7315200" cy="609600"/>
          </a:xfrm>
          <a:prstGeom prst="rect">
            <a:avLst/>
          </a:prstGeom>
          <a:solidFill>
            <a:srgbClr val="333399"/>
          </a:solidFill>
          <a:ln w="12700">
            <a:noFill/>
            <a:miter lim="800000"/>
            <a:headEnd type="none" w="sm" len="sm"/>
            <a:tailEnd type="none" w="sm" len="sm"/>
          </a:ln>
        </p:spPr>
        <p:txBody>
          <a:bodyPr wrap="none" anchor="ctr"/>
          <a:lstStyle/>
          <a:p>
            <a:endParaRPr lang="en-GB">
              <a:solidFill>
                <a:schemeClr val="bg1"/>
              </a:solidFill>
            </a:endParaRPr>
          </a:p>
        </p:txBody>
      </p:sp>
      <p:sp>
        <p:nvSpPr>
          <p:cNvPr id="64519" name="Rectangle 10"/>
          <p:cNvSpPr>
            <a:spLocks noChangeArrowheads="1"/>
          </p:cNvSpPr>
          <p:nvPr/>
        </p:nvSpPr>
        <p:spPr bwMode="auto">
          <a:xfrm>
            <a:off x="533400" y="838200"/>
            <a:ext cx="7315200" cy="6096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64520" name="Text Box 11"/>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r>
              <a:rPr lang="en-US" sz="3200">
                <a:solidFill>
                  <a:srgbClr val="FFFFFF"/>
                </a:solidFill>
              </a:rPr>
              <a:t>FIGURE  2 . 10</a:t>
            </a:r>
          </a:p>
        </p:txBody>
      </p:sp>
      <p:sp>
        <p:nvSpPr>
          <p:cNvPr id="64521" name="Rectangle 12"/>
          <p:cNvSpPr>
            <a:spLocks noChangeArrowheads="1"/>
          </p:cNvSpPr>
          <p:nvPr/>
        </p:nvSpPr>
        <p:spPr bwMode="auto">
          <a:xfrm>
            <a:off x="762000" y="838200"/>
            <a:ext cx="6629400" cy="533400"/>
          </a:xfrm>
          <a:prstGeom prst="rect">
            <a:avLst/>
          </a:prstGeom>
          <a:noFill/>
          <a:ln w="9525">
            <a:noFill/>
            <a:miter lim="800000"/>
            <a:headEnd/>
            <a:tailEnd/>
          </a:ln>
        </p:spPr>
        <p:txBody>
          <a:bodyPr lIns="92075" tIns="46038" rIns="92075" bIns="46038" anchor="ctr"/>
          <a:lstStyle/>
          <a:p>
            <a:pPr eaLnBrk="0" hangingPunct="0"/>
            <a:r>
              <a:rPr lang="en-US" sz="2800" b="1" dirty="0"/>
              <a:t>Brands Sold by Procter &amp; Gamble</a:t>
            </a:r>
            <a:endParaRPr lang="en-US" sz="4000" dirty="0">
              <a:solidFill>
                <a:srgbClr val="B2B2B2"/>
              </a:solidFill>
              <a:latin typeface="Book Antiqua" pitchFamily="18" charset="0"/>
            </a:endParaRPr>
          </a:p>
        </p:txBody>
      </p:sp>
      <p:sp>
        <p:nvSpPr>
          <p:cNvPr id="64522" name="TextBox 11"/>
          <p:cNvSpPr txBox="1">
            <a:spLocks noChangeArrowheads="1"/>
          </p:cNvSpPr>
          <p:nvPr/>
        </p:nvSpPr>
        <p:spPr bwMode="auto">
          <a:xfrm>
            <a:off x="1447800" y="1828800"/>
            <a:ext cx="1727200" cy="457200"/>
          </a:xfrm>
          <a:prstGeom prst="rect">
            <a:avLst/>
          </a:prstGeom>
          <a:noFill/>
          <a:ln w="9525">
            <a:noFill/>
            <a:miter lim="800000"/>
            <a:headEnd/>
            <a:tailEnd/>
          </a:ln>
        </p:spPr>
        <p:txBody>
          <a:bodyPr wrap="none">
            <a:spAutoFit/>
          </a:bodyPr>
          <a:lstStyle/>
          <a:p>
            <a:r>
              <a:rPr lang="en-US" b="1">
                <a:solidFill>
                  <a:srgbClr val="9900FF"/>
                </a:solidFill>
              </a:rPr>
              <a:t>Cosmetics</a:t>
            </a:r>
          </a:p>
        </p:txBody>
      </p:sp>
      <p:sp>
        <p:nvSpPr>
          <p:cNvPr id="64523" name="TextBox 12"/>
          <p:cNvSpPr txBox="1">
            <a:spLocks noChangeArrowheads="1"/>
          </p:cNvSpPr>
          <p:nvPr/>
        </p:nvSpPr>
        <p:spPr bwMode="auto">
          <a:xfrm>
            <a:off x="5486400" y="1676400"/>
            <a:ext cx="2493241" cy="707886"/>
          </a:xfrm>
          <a:prstGeom prst="rect">
            <a:avLst/>
          </a:prstGeom>
          <a:noFill/>
          <a:ln w="9525">
            <a:noFill/>
            <a:miter lim="800000"/>
            <a:headEnd/>
            <a:tailEnd/>
          </a:ln>
        </p:spPr>
        <p:txBody>
          <a:bodyPr wrap="none">
            <a:spAutoFit/>
          </a:bodyPr>
          <a:lstStyle/>
          <a:p>
            <a:r>
              <a:rPr lang="en-US" sz="2000" dirty="0" err="1"/>
              <a:t>CoverGirl</a:t>
            </a:r>
            <a:r>
              <a:rPr lang="zh-CN" altLang="en-US" sz="2000" dirty="0"/>
              <a:t>封面女郎</a:t>
            </a:r>
            <a:endParaRPr lang="en-US" sz="2000" dirty="0"/>
          </a:p>
          <a:p>
            <a:r>
              <a:rPr lang="en-US" sz="2000" dirty="0"/>
              <a:t>Max Factor</a:t>
            </a:r>
            <a:r>
              <a:rPr lang="zh-CN" altLang="en-US" sz="2000" dirty="0"/>
              <a:t>密丝佛陀</a:t>
            </a:r>
            <a:endParaRPr lang="en-US" sz="2000" dirty="0"/>
          </a:p>
        </p:txBody>
      </p:sp>
      <p:cxnSp>
        <p:nvCxnSpPr>
          <p:cNvPr id="64524" name="Straight Arrow Connector 14"/>
          <p:cNvCxnSpPr>
            <a:cxnSpLocks noChangeShapeType="1"/>
            <a:stCxn id="64522" idx="3"/>
          </p:cNvCxnSpPr>
          <p:nvPr/>
        </p:nvCxnSpPr>
        <p:spPr bwMode="auto">
          <a:xfrm flipV="1">
            <a:off x="3175000" y="1903413"/>
            <a:ext cx="2295525" cy="153987"/>
          </a:xfrm>
          <a:prstGeom prst="straightConnector1">
            <a:avLst/>
          </a:prstGeom>
          <a:noFill/>
          <a:ln w="19050" algn="ctr">
            <a:solidFill>
              <a:schemeClr val="tx1"/>
            </a:solidFill>
            <a:miter lim="800000"/>
            <a:headEnd/>
            <a:tailEnd type="arrow" w="med" len="med"/>
          </a:ln>
        </p:spPr>
      </p:cxnSp>
      <p:cxnSp>
        <p:nvCxnSpPr>
          <p:cNvPr id="64525" name="Straight Arrow Connector 15"/>
          <p:cNvCxnSpPr>
            <a:cxnSpLocks noChangeShapeType="1"/>
            <a:stCxn id="64522" idx="3"/>
          </p:cNvCxnSpPr>
          <p:nvPr/>
        </p:nvCxnSpPr>
        <p:spPr bwMode="auto">
          <a:xfrm>
            <a:off x="3175000" y="2057400"/>
            <a:ext cx="2295525" cy="74613"/>
          </a:xfrm>
          <a:prstGeom prst="straightConnector1">
            <a:avLst/>
          </a:prstGeom>
          <a:noFill/>
          <a:ln w="19050" algn="ctr">
            <a:solidFill>
              <a:schemeClr val="tx1"/>
            </a:solidFill>
            <a:miter lim="800000"/>
            <a:headEnd/>
            <a:tailEnd type="arrow" w="med" len="med"/>
          </a:ln>
        </p:spPr>
      </p:cxnSp>
      <p:sp>
        <p:nvSpPr>
          <p:cNvPr id="64526" name="TextBox 18"/>
          <p:cNvSpPr txBox="1">
            <a:spLocks noChangeArrowheads="1"/>
          </p:cNvSpPr>
          <p:nvPr/>
        </p:nvSpPr>
        <p:spPr bwMode="auto">
          <a:xfrm>
            <a:off x="990600" y="2819400"/>
            <a:ext cx="2146300" cy="457200"/>
          </a:xfrm>
          <a:prstGeom prst="rect">
            <a:avLst/>
          </a:prstGeom>
          <a:noFill/>
          <a:ln w="9525">
            <a:noFill/>
            <a:miter lim="800000"/>
            <a:headEnd/>
            <a:tailEnd/>
          </a:ln>
        </p:spPr>
        <p:txBody>
          <a:bodyPr wrap="none">
            <a:spAutoFit/>
          </a:bodyPr>
          <a:lstStyle/>
          <a:p>
            <a:r>
              <a:rPr lang="en-US" b="1">
                <a:solidFill>
                  <a:srgbClr val="9900FF"/>
                </a:solidFill>
              </a:rPr>
              <a:t>Dish washing</a:t>
            </a:r>
          </a:p>
        </p:txBody>
      </p:sp>
      <p:sp>
        <p:nvSpPr>
          <p:cNvPr id="64527" name="TextBox 19"/>
          <p:cNvSpPr txBox="1">
            <a:spLocks noChangeArrowheads="1"/>
          </p:cNvSpPr>
          <p:nvPr/>
        </p:nvSpPr>
        <p:spPr bwMode="auto">
          <a:xfrm>
            <a:off x="1524000" y="4419600"/>
            <a:ext cx="1490663" cy="457200"/>
          </a:xfrm>
          <a:prstGeom prst="rect">
            <a:avLst/>
          </a:prstGeom>
          <a:noFill/>
          <a:ln w="9525">
            <a:noFill/>
            <a:miter lim="800000"/>
            <a:headEnd/>
            <a:tailEnd/>
          </a:ln>
        </p:spPr>
        <p:txBody>
          <a:bodyPr wrap="none">
            <a:spAutoFit/>
          </a:bodyPr>
          <a:lstStyle/>
          <a:p>
            <a:r>
              <a:rPr lang="en-US" b="1">
                <a:solidFill>
                  <a:srgbClr val="9900FF"/>
                </a:solidFill>
              </a:rPr>
              <a:t>Hair care</a:t>
            </a:r>
          </a:p>
        </p:txBody>
      </p:sp>
      <p:sp>
        <p:nvSpPr>
          <p:cNvPr id="64528" name="TextBox 16"/>
          <p:cNvSpPr txBox="1">
            <a:spLocks noChangeArrowheads="1"/>
          </p:cNvSpPr>
          <p:nvPr/>
        </p:nvSpPr>
        <p:spPr bwMode="auto">
          <a:xfrm>
            <a:off x="5508625" y="2438400"/>
            <a:ext cx="1187450" cy="1311275"/>
          </a:xfrm>
          <a:prstGeom prst="rect">
            <a:avLst/>
          </a:prstGeom>
          <a:noFill/>
          <a:ln w="9525">
            <a:noFill/>
            <a:miter lim="800000"/>
            <a:headEnd/>
            <a:tailEnd/>
          </a:ln>
        </p:spPr>
        <p:txBody>
          <a:bodyPr wrap="none">
            <a:spAutoFit/>
          </a:bodyPr>
          <a:lstStyle/>
          <a:p>
            <a:r>
              <a:rPr lang="en-US" sz="2000" dirty="0"/>
              <a:t>Cascade</a:t>
            </a:r>
          </a:p>
          <a:p>
            <a:r>
              <a:rPr lang="en-US" sz="2000" dirty="0"/>
              <a:t>Dawn</a:t>
            </a:r>
          </a:p>
          <a:p>
            <a:r>
              <a:rPr lang="en-US" sz="2000" dirty="0"/>
              <a:t>Ivory</a:t>
            </a:r>
          </a:p>
          <a:p>
            <a:r>
              <a:rPr lang="en-US" sz="2000" dirty="0"/>
              <a:t>Joy</a:t>
            </a:r>
          </a:p>
        </p:txBody>
      </p:sp>
      <p:cxnSp>
        <p:nvCxnSpPr>
          <p:cNvPr id="64529" name="Straight Arrow Connector 20"/>
          <p:cNvCxnSpPr>
            <a:cxnSpLocks noChangeShapeType="1"/>
            <a:stCxn id="64526" idx="3"/>
          </p:cNvCxnSpPr>
          <p:nvPr/>
        </p:nvCxnSpPr>
        <p:spPr bwMode="auto">
          <a:xfrm flipV="1">
            <a:off x="3136900" y="2665413"/>
            <a:ext cx="2330450" cy="382587"/>
          </a:xfrm>
          <a:prstGeom prst="straightConnector1">
            <a:avLst/>
          </a:prstGeom>
          <a:noFill/>
          <a:ln w="19050" algn="ctr">
            <a:solidFill>
              <a:schemeClr val="tx1"/>
            </a:solidFill>
            <a:miter lim="800000"/>
            <a:headEnd/>
            <a:tailEnd type="arrow" w="med" len="med"/>
          </a:ln>
        </p:spPr>
      </p:cxnSp>
      <p:cxnSp>
        <p:nvCxnSpPr>
          <p:cNvPr id="64530" name="Straight Arrow Connector 21"/>
          <p:cNvCxnSpPr>
            <a:cxnSpLocks noChangeShapeType="1"/>
            <a:stCxn id="64526" idx="3"/>
          </p:cNvCxnSpPr>
          <p:nvPr/>
        </p:nvCxnSpPr>
        <p:spPr bwMode="auto">
          <a:xfrm flipV="1">
            <a:off x="3136900" y="2970213"/>
            <a:ext cx="2330450" cy="77787"/>
          </a:xfrm>
          <a:prstGeom prst="straightConnector1">
            <a:avLst/>
          </a:prstGeom>
          <a:noFill/>
          <a:ln w="19050" algn="ctr">
            <a:solidFill>
              <a:schemeClr val="tx1"/>
            </a:solidFill>
            <a:miter lim="800000"/>
            <a:headEnd/>
            <a:tailEnd type="arrow" w="med" len="med"/>
          </a:ln>
        </p:spPr>
      </p:cxnSp>
      <p:cxnSp>
        <p:nvCxnSpPr>
          <p:cNvPr id="64531" name="Straight Arrow Connector 24"/>
          <p:cNvCxnSpPr>
            <a:cxnSpLocks noChangeShapeType="1"/>
          </p:cNvCxnSpPr>
          <p:nvPr/>
        </p:nvCxnSpPr>
        <p:spPr bwMode="auto">
          <a:xfrm>
            <a:off x="3200400" y="3048000"/>
            <a:ext cx="2286000" cy="228600"/>
          </a:xfrm>
          <a:prstGeom prst="straightConnector1">
            <a:avLst/>
          </a:prstGeom>
          <a:noFill/>
          <a:ln w="19050" algn="ctr">
            <a:solidFill>
              <a:schemeClr val="tx1"/>
            </a:solidFill>
            <a:miter lim="800000"/>
            <a:headEnd/>
            <a:tailEnd type="arrow" w="med" len="med"/>
          </a:ln>
        </p:spPr>
      </p:cxnSp>
      <p:cxnSp>
        <p:nvCxnSpPr>
          <p:cNvPr id="64532" name="Straight Arrow Connector 27"/>
          <p:cNvCxnSpPr>
            <a:cxnSpLocks noChangeShapeType="1"/>
          </p:cNvCxnSpPr>
          <p:nvPr/>
        </p:nvCxnSpPr>
        <p:spPr bwMode="auto">
          <a:xfrm>
            <a:off x="3200400" y="3048000"/>
            <a:ext cx="2286000" cy="457200"/>
          </a:xfrm>
          <a:prstGeom prst="straightConnector1">
            <a:avLst/>
          </a:prstGeom>
          <a:noFill/>
          <a:ln w="19050" algn="ctr">
            <a:solidFill>
              <a:schemeClr val="tx1"/>
            </a:solidFill>
            <a:miter lim="800000"/>
            <a:headEnd/>
            <a:tailEnd type="arrow" w="med" len="med"/>
          </a:ln>
        </p:spPr>
      </p:cxnSp>
      <p:sp>
        <p:nvSpPr>
          <p:cNvPr id="64533" name="TextBox 32"/>
          <p:cNvSpPr txBox="1">
            <a:spLocks noChangeArrowheads="1"/>
          </p:cNvSpPr>
          <p:nvPr/>
        </p:nvSpPr>
        <p:spPr bwMode="auto">
          <a:xfrm>
            <a:off x="5486400" y="3810000"/>
            <a:ext cx="2246313" cy="1311275"/>
          </a:xfrm>
          <a:prstGeom prst="rect">
            <a:avLst/>
          </a:prstGeom>
          <a:noFill/>
          <a:ln w="9525">
            <a:noFill/>
            <a:miter lim="800000"/>
            <a:headEnd/>
            <a:tailEnd/>
          </a:ln>
        </p:spPr>
        <p:txBody>
          <a:bodyPr wrap="none">
            <a:spAutoFit/>
          </a:bodyPr>
          <a:lstStyle/>
          <a:p>
            <a:r>
              <a:rPr lang="en-US" sz="2000" dirty="0"/>
              <a:t>Aussie</a:t>
            </a:r>
          </a:p>
          <a:p>
            <a:r>
              <a:rPr lang="en-US" sz="2000" dirty="0"/>
              <a:t>Head &amp; Shoulders</a:t>
            </a:r>
          </a:p>
          <a:p>
            <a:r>
              <a:rPr lang="en-US" sz="2000" dirty="0"/>
              <a:t>Herbal Essences</a:t>
            </a:r>
          </a:p>
          <a:p>
            <a:r>
              <a:rPr lang="en-US" sz="2000" dirty="0"/>
              <a:t>Pantene</a:t>
            </a:r>
          </a:p>
        </p:txBody>
      </p:sp>
      <p:cxnSp>
        <p:nvCxnSpPr>
          <p:cNvPr id="64534" name="Straight Arrow Connector 36"/>
          <p:cNvCxnSpPr>
            <a:cxnSpLocks noChangeShapeType="1"/>
            <a:stCxn id="64527" idx="3"/>
          </p:cNvCxnSpPr>
          <p:nvPr/>
        </p:nvCxnSpPr>
        <p:spPr bwMode="auto">
          <a:xfrm flipV="1">
            <a:off x="3014663" y="4037013"/>
            <a:ext cx="2459037" cy="611187"/>
          </a:xfrm>
          <a:prstGeom prst="straightConnector1">
            <a:avLst/>
          </a:prstGeom>
          <a:noFill/>
          <a:ln w="19050" algn="ctr">
            <a:solidFill>
              <a:schemeClr val="tx1"/>
            </a:solidFill>
            <a:miter lim="800000"/>
            <a:headEnd/>
            <a:tailEnd type="arrow" w="med" len="med"/>
          </a:ln>
        </p:spPr>
      </p:cxnSp>
      <p:cxnSp>
        <p:nvCxnSpPr>
          <p:cNvPr id="64535" name="Straight Arrow Connector 40"/>
          <p:cNvCxnSpPr>
            <a:cxnSpLocks noChangeShapeType="1"/>
          </p:cNvCxnSpPr>
          <p:nvPr/>
        </p:nvCxnSpPr>
        <p:spPr bwMode="auto">
          <a:xfrm>
            <a:off x="3048000" y="4648200"/>
            <a:ext cx="2438400" cy="304800"/>
          </a:xfrm>
          <a:prstGeom prst="straightConnector1">
            <a:avLst/>
          </a:prstGeom>
          <a:noFill/>
          <a:ln w="19050" algn="ctr">
            <a:solidFill>
              <a:schemeClr val="tx1"/>
            </a:solidFill>
            <a:miter lim="800000"/>
            <a:headEnd/>
            <a:tailEnd type="arrow" w="med" len="med"/>
          </a:ln>
        </p:spPr>
      </p:cxnSp>
      <p:cxnSp>
        <p:nvCxnSpPr>
          <p:cNvPr id="64536" name="Straight Arrow Connector 44"/>
          <p:cNvCxnSpPr>
            <a:cxnSpLocks noChangeShapeType="1"/>
          </p:cNvCxnSpPr>
          <p:nvPr/>
        </p:nvCxnSpPr>
        <p:spPr bwMode="auto">
          <a:xfrm flipV="1">
            <a:off x="3048000" y="4648200"/>
            <a:ext cx="2460625" cy="0"/>
          </a:xfrm>
          <a:prstGeom prst="straightConnector1">
            <a:avLst/>
          </a:prstGeom>
          <a:noFill/>
          <a:ln w="19050" algn="ctr">
            <a:solidFill>
              <a:schemeClr val="tx1"/>
            </a:solidFill>
            <a:miter lim="800000"/>
            <a:headEnd/>
            <a:tailEnd type="arrow" w="med" len="med"/>
          </a:ln>
        </p:spPr>
      </p:cxnSp>
      <p:cxnSp>
        <p:nvCxnSpPr>
          <p:cNvPr id="64537" name="Straight Arrow Connector 47"/>
          <p:cNvCxnSpPr>
            <a:cxnSpLocks noChangeShapeType="1"/>
            <a:stCxn id="64527" idx="3"/>
          </p:cNvCxnSpPr>
          <p:nvPr/>
        </p:nvCxnSpPr>
        <p:spPr bwMode="auto">
          <a:xfrm flipV="1">
            <a:off x="3014663" y="4341813"/>
            <a:ext cx="2459037" cy="306387"/>
          </a:xfrm>
          <a:prstGeom prst="straightConnector1">
            <a:avLst/>
          </a:prstGeom>
          <a:noFill/>
          <a:ln w="19050" algn="ctr">
            <a:solidFill>
              <a:schemeClr val="tx1"/>
            </a:solidFill>
            <a:miter lim="800000"/>
            <a:headEnd/>
            <a:tailEnd type="arrow" w="med" len="med"/>
          </a:ln>
        </p:spPr>
      </p:cxn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2"/>
          </p:nvPr>
        </p:nvSpPr>
        <p:spPr>
          <a:noFill/>
        </p:spPr>
        <p:txBody>
          <a:bodyPr/>
          <a:lstStyle/>
          <a:p>
            <a:r>
              <a:rPr lang="en-US">
                <a:latin typeface="Arial" charset="0"/>
                <a:cs typeface="Arial" charset="0"/>
              </a:rPr>
              <a:t>2-</a:t>
            </a:r>
            <a:fld id="{9857E7FD-6D7A-4870-93E9-BC5CF4815BF3}" type="slidenum">
              <a:rPr lang="en-US" smtClean="0">
                <a:latin typeface="Arial" charset="0"/>
                <a:cs typeface="Arial" charset="0"/>
              </a:rPr>
              <a:pPr/>
              <a:t>24</a:t>
            </a:fld>
            <a:endParaRPr lang="en-US">
              <a:latin typeface="Arial" charset="0"/>
              <a:cs typeface="Arial" charset="0"/>
            </a:endParaRPr>
          </a:p>
        </p:txBody>
      </p:sp>
      <p:sp>
        <p:nvSpPr>
          <p:cNvPr id="6656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6656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6656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66566" name="Text Box 8"/>
          <p:cNvSpPr txBox="1">
            <a:spLocks noChangeArrowheads="1"/>
          </p:cNvSpPr>
          <p:nvPr/>
        </p:nvSpPr>
        <p:spPr bwMode="auto">
          <a:xfrm>
            <a:off x="4379913" y="2224088"/>
            <a:ext cx="3565525" cy="519112"/>
          </a:xfrm>
          <a:prstGeom prst="rect">
            <a:avLst/>
          </a:prstGeom>
          <a:noFill/>
          <a:ln w="9525">
            <a:noFill/>
            <a:miter lim="800000"/>
            <a:headEnd/>
            <a:tailEnd/>
          </a:ln>
        </p:spPr>
        <p:txBody>
          <a:bodyPr wrap="none">
            <a:spAutoFit/>
          </a:bodyPr>
          <a:lstStyle/>
          <a:p>
            <a:r>
              <a:rPr lang="en-US" sz="2800" b="1" dirty="0">
                <a:solidFill>
                  <a:srgbClr val="008000"/>
                </a:solidFill>
              </a:rPr>
              <a:t>Ingredient Branding</a:t>
            </a:r>
          </a:p>
        </p:txBody>
      </p:sp>
      <p:sp>
        <p:nvSpPr>
          <p:cNvPr id="66567" name="Text Box 9"/>
          <p:cNvSpPr txBox="1">
            <a:spLocks noChangeArrowheads="1"/>
          </p:cNvSpPr>
          <p:nvPr/>
        </p:nvSpPr>
        <p:spPr bwMode="auto">
          <a:xfrm>
            <a:off x="4303713" y="3352800"/>
            <a:ext cx="3903662" cy="519113"/>
          </a:xfrm>
          <a:prstGeom prst="rect">
            <a:avLst/>
          </a:prstGeom>
          <a:noFill/>
          <a:ln w="9525">
            <a:noFill/>
            <a:miter lim="800000"/>
            <a:headEnd/>
            <a:tailEnd/>
          </a:ln>
        </p:spPr>
        <p:txBody>
          <a:bodyPr wrap="none">
            <a:spAutoFit/>
          </a:bodyPr>
          <a:lstStyle/>
          <a:p>
            <a:r>
              <a:rPr lang="en-US" sz="2800" b="1">
                <a:solidFill>
                  <a:srgbClr val="008000"/>
                </a:solidFill>
              </a:rPr>
              <a:t>Cooperative Branding</a:t>
            </a:r>
          </a:p>
        </p:txBody>
      </p:sp>
      <p:sp>
        <p:nvSpPr>
          <p:cNvPr id="66568" name="Text Box 10"/>
          <p:cNvSpPr txBox="1">
            <a:spLocks noChangeArrowheads="1"/>
          </p:cNvSpPr>
          <p:nvPr/>
        </p:nvSpPr>
        <p:spPr bwMode="auto">
          <a:xfrm>
            <a:off x="4303713" y="4648200"/>
            <a:ext cx="4535487" cy="519113"/>
          </a:xfrm>
          <a:prstGeom prst="rect">
            <a:avLst/>
          </a:prstGeom>
          <a:noFill/>
          <a:ln w="9525">
            <a:noFill/>
            <a:miter lim="800000"/>
            <a:headEnd/>
            <a:tailEnd/>
          </a:ln>
        </p:spPr>
        <p:txBody>
          <a:bodyPr wrap="none">
            <a:spAutoFit/>
          </a:bodyPr>
          <a:lstStyle/>
          <a:p>
            <a:r>
              <a:rPr lang="en-US" sz="2800" b="1">
                <a:solidFill>
                  <a:srgbClr val="008000"/>
                </a:solidFill>
              </a:rPr>
              <a:t>Complementary Branding</a:t>
            </a:r>
          </a:p>
        </p:txBody>
      </p:sp>
      <p:sp>
        <p:nvSpPr>
          <p:cNvPr id="66569" name="Text Box 11"/>
          <p:cNvSpPr txBox="1">
            <a:spLocks noChangeArrowheads="1"/>
          </p:cNvSpPr>
          <p:nvPr/>
        </p:nvSpPr>
        <p:spPr bwMode="auto">
          <a:xfrm>
            <a:off x="722313" y="3276600"/>
            <a:ext cx="2754312" cy="579438"/>
          </a:xfrm>
          <a:prstGeom prst="rect">
            <a:avLst/>
          </a:prstGeom>
          <a:noFill/>
          <a:ln w="9525">
            <a:noFill/>
            <a:miter lim="800000"/>
            <a:headEnd/>
            <a:tailEnd/>
          </a:ln>
        </p:spPr>
        <p:txBody>
          <a:bodyPr wrap="none">
            <a:spAutoFit/>
          </a:bodyPr>
          <a:lstStyle/>
          <a:p>
            <a:r>
              <a:rPr lang="en-US" sz="3200" b="1">
                <a:solidFill>
                  <a:srgbClr val="FF0000"/>
                </a:solidFill>
              </a:rPr>
              <a:t>Co- Branding</a:t>
            </a:r>
          </a:p>
        </p:txBody>
      </p:sp>
      <p:sp>
        <p:nvSpPr>
          <p:cNvPr id="66570" name="Line 12"/>
          <p:cNvSpPr>
            <a:spLocks noChangeShapeType="1"/>
          </p:cNvSpPr>
          <p:nvPr/>
        </p:nvSpPr>
        <p:spPr bwMode="auto">
          <a:xfrm flipV="1">
            <a:off x="3313113" y="2514600"/>
            <a:ext cx="1143000" cy="914400"/>
          </a:xfrm>
          <a:prstGeom prst="line">
            <a:avLst/>
          </a:prstGeom>
          <a:noFill/>
          <a:ln w="57150" cap="rnd">
            <a:solidFill>
              <a:srgbClr val="0000CC"/>
            </a:solidFill>
            <a:prstDash val="sysDot"/>
            <a:round/>
            <a:headEnd/>
            <a:tailEnd type="triangle" w="med" len="med"/>
          </a:ln>
        </p:spPr>
        <p:txBody>
          <a:bodyPr/>
          <a:lstStyle/>
          <a:p>
            <a:endParaRPr lang="en-US"/>
          </a:p>
        </p:txBody>
      </p:sp>
      <p:sp>
        <p:nvSpPr>
          <p:cNvPr id="66571" name="Line 13"/>
          <p:cNvSpPr>
            <a:spLocks noChangeShapeType="1"/>
          </p:cNvSpPr>
          <p:nvPr/>
        </p:nvSpPr>
        <p:spPr bwMode="auto">
          <a:xfrm flipV="1">
            <a:off x="3465513" y="3657600"/>
            <a:ext cx="914400" cy="0"/>
          </a:xfrm>
          <a:prstGeom prst="line">
            <a:avLst/>
          </a:prstGeom>
          <a:noFill/>
          <a:ln w="57150" cap="rnd">
            <a:solidFill>
              <a:srgbClr val="0000CC"/>
            </a:solidFill>
            <a:prstDash val="sysDot"/>
            <a:round/>
            <a:headEnd/>
            <a:tailEnd type="triangle" w="med" len="med"/>
          </a:ln>
        </p:spPr>
        <p:txBody>
          <a:bodyPr/>
          <a:lstStyle/>
          <a:p>
            <a:endParaRPr lang="en-US"/>
          </a:p>
        </p:txBody>
      </p:sp>
      <p:sp>
        <p:nvSpPr>
          <p:cNvPr id="66572" name="Line 14"/>
          <p:cNvSpPr>
            <a:spLocks noChangeShapeType="1"/>
          </p:cNvSpPr>
          <p:nvPr/>
        </p:nvSpPr>
        <p:spPr bwMode="auto">
          <a:xfrm>
            <a:off x="3313113" y="3886200"/>
            <a:ext cx="1066800" cy="1066800"/>
          </a:xfrm>
          <a:prstGeom prst="line">
            <a:avLst/>
          </a:prstGeom>
          <a:noFill/>
          <a:ln w="57150" cap="rnd">
            <a:solidFill>
              <a:srgbClr val="0000CC"/>
            </a:solidFill>
            <a:prstDash val="sysDot"/>
            <a:round/>
            <a:headEnd/>
            <a:tailEnd type="triangle" w="med" len="med"/>
          </a:ln>
        </p:spPr>
        <p:txBody>
          <a:bodyPr/>
          <a:lstStyle/>
          <a:p>
            <a:endParaRPr lang="en-US"/>
          </a:p>
        </p:txBody>
      </p:sp>
      <p:sp>
        <p:nvSpPr>
          <p:cNvPr id="66573" name="Rectangle 15"/>
          <p:cNvSpPr>
            <a:spLocks noChangeArrowheads="1"/>
          </p:cNvSpPr>
          <p:nvPr/>
        </p:nvSpPr>
        <p:spPr bwMode="auto">
          <a:xfrm>
            <a:off x="533400" y="228600"/>
            <a:ext cx="7315200" cy="609600"/>
          </a:xfrm>
          <a:prstGeom prst="rect">
            <a:avLst/>
          </a:prstGeom>
          <a:solidFill>
            <a:srgbClr val="333399"/>
          </a:solidFill>
          <a:ln w="12700">
            <a:noFill/>
            <a:miter lim="800000"/>
            <a:headEnd type="none" w="sm" len="sm"/>
            <a:tailEnd type="none" w="sm" len="sm"/>
          </a:ln>
        </p:spPr>
        <p:txBody>
          <a:bodyPr wrap="none" anchor="ctr"/>
          <a:lstStyle/>
          <a:p>
            <a:endParaRPr lang="en-GB" sz="2800">
              <a:solidFill>
                <a:schemeClr val="bg1"/>
              </a:solidFill>
            </a:endParaRPr>
          </a:p>
        </p:txBody>
      </p:sp>
      <p:sp>
        <p:nvSpPr>
          <p:cNvPr id="66574" name="Rectangle 16"/>
          <p:cNvSpPr>
            <a:spLocks noChangeArrowheads="1"/>
          </p:cNvSpPr>
          <p:nvPr/>
        </p:nvSpPr>
        <p:spPr bwMode="auto">
          <a:xfrm>
            <a:off x="533400" y="838200"/>
            <a:ext cx="7315200" cy="6096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66575" name="Text Box 17"/>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r>
              <a:rPr lang="en-US" sz="3200">
                <a:solidFill>
                  <a:srgbClr val="FFFFFF"/>
                </a:solidFill>
              </a:rPr>
              <a:t>F I G U R E    2 . 11</a:t>
            </a:r>
          </a:p>
        </p:txBody>
      </p:sp>
      <p:sp>
        <p:nvSpPr>
          <p:cNvPr id="66576" name="Rectangle 18"/>
          <p:cNvSpPr>
            <a:spLocks noChangeArrowheads="1"/>
          </p:cNvSpPr>
          <p:nvPr/>
        </p:nvSpPr>
        <p:spPr bwMode="auto">
          <a:xfrm>
            <a:off x="609600" y="838200"/>
            <a:ext cx="6400800" cy="533400"/>
          </a:xfrm>
          <a:prstGeom prst="rect">
            <a:avLst/>
          </a:prstGeom>
          <a:noFill/>
          <a:ln w="9525">
            <a:noFill/>
            <a:miter lim="800000"/>
            <a:headEnd/>
            <a:tailEnd/>
          </a:ln>
        </p:spPr>
        <p:txBody>
          <a:bodyPr lIns="92075" tIns="46038" rIns="92075" bIns="46038" anchor="ctr"/>
          <a:lstStyle/>
          <a:p>
            <a:pPr eaLnBrk="0" hangingPunct="0"/>
            <a:r>
              <a:rPr lang="zh-CN" altLang="en-US" sz="3200" b="1" dirty="0"/>
              <a:t>品牌联合</a:t>
            </a:r>
            <a:endParaRPr lang="en-US" sz="4400" dirty="0">
              <a:solidFill>
                <a:srgbClr val="B2B2B2"/>
              </a:solidFill>
              <a:latin typeface="Book Antiqua" pitchFamily="18"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p>
            <a:r>
              <a:rPr lang="en-US">
                <a:latin typeface="Arial" charset="0"/>
                <a:cs typeface="Arial" charset="0"/>
              </a:rPr>
              <a:t>2-</a:t>
            </a:r>
            <a:fld id="{2BE6C831-0CFA-4378-B7EB-365788EEEF9F}" type="slidenum">
              <a:rPr lang="en-US" smtClean="0">
                <a:latin typeface="Arial" charset="0"/>
                <a:cs typeface="Arial" charset="0"/>
              </a:rPr>
              <a:pPr/>
              <a:t>25</a:t>
            </a:fld>
            <a:endParaRPr lang="en-US">
              <a:latin typeface="Arial" charset="0"/>
              <a:cs typeface="Arial" charset="0"/>
            </a:endParaRPr>
          </a:p>
        </p:txBody>
      </p:sp>
      <p:sp>
        <p:nvSpPr>
          <p:cNvPr id="68611" name="Rectangle 2"/>
          <p:cNvSpPr>
            <a:spLocks noGrp="1" noChangeArrowheads="1"/>
          </p:cNvSpPr>
          <p:nvPr>
            <p:ph type="title"/>
          </p:nvPr>
        </p:nvSpPr>
        <p:spPr>
          <a:xfrm>
            <a:off x="609600" y="304800"/>
            <a:ext cx="8229600" cy="1066800"/>
          </a:xfrm>
        </p:spPr>
        <p:txBody>
          <a:bodyPr/>
          <a:lstStyle/>
          <a:p>
            <a:pPr algn="ctr" eaLnBrk="1" hangingPunct="1"/>
            <a:r>
              <a:rPr lang="zh-CN" altLang="en-US" b="1" dirty="0">
                <a:solidFill>
                  <a:srgbClr val="FF0000"/>
                </a:solidFill>
              </a:rPr>
              <a:t>培育强大品牌</a:t>
            </a:r>
            <a:endParaRPr lang="en-US" b="1" dirty="0">
              <a:solidFill>
                <a:srgbClr val="FF0000"/>
              </a:solidFill>
            </a:endParaRPr>
          </a:p>
        </p:txBody>
      </p:sp>
      <p:sp>
        <p:nvSpPr>
          <p:cNvPr id="68612" name="Rectangle 3"/>
          <p:cNvSpPr>
            <a:spLocks noGrp="1" noChangeArrowheads="1"/>
          </p:cNvSpPr>
          <p:nvPr>
            <p:ph type="body" idx="1"/>
          </p:nvPr>
        </p:nvSpPr>
        <p:spPr>
          <a:xfrm>
            <a:off x="1219200" y="2514600"/>
            <a:ext cx="7086600" cy="3200400"/>
          </a:xfrm>
        </p:spPr>
        <p:txBody>
          <a:bodyPr/>
          <a:lstStyle/>
          <a:p>
            <a:pPr eaLnBrk="1" hangingPunct="1">
              <a:buClr>
                <a:schemeClr val="tx1"/>
              </a:buClr>
              <a:buFontTx/>
              <a:buChar char="•"/>
            </a:pPr>
            <a:r>
              <a:rPr lang="zh-CN" altLang="en-US" sz="2400" dirty="0"/>
              <a:t>品牌如今占据何种位置？</a:t>
            </a:r>
            <a:endParaRPr lang="en-US" altLang="zh-CN" sz="2400" dirty="0"/>
          </a:p>
          <a:p>
            <a:pPr eaLnBrk="1" hangingPunct="1">
              <a:buClr>
                <a:schemeClr val="tx1"/>
              </a:buClr>
              <a:buFontTx/>
              <a:buChar char="•"/>
            </a:pPr>
            <a:r>
              <a:rPr lang="zh-CN" altLang="en-US" sz="2400" dirty="0"/>
              <a:t>你的目标是什么？</a:t>
            </a:r>
            <a:endParaRPr lang="en-US" sz="2400" dirty="0"/>
          </a:p>
          <a:p>
            <a:pPr eaLnBrk="1" hangingPunct="1">
              <a:buClr>
                <a:schemeClr val="tx1"/>
              </a:buClr>
              <a:buFontTx/>
              <a:buChar char="•"/>
            </a:pPr>
            <a:r>
              <a:rPr lang="zh-CN" altLang="en-US" sz="2400" dirty="0"/>
              <a:t>你在塑造品牌和企业形象方面正在做哪些工作？</a:t>
            </a:r>
            <a:endParaRPr lang="en-US" sz="2400" dirty="0"/>
          </a:p>
          <a:p>
            <a:pPr eaLnBrk="1" hangingPunct="1">
              <a:buClr>
                <a:schemeClr val="tx1"/>
              </a:buClr>
              <a:buFontTx/>
              <a:buChar char="•"/>
            </a:pPr>
            <a:r>
              <a:rPr lang="zh-CN" altLang="en-US" sz="2400" dirty="0"/>
              <a:t>你的品牌优势是什么？不足是什么？</a:t>
            </a:r>
            <a:endParaRPr lang="en-US" sz="2400" dirty="0"/>
          </a:p>
          <a:p>
            <a:pPr eaLnBrk="1" hangingPunct="1">
              <a:buClr>
                <a:schemeClr val="tx1"/>
              </a:buClr>
              <a:buFontTx/>
              <a:buChar char="•"/>
            </a:pPr>
            <a:r>
              <a:rPr lang="zh-CN" altLang="en-US" sz="2400" dirty="0"/>
              <a:t>应当先抓住哪些机会？</a:t>
            </a:r>
            <a:endParaRPr lang="en-US" altLang="zh-CN" sz="2400" dirty="0"/>
          </a:p>
          <a:p>
            <a:pPr eaLnBrk="1" hangingPunct="1">
              <a:buClr>
                <a:schemeClr val="tx1"/>
              </a:buClr>
              <a:buFontTx/>
              <a:buChar char="•"/>
            </a:pPr>
            <a:r>
              <a:rPr lang="en-US" sz="2400" dirty="0"/>
              <a:t>Where are the pitfalls?</a:t>
            </a:r>
          </a:p>
        </p:txBody>
      </p:sp>
      <p:sp>
        <p:nvSpPr>
          <p:cNvPr id="68613" name="Text Box 4"/>
          <p:cNvSpPr txBox="1">
            <a:spLocks noChangeArrowheads="1"/>
          </p:cNvSpPr>
          <p:nvPr/>
        </p:nvSpPr>
        <p:spPr bwMode="auto">
          <a:xfrm>
            <a:off x="609600" y="1828800"/>
            <a:ext cx="8534400" cy="427038"/>
          </a:xfrm>
          <a:prstGeom prst="rect">
            <a:avLst/>
          </a:prstGeom>
          <a:noFill/>
          <a:ln w="9525">
            <a:noFill/>
            <a:miter lim="800000"/>
            <a:headEnd/>
            <a:tailEnd/>
          </a:ln>
        </p:spPr>
        <p:txBody>
          <a:bodyPr>
            <a:spAutoFit/>
          </a:bodyPr>
          <a:lstStyle/>
          <a:p>
            <a:pPr algn="ctr"/>
            <a:r>
              <a:rPr lang="zh-CN" altLang="en-US" sz="2200" b="1" dirty="0">
                <a:solidFill>
                  <a:schemeClr val="hlink"/>
                </a:solidFill>
              </a:rPr>
              <a:t>理解消费者为何购买和重复购买某个品牌</a:t>
            </a:r>
            <a:endParaRPr lang="en-US" sz="2200" b="1" dirty="0">
              <a:solidFill>
                <a:schemeClr val="hlink"/>
              </a:solidFill>
            </a:endParaRPr>
          </a:p>
        </p:txBody>
      </p:sp>
      <p:sp>
        <p:nvSpPr>
          <p:cNvPr id="68614"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68615"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68616"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r>
              <a:rPr lang="en-US">
                <a:latin typeface="Arial" charset="0"/>
                <a:cs typeface="Arial" charset="0"/>
              </a:rPr>
              <a:t>2-</a:t>
            </a:r>
            <a:fld id="{0C462523-C864-460B-9148-22FFD8B0ABCB}" type="slidenum">
              <a:rPr lang="en-US" smtClean="0">
                <a:latin typeface="Arial" charset="0"/>
                <a:cs typeface="Arial" charset="0"/>
              </a:rPr>
              <a:pPr/>
              <a:t>26</a:t>
            </a:fld>
            <a:endParaRPr lang="en-US">
              <a:latin typeface="Arial" charset="0"/>
              <a:cs typeface="Arial" charset="0"/>
            </a:endParaRPr>
          </a:p>
        </p:txBody>
      </p:sp>
      <p:sp>
        <p:nvSpPr>
          <p:cNvPr id="70659" name="Rectangle 3"/>
          <p:cNvSpPr>
            <a:spLocks noGrp="1" noChangeArrowheads="1"/>
          </p:cNvSpPr>
          <p:nvPr>
            <p:ph type="body" idx="1"/>
          </p:nvPr>
        </p:nvSpPr>
        <p:spPr>
          <a:xfrm>
            <a:off x="990600" y="1633538"/>
            <a:ext cx="7696200" cy="4538662"/>
          </a:xfrm>
        </p:spPr>
        <p:txBody>
          <a:bodyPr/>
          <a:lstStyle/>
          <a:p>
            <a:r>
              <a:rPr lang="zh-CN" altLang="en-US" sz="2800" dirty="0"/>
              <a:t>投资于品牌</a:t>
            </a:r>
            <a:endParaRPr lang="en-US" altLang="zh-CN" sz="2800" dirty="0"/>
          </a:p>
          <a:p>
            <a:r>
              <a:rPr lang="zh-CN" altLang="en-US" sz="2800" dirty="0"/>
              <a:t>创造认知</a:t>
            </a:r>
            <a:endParaRPr lang="en-US" altLang="zh-CN" sz="2800" dirty="0"/>
          </a:p>
          <a:p>
            <a:r>
              <a:rPr lang="zh-CN" altLang="en-US" sz="2800" dirty="0"/>
              <a:t>提供真实性和独特性</a:t>
            </a:r>
            <a:endParaRPr lang="en-US" sz="2800" dirty="0"/>
          </a:p>
          <a:p>
            <a:r>
              <a:rPr lang="zh-CN" altLang="en-US" sz="2800" dirty="0"/>
              <a:t>建立信任</a:t>
            </a:r>
            <a:endParaRPr lang="en-US" altLang="zh-CN" sz="2800" dirty="0"/>
          </a:p>
          <a:p>
            <a:r>
              <a:rPr lang="zh-CN" altLang="en-US" sz="2800" dirty="0"/>
              <a:t>传递经验</a:t>
            </a:r>
            <a:endParaRPr lang="en-US" sz="2800" dirty="0"/>
          </a:p>
          <a:p>
            <a:r>
              <a:rPr lang="zh-CN" altLang="en-US" sz="2800" dirty="0"/>
              <a:t>提供价值</a:t>
            </a:r>
            <a:endParaRPr lang="en-US" altLang="zh-CN" sz="2800" dirty="0"/>
          </a:p>
          <a:p>
            <a:r>
              <a:rPr lang="zh-CN" altLang="en-US" sz="2800" dirty="0"/>
              <a:t>利用社交媒体</a:t>
            </a:r>
            <a:endParaRPr lang="en-US" altLang="zh-CN" sz="2800" dirty="0"/>
          </a:p>
          <a:p>
            <a:r>
              <a:rPr lang="zh-CN" altLang="en-US" sz="2800" dirty="0"/>
              <a:t>利用移动媒体</a:t>
            </a:r>
            <a:endParaRPr lang="en-US" altLang="zh-CN" sz="2800" dirty="0"/>
          </a:p>
          <a:p>
            <a:r>
              <a:rPr lang="zh-CN" altLang="en-US" sz="2800" dirty="0"/>
              <a:t>负责任的行动</a:t>
            </a:r>
            <a:endParaRPr lang="en-US" sz="2800" dirty="0"/>
          </a:p>
        </p:txBody>
      </p:sp>
      <p:sp>
        <p:nvSpPr>
          <p:cNvPr id="70660"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7066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70662"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70663" name="Rectangle 8"/>
          <p:cNvSpPr>
            <a:spLocks noChangeArrowheads="1"/>
          </p:cNvSpPr>
          <p:nvPr/>
        </p:nvSpPr>
        <p:spPr bwMode="auto">
          <a:xfrm>
            <a:off x="533400" y="228600"/>
            <a:ext cx="7315200" cy="609600"/>
          </a:xfrm>
          <a:prstGeom prst="rect">
            <a:avLst/>
          </a:prstGeom>
          <a:solidFill>
            <a:srgbClr val="333399"/>
          </a:solidFill>
          <a:ln w="12700">
            <a:noFill/>
            <a:miter lim="800000"/>
            <a:headEnd type="none" w="sm" len="sm"/>
            <a:tailEnd type="none" w="sm" len="sm"/>
          </a:ln>
        </p:spPr>
        <p:txBody>
          <a:bodyPr wrap="none" anchor="ctr"/>
          <a:lstStyle/>
          <a:p>
            <a:endParaRPr lang="en-GB" sz="2800">
              <a:solidFill>
                <a:schemeClr val="bg1"/>
              </a:solidFill>
            </a:endParaRPr>
          </a:p>
        </p:txBody>
      </p:sp>
      <p:sp>
        <p:nvSpPr>
          <p:cNvPr id="70664" name="Rectangle 9"/>
          <p:cNvSpPr>
            <a:spLocks noChangeArrowheads="1"/>
          </p:cNvSpPr>
          <p:nvPr/>
        </p:nvSpPr>
        <p:spPr bwMode="auto">
          <a:xfrm>
            <a:off x="533400" y="838200"/>
            <a:ext cx="7315200" cy="6096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70665" name="Text Box 10"/>
          <p:cNvSpPr txBox="1">
            <a:spLocks noChangeArrowheads="1"/>
          </p:cNvSpPr>
          <p:nvPr/>
        </p:nvSpPr>
        <p:spPr bwMode="auto">
          <a:xfrm>
            <a:off x="685800" y="258763"/>
            <a:ext cx="3810000" cy="519112"/>
          </a:xfrm>
          <a:prstGeom prst="rect">
            <a:avLst/>
          </a:prstGeom>
          <a:noFill/>
          <a:ln w="12700">
            <a:noFill/>
            <a:miter lim="800000"/>
            <a:headEnd type="none" w="sm" len="sm"/>
            <a:tailEnd type="none" w="sm" len="sm"/>
          </a:ln>
        </p:spPr>
        <p:txBody>
          <a:bodyPr>
            <a:spAutoFit/>
          </a:bodyPr>
          <a:lstStyle/>
          <a:p>
            <a:r>
              <a:rPr lang="en-US" sz="2800">
                <a:solidFill>
                  <a:srgbClr val="FFFFFF"/>
                </a:solidFill>
              </a:rPr>
              <a:t>F I G U R E    2 . 12</a:t>
            </a:r>
          </a:p>
        </p:txBody>
      </p:sp>
      <p:sp>
        <p:nvSpPr>
          <p:cNvPr id="70666" name="Rectangle 11"/>
          <p:cNvSpPr>
            <a:spLocks noChangeArrowheads="1"/>
          </p:cNvSpPr>
          <p:nvPr/>
        </p:nvSpPr>
        <p:spPr bwMode="auto">
          <a:xfrm>
            <a:off x="609600" y="838200"/>
            <a:ext cx="7086600" cy="533400"/>
          </a:xfrm>
          <a:prstGeom prst="rect">
            <a:avLst/>
          </a:prstGeom>
          <a:noFill/>
          <a:ln w="9525">
            <a:noFill/>
            <a:miter lim="800000"/>
            <a:headEnd/>
            <a:tailEnd/>
          </a:ln>
        </p:spPr>
        <p:txBody>
          <a:bodyPr lIns="92075" tIns="46038" rIns="92075" bIns="46038" anchor="ctr"/>
          <a:lstStyle/>
          <a:p>
            <a:pPr eaLnBrk="0" hangingPunct="0"/>
            <a:r>
              <a:rPr lang="en-US" sz="3200" b="1" dirty="0"/>
              <a:t>Building Powerful Brands</a:t>
            </a:r>
            <a:endParaRPr lang="en-US" sz="4400" dirty="0">
              <a:solidFill>
                <a:srgbClr val="B2B2B2"/>
              </a:solidFill>
              <a:latin typeface="Book Antiqua" pitchFamily="18"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2"/>
          <p:cNvSpPr>
            <a:spLocks noGrp="1"/>
          </p:cNvSpPr>
          <p:nvPr>
            <p:ph type="title"/>
          </p:nvPr>
        </p:nvSpPr>
        <p:spPr>
          <a:xfrm>
            <a:off x="838200" y="304800"/>
            <a:ext cx="7620000" cy="1143000"/>
          </a:xfrm>
        </p:spPr>
        <p:txBody>
          <a:bodyPr/>
          <a:lstStyle/>
          <a:p>
            <a:pPr algn="ctr"/>
            <a:r>
              <a:rPr lang="zh-CN" altLang="en-US" sz="6600" dirty="0">
                <a:solidFill>
                  <a:srgbClr val="FF0000"/>
                </a:solidFill>
              </a:rPr>
              <a:t>品牌忠诚</a:t>
            </a:r>
            <a:endParaRPr lang="en-US" sz="6600" dirty="0">
              <a:solidFill>
                <a:srgbClr val="FF0000"/>
              </a:solidFill>
            </a:endParaRPr>
          </a:p>
        </p:txBody>
      </p:sp>
      <p:sp>
        <p:nvSpPr>
          <p:cNvPr id="74754" name="Content Placeholder 3"/>
          <p:cNvSpPr>
            <a:spLocks noGrp="1"/>
          </p:cNvSpPr>
          <p:nvPr>
            <p:ph idx="1"/>
          </p:nvPr>
        </p:nvSpPr>
        <p:spPr>
          <a:xfrm>
            <a:off x="1371600" y="1752600"/>
            <a:ext cx="7620000" cy="4114800"/>
          </a:xfrm>
        </p:spPr>
        <p:txBody>
          <a:bodyPr/>
          <a:lstStyle/>
          <a:p>
            <a:r>
              <a:rPr lang="en-US" dirty="0"/>
              <a:t>Ultimate objective</a:t>
            </a:r>
          </a:p>
          <a:p>
            <a:r>
              <a:rPr lang="en-US" dirty="0"/>
              <a:t>Only brand customers purchase</a:t>
            </a:r>
          </a:p>
          <a:p>
            <a:r>
              <a:rPr lang="en-US" dirty="0"/>
              <a:t>Drivers of brand loyalty</a:t>
            </a:r>
          </a:p>
          <a:p>
            <a:pPr lvl="1"/>
            <a:r>
              <a:rPr lang="en-US" dirty="0"/>
              <a:t>Emotion</a:t>
            </a:r>
          </a:p>
          <a:p>
            <a:pPr lvl="1"/>
            <a:r>
              <a:rPr lang="en-US" dirty="0"/>
              <a:t>Value</a:t>
            </a:r>
          </a:p>
          <a:p>
            <a:r>
              <a:rPr lang="en-US" dirty="0"/>
              <a:t>Consumer experience</a:t>
            </a:r>
          </a:p>
        </p:txBody>
      </p:sp>
      <p:sp>
        <p:nvSpPr>
          <p:cNvPr id="74756" name="Slide Number Placeholder 5"/>
          <p:cNvSpPr>
            <a:spLocks noGrp="1"/>
          </p:cNvSpPr>
          <p:nvPr>
            <p:ph type="sldNum" sz="quarter" idx="12"/>
          </p:nvPr>
        </p:nvSpPr>
        <p:spPr>
          <a:noFill/>
        </p:spPr>
        <p:txBody>
          <a:bodyPr/>
          <a:lstStyle/>
          <a:p>
            <a:r>
              <a:rPr lang="en-US">
                <a:latin typeface="Arial" charset="0"/>
                <a:cs typeface="Arial" charset="0"/>
              </a:rPr>
              <a:t>2-</a:t>
            </a:r>
            <a:fld id="{E6B76E16-4CCF-4D5D-9C78-6388FD3AD720}" type="slidenum">
              <a:rPr lang="en-US" smtClean="0">
                <a:latin typeface="Arial" charset="0"/>
                <a:cs typeface="Arial" charset="0"/>
              </a:rPr>
              <a:pPr/>
              <a:t>27</a:t>
            </a:fld>
            <a:endParaRPr lang="en-US">
              <a:latin typeface="Arial" charset="0"/>
              <a:cs typeface="Arial" charset="0"/>
            </a:endParaRPr>
          </a:p>
        </p:txBody>
      </p:sp>
      <p:sp>
        <p:nvSpPr>
          <p:cNvPr id="74757"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74758"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74759"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2"/>
          </p:nvPr>
        </p:nvSpPr>
        <p:spPr>
          <a:noFill/>
        </p:spPr>
        <p:txBody>
          <a:bodyPr/>
          <a:lstStyle/>
          <a:p>
            <a:r>
              <a:rPr lang="en-US">
                <a:latin typeface="Arial" charset="0"/>
                <a:cs typeface="Arial" charset="0"/>
              </a:rPr>
              <a:t>2-</a:t>
            </a:r>
            <a:fld id="{6B4339BD-B033-4880-944F-621DD2816ED7}" type="slidenum">
              <a:rPr lang="en-US" smtClean="0">
                <a:latin typeface="Arial" charset="0"/>
                <a:cs typeface="Arial" charset="0"/>
              </a:rPr>
              <a:pPr/>
              <a:t>28</a:t>
            </a:fld>
            <a:endParaRPr lang="en-US">
              <a:latin typeface="Arial" charset="0"/>
              <a:cs typeface="Arial" charset="0"/>
            </a:endParaRPr>
          </a:p>
        </p:txBody>
      </p:sp>
      <p:sp>
        <p:nvSpPr>
          <p:cNvPr id="8089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8090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8090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80902" name="Rectangle 8"/>
          <p:cNvSpPr>
            <a:spLocks noChangeArrowheads="1"/>
          </p:cNvSpPr>
          <p:nvPr/>
        </p:nvSpPr>
        <p:spPr bwMode="auto">
          <a:xfrm>
            <a:off x="533400" y="228600"/>
            <a:ext cx="7315200" cy="609600"/>
          </a:xfrm>
          <a:prstGeom prst="rect">
            <a:avLst/>
          </a:prstGeom>
          <a:solidFill>
            <a:srgbClr val="333399"/>
          </a:solidFill>
          <a:ln w="12700">
            <a:noFill/>
            <a:miter lim="800000"/>
            <a:headEnd type="none" w="sm" len="sm"/>
            <a:tailEnd type="none" w="sm" len="sm"/>
          </a:ln>
        </p:spPr>
        <p:txBody>
          <a:bodyPr wrap="none" anchor="ctr"/>
          <a:lstStyle/>
          <a:p>
            <a:endParaRPr lang="en-GB" sz="2800">
              <a:solidFill>
                <a:schemeClr val="bg1"/>
              </a:solidFill>
            </a:endParaRPr>
          </a:p>
        </p:txBody>
      </p:sp>
      <p:sp>
        <p:nvSpPr>
          <p:cNvPr id="80903" name="Rectangle 9"/>
          <p:cNvSpPr>
            <a:spLocks noChangeArrowheads="1"/>
          </p:cNvSpPr>
          <p:nvPr/>
        </p:nvSpPr>
        <p:spPr bwMode="auto">
          <a:xfrm>
            <a:off x="533400" y="838200"/>
            <a:ext cx="7315200" cy="6096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80904" name="Text Box 10"/>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r>
              <a:rPr lang="en-US" sz="3200">
                <a:solidFill>
                  <a:srgbClr val="FFFFFF"/>
                </a:solidFill>
              </a:rPr>
              <a:t>F I G U R E    2 . 15</a:t>
            </a:r>
          </a:p>
        </p:txBody>
      </p:sp>
      <p:sp>
        <p:nvSpPr>
          <p:cNvPr id="80905" name="Rectangle 11"/>
          <p:cNvSpPr>
            <a:spLocks noChangeArrowheads="1"/>
          </p:cNvSpPr>
          <p:nvPr/>
        </p:nvSpPr>
        <p:spPr bwMode="auto">
          <a:xfrm>
            <a:off x="609600" y="838200"/>
            <a:ext cx="7239000" cy="533400"/>
          </a:xfrm>
          <a:prstGeom prst="rect">
            <a:avLst/>
          </a:prstGeom>
          <a:noFill/>
          <a:ln w="9525">
            <a:noFill/>
            <a:miter lim="800000"/>
            <a:headEnd/>
            <a:tailEnd/>
          </a:ln>
        </p:spPr>
        <p:txBody>
          <a:bodyPr lIns="92075" tIns="46038" rIns="92075" bIns="46038" anchor="ctr"/>
          <a:lstStyle/>
          <a:p>
            <a:pPr eaLnBrk="0" hangingPunct="0"/>
            <a:r>
              <a:rPr lang="zh-CN" altLang="en-US" sz="3200" b="1" dirty="0"/>
              <a:t>测量品牌资产</a:t>
            </a:r>
            <a:endParaRPr lang="en-US" sz="4400" dirty="0">
              <a:solidFill>
                <a:srgbClr val="B2B2B2"/>
              </a:solidFill>
              <a:latin typeface="Book Antiqua" pitchFamily="18" charset="0"/>
            </a:endParaRPr>
          </a:p>
        </p:txBody>
      </p:sp>
      <p:sp>
        <p:nvSpPr>
          <p:cNvPr id="80906" name="Content Placeholder 2"/>
          <p:cNvSpPr txBox="1">
            <a:spLocks/>
          </p:cNvSpPr>
          <p:nvPr/>
        </p:nvSpPr>
        <p:spPr bwMode="auto">
          <a:xfrm>
            <a:off x="990600" y="1905000"/>
            <a:ext cx="7467600" cy="4038600"/>
          </a:xfrm>
          <a:prstGeom prst="rect">
            <a:avLst/>
          </a:prstGeom>
          <a:noFill/>
          <a:ln w="9525">
            <a:noFill/>
            <a:miter lim="800000"/>
            <a:headEnd/>
            <a:tailEnd/>
          </a:ln>
        </p:spPr>
        <p:txBody>
          <a:bodyPr/>
          <a:lstStyle/>
          <a:p>
            <a:pPr marL="342900" indent="-342900" eaLnBrk="0" hangingPunct="0">
              <a:spcBef>
                <a:spcPct val="20000"/>
              </a:spcBef>
              <a:buClr>
                <a:schemeClr val="accent1"/>
              </a:buClr>
              <a:buSzPct val="80000"/>
              <a:buFont typeface="Wingdings" pitchFamily="2" charset="2"/>
              <a:buChar char="n"/>
            </a:pPr>
            <a:r>
              <a:rPr lang="en-US" sz="4000" dirty="0"/>
              <a:t> Financial value</a:t>
            </a:r>
          </a:p>
          <a:p>
            <a:pPr marL="342900" indent="-342900" eaLnBrk="0" hangingPunct="0">
              <a:spcBef>
                <a:spcPct val="20000"/>
              </a:spcBef>
              <a:buClr>
                <a:schemeClr val="accent1"/>
              </a:buClr>
              <a:buSzPct val="80000"/>
              <a:buFont typeface="Wingdings" pitchFamily="2" charset="2"/>
              <a:buChar char="n"/>
            </a:pPr>
            <a:r>
              <a:rPr lang="en-US" sz="4000" dirty="0"/>
              <a:t> Stock market value</a:t>
            </a:r>
          </a:p>
          <a:p>
            <a:pPr marL="342900" indent="-342900" eaLnBrk="0" hangingPunct="0">
              <a:spcBef>
                <a:spcPct val="20000"/>
              </a:spcBef>
              <a:buClr>
                <a:schemeClr val="accent1"/>
              </a:buClr>
              <a:buSzPct val="80000"/>
              <a:buFont typeface="Wingdings" pitchFamily="2" charset="2"/>
              <a:buChar char="n"/>
            </a:pPr>
            <a:r>
              <a:rPr lang="en-US" sz="4000" dirty="0"/>
              <a:t> Revenue premium</a:t>
            </a:r>
          </a:p>
          <a:p>
            <a:pPr marL="342900" indent="-342900" eaLnBrk="0" hangingPunct="0">
              <a:spcBef>
                <a:spcPct val="20000"/>
              </a:spcBef>
              <a:buClr>
                <a:schemeClr val="accent1"/>
              </a:buClr>
              <a:buSzPct val="80000"/>
              <a:buFont typeface="Wingdings" pitchFamily="2" charset="2"/>
              <a:buChar char="n"/>
            </a:pPr>
            <a:r>
              <a:rPr lang="en-US" sz="4000" dirty="0"/>
              <a:t> Consumer value</a:t>
            </a:r>
          </a:p>
          <a:p>
            <a:pPr marL="342900" indent="-342900" eaLnBrk="0" hangingPunct="0">
              <a:spcBef>
                <a:spcPct val="20000"/>
              </a:spcBef>
              <a:buClr>
                <a:schemeClr val="accent1"/>
              </a:buClr>
              <a:buSzPct val="80000"/>
              <a:buFont typeface="Wingdings" pitchFamily="2" charset="2"/>
              <a:buChar char="n"/>
            </a:pPr>
            <a:endParaRPr lang="en-US" sz="4000"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2"/>
          </p:nvPr>
        </p:nvSpPr>
        <p:spPr>
          <a:noFill/>
        </p:spPr>
        <p:txBody>
          <a:bodyPr/>
          <a:lstStyle/>
          <a:p>
            <a:r>
              <a:rPr lang="en-US">
                <a:latin typeface="Arial" charset="0"/>
                <a:cs typeface="Arial" charset="0"/>
              </a:rPr>
              <a:t>2-</a:t>
            </a:r>
            <a:fld id="{13F7F692-6425-45E2-9702-4F631DE0EB38}" type="slidenum">
              <a:rPr lang="en-US" smtClean="0">
                <a:latin typeface="Arial" charset="0"/>
                <a:cs typeface="Arial" charset="0"/>
              </a:rPr>
              <a:pPr/>
              <a:t>29</a:t>
            </a:fld>
            <a:endParaRPr lang="en-US">
              <a:latin typeface="Arial" charset="0"/>
              <a:cs typeface="Arial" charset="0"/>
            </a:endParaRPr>
          </a:p>
        </p:txBody>
      </p:sp>
      <p:sp>
        <p:nvSpPr>
          <p:cNvPr id="82947"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82948"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82949"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82950" name="Text Box 14"/>
          <p:cNvSpPr txBox="1">
            <a:spLocks noChangeArrowheads="1"/>
          </p:cNvSpPr>
          <p:nvPr/>
        </p:nvSpPr>
        <p:spPr bwMode="auto">
          <a:xfrm>
            <a:off x="1066800" y="457200"/>
            <a:ext cx="7239000" cy="1006475"/>
          </a:xfrm>
          <a:prstGeom prst="rect">
            <a:avLst/>
          </a:prstGeom>
          <a:noFill/>
          <a:ln w="9525">
            <a:noFill/>
            <a:miter lim="800000"/>
            <a:headEnd/>
            <a:tailEnd/>
          </a:ln>
        </p:spPr>
        <p:txBody>
          <a:bodyPr>
            <a:spAutoFit/>
          </a:bodyPr>
          <a:lstStyle/>
          <a:p>
            <a:pPr algn="ctr"/>
            <a:r>
              <a:rPr lang="zh-CN" altLang="en-US" sz="6000" b="1" dirty="0">
                <a:solidFill>
                  <a:srgbClr val="FF0000"/>
                </a:solidFill>
              </a:rPr>
              <a:t>自有品牌</a:t>
            </a:r>
            <a:endParaRPr lang="en-US" sz="6000" b="1" dirty="0">
              <a:solidFill>
                <a:srgbClr val="FF0000"/>
              </a:solidFill>
            </a:endParaRPr>
          </a:p>
        </p:txBody>
      </p:sp>
      <p:sp>
        <p:nvSpPr>
          <p:cNvPr id="82951" name="Rectangle 3"/>
          <p:cNvSpPr>
            <a:spLocks noChangeArrowheads="1"/>
          </p:cNvSpPr>
          <p:nvPr/>
        </p:nvSpPr>
        <p:spPr bwMode="auto">
          <a:xfrm>
            <a:off x="1066800" y="1828800"/>
            <a:ext cx="7620000" cy="3288722"/>
          </a:xfrm>
          <a:prstGeom prst="rect">
            <a:avLst/>
          </a:prstGeom>
          <a:noFill/>
          <a:ln w="9525">
            <a:noFill/>
            <a:miter lim="800000"/>
            <a:headEnd/>
            <a:tailEnd/>
          </a:ln>
        </p:spPr>
        <p:txBody>
          <a:bodyPr lIns="92075" tIns="46038" rIns="92075" bIns="46038">
            <a:spAutoFit/>
          </a:bodyPr>
          <a:lstStyle/>
          <a:p>
            <a:pPr marL="457200" indent="-457200" eaLnBrk="0" hangingPunct="0">
              <a:lnSpc>
                <a:spcPct val="150000"/>
              </a:lnSpc>
              <a:buFontTx/>
              <a:buChar char="•"/>
            </a:pPr>
            <a:r>
              <a:rPr lang="zh-CN" altLang="en-US" sz="2800" dirty="0"/>
              <a:t>流行趋势在变化</a:t>
            </a:r>
            <a:endParaRPr lang="en-US" altLang="zh-CN" sz="2800" dirty="0"/>
          </a:p>
          <a:p>
            <a:pPr marL="457200" indent="-457200" eaLnBrk="0" hangingPunct="0">
              <a:lnSpc>
                <a:spcPct val="150000"/>
              </a:lnSpc>
              <a:buFontTx/>
              <a:buChar char="•"/>
            </a:pPr>
            <a:r>
              <a:rPr lang="zh-CN" altLang="en-US" sz="2800" dirty="0"/>
              <a:t>意味着低价格和低质量</a:t>
            </a:r>
            <a:endParaRPr lang="en-US" altLang="zh-CN" sz="2800" dirty="0"/>
          </a:p>
          <a:p>
            <a:pPr marL="457200" indent="-457200" eaLnBrk="0" hangingPunct="0">
              <a:lnSpc>
                <a:spcPct val="150000"/>
              </a:lnSpc>
              <a:buFontTx/>
              <a:buChar char="•"/>
            </a:pPr>
            <a:r>
              <a:rPr lang="zh-CN" altLang="en-US" sz="2800" dirty="0"/>
              <a:t>过去主要是针对价格敏感人群</a:t>
            </a:r>
            <a:endParaRPr lang="en-US" sz="2800" dirty="0"/>
          </a:p>
          <a:p>
            <a:pPr marL="457200" indent="-457200" eaLnBrk="0" hangingPunct="0">
              <a:lnSpc>
                <a:spcPct val="150000"/>
              </a:lnSpc>
              <a:buFontTx/>
              <a:buChar char="•"/>
            </a:pPr>
            <a:r>
              <a:rPr lang="zh-CN" altLang="en-US" sz="2800" dirty="0">
                <a:sym typeface="Wingdings" pitchFamily="2" charset="2"/>
              </a:rPr>
              <a:t>零售商投资自有品牌</a:t>
            </a:r>
            <a:endParaRPr lang="en-US" sz="2800" dirty="0">
              <a:sym typeface="Wingdings" pitchFamily="2" charset="2"/>
            </a:endParaRPr>
          </a:p>
          <a:p>
            <a:pPr marL="457200" indent="-457200" eaLnBrk="0" hangingPunct="0">
              <a:lnSpc>
                <a:spcPct val="150000"/>
              </a:lnSpc>
              <a:buFontTx/>
              <a:buChar char="•"/>
            </a:pPr>
            <a:r>
              <a:rPr lang="en-US" altLang="zh-CN" sz="2800" dirty="0">
                <a:sym typeface="Wingdings" pitchFamily="2" charset="2"/>
              </a:rPr>
              <a:t>72%</a:t>
            </a:r>
            <a:r>
              <a:rPr lang="zh-CN" altLang="en-US" sz="2800" dirty="0">
                <a:sym typeface="Wingdings" pitchFamily="2" charset="2"/>
              </a:rPr>
              <a:t>消费者认为等同于生产商品牌</a:t>
            </a:r>
            <a:endParaRPr lang="en-US" sz="2800" dirty="0">
              <a:sym typeface="Wingdings" pitchFamily="2" charset="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r>
              <a:rPr lang="en-US">
                <a:latin typeface="Arial" charset="0"/>
                <a:cs typeface="Arial" charset="0"/>
              </a:rPr>
              <a:t>2-</a:t>
            </a:r>
            <a:fld id="{8C506F69-ED03-4D42-A7D5-3045ED017D8D}" type="slidenum">
              <a:rPr lang="en-US" smtClean="0">
                <a:latin typeface="Arial" charset="0"/>
                <a:cs typeface="Arial" charset="0"/>
              </a:rPr>
              <a:pPr/>
              <a:t>3</a:t>
            </a:fld>
            <a:endParaRPr lang="en-US">
              <a:latin typeface="Arial" charset="0"/>
              <a:cs typeface="Arial" charset="0"/>
            </a:endParaRPr>
          </a:p>
        </p:txBody>
      </p:sp>
      <p:sp>
        <p:nvSpPr>
          <p:cNvPr id="21507" name="Rectangle 2"/>
          <p:cNvSpPr>
            <a:spLocks noGrp="1" noChangeArrowheads="1"/>
          </p:cNvSpPr>
          <p:nvPr>
            <p:ph type="title"/>
          </p:nvPr>
        </p:nvSpPr>
        <p:spPr>
          <a:xfrm>
            <a:off x="3048000" y="1905000"/>
            <a:ext cx="4876800" cy="762000"/>
          </a:xfrm>
        </p:spPr>
        <p:txBody>
          <a:bodyPr/>
          <a:lstStyle/>
          <a:p>
            <a:pPr algn="ctr" eaLnBrk="1" hangingPunct="1"/>
            <a:r>
              <a:rPr lang="en-US" sz="3200" b="1">
                <a:solidFill>
                  <a:srgbClr val="FF3300"/>
                </a:solidFill>
              </a:rPr>
              <a:t>Chapter Objectives</a:t>
            </a:r>
          </a:p>
        </p:txBody>
      </p:sp>
      <p:sp>
        <p:nvSpPr>
          <p:cNvPr id="16389" name="Rectangle 3"/>
          <p:cNvSpPr>
            <a:spLocks noGrp="1" noChangeArrowheads="1"/>
          </p:cNvSpPr>
          <p:nvPr>
            <p:ph type="body" idx="1"/>
          </p:nvPr>
        </p:nvSpPr>
        <p:spPr>
          <a:xfrm>
            <a:off x="457200" y="3124200"/>
            <a:ext cx="8077200" cy="2590800"/>
          </a:xfrm>
        </p:spPr>
        <p:txBody>
          <a:bodyPr/>
          <a:lstStyle/>
          <a:p>
            <a:pPr marL="457200" indent="-457200" eaLnBrk="1" hangingPunct="1">
              <a:lnSpc>
                <a:spcPct val="90000"/>
              </a:lnSpc>
              <a:buClr>
                <a:schemeClr val="tx1"/>
              </a:buClr>
              <a:buFont typeface="+mj-lt"/>
              <a:buAutoNum type="arabicPeriod" startAt="5"/>
              <a:defRPr/>
            </a:pPr>
            <a:r>
              <a:rPr lang="en-US" sz="2400" dirty="0"/>
              <a:t>How are brands developed, built, and sustained in order to build brand equity and fend off perceptions of brand parity?</a:t>
            </a:r>
          </a:p>
          <a:p>
            <a:pPr marL="457200" indent="-457200" eaLnBrk="1" hangingPunct="1">
              <a:lnSpc>
                <a:spcPct val="90000"/>
              </a:lnSpc>
              <a:buClr>
                <a:schemeClr val="tx1"/>
              </a:buClr>
              <a:buFont typeface="+mj-lt"/>
              <a:buAutoNum type="arabicPeriod" startAt="5"/>
              <a:defRPr/>
            </a:pPr>
            <a:r>
              <a:rPr lang="en-US" sz="2400" dirty="0"/>
              <a:t>What current trends affect private brands?</a:t>
            </a:r>
          </a:p>
          <a:p>
            <a:pPr marL="457200" indent="-457200" eaLnBrk="1" hangingPunct="1">
              <a:lnSpc>
                <a:spcPct val="90000"/>
              </a:lnSpc>
              <a:buClr>
                <a:schemeClr val="tx1"/>
              </a:buClr>
              <a:buFont typeface="+mj-lt"/>
              <a:buAutoNum type="arabicPeriod" startAt="5"/>
              <a:defRPr/>
            </a:pPr>
            <a:r>
              <a:rPr lang="en-US" sz="2400" dirty="0"/>
              <a:t>How are packages and labels used to support an IMC program, both domestically and in foreign settings?</a:t>
            </a:r>
          </a:p>
          <a:p>
            <a:pPr marL="514350" indent="-514350" eaLnBrk="1" hangingPunct="1">
              <a:lnSpc>
                <a:spcPct val="90000"/>
              </a:lnSpc>
              <a:buFont typeface="+mj-lt"/>
              <a:buAutoNum type="arabicPeriod" startAt="5"/>
              <a:defRPr/>
            </a:pPr>
            <a:endParaRPr lang="en-US" sz="2800" dirty="0"/>
          </a:p>
        </p:txBody>
      </p:sp>
      <p:sp>
        <p:nvSpPr>
          <p:cNvPr id="21509" name="Text Box 4"/>
          <p:cNvSpPr txBox="1">
            <a:spLocks noChangeArrowheads="1"/>
          </p:cNvSpPr>
          <p:nvPr/>
        </p:nvSpPr>
        <p:spPr bwMode="auto">
          <a:xfrm>
            <a:off x="3060700" y="457200"/>
            <a:ext cx="4705350" cy="1190625"/>
          </a:xfrm>
          <a:prstGeom prst="rect">
            <a:avLst/>
          </a:prstGeom>
          <a:noFill/>
          <a:ln w="9525">
            <a:noFill/>
            <a:miter lim="800000"/>
            <a:headEnd/>
            <a:tailEnd/>
          </a:ln>
        </p:spPr>
        <p:txBody>
          <a:bodyPr wrap="none">
            <a:spAutoFit/>
          </a:bodyPr>
          <a:lstStyle/>
          <a:p>
            <a:pPr algn="ctr"/>
            <a:r>
              <a:rPr lang="en-US" sz="3600" dirty="0">
                <a:solidFill>
                  <a:srgbClr val="000099"/>
                </a:solidFill>
              </a:rPr>
              <a:t>  Brand and Corporate</a:t>
            </a:r>
          </a:p>
          <a:p>
            <a:pPr algn="ctr"/>
            <a:r>
              <a:rPr lang="en-US" sz="3600" dirty="0">
                <a:solidFill>
                  <a:srgbClr val="000099"/>
                </a:solidFill>
              </a:rPr>
              <a:t>Image Management</a:t>
            </a:r>
            <a:endParaRPr lang="en-US" sz="3200" dirty="0">
              <a:solidFill>
                <a:srgbClr val="000099"/>
              </a:solidFill>
            </a:endParaRPr>
          </a:p>
        </p:txBody>
      </p:sp>
      <p:sp>
        <p:nvSpPr>
          <p:cNvPr id="21510"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21511" name="Rectangle 5"/>
          <p:cNvSpPr>
            <a:spLocks noChangeArrowheads="1"/>
          </p:cNvSpPr>
          <p:nvPr/>
        </p:nvSpPr>
        <p:spPr bwMode="auto">
          <a:xfrm>
            <a:off x="0" y="0"/>
            <a:ext cx="2743200" cy="25146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21512" name="Text Box 7"/>
          <p:cNvSpPr txBox="1">
            <a:spLocks noChangeArrowheads="1"/>
          </p:cNvSpPr>
          <p:nvPr/>
        </p:nvSpPr>
        <p:spPr bwMode="auto">
          <a:xfrm>
            <a:off x="609600" y="533400"/>
            <a:ext cx="1295400" cy="1446213"/>
          </a:xfrm>
          <a:prstGeom prst="rect">
            <a:avLst/>
          </a:prstGeom>
          <a:noFill/>
          <a:ln w="12700">
            <a:noFill/>
            <a:miter lim="800000"/>
            <a:headEnd type="none" w="sm" len="sm"/>
            <a:tailEnd type="none" w="sm" len="sm"/>
          </a:ln>
        </p:spPr>
        <p:txBody>
          <a:bodyPr>
            <a:spAutoFit/>
          </a:bodyPr>
          <a:lstStyle/>
          <a:p>
            <a:pPr algn="ctr">
              <a:spcBef>
                <a:spcPct val="50000"/>
              </a:spcBef>
            </a:pPr>
            <a:r>
              <a:rPr lang="en-US" sz="8800">
                <a:solidFill>
                  <a:srgbClr val="CC3300"/>
                </a:solidFill>
              </a:rPr>
              <a:t>2</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2"/>
          </p:nvPr>
        </p:nvSpPr>
        <p:spPr>
          <a:noFill/>
        </p:spPr>
        <p:txBody>
          <a:bodyPr/>
          <a:lstStyle/>
          <a:p>
            <a:r>
              <a:rPr lang="en-US">
                <a:latin typeface="Arial" charset="0"/>
                <a:cs typeface="Arial" charset="0"/>
              </a:rPr>
              <a:t>2-</a:t>
            </a:r>
            <a:fld id="{53EBABB8-6912-4AA7-9E54-04A222092C6F}" type="slidenum">
              <a:rPr lang="en-US" smtClean="0">
                <a:latin typeface="Arial" charset="0"/>
                <a:cs typeface="Arial" charset="0"/>
              </a:rPr>
              <a:pPr/>
              <a:t>30</a:t>
            </a:fld>
            <a:endParaRPr lang="en-US">
              <a:latin typeface="Arial" charset="0"/>
              <a:cs typeface="Arial" charset="0"/>
            </a:endParaRPr>
          </a:p>
        </p:txBody>
      </p:sp>
      <p:sp>
        <p:nvSpPr>
          <p:cNvPr id="84995" name="Rectangle 2"/>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84996" name="Rectangle 3"/>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84997" name="Rectangle 4"/>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84998" name="Rectangle 5"/>
          <p:cNvSpPr>
            <a:spLocks noChangeArrowheads="1"/>
          </p:cNvSpPr>
          <p:nvPr/>
        </p:nvSpPr>
        <p:spPr bwMode="auto">
          <a:xfrm>
            <a:off x="990600" y="1905000"/>
            <a:ext cx="7696200" cy="3962400"/>
          </a:xfrm>
          <a:prstGeom prst="rect">
            <a:avLst/>
          </a:prstGeom>
          <a:noFill/>
          <a:ln w="9525">
            <a:noFill/>
            <a:miter lim="800000"/>
            <a:headEnd/>
            <a:tailEnd/>
          </a:ln>
        </p:spPr>
        <p:txBody>
          <a:bodyPr/>
          <a:lstStyle/>
          <a:p>
            <a:pPr marL="342900" indent="-342900">
              <a:spcBef>
                <a:spcPct val="20000"/>
              </a:spcBef>
              <a:buClr>
                <a:schemeClr val="accent1"/>
              </a:buClr>
              <a:buSzPct val="80000"/>
              <a:buFont typeface="Arial" charset="0"/>
              <a:buChar char="•"/>
            </a:pPr>
            <a:r>
              <a:rPr lang="zh-CN" altLang="en-US" sz="2800" dirty="0"/>
              <a:t>质量提升</a:t>
            </a:r>
            <a:endParaRPr lang="en-US" altLang="zh-CN" sz="2800" dirty="0"/>
          </a:p>
          <a:p>
            <a:pPr marL="342900" indent="-342900">
              <a:spcBef>
                <a:spcPct val="20000"/>
              </a:spcBef>
              <a:buClr>
                <a:schemeClr val="accent1"/>
              </a:buClr>
              <a:buSzPct val="80000"/>
              <a:buFont typeface="Arial" charset="0"/>
              <a:buChar char="•"/>
            </a:pPr>
            <a:r>
              <a:rPr lang="zh-CN" altLang="en-US" sz="2800" dirty="0"/>
              <a:t>被视作有价值的购买</a:t>
            </a:r>
            <a:endParaRPr lang="en-US" sz="2800" dirty="0"/>
          </a:p>
          <a:p>
            <a:pPr marL="342900" indent="-342900">
              <a:spcBef>
                <a:spcPct val="20000"/>
              </a:spcBef>
              <a:buClr>
                <a:schemeClr val="accent1"/>
              </a:buClr>
              <a:buSzPct val="80000"/>
              <a:buFont typeface="Arial" charset="0"/>
              <a:buChar char="•"/>
            </a:pPr>
            <a:r>
              <a:rPr lang="zh-CN" altLang="en-US" sz="2800" dirty="0"/>
              <a:t>顾客贵零售店的忠诚度日渐提高，对单品忠诚度不断下滑</a:t>
            </a:r>
            <a:endParaRPr lang="en-US" altLang="zh-CN" sz="2800" dirty="0"/>
          </a:p>
          <a:p>
            <a:pPr marL="342900" indent="-342900">
              <a:spcBef>
                <a:spcPct val="20000"/>
              </a:spcBef>
              <a:buClr>
                <a:schemeClr val="accent1"/>
              </a:buClr>
              <a:buSzPct val="80000"/>
              <a:buFont typeface="Arial" charset="0"/>
              <a:buChar char="•"/>
            </a:pPr>
            <a:r>
              <a:rPr lang="zh-CN" altLang="en-US" sz="2800" dirty="0"/>
              <a:t>被视作零售网点差异化的手段</a:t>
            </a:r>
            <a:endParaRPr lang="en-US" altLang="zh-CN" sz="2800" dirty="0"/>
          </a:p>
          <a:p>
            <a:pPr marL="342900" indent="-342900">
              <a:spcBef>
                <a:spcPct val="20000"/>
              </a:spcBef>
              <a:buClr>
                <a:schemeClr val="accent1"/>
              </a:buClr>
              <a:buSzPct val="80000"/>
              <a:buFont typeface="Arial" charset="0"/>
              <a:buChar char="•"/>
            </a:pPr>
            <a:r>
              <a:rPr lang="zh-CN" altLang="en-US" sz="2800" dirty="0"/>
              <a:t>自有品牌的广告越来越多</a:t>
            </a:r>
            <a:endParaRPr lang="en-US" altLang="zh-CN" sz="2800" dirty="0"/>
          </a:p>
          <a:p>
            <a:pPr marL="342900" indent="-342900">
              <a:spcBef>
                <a:spcPct val="20000"/>
              </a:spcBef>
              <a:buClr>
                <a:schemeClr val="accent1"/>
              </a:buClr>
              <a:buSzPct val="80000"/>
              <a:buFont typeface="Arial" charset="0"/>
              <a:buChar char="•"/>
            </a:pPr>
            <a:r>
              <a:rPr lang="zh-CN" altLang="en-US" sz="2800" dirty="0"/>
              <a:t>自有品牌的店内陈设和包装的质量越来越好</a:t>
            </a:r>
            <a:endParaRPr lang="en-US" sz="2800" dirty="0"/>
          </a:p>
        </p:txBody>
      </p:sp>
      <p:sp>
        <p:nvSpPr>
          <p:cNvPr id="84999" name="Rectangle 6"/>
          <p:cNvSpPr>
            <a:spLocks noChangeArrowheads="1"/>
          </p:cNvSpPr>
          <p:nvPr/>
        </p:nvSpPr>
        <p:spPr bwMode="auto">
          <a:xfrm>
            <a:off x="533400" y="228600"/>
            <a:ext cx="7315200" cy="609600"/>
          </a:xfrm>
          <a:prstGeom prst="rect">
            <a:avLst/>
          </a:prstGeom>
          <a:solidFill>
            <a:srgbClr val="333399"/>
          </a:solidFill>
          <a:ln w="12700">
            <a:noFill/>
            <a:miter lim="800000"/>
            <a:headEnd type="none" w="sm" len="sm"/>
            <a:tailEnd type="none" w="sm" len="sm"/>
          </a:ln>
        </p:spPr>
        <p:txBody>
          <a:bodyPr wrap="none" anchor="ctr"/>
          <a:lstStyle/>
          <a:p>
            <a:endParaRPr lang="en-GB" sz="2800">
              <a:solidFill>
                <a:schemeClr val="bg1"/>
              </a:solidFill>
            </a:endParaRPr>
          </a:p>
        </p:txBody>
      </p:sp>
      <p:sp>
        <p:nvSpPr>
          <p:cNvPr id="85000" name="Rectangle 7"/>
          <p:cNvSpPr>
            <a:spLocks noChangeArrowheads="1"/>
          </p:cNvSpPr>
          <p:nvPr/>
        </p:nvSpPr>
        <p:spPr bwMode="auto">
          <a:xfrm>
            <a:off x="533400" y="838200"/>
            <a:ext cx="7315200" cy="6096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85001" name="Text Box 8"/>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r>
              <a:rPr lang="en-US" sz="3200">
                <a:solidFill>
                  <a:srgbClr val="FFFFFF"/>
                </a:solidFill>
              </a:rPr>
              <a:t>F I G U R E    2 . 16 </a:t>
            </a:r>
          </a:p>
        </p:txBody>
      </p:sp>
      <p:sp>
        <p:nvSpPr>
          <p:cNvPr id="85002" name="Rectangle 9"/>
          <p:cNvSpPr>
            <a:spLocks noChangeArrowheads="1"/>
          </p:cNvSpPr>
          <p:nvPr/>
        </p:nvSpPr>
        <p:spPr bwMode="auto">
          <a:xfrm>
            <a:off x="609600" y="838200"/>
            <a:ext cx="7162800" cy="533400"/>
          </a:xfrm>
          <a:prstGeom prst="rect">
            <a:avLst/>
          </a:prstGeom>
          <a:noFill/>
          <a:ln w="9525">
            <a:noFill/>
            <a:miter lim="800000"/>
            <a:headEnd/>
            <a:tailEnd/>
          </a:ln>
        </p:spPr>
        <p:txBody>
          <a:bodyPr lIns="92075" tIns="46038" rIns="92075" bIns="46038" anchor="ctr"/>
          <a:lstStyle/>
          <a:p>
            <a:pPr eaLnBrk="0" hangingPunct="0"/>
            <a:r>
              <a:rPr lang="zh-CN" altLang="en-US" sz="2800" b="1" dirty="0"/>
              <a:t>自有品牌的变化</a:t>
            </a:r>
            <a:endParaRPr lang="en-US" sz="4000" dirty="0">
              <a:solidFill>
                <a:srgbClr val="B2B2B2"/>
              </a:solidFill>
              <a:latin typeface="Book Antiqua" pitchFamily="18"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p:cNvSpPr>
            <a:spLocks noGrp="1"/>
          </p:cNvSpPr>
          <p:nvPr>
            <p:ph type="sldNum" sz="quarter" idx="12"/>
          </p:nvPr>
        </p:nvSpPr>
        <p:spPr>
          <a:noFill/>
        </p:spPr>
        <p:txBody>
          <a:bodyPr/>
          <a:lstStyle/>
          <a:p>
            <a:r>
              <a:rPr lang="en-US">
                <a:latin typeface="Arial" charset="0"/>
                <a:cs typeface="Arial" charset="0"/>
              </a:rPr>
              <a:t>2-</a:t>
            </a:r>
            <a:fld id="{3645247A-BFC8-42C9-9D5A-03E9C4C4F52C}" type="slidenum">
              <a:rPr lang="en-US" smtClean="0">
                <a:latin typeface="Arial" charset="0"/>
                <a:cs typeface="Arial" charset="0"/>
              </a:rPr>
              <a:pPr/>
              <a:t>31</a:t>
            </a:fld>
            <a:endParaRPr lang="en-US">
              <a:latin typeface="Arial" charset="0"/>
              <a:cs typeface="Arial" charset="0"/>
            </a:endParaRPr>
          </a:p>
        </p:txBody>
      </p:sp>
      <p:sp>
        <p:nvSpPr>
          <p:cNvPr id="87043" name="Rectangle 2"/>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87044" name="Rectangle 3"/>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87045" name="Rectangle 4"/>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87046" name="Rectangle 5"/>
          <p:cNvSpPr>
            <a:spLocks noChangeArrowheads="1"/>
          </p:cNvSpPr>
          <p:nvPr/>
        </p:nvSpPr>
        <p:spPr bwMode="auto">
          <a:xfrm>
            <a:off x="1219200" y="1905000"/>
            <a:ext cx="7467600" cy="3962400"/>
          </a:xfrm>
          <a:prstGeom prst="rect">
            <a:avLst/>
          </a:prstGeom>
          <a:noFill/>
          <a:ln w="9525">
            <a:noFill/>
            <a:miter lim="800000"/>
            <a:headEnd/>
            <a:tailEnd/>
          </a:ln>
        </p:spPr>
        <p:txBody>
          <a:bodyPr/>
          <a:lstStyle/>
          <a:p>
            <a:pPr marL="342900" indent="-342900">
              <a:spcBef>
                <a:spcPct val="20000"/>
              </a:spcBef>
              <a:buClr>
                <a:schemeClr val="accent1"/>
              </a:buClr>
              <a:buSzPct val="80000"/>
              <a:buFont typeface="Arial" charset="0"/>
              <a:buChar char="•"/>
            </a:pPr>
            <a:r>
              <a:rPr lang="zh-CN" altLang="en-US" sz="2800" dirty="0"/>
              <a:t>更高的毛利</a:t>
            </a:r>
            <a:endParaRPr lang="en-US" altLang="zh-CN" sz="2800" dirty="0"/>
          </a:p>
          <a:p>
            <a:pPr marL="342900" indent="-342900">
              <a:spcBef>
                <a:spcPct val="20000"/>
              </a:spcBef>
              <a:buClr>
                <a:schemeClr val="accent1"/>
              </a:buClr>
              <a:buSzPct val="80000"/>
              <a:buFont typeface="Arial" charset="0"/>
              <a:buChar char="•"/>
            </a:pPr>
            <a:r>
              <a:rPr lang="zh-CN" altLang="en-US" sz="2800" dirty="0"/>
              <a:t>可以降价</a:t>
            </a:r>
            <a:endParaRPr lang="en-US" altLang="zh-CN" sz="2800" dirty="0"/>
          </a:p>
          <a:p>
            <a:pPr marL="342900" indent="-342900">
              <a:spcBef>
                <a:spcPct val="20000"/>
              </a:spcBef>
              <a:buClr>
                <a:schemeClr val="accent1"/>
              </a:buClr>
              <a:buSzPct val="80000"/>
              <a:buFont typeface="Arial" charset="0"/>
              <a:buChar char="•"/>
            </a:pPr>
            <a:r>
              <a:rPr lang="zh-CN" altLang="en-US" sz="2800" dirty="0"/>
              <a:t>对零售店和店内品牌忠诚</a:t>
            </a:r>
            <a:endParaRPr lang="en-US" sz="2800" dirty="0"/>
          </a:p>
          <a:p>
            <a:pPr marL="342900" indent="-342900">
              <a:spcBef>
                <a:spcPct val="20000"/>
              </a:spcBef>
              <a:buClr>
                <a:schemeClr val="accent1"/>
              </a:buClr>
              <a:buSzPct val="80000"/>
              <a:buFont typeface="Arial" charset="0"/>
              <a:buChar char="•"/>
            </a:pPr>
            <a:r>
              <a:rPr lang="zh-CN" altLang="en-US" sz="2800" dirty="0"/>
              <a:t>与全国性品牌区分开</a:t>
            </a:r>
            <a:endParaRPr lang="en-US" sz="2800" dirty="0"/>
          </a:p>
          <a:p>
            <a:pPr marL="342900" indent="-342900">
              <a:spcBef>
                <a:spcPct val="20000"/>
              </a:spcBef>
              <a:buClr>
                <a:schemeClr val="accent1"/>
              </a:buClr>
              <a:buSzPct val="80000"/>
              <a:buFont typeface="Arial" charset="0"/>
              <a:buChar char="•"/>
            </a:pPr>
            <a:r>
              <a:rPr lang="en-US" sz="2800" dirty="0"/>
              <a:t>J.C. Penney – private labels</a:t>
            </a:r>
          </a:p>
          <a:p>
            <a:pPr marL="342900" indent="-342900">
              <a:spcBef>
                <a:spcPct val="20000"/>
              </a:spcBef>
              <a:buClr>
                <a:schemeClr val="accent1"/>
              </a:buClr>
              <a:buSzPct val="80000"/>
              <a:buFont typeface="Arial" charset="0"/>
              <a:buChar char="•"/>
            </a:pPr>
            <a:r>
              <a:rPr lang="zh-CN" altLang="en-US" sz="2800" dirty="0"/>
              <a:t>对自有品牌加大营销，消费者并不区分自有品牌还是全国制造商品牌</a:t>
            </a:r>
            <a:endParaRPr lang="en-US" sz="2800" dirty="0"/>
          </a:p>
        </p:txBody>
      </p:sp>
      <p:sp>
        <p:nvSpPr>
          <p:cNvPr id="87047" name="TextBox 11"/>
          <p:cNvSpPr txBox="1">
            <a:spLocks noChangeArrowheads="1"/>
          </p:cNvSpPr>
          <p:nvPr/>
        </p:nvSpPr>
        <p:spPr bwMode="auto">
          <a:xfrm>
            <a:off x="838200" y="323850"/>
            <a:ext cx="8001000" cy="1189038"/>
          </a:xfrm>
          <a:prstGeom prst="rect">
            <a:avLst/>
          </a:prstGeom>
          <a:noFill/>
          <a:ln w="9525">
            <a:noFill/>
            <a:miter lim="800000"/>
            <a:headEnd/>
            <a:tailEnd/>
          </a:ln>
        </p:spPr>
        <p:txBody>
          <a:bodyPr>
            <a:spAutoFit/>
          </a:bodyPr>
          <a:lstStyle/>
          <a:p>
            <a:pPr algn="ctr"/>
            <a:r>
              <a:rPr lang="en-US" sz="4000" b="1" dirty="0">
                <a:solidFill>
                  <a:srgbClr val="0000FF"/>
                </a:solidFill>
              </a:rPr>
              <a:t>Advantages to Retailers</a:t>
            </a:r>
          </a:p>
          <a:p>
            <a:pPr algn="ctr"/>
            <a:r>
              <a:rPr lang="en-US" sz="3200" b="1" dirty="0">
                <a:solidFill>
                  <a:srgbClr val="00B050"/>
                </a:solidFill>
              </a:rPr>
              <a:t>Private Labels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p:spPr>
        <p:txBody>
          <a:bodyPr/>
          <a:lstStyle/>
          <a:p>
            <a:r>
              <a:rPr lang="en-US">
                <a:latin typeface="Arial" charset="0"/>
                <a:cs typeface="Arial" charset="0"/>
              </a:rPr>
              <a:t>2-</a:t>
            </a:r>
            <a:fld id="{E1052935-3975-4D4E-A868-670F247CF35A}" type="slidenum">
              <a:rPr lang="en-US" smtClean="0">
                <a:latin typeface="Arial" charset="0"/>
                <a:cs typeface="Arial" charset="0"/>
              </a:rPr>
              <a:pPr/>
              <a:t>32</a:t>
            </a:fld>
            <a:endParaRPr lang="en-US">
              <a:latin typeface="Arial" charset="0"/>
              <a:cs typeface="Arial" charset="0"/>
            </a:endParaRPr>
          </a:p>
        </p:txBody>
      </p:sp>
      <p:sp>
        <p:nvSpPr>
          <p:cNvPr id="89091"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89092"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89093"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89094" name="Rectangle 10"/>
          <p:cNvSpPr>
            <a:spLocks noGrp="1" noChangeArrowheads="1"/>
          </p:cNvSpPr>
          <p:nvPr>
            <p:ph type="body" idx="1"/>
          </p:nvPr>
        </p:nvSpPr>
        <p:spPr>
          <a:xfrm>
            <a:off x="914400" y="1866900"/>
            <a:ext cx="7620000" cy="3124200"/>
          </a:xfrm>
        </p:spPr>
        <p:txBody>
          <a:bodyPr/>
          <a:lstStyle/>
          <a:p>
            <a:pPr eaLnBrk="1" hangingPunct="1">
              <a:buFont typeface="Arial" charset="0"/>
              <a:buChar char="•"/>
            </a:pPr>
            <a:r>
              <a:rPr lang="zh-CN" altLang="en-US" dirty="0"/>
              <a:t>关注核心品牌</a:t>
            </a:r>
            <a:endParaRPr lang="en-US" altLang="zh-CN" dirty="0"/>
          </a:p>
          <a:p>
            <a:pPr eaLnBrk="1" hangingPunct="1">
              <a:buFont typeface="Arial" charset="0"/>
              <a:buChar char="•"/>
            </a:pPr>
            <a:r>
              <a:rPr lang="zh-CN" altLang="en-US" dirty="0"/>
              <a:t>加大广告传播</a:t>
            </a:r>
            <a:endParaRPr lang="en-US" altLang="zh-CN" dirty="0"/>
          </a:p>
          <a:p>
            <a:pPr eaLnBrk="1" hangingPunct="1">
              <a:buFont typeface="Arial" charset="0"/>
              <a:buChar char="•"/>
            </a:pPr>
            <a:r>
              <a:rPr lang="zh-CN" altLang="en-US" dirty="0"/>
              <a:t>引入新产品</a:t>
            </a:r>
            <a:endParaRPr lang="en-US" altLang="zh-CN" dirty="0"/>
          </a:p>
          <a:p>
            <a:pPr eaLnBrk="1" hangingPunct="1">
              <a:buFont typeface="Arial" charset="0"/>
              <a:buChar char="•"/>
            </a:pPr>
            <a:r>
              <a:rPr lang="zh-CN" altLang="en-US" dirty="0"/>
              <a:t>重视店内陈列、销售和包装</a:t>
            </a:r>
            <a:endParaRPr lang="en-US" dirty="0"/>
          </a:p>
          <a:p>
            <a:pPr eaLnBrk="1" hangingPunct="1">
              <a:buFont typeface="Arial" charset="0"/>
              <a:buChar char="•"/>
            </a:pPr>
            <a:r>
              <a:rPr lang="zh-CN" altLang="en-US" dirty="0"/>
              <a:t>使用传统媒体以外的营销方法</a:t>
            </a:r>
            <a:endParaRPr lang="en-US" dirty="0"/>
          </a:p>
        </p:txBody>
      </p:sp>
      <p:sp>
        <p:nvSpPr>
          <p:cNvPr id="89095" name="Text Box 11"/>
          <p:cNvSpPr txBox="1">
            <a:spLocks noChangeArrowheads="1"/>
          </p:cNvSpPr>
          <p:nvPr/>
        </p:nvSpPr>
        <p:spPr bwMode="auto">
          <a:xfrm>
            <a:off x="990600" y="5897563"/>
            <a:ext cx="7543800" cy="457200"/>
          </a:xfrm>
          <a:prstGeom prst="rect">
            <a:avLst/>
          </a:prstGeom>
          <a:noFill/>
          <a:ln w="9525">
            <a:noFill/>
            <a:miter lim="800000"/>
            <a:headEnd/>
            <a:tailEnd/>
          </a:ln>
        </p:spPr>
        <p:txBody>
          <a:bodyPr>
            <a:spAutoFit/>
          </a:bodyPr>
          <a:lstStyle/>
          <a:p>
            <a:r>
              <a:rPr lang="en-US" sz="1200"/>
              <a:t>Source: Adapted from Vanessa L. Facenda, “A Swift Kick to the Privates,” </a:t>
            </a:r>
            <a:r>
              <a:rPr lang="en-US" sz="1200" i="1"/>
              <a:t>Brandweek</a:t>
            </a:r>
            <a:r>
              <a:rPr lang="en-US" sz="1200"/>
              <a:t>, Vol. 48, No. 31 (September 3, 2007), pp. 24-28.</a:t>
            </a:r>
          </a:p>
        </p:txBody>
      </p:sp>
      <p:sp>
        <p:nvSpPr>
          <p:cNvPr id="89096" name="Rectangle 14"/>
          <p:cNvSpPr>
            <a:spLocks noChangeArrowheads="1"/>
          </p:cNvSpPr>
          <p:nvPr/>
        </p:nvSpPr>
        <p:spPr bwMode="auto">
          <a:xfrm>
            <a:off x="533400" y="228600"/>
            <a:ext cx="7315200" cy="609600"/>
          </a:xfrm>
          <a:prstGeom prst="rect">
            <a:avLst/>
          </a:prstGeom>
          <a:solidFill>
            <a:srgbClr val="333399"/>
          </a:solidFill>
          <a:ln w="12700">
            <a:noFill/>
            <a:miter lim="800000"/>
            <a:headEnd type="none" w="sm" len="sm"/>
            <a:tailEnd type="none" w="sm" len="sm"/>
          </a:ln>
        </p:spPr>
        <p:txBody>
          <a:bodyPr wrap="none" anchor="ctr"/>
          <a:lstStyle/>
          <a:p>
            <a:endParaRPr lang="en-GB"/>
          </a:p>
        </p:txBody>
      </p:sp>
      <p:sp>
        <p:nvSpPr>
          <p:cNvPr id="89097" name="Rectangle 15"/>
          <p:cNvSpPr>
            <a:spLocks noChangeArrowheads="1"/>
          </p:cNvSpPr>
          <p:nvPr/>
        </p:nvSpPr>
        <p:spPr bwMode="auto">
          <a:xfrm>
            <a:off x="533400" y="838200"/>
            <a:ext cx="7315200" cy="6096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89098" name="Text Box 16"/>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r>
              <a:rPr lang="en-US" sz="3200">
                <a:solidFill>
                  <a:srgbClr val="FFFFFF"/>
                </a:solidFill>
              </a:rPr>
              <a:t>F I G U R E    2 . 17 </a:t>
            </a:r>
          </a:p>
        </p:txBody>
      </p:sp>
      <p:sp>
        <p:nvSpPr>
          <p:cNvPr id="89099" name="Rectangle 17"/>
          <p:cNvSpPr>
            <a:spLocks noChangeArrowheads="1"/>
          </p:cNvSpPr>
          <p:nvPr/>
        </p:nvSpPr>
        <p:spPr bwMode="auto">
          <a:xfrm>
            <a:off x="609600" y="838200"/>
            <a:ext cx="7162800" cy="533400"/>
          </a:xfrm>
          <a:prstGeom prst="rect">
            <a:avLst/>
          </a:prstGeom>
          <a:noFill/>
          <a:ln w="9525">
            <a:noFill/>
            <a:miter lim="800000"/>
            <a:headEnd/>
            <a:tailEnd/>
          </a:ln>
        </p:spPr>
        <p:txBody>
          <a:bodyPr lIns="92075" tIns="46038" rIns="92075" bIns="46038" anchor="ctr"/>
          <a:lstStyle/>
          <a:p>
            <a:pPr eaLnBrk="0" hangingPunct="0"/>
            <a:r>
              <a:rPr lang="zh-CN" altLang="en-US" b="1" dirty="0"/>
              <a:t>品牌反击自有品牌</a:t>
            </a:r>
            <a:endParaRPr lang="en-US" sz="3600" dirty="0">
              <a:solidFill>
                <a:srgbClr val="B2B2B2"/>
              </a:solidFill>
              <a:latin typeface="Book Antiqua" pitchFamily="18"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p:spPr>
        <p:txBody>
          <a:bodyPr/>
          <a:lstStyle/>
          <a:p>
            <a:r>
              <a:rPr lang="en-US">
                <a:latin typeface="Arial" charset="0"/>
                <a:cs typeface="Arial" charset="0"/>
              </a:rPr>
              <a:t>2-</a:t>
            </a:r>
            <a:fld id="{D6081EB0-C59E-4832-92A9-052FAA77012E}" type="slidenum">
              <a:rPr lang="en-US" smtClean="0">
                <a:latin typeface="Arial" charset="0"/>
                <a:cs typeface="Arial" charset="0"/>
              </a:rPr>
              <a:pPr/>
              <a:t>33</a:t>
            </a:fld>
            <a:endParaRPr lang="en-US">
              <a:latin typeface="Arial" charset="0"/>
              <a:cs typeface="Arial" charset="0"/>
            </a:endParaRPr>
          </a:p>
        </p:txBody>
      </p:sp>
      <p:sp>
        <p:nvSpPr>
          <p:cNvPr id="91139" name="Rectangle 2"/>
          <p:cNvSpPr>
            <a:spLocks noGrp="1" noChangeArrowheads="1"/>
          </p:cNvSpPr>
          <p:nvPr>
            <p:ph type="title"/>
          </p:nvPr>
        </p:nvSpPr>
        <p:spPr>
          <a:xfrm>
            <a:off x="762000" y="457200"/>
            <a:ext cx="8001000" cy="838200"/>
          </a:xfrm>
        </p:spPr>
        <p:txBody>
          <a:bodyPr/>
          <a:lstStyle/>
          <a:p>
            <a:pPr algn="ctr" eaLnBrk="1" hangingPunct="1"/>
            <a:r>
              <a:rPr lang="zh-CN" altLang="en-US" sz="6600" b="1" dirty="0">
                <a:solidFill>
                  <a:srgbClr val="FF0000"/>
                </a:solidFill>
              </a:rPr>
              <a:t>包装</a:t>
            </a:r>
            <a:endParaRPr lang="en-US" sz="6600" b="1" dirty="0">
              <a:solidFill>
                <a:srgbClr val="FF0000"/>
              </a:solidFill>
            </a:endParaRPr>
          </a:p>
        </p:txBody>
      </p:sp>
      <p:sp>
        <p:nvSpPr>
          <p:cNvPr id="91140" name="Rectangle 3"/>
          <p:cNvSpPr>
            <a:spLocks noGrp="1" noChangeArrowheads="1"/>
          </p:cNvSpPr>
          <p:nvPr>
            <p:ph type="body" idx="1"/>
          </p:nvPr>
        </p:nvSpPr>
        <p:spPr>
          <a:xfrm>
            <a:off x="1447800" y="1981200"/>
            <a:ext cx="7162800" cy="2895600"/>
          </a:xfrm>
        </p:spPr>
        <p:txBody>
          <a:bodyPr/>
          <a:lstStyle/>
          <a:p>
            <a:pPr eaLnBrk="1" hangingPunct="1">
              <a:buClr>
                <a:schemeClr val="tx1"/>
              </a:buClr>
              <a:buSzTx/>
              <a:buFontTx/>
              <a:buChar char="•"/>
            </a:pPr>
            <a:r>
              <a:rPr lang="zh-CN" altLang="en-US" sz="2800" dirty="0"/>
              <a:t>最终的曝光展现机会</a:t>
            </a:r>
            <a:endParaRPr lang="en-US" altLang="zh-CN" sz="2800" dirty="0"/>
          </a:p>
          <a:p>
            <a:pPr eaLnBrk="1" hangingPunct="1">
              <a:buClr>
                <a:schemeClr val="tx1"/>
              </a:buClr>
              <a:buSzTx/>
              <a:buFontTx/>
              <a:buChar char="•"/>
            </a:pPr>
            <a:r>
              <a:rPr lang="zh-CN" altLang="en-US" sz="2800" dirty="0"/>
              <a:t>零售业消费者有</a:t>
            </a:r>
            <a:r>
              <a:rPr lang="en-US" sz="2800" dirty="0"/>
              <a:t>69%</a:t>
            </a:r>
            <a:r>
              <a:rPr lang="zh-CN" altLang="en-US" sz="2800" dirty="0"/>
              <a:t>的店内购买决策</a:t>
            </a:r>
            <a:endParaRPr lang="en-US" sz="2800" dirty="0"/>
          </a:p>
          <a:p>
            <a:pPr eaLnBrk="1" hangingPunct="1">
              <a:buClr>
                <a:schemeClr val="tx1"/>
              </a:buClr>
              <a:buSzTx/>
              <a:buFontTx/>
              <a:buChar char="•"/>
            </a:pPr>
            <a:r>
              <a:rPr lang="en-US" altLang="zh-CN" sz="2800" dirty="0"/>
              <a:t>3</a:t>
            </a:r>
            <a:r>
              <a:rPr lang="zh-CN" altLang="en-US" sz="2800" dirty="0"/>
              <a:t>秒钟时间抓住消费者关注</a:t>
            </a:r>
            <a:endParaRPr lang="en-US" altLang="zh-CN" sz="2800" dirty="0"/>
          </a:p>
          <a:p>
            <a:pPr eaLnBrk="1" hangingPunct="1">
              <a:buClr>
                <a:schemeClr val="tx1"/>
              </a:buClr>
              <a:buSzTx/>
              <a:buFontTx/>
              <a:buChar char="•"/>
            </a:pPr>
            <a:r>
              <a:rPr lang="zh-CN" altLang="en-US" sz="2800" dirty="0"/>
              <a:t>让产品脱颖而出</a:t>
            </a:r>
          </a:p>
          <a:p>
            <a:pPr eaLnBrk="1" hangingPunct="1">
              <a:buClr>
                <a:schemeClr val="tx1"/>
              </a:buClr>
              <a:buSzTx/>
              <a:buFontTx/>
              <a:buChar char="•"/>
            </a:pPr>
            <a:r>
              <a:rPr lang="zh-CN" altLang="en-US" sz="2800" dirty="0"/>
              <a:t>告知消费者里面是什么？</a:t>
            </a:r>
            <a:endParaRPr lang="en-US" altLang="zh-CN" sz="2800" dirty="0"/>
          </a:p>
        </p:txBody>
      </p:sp>
      <p:sp>
        <p:nvSpPr>
          <p:cNvPr id="9114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9114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9114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a:noFill/>
        </p:spPr>
        <p:txBody>
          <a:bodyPr/>
          <a:lstStyle/>
          <a:p>
            <a:r>
              <a:rPr lang="en-US">
                <a:latin typeface="Arial" charset="0"/>
                <a:cs typeface="Arial" charset="0"/>
              </a:rPr>
              <a:t>2-</a:t>
            </a:r>
            <a:fld id="{B1BC369C-A92F-456F-BA7C-F83811D8C4D8}" type="slidenum">
              <a:rPr lang="en-US" smtClean="0">
                <a:latin typeface="Arial" charset="0"/>
                <a:cs typeface="Arial" charset="0"/>
              </a:rPr>
              <a:pPr/>
              <a:t>34</a:t>
            </a:fld>
            <a:endParaRPr lang="en-US">
              <a:latin typeface="Arial" charset="0"/>
              <a:cs typeface="Arial" charset="0"/>
            </a:endParaRPr>
          </a:p>
        </p:txBody>
      </p:sp>
      <p:sp>
        <p:nvSpPr>
          <p:cNvPr id="93187"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93188"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93189"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93190" name="Rectangle 14"/>
          <p:cNvSpPr>
            <a:spLocks noChangeArrowheads="1"/>
          </p:cNvSpPr>
          <p:nvPr/>
        </p:nvSpPr>
        <p:spPr bwMode="auto">
          <a:xfrm>
            <a:off x="533400" y="228600"/>
            <a:ext cx="7315200" cy="609600"/>
          </a:xfrm>
          <a:prstGeom prst="rect">
            <a:avLst/>
          </a:prstGeom>
          <a:solidFill>
            <a:srgbClr val="333399"/>
          </a:solidFill>
          <a:ln w="12700">
            <a:noFill/>
            <a:miter lim="800000"/>
            <a:headEnd type="none" w="sm" len="sm"/>
            <a:tailEnd type="none" w="sm" len="sm"/>
          </a:ln>
        </p:spPr>
        <p:txBody>
          <a:bodyPr wrap="none" anchor="ctr"/>
          <a:lstStyle/>
          <a:p>
            <a:endParaRPr lang="en-GB"/>
          </a:p>
        </p:txBody>
      </p:sp>
      <p:sp>
        <p:nvSpPr>
          <p:cNvPr id="93191" name="Rectangle 15"/>
          <p:cNvSpPr>
            <a:spLocks noChangeArrowheads="1"/>
          </p:cNvSpPr>
          <p:nvPr/>
        </p:nvSpPr>
        <p:spPr bwMode="auto">
          <a:xfrm>
            <a:off x="533400" y="838200"/>
            <a:ext cx="7315200" cy="6096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93192" name="Text Box 16"/>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r>
              <a:rPr lang="en-US" sz="3200">
                <a:solidFill>
                  <a:srgbClr val="FFFFFF"/>
                </a:solidFill>
              </a:rPr>
              <a:t>F I G U R E    2 . 18 </a:t>
            </a:r>
          </a:p>
        </p:txBody>
      </p:sp>
      <p:sp>
        <p:nvSpPr>
          <p:cNvPr id="93193" name="Rectangle 17"/>
          <p:cNvSpPr>
            <a:spLocks noChangeArrowheads="1"/>
          </p:cNvSpPr>
          <p:nvPr/>
        </p:nvSpPr>
        <p:spPr bwMode="auto">
          <a:xfrm>
            <a:off x="533400" y="838200"/>
            <a:ext cx="7162800" cy="533400"/>
          </a:xfrm>
          <a:prstGeom prst="rect">
            <a:avLst/>
          </a:prstGeom>
          <a:noFill/>
          <a:ln w="9525">
            <a:noFill/>
            <a:miter lim="800000"/>
            <a:headEnd/>
            <a:tailEnd/>
          </a:ln>
        </p:spPr>
        <p:txBody>
          <a:bodyPr lIns="92075" tIns="46038" rIns="92075" bIns="46038" anchor="ctr"/>
          <a:lstStyle/>
          <a:p>
            <a:pPr eaLnBrk="0" hangingPunct="0"/>
            <a:r>
              <a:rPr lang="en-US" sz="2800" b="1"/>
              <a:t>Primary Purposes of Packaging</a:t>
            </a:r>
            <a:endParaRPr lang="en-US" sz="4000">
              <a:solidFill>
                <a:srgbClr val="B2B2B2"/>
              </a:solidFill>
              <a:latin typeface="Book Antiqua" pitchFamily="18" charset="0"/>
            </a:endParaRPr>
          </a:p>
        </p:txBody>
      </p:sp>
      <p:sp>
        <p:nvSpPr>
          <p:cNvPr id="93194" name="Content Placeholder 1"/>
          <p:cNvSpPr>
            <a:spLocks noGrp="1"/>
          </p:cNvSpPr>
          <p:nvPr>
            <p:ph idx="1"/>
          </p:nvPr>
        </p:nvSpPr>
        <p:spPr>
          <a:xfrm>
            <a:off x="1066800" y="1828800"/>
            <a:ext cx="7772400" cy="4114800"/>
          </a:xfrm>
        </p:spPr>
        <p:txBody>
          <a:bodyPr/>
          <a:lstStyle/>
          <a:p>
            <a:r>
              <a:rPr lang="zh-CN" altLang="en-US" sz="2800" dirty="0"/>
              <a:t>保护产品</a:t>
            </a:r>
            <a:endParaRPr lang="en-US" altLang="zh-CN" sz="2800" dirty="0"/>
          </a:p>
          <a:p>
            <a:r>
              <a:rPr lang="zh-CN" altLang="en-US" sz="2800" dirty="0"/>
              <a:t>便于装运、移动和手持</a:t>
            </a:r>
            <a:endParaRPr lang="en-US" altLang="zh-CN" sz="2800" dirty="0"/>
          </a:p>
          <a:p>
            <a:r>
              <a:rPr lang="zh-CN" altLang="en-US" sz="2800" dirty="0"/>
              <a:t>便于货架摆放</a:t>
            </a:r>
            <a:endParaRPr lang="en-US" altLang="zh-CN" sz="2800" dirty="0"/>
          </a:p>
          <a:p>
            <a:r>
              <a:rPr lang="zh-CN" altLang="en-US" sz="2800" dirty="0"/>
              <a:t>防止被盗或降低被盗机率</a:t>
            </a:r>
            <a:endParaRPr lang="en-US" altLang="zh-CN" sz="2800" dirty="0"/>
          </a:p>
          <a:p>
            <a:r>
              <a:rPr lang="zh-CN" altLang="en-US" sz="2800" dirty="0"/>
              <a:t>防止随意乱拿（药品食品）</a:t>
            </a:r>
            <a:endParaRPr lang="en-US" altLang="zh-CN" sz="2800" dirty="0"/>
          </a:p>
          <a:p>
            <a:r>
              <a:rPr lang="zh-CN" altLang="en-US" sz="2800" dirty="0"/>
              <a:t>满足消费者需求：速度、便利和运输</a:t>
            </a:r>
            <a:endParaRPr lang="en-US" altLang="zh-CN" sz="2800" dirty="0"/>
          </a:p>
          <a:p>
            <a:r>
              <a:rPr lang="zh-CN" altLang="en-US" sz="2800" dirty="0"/>
              <a:t>传播营销讯息</a:t>
            </a:r>
            <a:endParaRPr lang="en-US" sz="2800"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a:spLocks noGrp="1"/>
          </p:cNvSpPr>
          <p:nvPr>
            <p:ph type="sldNum" sz="quarter" idx="12"/>
          </p:nvPr>
        </p:nvSpPr>
        <p:spPr>
          <a:noFill/>
        </p:spPr>
        <p:txBody>
          <a:bodyPr/>
          <a:lstStyle/>
          <a:p>
            <a:r>
              <a:rPr lang="en-US">
                <a:latin typeface="Arial" charset="0"/>
                <a:cs typeface="Arial" charset="0"/>
              </a:rPr>
              <a:t>2-</a:t>
            </a:r>
            <a:fld id="{B95B51B8-04F9-4653-AF85-E728581F4141}" type="slidenum">
              <a:rPr lang="en-US" smtClean="0">
                <a:latin typeface="Arial" charset="0"/>
                <a:cs typeface="Arial" charset="0"/>
              </a:rPr>
              <a:pPr/>
              <a:t>35</a:t>
            </a:fld>
            <a:endParaRPr lang="en-US">
              <a:latin typeface="Arial" charset="0"/>
              <a:cs typeface="Arial" charset="0"/>
            </a:endParaRPr>
          </a:p>
        </p:txBody>
      </p:sp>
      <p:sp>
        <p:nvSpPr>
          <p:cNvPr id="95235" name="Rectangle 2"/>
          <p:cNvSpPr>
            <a:spLocks noGrp="1" noChangeArrowheads="1"/>
          </p:cNvSpPr>
          <p:nvPr>
            <p:ph type="title"/>
          </p:nvPr>
        </p:nvSpPr>
        <p:spPr>
          <a:xfrm>
            <a:off x="838200" y="914400"/>
            <a:ext cx="6705600" cy="838200"/>
          </a:xfrm>
        </p:spPr>
        <p:txBody>
          <a:bodyPr/>
          <a:lstStyle/>
          <a:p>
            <a:pPr algn="ctr" eaLnBrk="1" hangingPunct="1"/>
            <a:r>
              <a:rPr lang="zh-CN" altLang="en-US" sz="8000" b="1" dirty="0">
                <a:solidFill>
                  <a:srgbClr val="FF0000"/>
                </a:solidFill>
              </a:rPr>
              <a:t>包装标签</a:t>
            </a:r>
            <a:endParaRPr lang="en-US" sz="8000" b="1" dirty="0">
              <a:solidFill>
                <a:srgbClr val="FF0000"/>
              </a:solidFill>
            </a:endParaRPr>
          </a:p>
        </p:txBody>
      </p:sp>
      <p:sp>
        <p:nvSpPr>
          <p:cNvPr id="95236" name="Rectangle 3"/>
          <p:cNvSpPr>
            <a:spLocks noGrp="1" noChangeArrowheads="1"/>
          </p:cNvSpPr>
          <p:nvPr>
            <p:ph type="body" idx="1"/>
          </p:nvPr>
        </p:nvSpPr>
        <p:spPr>
          <a:xfrm>
            <a:off x="1447800" y="2209800"/>
            <a:ext cx="6019800" cy="1905000"/>
          </a:xfrm>
        </p:spPr>
        <p:txBody>
          <a:bodyPr/>
          <a:lstStyle/>
          <a:p>
            <a:pPr eaLnBrk="1" hangingPunct="1">
              <a:lnSpc>
                <a:spcPct val="150000"/>
              </a:lnSpc>
              <a:buClr>
                <a:schemeClr val="tx1"/>
              </a:buClr>
              <a:buFont typeface="Arial" charset="0"/>
              <a:buChar char="•"/>
            </a:pPr>
            <a:r>
              <a:rPr lang="zh-CN" altLang="en-US" sz="2800" dirty="0"/>
              <a:t>必须符合法律规定</a:t>
            </a:r>
          </a:p>
          <a:p>
            <a:pPr eaLnBrk="1" hangingPunct="1">
              <a:lnSpc>
                <a:spcPct val="150000"/>
              </a:lnSpc>
              <a:buClr>
                <a:schemeClr val="tx1"/>
              </a:buClr>
              <a:buFont typeface="Arial" charset="0"/>
              <a:buChar char="•"/>
            </a:pPr>
            <a:r>
              <a:rPr lang="zh-CN" altLang="en-US" sz="2800" dirty="0"/>
              <a:t>提供营销的机会</a:t>
            </a:r>
            <a:endParaRPr lang="en-US" altLang="zh-CN" sz="2800" dirty="0"/>
          </a:p>
        </p:txBody>
      </p:sp>
      <p:sp>
        <p:nvSpPr>
          <p:cNvPr id="95237"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95238"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95239"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pic>
        <p:nvPicPr>
          <p:cNvPr id="95240" name="Picture 10" descr="label"/>
          <p:cNvPicPr>
            <a:picLocks noChangeAspect="1" noChangeArrowheads="1"/>
          </p:cNvPicPr>
          <p:nvPr/>
        </p:nvPicPr>
        <p:blipFill>
          <a:blip r:embed="rId3"/>
          <a:srcRect/>
          <a:stretch>
            <a:fillRect/>
          </a:stretch>
        </p:blipFill>
        <p:spPr bwMode="auto">
          <a:xfrm>
            <a:off x="7510463" y="152400"/>
            <a:ext cx="1328737" cy="6224588"/>
          </a:xfrm>
          <a:prstGeom prst="rect">
            <a:avLst/>
          </a:prstGeom>
          <a:noFill/>
          <a:ln w="9525">
            <a:noFill/>
            <a:miter lim="800000"/>
            <a:headEnd/>
            <a:tailEnd/>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36D71A-E283-4940-9315-D2954D2FDFA6}"/>
              </a:ext>
            </a:extLst>
          </p:cNvPr>
          <p:cNvSpPr>
            <a:spLocks noGrp="1"/>
          </p:cNvSpPr>
          <p:nvPr>
            <p:ph type="title"/>
          </p:nvPr>
        </p:nvSpPr>
        <p:spPr/>
        <p:txBody>
          <a:bodyPr/>
          <a:lstStyle/>
          <a:p>
            <a:r>
              <a:rPr lang="zh-CN" altLang="en-US" dirty="0"/>
              <a:t>课后作业</a:t>
            </a:r>
          </a:p>
        </p:txBody>
      </p:sp>
      <p:sp>
        <p:nvSpPr>
          <p:cNvPr id="3" name="内容占位符 2">
            <a:extLst>
              <a:ext uri="{FF2B5EF4-FFF2-40B4-BE49-F238E27FC236}">
                <a16:creationId xmlns:a16="http://schemas.microsoft.com/office/drawing/2014/main" id="{0C76F48C-574F-411B-B17F-EDD1E2A24D8C}"/>
              </a:ext>
            </a:extLst>
          </p:cNvPr>
          <p:cNvSpPr>
            <a:spLocks noGrp="1"/>
          </p:cNvSpPr>
          <p:nvPr>
            <p:ph idx="1"/>
          </p:nvPr>
        </p:nvSpPr>
        <p:spPr/>
        <p:txBody>
          <a:bodyPr/>
          <a:lstStyle/>
          <a:p>
            <a:r>
              <a:rPr lang="zh-CN" altLang="en-US" dirty="0"/>
              <a:t>搜集品牌广告包装</a:t>
            </a:r>
            <a:endParaRPr lang="en-US" altLang="zh-CN" dirty="0"/>
          </a:p>
          <a:p>
            <a:r>
              <a:rPr lang="zh-CN" altLang="en-US" dirty="0"/>
              <a:t>品牌</a:t>
            </a:r>
            <a:r>
              <a:rPr lang="en-US" altLang="zh-CN" dirty="0"/>
              <a:t>LOGO</a:t>
            </a:r>
            <a:r>
              <a:rPr lang="zh-CN" altLang="en-US" dirty="0"/>
              <a:t>变迁资料收集与分析</a:t>
            </a:r>
          </a:p>
        </p:txBody>
      </p:sp>
      <p:sp>
        <p:nvSpPr>
          <p:cNvPr id="4" name="页脚占位符 3">
            <a:extLst>
              <a:ext uri="{FF2B5EF4-FFF2-40B4-BE49-F238E27FC236}">
                <a16:creationId xmlns:a16="http://schemas.microsoft.com/office/drawing/2014/main" id="{DC89F435-C5B0-49FA-AC32-B5E1319E6B35}"/>
              </a:ext>
            </a:extLst>
          </p:cNvPr>
          <p:cNvSpPr>
            <a:spLocks noGrp="1"/>
          </p:cNvSpPr>
          <p:nvPr>
            <p:ph type="ftr" sz="quarter" idx="11"/>
          </p:nvPr>
        </p:nvSpPr>
        <p:spPr/>
        <p:txBody>
          <a:bodyPr/>
          <a:lstStyle/>
          <a:p>
            <a:r>
              <a:rPr lang="en-US"/>
              <a:t>Copyright ©2014 by Pearson Education </a:t>
            </a:r>
          </a:p>
        </p:txBody>
      </p:sp>
      <p:sp>
        <p:nvSpPr>
          <p:cNvPr id="5" name="灯片编号占位符 4">
            <a:extLst>
              <a:ext uri="{FF2B5EF4-FFF2-40B4-BE49-F238E27FC236}">
                <a16:creationId xmlns:a16="http://schemas.microsoft.com/office/drawing/2014/main" id="{D874FC35-4A75-4358-AE06-6952E6829728}"/>
              </a:ext>
            </a:extLst>
          </p:cNvPr>
          <p:cNvSpPr>
            <a:spLocks noGrp="1"/>
          </p:cNvSpPr>
          <p:nvPr>
            <p:ph type="sldNum" sz="quarter" idx="12"/>
          </p:nvPr>
        </p:nvSpPr>
        <p:spPr/>
        <p:txBody>
          <a:bodyPr/>
          <a:lstStyle/>
          <a:p>
            <a:pPr>
              <a:defRPr/>
            </a:pPr>
            <a:r>
              <a:rPr lang="en-US"/>
              <a:t>2-</a:t>
            </a:r>
            <a:fld id="{41DAF7BE-AC96-4787-AC4D-443D8629E9C9}" type="slidenum">
              <a:rPr lang="en-US" smtClean="0"/>
              <a:pPr>
                <a:defRPr/>
              </a:pPr>
              <a:t>36</a:t>
            </a:fld>
            <a:endParaRPr lang="en-US"/>
          </a:p>
        </p:txBody>
      </p:sp>
    </p:spTree>
    <p:extLst>
      <p:ext uri="{BB962C8B-B14F-4D97-AF65-F5344CB8AC3E}">
        <p14:creationId xmlns:p14="http://schemas.microsoft.com/office/powerpoint/2010/main" val="325160033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5"/>
          <p:cNvSpPr>
            <a:spLocks noGrp="1"/>
          </p:cNvSpPr>
          <p:nvPr>
            <p:ph type="sldNum" sz="quarter" idx="12"/>
          </p:nvPr>
        </p:nvSpPr>
        <p:spPr>
          <a:noFill/>
        </p:spPr>
        <p:txBody>
          <a:bodyPr/>
          <a:lstStyle/>
          <a:p>
            <a:r>
              <a:rPr lang="en-US">
                <a:latin typeface="Arial" charset="0"/>
                <a:cs typeface="Arial" charset="0"/>
              </a:rPr>
              <a:t>2-</a:t>
            </a:r>
            <a:fld id="{B232253B-C76E-486E-8A3C-A41D30B9428D}" type="slidenum">
              <a:rPr lang="en-US" smtClean="0">
                <a:latin typeface="Arial" charset="0"/>
                <a:cs typeface="Arial" charset="0"/>
              </a:rPr>
              <a:pPr/>
              <a:t>37</a:t>
            </a:fld>
            <a:endParaRPr lang="en-US">
              <a:latin typeface="Arial" charset="0"/>
              <a:cs typeface="Arial" charset="0"/>
            </a:endParaRPr>
          </a:p>
        </p:txBody>
      </p:sp>
      <p:sp>
        <p:nvSpPr>
          <p:cNvPr id="97283"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97284"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97285"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97286" name="Rectangle 14"/>
          <p:cNvSpPr>
            <a:spLocks noChangeArrowheads="1"/>
          </p:cNvSpPr>
          <p:nvPr/>
        </p:nvSpPr>
        <p:spPr bwMode="auto">
          <a:xfrm>
            <a:off x="533400" y="228600"/>
            <a:ext cx="7315200" cy="609600"/>
          </a:xfrm>
          <a:prstGeom prst="rect">
            <a:avLst/>
          </a:prstGeom>
          <a:solidFill>
            <a:srgbClr val="333399"/>
          </a:solidFill>
          <a:ln w="12700">
            <a:noFill/>
            <a:miter lim="800000"/>
            <a:headEnd type="none" w="sm" len="sm"/>
            <a:tailEnd type="none" w="sm" len="sm"/>
          </a:ln>
        </p:spPr>
        <p:txBody>
          <a:bodyPr wrap="none" anchor="ctr"/>
          <a:lstStyle/>
          <a:p>
            <a:endParaRPr lang="en-GB"/>
          </a:p>
        </p:txBody>
      </p:sp>
      <p:sp>
        <p:nvSpPr>
          <p:cNvPr id="97287" name="Rectangle 15"/>
          <p:cNvSpPr>
            <a:spLocks noChangeArrowheads="1"/>
          </p:cNvSpPr>
          <p:nvPr/>
        </p:nvSpPr>
        <p:spPr bwMode="auto">
          <a:xfrm>
            <a:off x="533400" y="838200"/>
            <a:ext cx="7315200" cy="6096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97288" name="Text Box 16"/>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r>
              <a:rPr lang="en-US" sz="3200">
                <a:solidFill>
                  <a:srgbClr val="FFFFFF"/>
                </a:solidFill>
              </a:rPr>
              <a:t>F I G U R E    2 . 19 </a:t>
            </a:r>
          </a:p>
        </p:txBody>
      </p:sp>
      <p:sp>
        <p:nvSpPr>
          <p:cNvPr id="97289" name="Rectangle 17"/>
          <p:cNvSpPr>
            <a:spLocks noChangeArrowheads="1"/>
          </p:cNvSpPr>
          <p:nvPr/>
        </p:nvSpPr>
        <p:spPr bwMode="auto">
          <a:xfrm>
            <a:off x="533400" y="838200"/>
            <a:ext cx="7162800" cy="533400"/>
          </a:xfrm>
          <a:prstGeom prst="rect">
            <a:avLst/>
          </a:prstGeom>
          <a:noFill/>
          <a:ln w="9525">
            <a:noFill/>
            <a:miter lim="800000"/>
            <a:headEnd/>
            <a:tailEnd/>
          </a:ln>
        </p:spPr>
        <p:txBody>
          <a:bodyPr lIns="92075" tIns="46038" rIns="92075" bIns="46038" anchor="ctr"/>
          <a:lstStyle/>
          <a:p>
            <a:pPr eaLnBrk="0" hangingPunct="0"/>
            <a:r>
              <a:rPr lang="en-US" sz="2800" b="1" dirty="0"/>
              <a:t>Uses for QR Codes Packages and Labels</a:t>
            </a:r>
            <a:endParaRPr lang="en-US" sz="4000" dirty="0">
              <a:solidFill>
                <a:srgbClr val="B2B2B2"/>
              </a:solidFill>
              <a:latin typeface="Book Antiqua" pitchFamily="18" charset="0"/>
            </a:endParaRPr>
          </a:p>
        </p:txBody>
      </p:sp>
      <p:sp>
        <p:nvSpPr>
          <p:cNvPr id="97290" name="Content Placeholder 1"/>
          <p:cNvSpPr>
            <a:spLocks noGrp="1"/>
          </p:cNvSpPr>
          <p:nvPr>
            <p:ph idx="1"/>
          </p:nvPr>
        </p:nvSpPr>
        <p:spPr>
          <a:xfrm>
            <a:off x="1066800" y="1828800"/>
            <a:ext cx="7772400" cy="3581400"/>
          </a:xfrm>
        </p:spPr>
        <p:txBody>
          <a:bodyPr/>
          <a:lstStyle/>
          <a:p>
            <a:r>
              <a:rPr lang="zh-CN" altLang="en-US" sz="2800" dirty="0"/>
              <a:t>获取产品信息</a:t>
            </a:r>
            <a:endParaRPr lang="en-US" altLang="zh-CN" sz="2800" dirty="0"/>
          </a:p>
          <a:p>
            <a:r>
              <a:rPr lang="zh-CN" altLang="en-US" sz="2800" dirty="0"/>
              <a:t>获取产品使用视频</a:t>
            </a:r>
            <a:endParaRPr lang="en-US" altLang="zh-CN" sz="2800" dirty="0"/>
          </a:p>
          <a:p>
            <a:r>
              <a:rPr lang="zh-CN" altLang="en-US" sz="2800" dirty="0"/>
              <a:t>获取收据和营养信息</a:t>
            </a:r>
            <a:endParaRPr lang="en-US" altLang="zh-CN" sz="2800" dirty="0"/>
          </a:p>
          <a:p>
            <a:r>
              <a:rPr lang="zh-CN" altLang="en-US" sz="2800" dirty="0"/>
              <a:t>比较大小、品牌和式样</a:t>
            </a:r>
            <a:endParaRPr lang="en-US" altLang="zh-CN" sz="2800" dirty="0"/>
          </a:p>
          <a:p>
            <a:r>
              <a:rPr lang="zh-CN" altLang="en-US" sz="2800" dirty="0"/>
              <a:t>获得产品评价与评级</a:t>
            </a:r>
          </a:p>
          <a:p>
            <a:r>
              <a:rPr lang="zh-CN" altLang="en-US" sz="2800" dirty="0"/>
              <a:t>提供链接到社交媒体和娱乐资讯网站</a:t>
            </a:r>
            <a:endParaRPr lang="en-US" altLang="zh-CN" sz="2800" dirty="0"/>
          </a:p>
        </p:txBody>
      </p:sp>
      <p:sp>
        <p:nvSpPr>
          <p:cNvPr id="97291" name="TextBox 11"/>
          <p:cNvSpPr txBox="1">
            <a:spLocks noChangeArrowheads="1"/>
          </p:cNvSpPr>
          <p:nvPr/>
        </p:nvSpPr>
        <p:spPr bwMode="auto">
          <a:xfrm>
            <a:off x="914400" y="5749925"/>
            <a:ext cx="7848600" cy="428625"/>
          </a:xfrm>
          <a:prstGeom prst="rect">
            <a:avLst/>
          </a:prstGeom>
          <a:noFill/>
          <a:ln w="9525">
            <a:noFill/>
            <a:miter lim="800000"/>
            <a:headEnd/>
            <a:tailEnd/>
          </a:ln>
        </p:spPr>
        <p:txBody>
          <a:bodyPr>
            <a:spAutoFit/>
          </a:bodyPr>
          <a:lstStyle/>
          <a:p>
            <a:r>
              <a:rPr lang="en-US" sz="1100"/>
              <a:t>Source: Based on Heidi Tolliver-Walker, “The Top Five Most Effective Ways to Use QR Codes on Packaging,” </a:t>
            </a:r>
            <a:r>
              <a:rPr lang="en-US" sz="1100" i="1"/>
              <a:t>Seybold Report: Analyzing Publishing Technologies</a:t>
            </a:r>
            <a:r>
              <a:rPr lang="en-US" sz="1100"/>
              <a:t>, Vol. 12, No. 1, January 9, 2012, pp. 2-6 </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5"/>
          <p:cNvSpPr>
            <a:spLocks noGrp="1"/>
          </p:cNvSpPr>
          <p:nvPr>
            <p:ph type="sldNum" sz="quarter" idx="12"/>
          </p:nvPr>
        </p:nvSpPr>
        <p:spPr>
          <a:noFill/>
        </p:spPr>
        <p:txBody>
          <a:bodyPr/>
          <a:lstStyle/>
          <a:p>
            <a:r>
              <a:rPr lang="en-US">
                <a:latin typeface="Arial" charset="0"/>
                <a:cs typeface="Arial" charset="0"/>
              </a:rPr>
              <a:t>2-</a:t>
            </a:r>
            <a:fld id="{ACB335FE-79AE-47A4-95A4-43BB07EBB3D6}" type="slidenum">
              <a:rPr lang="en-US" smtClean="0">
                <a:latin typeface="Arial" charset="0"/>
                <a:cs typeface="Arial" charset="0"/>
              </a:rPr>
              <a:pPr/>
              <a:t>38</a:t>
            </a:fld>
            <a:endParaRPr lang="en-US">
              <a:latin typeface="Arial" charset="0"/>
              <a:cs typeface="Arial" charset="0"/>
            </a:endParaRPr>
          </a:p>
        </p:txBody>
      </p:sp>
      <p:sp>
        <p:nvSpPr>
          <p:cNvPr id="99331" name="Rectangle 2"/>
          <p:cNvSpPr>
            <a:spLocks noGrp="1" noChangeArrowheads="1"/>
          </p:cNvSpPr>
          <p:nvPr>
            <p:ph type="title"/>
          </p:nvPr>
        </p:nvSpPr>
        <p:spPr>
          <a:xfrm>
            <a:off x="838200" y="533400"/>
            <a:ext cx="8001000" cy="838200"/>
          </a:xfrm>
        </p:spPr>
        <p:txBody>
          <a:bodyPr/>
          <a:lstStyle/>
          <a:p>
            <a:pPr algn="ctr" eaLnBrk="1" hangingPunct="1"/>
            <a:r>
              <a:rPr lang="zh-CN" altLang="en-US" sz="6600" b="1" dirty="0">
                <a:solidFill>
                  <a:srgbClr val="FF0000"/>
                </a:solidFill>
              </a:rPr>
              <a:t>伦理事务</a:t>
            </a:r>
            <a:endParaRPr lang="en-US" sz="6600" b="1" dirty="0">
              <a:solidFill>
                <a:srgbClr val="FF0000"/>
              </a:solidFill>
            </a:endParaRPr>
          </a:p>
        </p:txBody>
      </p:sp>
      <p:sp>
        <p:nvSpPr>
          <p:cNvPr id="99332" name="Rectangle 3"/>
          <p:cNvSpPr>
            <a:spLocks noGrp="1" noChangeArrowheads="1"/>
          </p:cNvSpPr>
          <p:nvPr>
            <p:ph type="body" idx="1"/>
          </p:nvPr>
        </p:nvSpPr>
        <p:spPr>
          <a:xfrm>
            <a:off x="1143000" y="1828800"/>
            <a:ext cx="7696200" cy="4038600"/>
          </a:xfrm>
        </p:spPr>
        <p:txBody>
          <a:bodyPr/>
          <a:lstStyle/>
          <a:p>
            <a:pPr eaLnBrk="1" hangingPunct="1">
              <a:lnSpc>
                <a:spcPct val="150000"/>
              </a:lnSpc>
              <a:buClr>
                <a:schemeClr val="tx1"/>
              </a:buClr>
              <a:buSzTx/>
              <a:buFontTx/>
              <a:buChar char="•"/>
            </a:pPr>
            <a:r>
              <a:rPr lang="zh-CN" altLang="en-US" dirty="0"/>
              <a:t>品牌侵犯</a:t>
            </a:r>
            <a:endParaRPr lang="en-US" altLang="zh-CN" dirty="0"/>
          </a:p>
          <a:p>
            <a:pPr eaLnBrk="1" hangingPunct="1">
              <a:lnSpc>
                <a:spcPct val="150000"/>
              </a:lnSpc>
              <a:buClr>
                <a:schemeClr val="tx1"/>
              </a:buClr>
              <a:buSzTx/>
              <a:buFontTx/>
              <a:buChar char="•"/>
            </a:pPr>
            <a:r>
              <a:rPr lang="zh-CN" altLang="en-US" dirty="0"/>
              <a:t>品牌名称成为通用术语</a:t>
            </a:r>
          </a:p>
          <a:p>
            <a:pPr eaLnBrk="1" hangingPunct="1">
              <a:lnSpc>
                <a:spcPct val="150000"/>
              </a:lnSpc>
              <a:buClr>
                <a:schemeClr val="tx1"/>
              </a:buClr>
              <a:buSzTx/>
              <a:buFontTx/>
              <a:buChar char="•"/>
            </a:pPr>
            <a:r>
              <a:rPr lang="zh-CN" altLang="en-US" dirty="0"/>
              <a:t>域名抢注</a:t>
            </a:r>
            <a:endParaRPr lang="en-US" altLang="zh-CN" dirty="0"/>
          </a:p>
        </p:txBody>
      </p:sp>
      <p:sp>
        <p:nvSpPr>
          <p:cNvPr id="9933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9933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9933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p:cNvSpPr>
            <a:spLocks noGrp="1"/>
          </p:cNvSpPr>
          <p:nvPr>
            <p:ph type="sldNum" sz="quarter" idx="12"/>
          </p:nvPr>
        </p:nvSpPr>
        <p:spPr>
          <a:noFill/>
        </p:spPr>
        <p:txBody>
          <a:bodyPr/>
          <a:lstStyle/>
          <a:p>
            <a:r>
              <a:rPr lang="en-US">
                <a:latin typeface="Arial" charset="0"/>
                <a:cs typeface="Arial" charset="0"/>
              </a:rPr>
              <a:t>2-</a:t>
            </a:r>
            <a:fld id="{06AB87FA-45EA-4EBA-ACAE-EB3483A6925E}" type="slidenum">
              <a:rPr lang="en-US" smtClean="0">
                <a:latin typeface="Arial" charset="0"/>
                <a:cs typeface="Arial" charset="0"/>
              </a:rPr>
              <a:pPr/>
              <a:t>39</a:t>
            </a:fld>
            <a:endParaRPr lang="en-US">
              <a:latin typeface="Arial" charset="0"/>
              <a:cs typeface="Arial" charset="0"/>
            </a:endParaRPr>
          </a:p>
        </p:txBody>
      </p:sp>
      <p:sp>
        <p:nvSpPr>
          <p:cNvPr id="101379" name="Rectangle 2"/>
          <p:cNvSpPr>
            <a:spLocks noGrp="1" noChangeArrowheads="1"/>
          </p:cNvSpPr>
          <p:nvPr>
            <p:ph type="title"/>
          </p:nvPr>
        </p:nvSpPr>
        <p:spPr>
          <a:xfrm>
            <a:off x="762000" y="304800"/>
            <a:ext cx="8001000" cy="838200"/>
          </a:xfrm>
        </p:spPr>
        <p:txBody>
          <a:bodyPr/>
          <a:lstStyle/>
          <a:p>
            <a:pPr algn="ctr" eaLnBrk="1" hangingPunct="1"/>
            <a:r>
              <a:rPr lang="zh-CN" altLang="en-US" sz="4800" b="1" dirty="0">
                <a:solidFill>
                  <a:srgbClr val="FF0000"/>
                </a:solidFill>
              </a:rPr>
              <a:t>国际市场品牌管理</a:t>
            </a:r>
            <a:endParaRPr lang="en-US" sz="4800" b="1" dirty="0">
              <a:solidFill>
                <a:srgbClr val="FF0000"/>
              </a:solidFill>
            </a:endParaRPr>
          </a:p>
        </p:txBody>
      </p:sp>
      <p:sp>
        <p:nvSpPr>
          <p:cNvPr id="101380" name="Rectangle 3"/>
          <p:cNvSpPr>
            <a:spLocks noGrp="1" noChangeArrowheads="1"/>
          </p:cNvSpPr>
          <p:nvPr>
            <p:ph type="body" idx="1"/>
          </p:nvPr>
        </p:nvSpPr>
        <p:spPr>
          <a:xfrm>
            <a:off x="1066800" y="1676400"/>
            <a:ext cx="7696200" cy="4495800"/>
          </a:xfrm>
        </p:spPr>
        <p:txBody>
          <a:bodyPr/>
          <a:lstStyle/>
          <a:p>
            <a:pPr eaLnBrk="1" hangingPunct="1">
              <a:buClr>
                <a:schemeClr val="tx1"/>
              </a:buClr>
              <a:buSzTx/>
              <a:buFontTx/>
              <a:buChar char="•"/>
            </a:pPr>
            <a:r>
              <a:rPr lang="zh-CN" altLang="en-US" sz="2600" dirty="0"/>
              <a:t>适应战略还是标准化战略</a:t>
            </a:r>
            <a:endParaRPr lang="en-US" altLang="zh-CN" sz="2600" dirty="0"/>
          </a:p>
          <a:p>
            <a:pPr eaLnBrk="1" hangingPunct="1">
              <a:buClr>
                <a:schemeClr val="tx1"/>
              </a:buClr>
              <a:buSzTx/>
              <a:buFontTx/>
              <a:buChar char="•"/>
            </a:pPr>
            <a:r>
              <a:rPr lang="zh-CN" altLang="en-US" sz="2600" dirty="0"/>
              <a:t>标准化降低成本</a:t>
            </a:r>
            <a:endParaRPr lang="en-US" altLang="zh-CN" sz="2600" dirty="0"/>
          </a:p>
          <a:p>
            <a:pPr eaLnBrk="1" hangingPunct="1">
              <a:buClr>
                <a:schemeClr val="tx1"/>
              </a:buClr>
              <a:buSzTx/>
              <a:buFontTx/>
              <a:buChar char="•"/>
            </a:pPr>
            <a:r>
              <a:rPr lang="zh-CN" altLang="en-US" sz="2600" dirty="0">
                <a:sym typeface="Wingdings" pitchFamily="2" charset="2"/>
              </a:rPr>
              <a:t>地球村推动了标准化</a:t>
            </a:r>
            <a:endParaRPr lang="en-US" altLang="zh-CN" sz="2600" dirty="0">
              <a:sym typeface="Wingdings" pitchFamily="2" charset="2"/>
            </a:endParaRPr>
          </a:p>
          <a:p>
            <a:pPr eaLnBrk="1" hangingPunct="1">
              <a:buClr>
                <a:schemeClr val="tx1"/>
              </a:buClr>
              <a:buSzTx/>
              <a:buFontTx/>
              <a:buChar char="•"/>
            </a:pPr>
            <a:r>
              <a:rPr lang="zh-CN" altLang="en-US" sz="2600" dirty="0">
                <a:sym typeface="Wingdings" pitchFamily="2" charset="2"/>
              </a:rPr>
              <a:t>高端高涉入度的全球品牌</a:t>
            </a:r>
            <a:endParaRPr lang="en-US" sz="2600" dirty="0">
              <a:sym typeface="Wingdings" pitchFamily="2" charset="2"/>
            </a:endParaRPr>
          </a:p>
          <a:p>
            <a:pPr eaLnBrk="1" hangingPunct="1">
              <a:buClr>
                <a:schemeClr val="tx1"/>
              </a:buClr>
              <a:buSzTx/>
              <a:buFontTx/>
              <a:buChar char="•"/>
            </a:pPr>
            <a:r>
              <a:rPr lang="zh-CN" altLang="en-US" sz="2600" dirty="0">
                <a:sym typeface="Wingdings" pitchFamily="2" charset="2"/>
              </a:rPr>
              <a:t>低涉入度产品的本地化品牌</a:t>
            </a:r>
            <a:endParaRPr lang="en-US" sz="2600" dirty="0">
              <a:sym typeface="Wingdings" pitchFamily="2" charset="2"/>
            </a:endParaRPr>
          </a:p>
          <a:p>
            <a:pPr eaLnBrk="1" hangingPunct="1">
              <a:buClr>
                <a:schemeClr val="tx1"/>
              </a:buClr>
              <a:buSzTx/>
              <a:buFontTx/>
              <a:buChar char="•"/>
            </a:pPr>
            <a:r>
              <a:rPr lang="zh-CN" altLang="en-US" sz="2600" dirty="0">
                <a:sym typeface="Wingdings" pitchFamily="2" charset="2"/>
              </a:rPr>
              <a:t>包装和标签</a:t>
            </a:r>
          </a:p>
          <a:p>
            <a:pPr eaLnBrk="1" hangingPunct="1">
              <a:buClr>
                <a:schemeClr val="tx1"/>
              </a:buClr>
              <a:buSzTx/>
              <a:buFontTx/>
              <a:buChar char="•"/>
            </a:pPr>
            <a:r>
              <a:rPr lang="zh-CN" altLang="en-US" sz="2600" dirty="0">
                <a:sym typeface="Wingdings" pitchFamily="2" charset="2"/>
              </a:rPr>
              <a:t>形象和定位事务</a:t>
            </a:r>
            <a:endParaRPr lang="en-US" altLang="zh-CN" sz="2600" dirty="0">
              <a:sym typeface="Wingdings" pitchFamily="2" charset="2"/>
            </a:endParaRPr>
          </a:p>
        </p:txBody>
      </p:sp>
      <p:sp>
        <p:nvSpPr>
          <p:cNvPr id="10138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10138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10138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r>
              <a:rPr lang="en-US">
                <a:latin typeface="Arial" charset="0"/>
                <a:cs typeface="Arial" charset="0"/>
              </a:rPr>
              <a:t>2-</a:t>
            </a:r>
            <a:fld id="{735FBDCD-DF9E-44F6-9F68-1EA726076787}" type="slidenum">
              <a:rPr lang="en-US" smtClean="0">
                <a:latin typeface="Arial" charset="0"/>
                <a:cs typeface="Arial" charset="0"/>
              </a:rPr>
              <a:pPr/>
              <a:t>4</a:t>
            </a:fld>
            <a:endParaRPr lang="en-US">
              <a:latin typeface="Arial" charset="0"/>
              <a:cs typeface="Arial" charset="0"/>
            </a:endParaRPr>
          </a:p>
        </p:txBody>
      </p:sp>
      <p:sp>
        <p:nvSpPr>
          <p:cNvPr id="23555" name="Rectangle 3"/>
          <p:cNvSpPr>
            <a:spLocks noGrp="1" noChangeArrowheads="1"/>
          </p:cNvSpPr>
          <p:nvPr>
            <p:ph type="body" idx="1"/>
          </p:nvPr>
        </p:nvSpPr>
        <p:spPr>
          <a:xfrm>
            <a:off x="3048000" y="3352800"/>
            <a:ext cx="5791200" cy="2209800"/>
          </a:xfrm>
        </p:spPr>
        <p:txBody>
          <a:bodyPr/>
          <a:lstStyle/>
          <a:p>
            <a:pPr eaLnBrk="1" hangingPunct="1">
              <a:buClr>
                <a:schemeClr val="tx1"/>
              </a:buClr>
              <a:buFontTx/>
              <a:buChar char="•"/>
            </a:pPr>
            <a:r>
              <a:rPr lang="en-US" sz="2400" dirty="0"/>
              <a:t>Managing a corporation’s image</a:t>
            </a:r>
          </a:p>
          <a:p>
            <a:pPr eaLnBrk="1" hangingPunct="1">
              <a:buClr>
                <a:schemeClr val="tx1"/>
              </a:buClr>
              <a:buFontTx/>
              <a:buChar char="•"/>
            </a:pPr>
            <a:r>
              <a:rPr lang="en-US" sz="2400" dirty="0"/>
              <a:t>Managing brands</a:t>
            </a:r>
          </a:p>
          <a:p>
            <a:pPr eaLnBrk="1" hangingPunct="1">
              <a:buClr>
                <a:schemeClr val="tx1"/>
              </a:buClr>
              <a:buFontTx/>
              <a:buChar char="•"/>
            </a:pPr>
            <a:r>
              <a:rPr lang="en-US" sz="2400" dirty="0"/>
              <a:t>Issues associated with developing and promoting brand names and logos</a:t>
            </a:r>
          </a:p>
          <a:p>
            <a:pPr eaLnBrk="1" hangingPunct="1">
              <a:buClr>
                <a:schemeClr val="tx1"/>
              </a:buClr>
              <a:buFontTx/>
              <a:buChar char="•"/>
            </a:pPr>
            <a:r>
              <a:rPr lang="en-US" sz="2400" dirty="0"/>
              <a:t>Importance of packaging and labels</a:t>
            </a:r>
          </a:p>
          <a:p>
            <a:pPr eaLnBrk="1" hangingPunct="1">
              <a:buFont typeface="Wingdings" pitchFamily="2" charset="2"/>
              <a:buNone/>
            </a:pPr>
            <a:endParaRPr lang="en-US" sz="2400" dirty="0"/>
          </a:p>
        </p:txBody>
      </p:sp>
      <p:sp>
        <p:nvSpPr>
          <p:cNvPr id="23556" name="Text Box 4"/>
          <p:cNvSpPr txBox="1">
            <a:spLocks noChangeArrowheads="1"/>
          </p:cNvSpPr>
          <p:nvPr/>
        </p:nvSpPr>
        <p:spPr bwMode="auto">
          <a:xfrm>
            <a:off x="2971800" y="381000"/>
            <a:ext cx="5867400" cy="2308225"/>
          </a:xfrm>
          <a:prstGeom prst="rect">
            <a:avLst/>
          </a:prstGeom>
          <a:noFill/>
          <a:ln w="9525">
            <a:noFill/>
            <a:miter lim="800000"/>
            <a:headEnd/>
            <a:tailEnd/>
          </a:ln>
        </p:spPr>
        <p:txBody>
          <a:bodyPr>
            <a:spAutoFit/>
          </a:bodyPr>
          <a:lstStyle/>
          <a:p>
            <a:pPr algn="ctr"/>
            <a:r>
              <a:rPr lang="en-US" sz="3600">
                <a:solidFill>
                  <a:srgbClr val="000099"/>
                </a:solidFill>
              </a:rPr>
              <a:t>  Brand and Corporate</a:t>
            </a:r>
          </a:p>
          <a:p>
            <a:pPr algn="ctr"/>
            <a:r>
              <a:rPr lang="en-US" sz="3600">
                <a:solidFill>
                  <a:srgbClr val="000099"/>
                </a:solidFill>
              </a:rPr>
              <a:t>Image Management</a:t>
            </a:r>
          </a:p>
          <a:p>
            <a:pPr algn="ctr"/>
            <a:endParaRPr lang="en-US" sz="3600">
              <a:solidFill>
                <a:srgbClr val="000099"/>
              </a:solidFill>
            </a:endParaRPr>
          </a:p>
          <a:p>
            <a:pPr algn="ctr"/>
            <a:r>
              <a:rPr lang="en-US" sz="3600" b="1">
                <a:solidFill>
                  <a:srgbClr val="FF0000"/>
                </a:solidFill>
              </a:rPr>
              <a:t>Chapter Overview</a:t>
            </a:r>
            <a:endParaRPr lang="en-US" sz="3200" b="1">
              <a:solidFill>
                <a:srgbClr val="FF0000"/>
              </a:solidFill>
            </a:endParaRPr>
          </a:p>
        </p:txBody>
      </p:sp>
      <p:sp>
        <p:nvSpPr>
          <p:cNvPr id="23557" name="Rectangle 5"/>
          <p:cNvSpPr>
            <a:spLocks noChangeArrowheads="1"/>
          </p:cNvSpPr>
          <p:nvPr/>
        </p:nvSpPr>
        <p:spPr bwMode="auto">
          <a:xfrm>
            <a:off x="0" y="0"/>
            <a:ext cx="29718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23558" name="Text Box 7"/>
          <p:cNvSpPr txBox="1">
            <a:spLocks noChangeArrowheads="1"/>
          </p:cNvSpPr>
          <p:nvPr/>
        </p:nvSpPr>
        <p:spPr bwMode="auto">
          <a:xfrm>
            <a:off x="457200" y="152400"/>
            <a:ext cx="2133600" cy="2043113"/>
          </a:xfrm>
          <a:prstGeom prst="rect">
            <a:avLst/>
          </a:prstGeom>
          <a:noFill/>
          <a:ln w="12700">
            <a:noFill/>
            <a:miter lim="800000"/>
            <a:headEnd type="none" w="sm" len="sm"/>
            <a:tailEnd type="none" w="sm" len="sm"/>
          </a:ln>
        </p:spPr>
        <p:txBody>
          <a:bodyPr>
            <a:spAutoFit/>
          </a:bodyPr>
          <a:lstStyle/>
          <a:p>
            <a:pPr algn="ctr">
              <a:spcBef>
                <a:spcPct val="50000"/>
              </a:spcBef>
            </a:pPr>
            <a:r>
              <a:rPr lang="en-US" sz="12800">
                <a:solidFill>
                  <a:srgbClr val="CC3300"/>
                </a:solidFill>
              </a:rPr>
              <a:t>2</a:t>
            </a:r>
          </a:p>
        </p:txBody>
      </p:sp>
      <p:sp>
        <p:nvSpPr>
          <p:cNvPr id="23559"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pic>
        <p:nvPicPr>
          <p:cNvPr id="23560" name="Picture 1"/>
          <p:cNvPicPr>
            <a:picLocks noChangeAspect="1"/>
          </p:cNvPicPr>
          <p:nvPr/>
        </p:nvPicPr>
        <p:blipFill>
          <a:blip r:embed="rId3"/>
          <a:srcRect/>
          <a:stretch>
            <a:fillRect/>
          </a:stretch>
        </p:blipFill>
        <p:spPr bwMode="auto">
          <a:xfrm>
            <a:off x="0" y="2767013"/>
            <a:ext cx="2971800" cy="4090987"/>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xfrm>
            <a:off x="7315200" y="6629400"/>
            <a:ext cx="1905000" cy="457200"/>
          </a:xfrm>
          <a:noFill/>
        </p:spPr>
        <p:txBody>
          <a:bodyPr/>
          <a:lstStyle/>
          <a:p>
            <a:r>
              <a:rPr lang="en-US">
                <a:latin typeface="Arial" charset="0"/>
                <a:cs typeface="Arial" charset="0"/>
              </a:rPr>
              <a:t>2-</a:t>
            </a:r>
            <a:fld id="{908B4C14-80CE-4814-8BF9-437FF9858A93}" type="slidenum">
              <a:rPr lang="en-US" smtClean="0">
                <a:latin typeface="Arial" charset="0"/>
                <a:cs typeface="Arial" charset="0"/>
              </a:rPr>
              <a:pPr/>
              <a:t>5</a:t>
            </a:fld>
            <a:endParaRPr lang="en-US">
              <a:latin typeface="Arial" charset="0"/>
              <a:cs typeface="Arial" charset="0"/>
            </a:endParaRPr>
          </a:p>
        </p:txBody>
      </p:sp>
      <p:sp>
        <p:nvSpPr>
          <p:cNvPr id="25603" name="Text Box 4"/>
          <p:cNvSpPr txBox="1">
            <a:spLocks noChangeArrowheads="1"/>
          </p:cNvSpPr>
          <p:nvPr/>
        </p:nvSpPr>
        <p:spPr bwMode="auto">
          <a:xfrm>
            <a:off x="838200" y="2133600"/>
            <a:ext cx="3124200" cy="1262063"/>
          </a:xfrm>
          <a:prstGeom prst="rect">
            <a:avLst/>
          </a:prstGeom>
          <a:noFill/>
          <a:ln w="9525">
            <a:noFill/>
            <a:miter lim="800000"/>
            <a:headEnd/>
            <a:tailEnd/>
          </a:ln>
        </p:spPr>
        <p:txBody>
          <a:bodyPr>
            <a:spAutoFit/>
          </a:bodyPr>
          <a:lstStyle/>
          <a:p>
            <a:pPr algn="ctr"/>
            <a:r>
              <a:rPr lang="en-US" sz="2800" b="1" dirty="0">
                <a:solidFill>
                  <a:srgbClr val="008000"/>
                </a:solidFill>
              </a:rPr>
              <a:t>Corporate image </a:t>
            </a:r>
            <a:r>
              <a:rPr lang="en-US" b="1" dirty="0"/>
              <a:t>advertisement by</a:t>
            </a:r>
          </a:p>
          <a:p>
            <a:pPr algn="ctr"/>
            <a:r>
              <a:rPr lang="en-US" b="1" dirty="0"/>
              <a:t>State Farm</a:t>
            </a:r>
          </a:p>
        </p:txBody>
      </p:sp>
      <p:pic>
        <p:nvPicPr>
          <p:cNvPr id="25604" name="Picture 5" descr="clow+ex04-02"/>
          <p:cNvPicPr>
            <a:picLocks noChangeAspect="1" noChangeArrowheads="1"/>
          </p:cNvPicPr>
          <p:nvPr/>
        </p:nvPicPr>
        <p:blipFill>
          <a:blip r:embed="rId3"/>
          <a:srcRect/>
          <a:stretch>
            <a:fillRect/>
          </a:stretch>
        </p:blipFill>
        <p:spPr bwMode="auto">
          <a:xfrm>
            <a:off x="4062413" y="0"/>
            <a:ext cx="5081587" cy="6400800"/>
          </a:xfrm>
          <a:prstGeom prst="rect">
            <a:avLst/>
          </a:prstGeom>
          <a:noFill/>
          <a:ln w="9525">
            <a:noFill/>
            <a:miter lim="800000"/>
            <a:headEnd/>
            <a:tailEnd/>
          </a:ln>
        </p:spPr>
      </p:pic>
      <p:sp>
        <p:nvSpPr>
          <p:cNvPr id="25605"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25606"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p:spPr>
        <p:txBody>
          <a:bodyPr/>
          <a:lstStyle/>
          <a:p>
            <a:r>
              <a:rPr lang="en-US">
                <a:latin typeface="Arial" charset="0"/>
                <a:cs typeface="Arial" charset="0"/>
              </a:rPr>
              <a:t>2-</a:t>
            </a:r>
            <a:fld id="{8BA54A61-E069-4E1B-AFAB-597D7699026F}" type="slidenum">
              <a:rPr lang="en-US" smtClean="0">
                <a:latin typeface="Arial" charset="0"/>
                <a:cs typeface="Arial" charset="0"/>
              </a:rPr>
              <a:pPr/>
              <a:t>6</a:t>
            </a:fld>
            <a:endParaRPr lang="en-US">
              <a:latin typeface="Arial" charset="0"/>
              <a:cs typeface="Arial" charset="0"/>
            </a:endParaRPr>
          </a:p>
        </p:txBody>
      </p:sp>
      <p:sp>
        <p:nvSpPr>
          <p:cNvPr id="27651" name="Rectangle 4"/>
          <p:cNvSpPr>
            <a:spLocks noChangeArrowheads="1"/>
          </p:cNvSpPr>
          <p:nvPr/>
        </p:nvSpPr>
        <p:spPr bwMode="auto">
          <a:xfrm>
            <a:off x="858838" y="1828800"/>
            <a:ext cx="7980362" cy="461963"/>
          </a:xfrm>
          <a:prstGeom prst="rect">
            <a:avLst/>
          </a:prstGeom>
          <a:noFill/>
          <a:ln w="9525">
            <a:noFill/>
            <a:miter lim="800000"/>
            <a:headEnd/>
            <a:tailEnd/>
          </a:ln>
        </p:spPr>
        <p:txBody>
          <a:bodyPr lIns="92075" tIns="46038" rIns="92075" bIns="46038">
            <a:spAutoFit/>
          </a:bodyPr>
          <a:lstStyle/>
          <a:p>
            <a:pPr eaLnBrk="0" hangingPunct="0"/>
            <a:r>
              <a:rPr lang="en-US" b="1" dirty="0"/>
              <a:t>    Tangible Elements		Intangible Elements</a:t>
            </a:r>
          </a:p>
        </p:txBody>
      </p:sp>
      <p:sp>
        <p:nvSpPr>
          <p:cNvPr id="27652" name="Rectangle 6"/>
          <p:cNvSpPr>
            <a:spLocks noChangeArrowheads="1"/>
          </p:cNvSpPr>
          <p:nvPr/>
        </p:nvSpPr>
        <p:spPr bwMode="auto">
          <a:xfrm>
            <a:off x="990600" y="3810000"/>
            <a:ext cx="4114800" cy="2031968"/>
          </a:xfrm>
          <a:prstGeom prst="rect">
            <a:avLst/>
          </a:prstGeom>
          <a:noFill/>
          <a:ln w="9525">
            <a:noFill/>
            <a:miter lim="800000"/>
            <a:headEnd/>
            <a:tailEnd/>
          </a:ln>
        </p:spPr>
        <p:txBody>
          <a:bodyPr lIns="92075" tIns="46038" rIns="92075" bIns="46038">
            <a:spAutoFit/>
          </a:bodyPr>
          <a:lstStyle/>
          <a:p>
            <a:pPr eaLnBrk="0" hangingPunct="0"/>
            <a:r>
              <a:rPr lang="en-US" altLang="zh-CN" sz="1800" dirty="0"/>
              <a:t>1.</a:t>
            </a:r>
            <a:r>
              <a:rPr lang="zh-CN" altLang="en-US" sz="1800" dirty="0"/>
              <a:t>销售的产品和服务</a:t>
            </a:r>
            <a:endParaRPr lang="en-US" altLang="zh-CN" sz="1800" dirty="0"/>
          </a:p>
          <a:p>
            <a:pPr eaLnBrk="0" hangingPunct="0"/>
            <a:r>
              <a:rPr lang="en-US" sz="1800" dirty="0"/>
              <a:t>2.</a:t>
            </a:r>
            <a:r>
              <a:rPr lang="zh-CN" altLang="en-US" sz="1800" dirty="0"/>
              <a:t>销售产品的零售店</a:t>
            </a:r>
            <a:endParaRPr lang="en-US" altLang="zh-CN" sz="1800" dirty="0"/>
          </a:p>
          <a:p>
            <a:pPr eaLnBrk="0" hangingPunct="0"/>
            <a:r>
              <a:rPr lang="en-US" sz="1800" dirty="0"/>
              <a:t>3.</a:t>
            </a:r>
            <a:r>
              <a:rPr lang="zh-CN" altLang="en-US" sz="1800" dirty="0"/>
              <a:t>制造产品的工厂</a:t>
            </a:r>
            <a:endParaRPr lang="en-US" altLang="zh-CN" sz="1800" dirty="0"/>
          </a:p>
          <a:p>
            <a:pPr eaLnBrk="0" hangingPunct="0"/>
            <a:r>
              <a:rPr lang="en-US" sz="1800" dirty="0"/>
              <a:t>4.</a:t>
            </a:r>
            <a:r>
              <a:rPr lang="zh-CN" altLang="en-US" sz="1800" dirty="0"/>
              <a:t>广告、促销和其他传播形式</a:t>
            </a:r>
            <a:endParaRPr lang="en-US" sz="1800" dirty="0"/>
          </a:p>
          <a:p>
            <a:pPr marL="457200" indent="-457200" eaLnBrk="0" hangingPunct="0"/>
            <a:r>
              <a:rPr lang="en-US" sz="1800" dirty="0"/>
              <a:t>5.</a:t>
            </a:r>
            <a:r>
              <a:rPr lang="zh-CN" altLang="en-US" sz="1800" dirty="0"/>
              <a:t>公司的名称和标志</a:t>
            </a:r>
            <a:endParaRPr lang="en-US" sz="1800" dirty="0"/>
          </a:p>
          <a:p>
            <a:pPr marL="457200" indent="-457200" eaLnBrk="0" hangingPunct="0"/>
            <a:r>
              <a:rPr lang="en-US" sz="1800" dirty="0"/>
              <a:t>6.</a:t>
            </a:r>
            <a:r>
              <a:rPr lang="zh-CN" altLang="en-US" sz="1800" dirty="0"/>
              <a:t>包装和标签</a:t>
            </a:r>
            <a:endParaRPr lang="en-US" sz="1800" dirty="0"/>
          </a:p>
          <a:p>
            <a:pPr marL="457200" indent="-457200" eaLnBrk="0" hangingPunct="0"/>
            <a:r>
              <a:rPr lang="en-US" sz="1800" dirty="0"/>
              <a:t>7.</a:t>
            </a:r>
            <a:r>
              <a:rPr lang="zh-CN" altLang="en-US" sz="1800" dirty="0"/>
              <a:t>员工</a:t>
            </a:r>
            <a:endParaRPr lang="en-US" sz="1800" dirty="0"/>
          </a:p>
        </p:txBody>
      </p:sp>
      <p:sp>
        <p:nvSpPr>
          <p:cNvPr id="27653" name="Rectangle 7"/>
          <p:cNvSpPr>
            <a:spLocks noChangeArrowheads="1"/>
          </p:cNvSpPr>
          <p:nvPr/>
        </p:nvSpPr>
        <p:spPr bwMode="auto">
          <a:xfrm>
            <a:off x="5181600" y="3810000"/>
            <a:ext cx="3597275" cy="1200971"/>
          </a:xfrm>
          <a:prstGeom prst="rect">
            <a:avLst/>
          </a:prstGeom>
          <a:noFill/>
          <a:ln w="9525">
            <a:noFill/>
            <a:miter lim="800000"/>
            <a:headEnd/>
            <a:tailEnd/>
          </a:ln>
        </p:spPr>
        <p:txBody>
          <a:bodyPr lIns="92075" tIns="46038" rIns="92075" bIns="46038">
            <a:spAutoFit/>
          </a:bodyPr>
          <a:lstStyle/>
          <a:p>
            <a:pPr marL="342900" indent="-342900" eaLnBrk="0" hangingPunct="0">
              <a:buAutoNum type="arabicPeriod"/>
            </a:pPr>
            <a:r>
              <a:rPr lang="zh-CN" altLang="en-US" sz="1800" dirty="0"/>
              <a:t>公司、人事和环保政策</a:t>
            </a:r>
            <a:endParaRPr lang="en-US" altLang="zh-CN" sz="1800" dirty="0"/>
          </a:p>
          <a:p>
            <a:pPr marL="342900" indent="-342900" eaLnBrk="0" hangingPunct="0">
              <a:buAutoNum type="arabicPeriod"/>
            </a:pPr>
            <a:r>
              <a:rPr lang="zh-CN" altLang="en-US" sz="1800" dirty="0"/>
              <a:t>公司全体员工的理想和信念</a:t>
            </a:r>
            <a:endParaRPr lang="en-US" altLang="zh-CN" sz="1800" dirty="0"/>
          </a:p>
          <a:p>
            <a:pPr eaLnBrk="0" hangingPunct="0"/>
            <a:r>
              <a:rPr lang="en-US" sz="1800" dirty="0"/>
              <a:t>3. </a:t>
            </a:r>
            <a:r>
              <a:rPr lang="zh-CN" altLang="en-US" sz="1800" dirty="0"/>
              <a:t>公司所在国家和地区的文化</a:t>
            </a:r>
            <a:endParaRPr lang="en-US" altLang="zh-CN" sz="1800" dirty="0"/>
          </a:p>
          <a:p>
            <a:pPr eaLnBrk="0" hangingPunct="0"/>
            <a:r>
              <a:rPr lang="en-US" sz="1800" dirty="0"/>
              <a:t>4. </a:t>
            </a:r>
            <a:r>
              <a:rPr lang="zh-CN" altLang="en-US" sz="1800" dirty="0"/>
              <a:t>媒体报道</a:t>
            </a:r>
            <a:endParaRPr lang="en-US" sz="1800" dirty="0"/>
          </a:p>
        </p:txBody>
      </p:sp>
      <p:sp>
        <p:nvSpPr>
          <p:cNvPr id="27654" name="Line 9"/>
          <p:cNvSpPr>
            <a:spLocks noChangeShapeType="1"/>
          </p:cNvSpPr>
          <p:nvPr/>
        </p:nvSpPr>
        <p:spPr bwMode="auto">
          <a:xfrm flipH="1">
            <a:off x="6934200" y="2286000"/>
            <a:ext cx="152400" cy="1371600"/>
          </a:xfrm>
          <a:prstGeom prst="line">
            <a:avLst/>
          </a:prstGeom>
          <a:noFill/>
          <a:ln w="57150">
            <a:solidFill>
              <a:schemeClr val="tx1"/>
            </a:solidFill>
            <a:round/>
            <a:headEnd type="none" w="sm" len="sm"/>
            <a:tailEnd type="stealth" w="med" len="lg"/>
          </a:ln>
        </p:spPr>
        <p:txBody>
          <a:bodyPr/>
          <a:lstStyle/>
          <a:p>
            <a:endParaRPr lang="en-US"/>
          </a:p>
        </p:txBody>
      </p:sp>
      <p:sp>
        <p:nvSpPr>
          <p:cNvPr id="27655" name="Rectangle 10"/>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27656" name="Rectangle 11"/>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27657" name="Rectangle 12"/>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27658" name="Rectangle 13"/>
          <p:cNvSpPr>
            <a:spLocks noChangeArrowheads="1"/>
          </p:cNvSpPr>
          <p:nvPr/>
        </p:nvSpPr>
        <p:spPr bwMode="auto">
          <a:xfrm>
            <a:off x="533400" y="228600"/>
            <a:ext cx="5257800" cy="609600"/>
          </a:xfrm>
          <a:prstGeom prst="rect">
            <a:avLst/>
          </a:prstGeom>
          <a:solidFill>
            <a:srgbClr val="333399"/>
          </a:solidFill>
          <a:ln w="12700">
            <a:noFill/>
            <a:miter lim="800000"/>
            <a:headEnd type="none" w="sm" len="sm"/>
            <a:tailEnd type="none" w="sm" len="sm"/>
          </a:ln>
        </p:spPr>
        <p:txBody>
          <a:bodyPr wrap="none" anchor="ctr"/>
          <a:lstStyle/>
          <a:p>
            <a:endParaRPr lang="en-GB"/>
          </a:p>
        </p:txBody>
      </p:sp>
      <p:sp>
        <p:nvSpPr>
          <p:cNvPr id="27659" name="Rectangle 14"/>
          <p:cNvSpPr>
            <a:spLocks noChangeArrowheads="1"/>
          </p:cNvSpPr>
          <p:nvPr/>
        </p:nvSpPr>
        <p:spPr bwMode="auto">
          <a:xfrm>
            <a:off x="533400" y="838200"/>
            <a:ext cx="5257800" cy="6096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27660" name="Text Box 15"/>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2 . 1</a:t>
            </a:r>
          </a:p>
        </p:txBody>
      </p:sp>
      <p:sp>
        <p:nvSpPr>
          <p:cNvPr id="27661" name="Rectangle 16"/>
          <p:cNvSpPr>
            <a:spLocks noChangeArrowheads="1"/>
          </p:cNvSpPr>
          <p:nvPr/>
        </p:nvSpPr>
        <p:spPr bwMode="auto">
          <a:xfrm>
            <a:off x="838200" y="914400"/>
            <a:ext cx="5943600" cy="457200"/>
          </a:xfrm>
          <a:prstGeom prst="rect">
            <a:avLst/>
          </a:prstGeom>
          <a:noFill/>
          <a:ln w="9525">
            <a:noFill/>
            <a:miter lim="800000"/>
            <a:headEnd/>
            <a:tailEnd/>
          </a:ln>
        </p:spPr>
        <p:txBody>
          <a:bodyPr lIns="92075" tIns="46038" rIns="92075" bIns="46038" anchor="ctr"/>
          <a:lstStyle/>
          <a:p>
            <a:pPr eaLnBrk="0" hangingPunct="0"/>
            <a:r>
              <a:rPr lang="en-US" sz="2000" b="1"/>
              <a:t>Components of a Corporate Image</a:t>
            </a:r>
          </a:p>
        </p:txBody>
      </p:sp>
      <p:sp>
        <p:nvSpPr>
          <p:cNvPr id="27662" name="Line 9"/>
          <p:cNvSpPr>
            <a:spLocks noChangeShapeType="1"/>
          </p:cNvSpPr>
          <p:nvPr/>
        </p:nvSpPr>
        <p:spPr bwMode="auto">
          <a:xfrm>
            <a:off x="2209800" y="2286000"/>
            <a:ext cx="304800" cy="1371600"/>
          </a:xfrm>
          <a:prstGeom prst="line">
            <a:avLst/>
          </a:prstGeom>
          <a:noFill/>
          <a:ln w="57150">
            <a:solidFill>
              <a:schemeClr val="tx1"/>
            </a:solidFill>
            <a:round/>
            <a:headEnd type="none" w="sm" len="sm"/>
            <a:tailEnd type="stealth" w="med" len="lg"/>
          </a:ln>
        </p:spPr>
        <p:txBody>
          <a:bodyPr/>
          <a:lstStyle/>
          <a:p>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oter Placeholder 4"/>
          <p:cNvSpPr>
            <a:spLocks noGrp="1"/>
          </p:cNvSpPr>
          <p:nvPr>
            <p:ph type="ftr" sz="quarter" idx="11"/>
          </p:nvPr>
        </p:nvSpPr>
        <p:spPr>
          <a:xfrm>
            <a:off x="1828800" y="6553200"/>
            <a:ext cx="6781800" cy="381000"/>
          </a:xfrm>
          <a:noFill/>
        </p:spPr>
        <p:txBody>
          <a:bodyPr/>
          <a:lstStyle/>
          <a:p>
            <a:pPr eaLnBrk="0" hangingPunct="0"/>
            <a:r>
              <a:rPr lang="en-US"/>
              <a:t>Copyright ©2014 by Pearson Education </a:t>
            </a:r>
          </a:p>
        </p:txBody>
      </p:sp>
      <p:sp>
        <p:nvSpPr>
          <p:cNvPr id="29698" name="Slide Number Placeholder 5"/>
          <p:cNvSpPr>
            <a:spLocks noGrp="1"/>
          </p:cNvSpPr>
          <p:nvPr>
            <p:ph type="sldNum" sz="quarter" idx="12"/>
          </p:nvPr>
        </p:nvSpPr>
        <p:spPr>
          <a:noFill/>
        </p:spPr>
        <p:txBody>
          <a:bodyPr/>
          <a:lstStyle/>
          <a:p>
            <a:r>
              <a:rPr lang="en-US">
                <a:latin typeface="Arial" charset="0"/>
                <a:cs typeface="Arial" charset="0"/>
              </a:rPr>
              <a:t>2-</a:t>
            </a:r>
            <a:fld id="{70BDD532-2AAC-43DC-BEB6-82FF30B79BF6}" type="slidenum">
              <a:rPr lang="en-US" smtClean="0">
                <a:latin typeface="Arial" charset="0"/>
                <a:cs typeface="Arial" charset="0"/>
              </a:rPr>
              <a:pPr/>
              <a:t>7</a:t>
            </a:fld>
            <a:endParaRPr lang="en-US">
              <a:latin typeface="Arial" charset="0"/>
              <a:cs typeface="Arial" charset="0"/>
            </a:endParaRPr>
          </a:p>
        </p:txBody>
      </p:sp>
      <p:sp>
        <p:nvSpPr>
          <p:cNvPr id="29699" name="Rectangle 2"/>
          <p:cNvSpPr>
            <a:spLocks noGrp="1" noChangeArrowheads="1"/>
          </p:cNvSpPr>
          <p:nvPr>
            <p:ph type="title"/>
          </p:nvPr>
        </p:nvSpPr>
        <p:spPr>
          <a:xfrm>
            <a:off x="1066800" y="304800"/>
            <a:ext cx="7391400" cy="1066800"/>
          </a:xfrm>
        </p:spPr>
        <p:txBody>
          <a:bodyPr/>
          <a:lstStyle/>
          <a:p>
            <a:pPr algn="ctr" eaLnBrk="1" hangingPunct="1"/>
            <a:r>
              <a:rPr lang="en-US" sz="3200" b="1" dirty="0">
                <a:solidFill>
                  <a:srgbClr val="C00000"/>
                </a:solidFill>
              </a:rPr>
              <a:t>Role of Corporate Image</a:t>
            </a:r>
            <a:br>
              <a:rPr lang="en-US" sz="3200" b="1" dirty="0">
                <a:solidFill>
                  <a:srgbClr val="0000FF"/>
                </a:solidFill>
              </a:rPr>
            </a:br>
            <a:r>
              <a:rPr lang="en-US" sz="4000" b="1" dirty="0">
                <a:solidFill>
                  <a:srgbClr val="0000FF"/>
                </a:solidFill>
              </a:rPr>
              <a:t>Consumer Perspective</a:t>
            </a:r>
          </a:p>
        </p:txBody>
      </p:sp>
      <p:sp>
        <p:nvSpPr>
          <p:cNvPr id="29700" name="Rectangle 3"/>
          <p:cNvSpPr>
            <a:spLocks noGrp="1" noChangeArrowheads="1"/>
          </p:cNvSpPr>
          <p:nvPr>
            <p:ph type="body" idx="1"/>
          </p:nvPr>
        </p:nvSpPr>
        <p:spPr>
          <a:xfrm>
            <a:off x="1219200" y="1828800"/>
            <a:ext cx="7924800" cy="4343400"/>
          </a:xfrm>
        </p:spPr>
        <p:txBody>
          <a:bodyPr/>
          <a:lstStyle/>
          <a:p>
            <a:pPr eaLnBrk="1" hangingPunct="1">
              <a:buClr>
                <a:schemeClr val="tx1"/>
              </a:buClr>
              <a:buSzTx/>
              <a:buFontTx/>
              <a:buChar char="•"/>
            </a:pPr>
            <a:r>
              <a:rPr lang="en-US" dirty="0"/>
              <a:t>Provides positive assurance</a:t>
            </a:r>
          </a:p>
          <a:p>
            <a:pPr lvl="1" eaLnBrk="1" hangingPunct="1">
              <a:buClr>
                <a:schemeClr val="tx1"/>
              </a:buClr>
              <a:buFontTx/>
              <a:buChar char="•"/>
            </a:pPr>
            <a:r>
              <a:rPr lang="en-US" dirty="0"/>
              <a:t>Unfamiliar settings</a:t>
            </a:r>
          </a:p>
          <a:p>
            <a:pPr lvl="1" eaLnBrk="1" hangingPunct="1">
              <a:buClr>
                <a:schemeClr val="tx1"/>
              </a:buClr>
              <a:buFontTx/>
              <a:buChar char="•"/>
            </a:pPr>
            <a:r>
              <a:rPr lang="en-US" dirty="0"/>
              <a:t>Little or no previous experience</a:t>
            </a:r>
          </a:p>
          <a:p>
            <a:pPr eaLnBrk="1" hangingPunct="1">
              <a:buClr>
                <a:schemeClr val="tx1"/>
              </a:buClr>
              <a:buSzTx/>
              <a:buFontTx/>
              <a:buChar char="•"/>
            </a:pPr>
            <a:r>
              <a:rPr lang="zh-CN" altLang="en-US" dirty="0"/>
              <a:t>减少购买搜索时间</a:t>
            </a:r>
            <a:endParaRPr lang="en-US" altLang="zh-CN" dirty="0"/>
          </a:p>
          <a:p>
            <a:pPr eaLnBrk="1" hangingPunct="1">
              <a:buClr>
                <a:schemeClr val="tx1"/>
              </a:buClr>
              <a:buSzTx/>
              <a:buFontTx/>
              <a:buChar char="•"/>
            </a:pPr>
            <a:r>
              <a:rPr lang="zh-CN" altLang="en-US" dirty="0"/>
              <a:t>提供心理强化和社会认同</a:t>
            </a:r>
            <a:r>
              <a:rPr lang="en-US" dirty="0"/>
              <a:t>Provides psychological reinforcement </a:t>
            </a:r>
            <a:r>
              <a:rPr lang="en-US" altLang="zh-CN" dirty="0"/>
              <a:t>&amp; </a:t>
            </a:r>
            <a:r>
              <a:rPr lang="en-US" dirty="0"/>
              <a:t>Social acceptance</a:t>
            </a:r>
          </a:p>
        </p:txBody>
      </p:sp>
      <p:sp>
        <p:nvSpPr>
          <p:cNvPr id="2970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2970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2970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r>
              <a:rPr lang="en-US">
                <a:latin typeface="Arial" charset="0"/>
                <a:cs typeface="Arial" charset="0"/>
              </a:rPr>
              <a:t>2-</a:t>
            </a:r>
            <a:fld id="{82AA5923-18B7-47D8-981B-961A7968E090}" type="slidenum">
              <a:rPr lang="en-US" smtClean="0">
                <a:latin typeface="Arial" charset="0"/>
                <a:cs typeface="Arial" charset="0"/>
              </a:rPr>
              <a:pPr/>
              <a:t>8</a:t>
            </a:fld>
            <a:endParaRPr lang="en-US">
              <a:latin typeface="Arial" charset="0"/>
              <a:cs typeface="Arial" charset="0"/>
            </a:endParaRPr>
          </a:p>
        </p:txBody>
      </p:sp>
      <p:sp>
        <p:nvSpPr>
          <p:cNvPr id="31747" name="Rectangle 2"/>
          <p:cNvSpPr>
            <a:spLocks noGrp="1" noChangeArrowheads="1"/>
          </p:cNvSpPr>
          <p:nvPr>
            <p:ph type="title"/>
          </p:nvPr>
        </p:nvSpPr>
        <p:spPr>
          <a:xfrm>
            <a:off x="533400" y="0"/>
            <a:ext cx="8610600" cy="990600"/>
          </a:xfrm>
        </p:spPr>
        <p:txBody>
          <a:bodyPr/>
          <a:lstStyle/>
          <a:p>
            <a:pPr algn="ctr" eaLnBrk="1" hangingPunct="1"/>
            <a:r>
              <a:rPr lang="en-US" sz="4000" b="1">
                <a:solidFill>
                  <a:schemeClr val="tx1"/>
                </a:solidFill>
              </a:rPr>
              <a:t>Top Corporate Global Brands</a:t>
            </a:r>
          </a:p>
        </p:txBody>
      </p:sp>
      <p:sp>
        <p:nvSpPr>
          <p:cNvPr id="31748" name="Rectangle 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31749"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31750"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
        <p:nvSpPr>
          <p:cNvPr id="31751" name="Rectangle 9"/>
          <p:cNvSpPr>
            <a:spLocks noChangeArrowheads="1"/>
          </p:cNvSpPr>
          <p:nvPr/>
        </p:nvSpPr>
        <p:spPr bwMode="auto">
          <a:xfrm>
            <a:off x="1295400" y="990600"/>
            <a:ext cx="6934200" cy="1524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31752" name="TextBox 11"/>
          <p:cNvSpPr txBox="1">
            <a:spLocks noChangeArrowheads="1"/>
          </p:cNvSpPr>
          <p:nvPr/>
        </p:nvSpPr>
        <p:spPr bwMode="auto">
          <a:xfrm>
            <a:off x="990600" y="6096000"/>
            <a:ext cx="7848600" cy="430213"/>
          </a:xfrm>
          <a:prstGeom prst="rect">
            <a:avLst/>
          </a:prstGeom>
          <a:noFill/>
          <a:ln w="9525">
            <a:noFill/>
            <a:miter lim="800000"/>
            <a:headEnd/>
            <a:tailEnd/>
          </a:ln>
        </p:spPr>
        <p:txBody>
          <a:bodyPr>
            <a:spAutoFit/>
          </a:bodyPr>
          <a:lstStyle/>
          <a:p>
            <a:r>
              <a:rPr lang="en-US" sz="1100" dirty="0"/>
              <a:t>Source: Based on “2011 Ranking of Top 100 Brands,” </a:t>
            </a:r>
            <a:r>
              <a:rPr lang="en-US" sz="1100" i="1" dirty="0" err="1"/>
              <a:t>Interbrand</a:t>
            </a:r>
            <a:r>
              <a:rPr lang="en-US" sz="1100" dirty="0"/>
              <a:t>, </a:t>
            </a:r>
            <a:r>
              <a:rPr lang="en-US" sz="1100" dirty="0">
                <a:hlinkClick r:id="rId3"/>
              </a:rPr>
              <a:t>www.interbrand.com/en/knowledge/best-global-brands</a:t>
            </a:r>
            <a:r>
              <a:rPr lang="en-US" sz="1100" dirty="0"/>
              <a:t>, accessed October 5, 2011.</a:t>
            </a:r>
          </a:p>
        </p:txBody>
      </p:sp>
      <p:graphicFrame>
        <p:nvGraphicFramePr>
          <p:cNvPr id="15" name="Table 14"/>
          <p:cNvGraphicFramePr>
            <a:graphicFrameLocks noGrp="1"/>
          </p:cNvGraphicFramePr>
          <p:nvPr/>
        </p:nvGraphicFramePr>
        <p:xfrm>
          <a:off x="838200" y="1520825"/>
          <a:ext cx="8001002" cy="4343400"/>
        </p:xfrm>
        <a:graphic>
          <a:graphicData uri="http://schemas.openxmlformats.org/drawingml/2006/table">
            <a:tbl>
              <a:tblPr firstRow="1" bandRow="1">
                <a:tableStyleId>{5C22544A-7EE6-4342-B048-85BDC9FD1C3A}</a:tableStyleId>
              </a:tblPr>
              <a:tblGrid>
                <a:gridCol w="1037167">
                  <a:extLst>
                    <a:ext uri="{9D8B030D-6E8A-4147-A177-3AD203B41FA5}">
                      <a16:colId xmlns:a16="http://schemas.microsoft.com/office/drawing/2014/main" val="20000"/>
                    </a:ext>
                  </a:extLst>
                </a:gridCol>
                <a:gridCol w="2963333">
                  <a:extLst>
                    <a:ext uri="{9D8B030D-6E8A-4147-A177-3AD203B41FA5}">
                      <a16:colId xmlns:a16="http://schemas.microsoft.com/office/drawing/2014/main" val="20001"/>
                    </a:ext>
                  </a:extLst>
                </a:gridCol>
                <a:gridCol w="2000251">
                  <a:extLst>
                    <a:ext uri="{9D8B030D-6E8A-4147-A177-3AD203B41FA5}">
                      <a16:colId xmlns:a16="http://schemas.microsoft.com/office/drawing/2014/main" val="20002"/>
                    </a:ext>
                  </a:extLst>
                </a:gridCol>
                <a:gridCol w="2000251">
                  <a:extLst>
                    <a:ext uri="{9D8B030D-6E8A-4147-A177-3AD203B41FA5}">
                      <a16:colId xmlns:a16="http://schemas.microsoft.com/office/drawing/2014/main" val="20003"/>
                    </a:ext>
                  </a:extLst>
                </a:gridCol>
              </a:tblGrid>
              <a:tr h="370840">
                <a:tc>
                  <a:txBody>
                    <a:bodyPr/>
                    <a:lstStyle/>
                    <a:p>
                      <a:r>
                        <a:rPr lang="en-US" dirty="0"/>
                        <a:t>Rank</a:t>
                      </a:r>
                    </a:p>
                  </a:txBody>
                  <a:tcPr/>
                </a:tc>
                <a:tc>
                  <a:txBody>
                    <a:bodyPr/>
                    <a:lstStyle/>
                    <a:p>
                      <a:r>
                        <a:rPr lang="en-US" dirty="0"/>
                        <a:t>Company</a:t>
                      </a:r>
                    </a:p>
                  </a:txBody>
                  <a:tcPr/>
                </a:tc>
                <a:tc>
                  <a:txBody>
                    <a:bodyPr/>
                    <a:lstStyle/>
                    <a:p>
                      <a:r>
                        <a:rPr lang="en-US" dirty="0"/>
                        <a:t>Brand Value (Billions)</a:t>
                      </a:r>
                    </a:p>
                  </a:txBody>
                  <a:tcPr/>
                </a:tc>
                <a:tc>
                  <a:txBody>
                    <a:bodyPr/>
                    <a:lstStyle/>
                    <a:p>
                      <a:r>
                        <a:rPr lang="en-US" dirty="0"/>
                        <a:t>Country</a:t>
                      </a:r>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r>
                        <a:rPr lang="en-US" dirty="0"/>
                        <a:t>Coca-Cola</a:t>
                      </a:r>
                    </a:p>
                  </a:txBody>
                  <a:tcPr/>
                </a:tc>
                <a:tc>
                  <a:txBody>
                    <a:bodyPr/>
                    <a:lstStyle/>
                    <a:p>
                      <a:pPr algn="ctr"/>
                      <a:r>
                        <a:rPr lang="en-US" dirty="0"/>
                        <a:t>$71.8</a:t>
                      </a:r>
                    </a:p>
                  </a:txBody>
                  <a:tcPr/>
                </a:tc>
                <a:tc>
                  <a:txBody>
                    <a:bodyPr/>
                    <a:lstStyle/>
                    <a:p>
                      <a:r>
                        <a:rPr lang="en-US" dirty="0"/>
                        <a:t>United</a:t>
                      </a:r>
                      <a:r>
                        <a:rPr lang="en-US" baseline="0" dirty="0"/>
                        <a:t> States</a:t>
                      </a:r>
                      <a:endParaRPr lang="en-US" dirty="0"/>
                    </a:p>
                  </a:txBody>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r>
                        <a:rPr lang="en-US" dirty="0"/>
                        <a:t>IBM</a:t>
                      </a:r>
                    </a:p>
                  </a:txBody>
                  <a:tcPr/>
                </a:tc>
                <a:tc>
                  <a:txBody>
                    <a:bodyPr/>
                    <a:lstStyle/>
                    <a:p>
                      <a:pPr algn="ctr"/>
                      <a:r>
                        <a:rPr lang="en-US" dirty="0"/>
                        <a:t>$69.9</a:t>
                      </a:r>
                    </a:p>
                  </a:txBody>
                  <a:tcPr/>
                </a:tc>
                <a:tc>
                  <a:txBody>
                    <a:bodyPr/>
                    <a:lstStyle/>
                    <a:p>
                      <a:r>
                        <a:rPr lang="en-US" dirty="0"/>
                        <a:t>United States</a:t>
                      </a:r>
                    </a:p>
                  </a:txBody>
                  <a:tcPr/>
                </a:tc>
                <a:extLst>
                  <a:ext uri="{0D108BD9-81ED-4DB2-BD59-A6C34878D82A}">
                    <a16:rowId xmlns:a16="http://schemas.microsoft.com/office/drawing/2014/main" val="10002"/>
                  </a:ext>
                </a:extLst>
              </a:tr>
              <a:tr h="0">
                <a:tc>
                  <a:txBody>
                    <a:bodyPr/>
                    <a:lstStyle/>
                    <a:p>
                      <a:pPr algn="ctr"/>
                      <a:r>
                        <a:rPr lang="en-US" dirty="0"/>
                        <a:t>3</a:t>
                      </a:r>
                    </a:p>
                  </a:txBody>
                  <a:tcPr/>
                </a:tc>
                <a:tc>
                  <a:txBody>
                    <a:bodyPr/>
                    <a:lstStyle/>
                    <a:p>
                      <a:r>
                        <a:rPr lang="en-US" dirty="0"/>
                        <a:t>Microsoft</a:t>
                      </a:r>
                    </a:p>
                  </a:txBody>
                  <a:tcPr/>
                </a:tc>
                <a:tc>
                  <a:txBody>
                    <a:bodyPr/>
                    <a:lstStyle/>
                    <a:p>
                      <a:pPr algn="ctr"/>
                      <a:r>
                        <a:rPr lang="en-US" dirty="0"/>
                        <a:t>$59.0</a:t>
                      </a:r>
                    </a:p>
                  </a:txBody>
                  <a:tcPr/>
                </a:tc>
                <a:tc>
                  <a:txBody>
                    <a:bodyPr/>
                    <a:lstStyle/>
                    <a:p>
                      <a:r>
                        <a:rPr lang="en-US" dirty="0"/>
                        <a:t>United States</a:t>
                      </a:r>
                    </a:p>
                  </a:txBody>
                  <a:tcPr/>
                </a:tc>
                <a:extLst>
                  <a:ext uri="{0D108BD9-81ED-4DB2-BD59-A6C34878D82A}">
                    <a16:rowId xmlns:a16="http://schemas.microsoft.com/office/drawing/2014/main" val="10003"/>
                  </a:ext>
                </a:extLst>
              </a:tr>
              <a:tr h="370840">
                <a:tc>
                  <a:txBody>
                    <a:bodyPr/>
                    <a:lstStyle/>
                    <a:p>
                      <a:pPr algn="ctr"/>
                      <a:r>
                        <a:rPr lang="en-US" dirty="0"/>
                        <a:t>4</a:t>
                      </a:r>
                    </a:p>
                  </a:txBody>
                  <a:tcPr/>
                </a:tc>
                <a:tc>
                  <a:txBody>
                    <a:bodyPr/>
                    <a:lstStyle/>
                    <a:p>
                      <a:r>
                        <a:rPr lang="en-US" dirty="0"/>
                        <a:t>Google</a:t>
                      </a:r>
                    </a:p>
                  </a:txBody>
                  <a:tcPr/>
                </a:tc>
                <a:tc>
                  <a:txBody>
                    <a:bodyPr/>
                    <a:lstStyle/>
                    <a:p>
                      <a:pPr algn="ctr"/>
                      <a:r>
                        <a:rPr lang="en-US" dirty="0"/>
                        <a:t>$55.3</a:t>
                      </a:r>
                    </a:p>
                  </a:txBody>
                  <a:tcPr/>
                </a:tc>
                <a:tc>
                  <a:txBody>
                    <a:bodyPr/>
                    <a:lstStyle/>
                    <a:p>
                      <a:r>
                        <a:rPr lang="en-US" dirty="0"/>
                        <a:t>United States</a:t>
                      </a:r>
                    </a:p>
                  </a:txBody>
                  <a:tcPr/>
                </a:tc>
                <a:extLst>
                  <a:ext uri="{0D108BD9-81ED-4DB2-BD59-A6C34878D82A}">
                    <a16:rowId xmlns:a16="http://schemas.microsoft.com/office/drawing/2014/main" val="10004"/>
                  </a:ext>
                </a:extLst>
              </a:tr>
              <a:tr h="370840">
                <a:tc>
                  <a:txBody>
                    <a:bodyPr/>
                    <a:lstStyle/>
                    <a:p>
                      <a:pPr algn="ctr"/>
                      <a:r>
                        <a:rPr lang="en-US" dirty="0"/>
                        <a:t>5</a:t>
                      </a:r>
                    </a:p>
                  </a:txBody>
                  <a:tcPr/>
                </a:tc>
                <a:tc>
                  <a:txBody>
                    <a:bodyPr/>
                    <a:lstStyle/>
                    <a:p>
                      <a:r>
                        <a:rPr lang="en-US" dirty="0"/>
                        <a:t>General Electric</a:t>
                      </a:r>
                    </a:p>
                  </a:txBody>
                  <a:tcPr/>
                </a:tc>
                <a:tc>
                  <a:txBody>
                    <a:bodyPr/>
                    <a:lstStyle/>
                    <a:p>
                      <a:pPr algn="ctr"/>
                      <a:r>
                        <a:rPr lang="en-US" dirty="0"/>
                        <a:t>$42.8</a:t>
                      </a:r>
                    </a:p>
                  </a:txBody>
                  <a:tcPr/>
                </a:tc>
                <a:tc>
                  <a:txBody>
                    <a:bodyPr/>
                    <a:lstStyle/>
                    <a:p>
                      <a:r>
                        <a:rPr lang="en-US" dirty="0"/>
                        <a:t>United States</a:t>
                      </a:r>
                    </a:p>
                  </a:txBody>
                  <a:tcPr/>
                </a:tc>
                <a:extLst>
                  <a:ext uri="{0D108BD9-81ED-4DB2-BD59-A6C34878D82A}">
                    <a16:rowId xmlns:a16="http://schemas.microsoft.com/office/drawing/2014/main" val="10005"/>
                  </a:ext>
                </a:extLst>
              </a:tr>
              <a:tr h="370840">
                <a:tc>
                  <a:txBody>
                    <a:bodyPr/>
                    <a:lstStyle/>
                    <a:p>
                      <a:pPr algn="ctr"/>
                      <a:r>
                        <a:rPr lang="en-US" dirty="0"/>
                        <a:t>6</a:t>
                      </a:r>
                    </a:p>
                  </a:txBody>
                  <a:tcPr/>
                </a:tc>
                <a:tc>
                  <a:txBody>
                    <a:bodyPr/>
                    <a:lstStyle/>
                    <a:p>
                      <a:r>
                        <a:rPr lang="en-US" dirty="0"/>
                        <a:t>McDonald’s</a:t>
                      </a:r>
                    </a:p>
                  </a:txBody>
                  <a:tcPr/>
                </a:tc>
                <a:tc>
                  <a:txBody>
                    <a:bodyPr/>
                    <a:lstStyle/>
                    <a:p>
                      <a:pPr algn="ctr"/>
                      <a:r>
                        <a:rPr lang="en-US" dirty="0"/>
                        <a:t>$35.5</a:t>
                      </a:r>
                    </a:p>
                  </a:txBody>
                  <a:tcPr/>
                </a:tc>
                <a:tc>
                  <a:txBody>
                    <a:bodyPr/>
                    <a:lstStyle/>
                    <a:p>
                      <a:r>
                        <a:rPr lang="en-US" dirty="0"/>
                        <a:t>United States</a:t>
                      </a:r>
                    </a:p>
                  </a:txBody>
                  <a:tcPr/>
                </a:tc>
                <a:extLst>
                  <a:ext uri="{0D108BD9-81ED-4DB2-BD59-A6C34878D82A}">
                    <a16:rowId xmlns:a16="http://schemas.microsoft.com/office/drawing/2014/main" val="10006"/>
                  </a:ext>
                </a:extLst>
              </a:tr>
              <a:tr h="370840">
                <a:tc>
                  <a:txBody>
                    <a:bodyPr/>
                    <a:lstStyle/>
                    <a:p>
                      <a:pPr algn="ctr"/>
                      <a:r>
                        <a:rPr lang="en-US" dirty="0"/>
                        <a:t>7</a:t>
                      </a:r>
                    </a:p>
                  </a:txBody>
                  <a:tcPr/>
                </a:tc>
                <a:tc>
                  <a:txBody>
                    <a:bodyPr/>
                    <a:lstStyle/>
                    <a:p>
                      <a:r>
                        <a:rPr lang="en-US" dirty="0"/>
                        <a:t>Intel</a:t>
                      </a:r>
                    </a:p>
                  </a:txBody>
                  <a:tcPr/>
                </a:tc>
                <a:tc>
                  <a:txBody>
                    <a:bodyPr/>
                    <a:lstStyle/>
                    <a:p>
                      <a:pPr algn="ctr"/>
                      <a:r>
                        <a:rPr lang="en-US" dirty="0"/>
                        <a:t>$35.2</a:t>
                      </a:r>
                    </a:p>
                  </a:txBody>
                  <a:tcPr/>
                </a:tc>
                <a:tc>
                  <a:txBody>
                    <a:bodyPr/>
                    <a:lstStyle/>
                    <a:p>
                      <a:r>
                        <a:rPr lang="en-US" dirty="0"/>
                        <a:t>United States</a:t>
                      </a:r>
                    </a:p>
                  </a:txBody>
                  <a:tcPr/>
                </a:tc>
                <a:extLst>
                  <a:ext uri="{0D108BD9-81ED-4DB2-BD59-A6C34878D82A}">
                    <a16:rowId xmlns:a16="http://schemas.microsoft.com/office/drawing/2014/main" val="10007"/>
                  </a:ext>
                </a:extLst>
              </a:tr>
              <a:tr h="370840">
                <a:tc>
                  <a:txBody>
                    <a:bodyPr/>
                    <a:lstStyle/>
                    <a:p>
                      <a:pPr algn="ctr"/>
                      <a:r>
                        <a:rPr lang="en-US" dirty="0"/>
                        <a:t>8</a:t>
                      </a:r>
                    </a:p>
                  </a:txBody>
                  <a:tcPr/>
                </a:tc>
                <a:tc>
                  <a:txBody>
                    <a:bodyPr/>
                    <a:lstStyle/>
                    <a:p>
                      <a:r>
                        <a:rPr lang="en-US" dirty="0"/>
                        <a:t>Apple</a:t>
                      </a:r>
                    </a:p>
                  </a:txBody>
                  <a:tcPr/>
                </a:tc>
                <a:tc>
                  <a:txBody>
                    <a:bodyPr/>
                    <a:lstStyle/>
                    <a:p>
                      <a:pPr algn="ctr"/>
                      <a:r>
                        <a:rPr lang="en-US" dirty="0"/>
                        <a:t>$33.4</a:t>
                      </a:r>
                    </a:p>
                  </a:txBody>
                  <a:tcPr/>
                </a:tc>
                <a:tc>
                  <a:txBody>
                    <a:bodyPr/>
                    <a:lstStyle/>
                    <a:p>
                      <a:r>
                        <a:rPr lang="en-US" dirty="0"/>
                        <a:t>United States</a:t>
                      </a:r>
                    </a:p>
                  </a:txBody>
                  <a:tcPr/>
                </a:tc>
                <a:extLst>
                  <a:ext uri="{0D108BD9-81ED-4DB2-BD59-A6C34878D82A}">
                    <a16:rowId xmlns:a16="http://schemas.microsoft.com/office/drawing/2014/main" val="10008"/>
                  </a:ext>
                </a:extLst>
              </a:tr>
              <a:tr h="370840">
                <a:tc>
                  <a:txBody>
                    <a:bodyPr/>
                    <a:lstStyle/>
                    <a:p>
                      <a:pPr algn="ctr"/>
                      <a:r>
                        <a:rPr lang="en-US" dirty="0"/>
                        <a:t>9</a:t>
                      </a:r>
                    </a:p>
                  </a:txBody>
                  <a:tcPr/>
                </a:tc>
                <a:tc>
                  <a:txBody>
                    <a:bodyPr/>
                    <a:lstStyle/>
                    <a:p>
                      <a:r>
                        <a:rPr lang="en-US" dirty="0"/>
                        <a:t>Disney</a:t>
                      </a:r>
                    </a:p>
                  </a:txBody>
                  <a:tcPr/>
                </a:tc>
                <a:tc>
                  <a:txBody>
                    <a:bodyPr/>
                    <a:lstStyle/>
                    <a:p>
                      <a:pPr algn="ctr"/>
                      <a:r>
                        <a:rPr lang="en-US" dirty="0"/>
                        <a:t>$29.0</a:t>
                      </a:r>
                    </a:p>
                  </a:txBody>
                  <a:tcPr/>
                </a:tc>
                <a:tc>
                  <a:txBody>
                    <a:bodyPr/>
                    <a:lstStyle/>
                    <a:p>
                      <a:r>
                        <a:rPr lang="en-US" dirty="0"/>
                        <a:t>United States</a:t>
                      </a:r>
                    </a:p>
                  </a:txBody>
                  <a:tcPr/>
                </a:tc>
                <a:extLst>
                  <a:ext uri="{0D108BD9-81ED-4DB2-BD59-A6C34878D82A}">
                    <a16:rowId xmlns:a16="http://schemas.microsoft.com/office/drawing/2014/main" val="10009"/>
                  </a:ext>
                </a:extLst>
              </a:tr>
              <a:tr h="370840">
                <a:tc>
                  <a:txBody>
                    <a:bodyPr/>
                    <a:lstStyle/>
                    <a:p>
                      <a:pPr algn="ctr"/>
                      <a:r>
                        <a:rPr lang="en-US" dirty="0"/>
                        <a:t>10</a:t>
                      </a:r>
                    </a:p>
                  </a:txBody>
                  <a:tcPr/>
                </a:tc>
                <a:tc>
                  <a:txBody>
                    <a:bodyPr/>
                    <a:lstStyle/>
                    <a:p>
                      <a:r>
                        <a:rPr lang="en-US" dirty="0"/>
                        <a:t>Toyota</a:t>
                      </a:r>
                    </a:p>
                  </a:txBody>
                  <a:tcPr/>
                </a:tc>
                <a:tc>
                  <a:txBody>
                    <a:bodyPr/>
                    <a:lstStyle/>
                    <a:p>
                      <a:pPr algn="ctr"/>
                      <a:r>
                        <a:rPr lang="en-US" dirty="0"/>
                        <a:t>$27.7</a:t>
                      </a:r>
                    </a:p>
                  </a:txBody>
                  <a:tcPr/>
                </a:tc>
                <a:tc>
                  <a:txBody>
                    <a:bodyPr/>
                    <a:lstStyle/>
                    <a:p>
                      <a:r>
                        <a:rPr lang="en-US" dirty="0"/>
                        <a:t>Japan</a:t>
                      </a:r>
                    </a:p>
                  </a:txBody>
                  <a:tcPr/>
                </a:tc>
                <a:extLst>
                  <a:ext uri="{0D108BD9-81ED-4DB2-BD59-A6C34878D82A}">
                    <a16:rowId xmlns:a16="http://schemas.microsoft.com/office/drawing/2014/main" val="10010"/>
                  </a:ext>
                </a:extLst>
              </a:tr>
            </a:tbl>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r>
              <a:rPr lang="en-US">
                <a:latin typeface="Arial" charset="0"/>
                <a:cs typeface="Arial" charset="0"/>
              </a:rPr>
              <a:t>2-</a:t>
            </a:r>
            <a:fld id="{35187E6D-9798-4F2F-B207-A84ABFCFBE3A}" type="slidenum">
              <a:rPr lang="en-US" smtClean="0">
                <a:latin typeface="Arial" charset="0"/>
                <a:cs typeface="Arial" charset="0"/>
              </a:rPr>
              <a:pPr/>
              <a:t>9</a:t>
            </a:fld>
            <a:endParaRPr lang="en-US">
              <a:latin typeface="Arial" charset="0"/>
              <a:cs typeface="Arial" charset="0"/>
            </a:endParaRPr>
          </a:p>
        </p:txBody>
      </p:sp>
      <p:sp>
        <p:nvSpPr>
          <p:cNvPr id="33795" name="Rectangle 2"/>
          <p:cNvSpPr>
            <a:spLocks noGrp="1" noChangeArrowheads="1"/>
          </p:cNvSpPr>
          <p:nvPr>
            <p:ph type="title"/>
          </p:nvPr>
        </p:nvSpPr>
        <p:spPr>
          <a:xfrm>
            <a:off x="1066800" y="304800"/>
            <a:ext cx="7391400" cy="1066800"/>
          </a:xfrm>
        </p:spPr>
        <p:txBody>
          <a:bodyPr/>
          <a:lstStyle/>
          <a:p>
            <a:pPr algn="ctr" eaLnBrk="1" hangingPunct="1"/>
            <a:r>
              <a:rPr lang="en-US" sz="3200" b="1">
                <a:solidFill>
                  <a:srgbClr val="C00000"/>
                </a:solidFill>
              </a:rPr>
              <a:t>Role of Corporate Image</a:t>
            </a:r>
            <a:br>
              <a:rPr lang="en-US" sz="3200" b="1">
                <a:solidFill>
                  <a:schemeClr val="tx1"/>
                </a:solidFill>
              </a:rPr>
            </a:br>
            <a:r>
              <a:rPr lang="en-US" sz="4000" b="1">
                <a:solidFill>
                  <a:srgbClr val="0000FF"/>
                </a:solidFill>
              </a:rPr>
              <a:t>Company Perspective</a:t>
            </a:r>
          </a:p>
        </p:txBody>
      </p:sp>
      <p:sp>
        <p:nvSpPr>
          <p:cNvPr id="33796" name="Rectangle 3"/>
          <p:cNvSpPr>
            <a:spLocks noGrp="1" noChangeArrowheads="1"/>
          </p:cNvSpPr>
          <p:nvPr>
            <p:ph type="body" idx="1"/>
          </p:nvPr>
        </p:nvSpPr>
        <p:spPr>
          <a:xfrm>
            <a:off x="1219200" y="1676400"/>
            <a:ext cx="7924800" cy="4343400"/>
          </a:xfrm>
        </p:spPr>
        <p:txBody>
          <a:bodyPr/>
          <a:lstStyle/>
          <a:p>
            <a:pPr eaLnBrk="1" hangingPunct="1">
              <a:buClr>
                <a:schemeClr val="tx1"/>
              </a:buClr>
              <a:buSzTx/>
              <a:buFontTx/>
              <a:buChar char="•"/>
            </a:pPr>
            <a:r>
              <a:rPr lang="zh-CN" altLang="en-US" sz="2800" dirty="0"/>
              <a:t>消费者把好感延伸至新产品</a:t>
            </a:r>
            <a:endParaRPr lang="en-US" altLang="zh-CN" sz="2800" dirty="0"/>
          </a:p>
          <a:p>
            <a:pPr eaLnBrk="1" hangingPunct="1">
              <a:buClr>
                <a:schemeClr val="tx1"/>
              </a:buClr>
              <a:buSzTx/>
              <a:buFontTx/>
              <a:buChar char="•"/>
            </a:pPr>
            <a:r>
              <a:rPr lang="zh-CN" altLang="en-US" sz="2800" dirty="0"/>
              <a:t>更高的定价和收费</a:t>
            </a:r>
            <a:endParaRPr lang="en-US" altLang="zh-CN" sz="2800" dirty="0"/>
          </a:p>
          <a:p>
            <a:pPr eaLnBrk="1" hangingPunct="1">
              <a:buClr>
                <a:schemeClr val="tx1"/>
              </a:buClr>
              <a:buSzTx/>
              <a:buFontTx/>
              <a:buChar char="•"/>
            </a:pPr>
            <a:r>
              <a:rPr lang="zh-CN" altLang="en-US" sz="2800" dirty="0"/>
              <a:t>客户忠诚可以导致更多的购买</a:t>
            </a:r>
            <a:endParaRPr lang="en-US" altLang="zh-CN" sz="2800" dirty="0"/>
          </a:p>
          <a:p>
            <a:pPr eaLnBrk="1" hangingPunct="1">
              <a:buClr>
                <a:schemeClr val="tx1"/>
              </a:buClr>
              <a:buSzTx/>
              <a:buFontTx/>
              <a:buChar char="•"/>
            </a:pPr>
            <a:r>
              <a:rPr lang="zh-CN" altLang="en-US" sz="2800" dirty="0"/>
              <a:t>好的口碑</a:t>
            </a:r>
            <a:endParaRPr lang="en-US" altLang="zh-CN" sz="2800" dirty="0"/>
          </a:p>
          <a:p>
            <a:pPr eaLnBrk="1" hangingPunct="1">
              <a:buClr>
                <a:schemeClr val="tx1"/>
              </a:buClr>
              <a:buSzTx/>
              <a:buFontTx/>
              <a:buChar char="•"/>
            </a:pPr>
            <a:r>
              <a:rPr lang="zh-CN" altLang="en-US" sz="2800" dirty="0"/>
              <a:t>更大的渠道权力</a:t>
            </a:r>
            <a:r>
              <a:rPr lang="en-US" sz="2800" dirty="0"/>
              <a:t>Greater channel power</a:t>
            </a:r>
          </a:p>
          <a:p>
            <a:pPr eaLnBrk="1" hangingPunct="1">
              <a:buClr>
                <a:schemeClr val="tx1"/>
              </a:buClr>
              <a:buSzTx/>
              <a:buFontTx/>
              <a:buChar char="•"/>
            </a:pPr>
            <a:r>
              <a:rPr lang="zh-CN" altLang="en-US" sz="2800" dirty="0"/>
              <a:t>吸引优秀员工</a:t>
            </a:r>
            <a:r>
              <a:rPr lang="en-US" sz="2800" dirty="0"/>
              <a:t>Attracts higher quality employees</a:t>
            </a:r>
          </a:p>
          <a:p>
            <a:pPr eaLnBrk="1" hangingPunct="1">
              <a:buClr>
                <a:schemeClr val="tx1"/>
              </a:buClr>
              <a:buSzTx/>
              <a:buFontTx/>
              <a:buChar char="•"/>
            </a:pPr>
            <a:r>
              <a:rPr lang="en-US" sz="2800" dirty="0"/>
              <a:t>More favorable ratings</a:t>
            </a:r>
            <a:r>
              <a:rPr lang="zh-CN" altLang="en-US" sz="2800" dirty="0"/>
              <a:t>财经观察家和分析人士</a:t>
            </a:r>
            <a:endParaRPr lang="en-US" sz="2800" dirty="0"/>
          </a:p>
        </p:txBody>
      </p:sp>
      <p:sp>
        <p:nvSpPr>
          <p:cNvPr id="3379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GB"/>
          </a:p>
        </p:txBody>
      </p:sp>
      <p:sp>
        <p:nvSpPr>
          <p:cNvPr id="3379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GB"/>
          </a:p>
        </p:txBody>
      </p:sp>
      <p:sp>
        <p:nvSpPr>
          <p:cNvPr id="33799"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GB"/>
          </a:p>
        </p:txBody>
      </p:sp>
    </p:spTree>
  </p:cSld>
  <p:clrMapOvr>
    <a:masterClrMapping/>
  </p:clrMapOvr>
  <p:transition/>
</p:sld>
</file>

<file path=ppt/theme/theme1.xml><?xml version="1.0" encoding="utf-8"?>
<a:theme xmlns:a="http://schemas.openxmlformats.org/drawingml/2006/main" name="Dad`s Tie">
  <a:themeElements>
    <a:clrScheme name="">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0000FF"/>
      </a:hlink>
      <a:folHlink>
        <a:srgbClr val="E1E1B7"/>
      </a:folHlink>
    </a:clrScheme>
    <a:fontScheme name="Dad`s Ti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4369</TotalTime>
  <Words>5758</Words>
  <Application>Microsoft Office PowerPoint</Application>
  <PresentationFormat>全屏显示(4:3)</PresentationFormat>
  <Paragraphs>450</Paragraphs>
  <Slides>39</Slides>
  <Notes>38</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39</vt:i4>
      </vt:variant>
    </vt:vector>
  </HeadingPairs>
  <TitlesOfParts>
    <vt:vector size="44" baseType="lpstr">
      <vt:lpstr>宋体</vt:lpstr>
      <vt:lpstr>Arial</vt:lpstr>
      <vt:lpstr>Book Antiqua</vt:lpstr>
      <vt:lpstr>Wingdings</vt:lpstr>
      <vt:lpstr>Dad`s Tie</vt:lpstr>
      <vt:lpstr>PowerPoint 演示文稿</vt:lpstr>
      <vt:lpstr>本章目标</vt:lpstr>
      <vt:lpstr>Chapter Objectives</vt:lpstr>
      <vt:lpstr>PowerPoint 演示文稿</vt:lpstr>
      <vt:lpstr>PowerPoint 演示文稿</vt:lpstr>
      <vt:lpstr>PowerPoint 演示文稿</vt:lpstr>
      <vt:lpstr>Role of Corporate Image Consumer Perspective</vt:lpstr>
      <vt:lpstr>Top Corporate Global Brands</vt:lpstr>
      <vt:lpstr>Role of Corporate Image Company Perspective</vt:lpstr>
      <vt:lpstr>识别期望的企业形象</vt:lpstr>
      <vt:lpstr>Creating the Right Image</vt:lpstr>
      <vt:lpstr>改造企业形象 Rejuvenating an Image</vt:lpstr>
      <vt:lpstr>PowerPoint 演示文稿</vt:lpstr>
      <vt:lpstr>彻底改变品牌形象 Changing an Image</vt:lpstr>
      <vt:lpstr>Corporate Names</vt:lpstr>
      <vt:lpstr>PowerPoint 演示文稿</vt:lpstr>
      <vt:lpstr>PowerPoint 演示文稿</vt:lpstr>
      <vt:lpstr>PowerPoint 演示文稿</vt:lpstr>
      <vt:lpstr>企业标识</vt:lpstr>
      <vt:lpstr>What colors should you use in your logo?</vt:lpstr>
      <vt:lpstr>Branding</vt:lpstr>
      <vt:lpstr>PowerPoint 演示文稿</vt:lpstr>
      <vt:lpstr>PowerPoint 演示文稿</vt:lpstr>
      <vt:lpstr>PowerPoint 演示文稿</vt:lpstr>
      <vt:lpstr>培育强大品牌</vt:lpstr>
      <vt:lpstr>PowerPoint 演示文稿</vt:lpstr>
      <vt:lpstr>品牌忠诚</vt:lpstr>
      <vt:lpstr>PowerPoint 演示文稿</vt:lpstr>
      <vt:lpstr>PowerPoint 演示文稿</vt:lpstr>
      <vt:lpstr>PowerPoint 演示文稿</vt:lpstr>
      <vt:lpstr>PowerPoint 演示文稿</vt:lpstr>
      <vt:lpstr>PowerPoint 演示文稿</vt:lpstr>
      <vt:lpstr>包装</vt:lpstr>
      <vt:lpstr>PowerPoint 演示文稿</vt:lpstr>
      <vt:lpstr>包装标签</vt:lpstr>
      <vt:lpstr>课后作业</vt:lpstr>
      <vt:lpstr>PowerPoint 演示文稿</vt:lpstr>
      <vt:lpstr>伦理事务</vt:lpstr>
      <vt:lpstr>国际市场品牌管理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Preferred Customer</dc:creator>
  <cp:lastModifiedBy>Mingyi GU</cp:lastModifiedBy>
  <cp:revision>349</cp:revision>
  <cp:lastPrinted>2012-09-28T15:35:36Z</cp:lastPrinted>
  <dcterms:created xsi:type="dcterms:W3CDTF">1998-06-29T23:14:55Z</dcterms:created>
  <dcterms:modified xsi:type="dcterms:W3CDTF">2017-09-29T06:06:14Z</dcterms:modified>
</cp:coreProperties>
</file>