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28"/>
  </p:notesMasterIdLst>
  <p:sldIdLst>
    <p:sldId id="270" r:id="rId2"/>
    <p:sldId id="257" r:id="rId3"/>
    <p:sldId id="262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81" r:id="rId16"/>
    <p:sldId id="260" r:id="rId17"/>
    <p:sldId id="264" r:id="rId18"/>
    <p:sldId id="271" r:id="rId19"/>
    <p:sldId id="288" r:id="rId20"/>
    <p:sldId id="265" r:id="rId21"/>
    <p:sldId id="275" r:id="rId22"/>
    <p:sldId id="289" r:id="rId23"/>
    <p:sldId id="266" r:id="rId24"/>
    <p:sldId id="272" r:id="rId25"/>
    <p:sldId id="290" r:id="rId26"/>
    <p:sldId id="274" r:id="rId27"/>
  </p:sldIdLst>
  <p:sldSz cx="9144000" cy="6858000" type="screen4x3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E63753-C25B-429B-87A2-0BCE05393BC6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D7AA3F-35BD-4314-8CE1-A06221E05863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6793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7AA3F-35BD-4314-8CE1-A06221E05863}" type="slidenum">
              <a:rPr lang="ar-OM" smtClean="0"/>
              <a:pPr/>
              <a:t>20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00533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88444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38255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6861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27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7491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34225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87245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54152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2244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67965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82241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62963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69575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79763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33937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17710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259681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D874-0CEA-45F2-868C-170311AE2A47}" type="datetimeFigureOut">
              <a:rPr lang="ar-OM" smtClean="0"/>
              <a:pPr/>
              <a:t>29/07/1438</a:t>
            </a:fld>
            <a:endParaRPr lang="ar-O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41AA-22F3-4C30-889D-EF9CCFB0F6AF}" type="slidenum">
              <a:rPr lang="ar-OM" smtClean="0"/>
              <a:pPr/>
              <a:t>‹#›</a:t>
            </a:fld>
            <a:endParaRPr lang="ar-OM" dirty="0"/>
          </a:p>
        </p:txBody>
      </p:sp>
    </p:spTree>
    <p:extLst>
      <p:ext uri="{BB962C8B-B14F-4D97-AF65-F5344CB8AC3E}">
        <p14:creationId xmlns:p14="http://schemas.microsoft.com/office/powerpoint/2010/main" val="111482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om/imgres?imgurl=http://www.starshine.co.uk/pics/aa%20reading%20owl.gif&amp;imgrefurl=http://www.starshine.co.uk/index.php?content=shop&amp;prid=54&amp;usg=__ldXiDhfFiUpZ7yOBNA4SlqNdmMc=&amp;h=2519&amp;w=2730&amp;sz=890&amp;hl=ar&amp;start=176&amp;tbnid=MQTsH68ecfcC8M:&amp;tbnh=138&amp;tbnw=150&amp;prev=/images?q=reading&amp;ndsp=18&amp;hl=ar&amp;sa=N&amp;start=16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om/imgres?imgurl=http://www.boston.com/ae/theater_arts/exhibitionist/reading.gif&amp;imgrefurl=http://www.boston.com/ae/theater_arts/exhibitionist/2008/10/&amp;usg=__3j_XU52mqKVCS2qsHXyp6IB2Mm4=&amp;h=300&amp;w=408&amp;sz=6&amp;hl=ar&amp;start=6&amp;tbnid=zblMtuhORgcuRM:&amp;tbnh=92&amp;tbnw=125&amp;prev=/images?q=reading&amp;hl=ar&amp;sa=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st-takla.org/Gallery/Gallery-index_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t0.gstatic.com/images?q=tbn:MQTsH68ecfcC8M:http://www.starshine.co.uk/pics/aa%2520reading%2520owl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4125458"/>
            <a:ext cx="2229898" cy="2615613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87624" y="1444134"/>
            <a:ext cx="6929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Reading Skills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READING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STAGES OF READING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51520" y="3645024"/>
            <a:ext cx="8435280" cy="2866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A </a:t>
            </a:r>
            <a:r>
              <a:rPr lang="en-US" b="1" dirty="0" smtClean="0"/>
              <a:t>quick reading</a:t>
            </a:r>
            <a:r>
              <a:rPr lang="en-US" dirty="0" smtClean="0"/>
              <a:t>, focusing on </a:t>
            </a:r>
            <a:r>
              <a:rPr lang="en-US" b="1" dirty="0" smtClean="0"/>
              <a:t>locating</a:t>
            </a:r>
            <a:r>
              <a:rPr lang="en-US" dirty="0" smtClean="0"/>
              <a:t> specific information. </a:t>
            </a:r>
          </a:p>
          <a:p>
            <a:r>
              <a:rPr lang="en-US" dirty="0" smtClean="0"/>
              <a:t>Scanning involves </a:t>
            </a:r>
            <a:r>
              <a:rPr lang="en-US" b="1" dirty="0" smtClean="0"/>
              <a:t>quick eye movements</a:t>
            </a:r>
            <a:r>
              <a:rPr lang="en-US" dirty="0" smtClean="0"/>
              <a:t>, not necessarily linear in fashion, in which the eyes wander until the reader finds the piece of information needed.  </a:t>
            </a:r>
          </a:p>
          <a:p>
            <a:r>
              <a:rPr lang="en-US" dirty="0" smtClean="0"/>
              <a:t>Scanning is used when a </a:t>
            </a:r>
            <a:r>
              <a:rPr lang="en-US" b="1" dirty="0" smtClean="0"/>
              <a:t>specific piece of information </a:t>
            </a:r>
            <a:r>
              <a:rPr lang="en-US" dirty="0" smtClean="0"/>
              <a:t>is required, such as a </a:t>
            </a:r>
            <a:r>
              <a:rPr lang="en-US" b="1" dirty="0" smtClean="0"/>
              <a:t>name, date, symbol,  formula, or phrase</a:t>
            </a:r>
            <a:r>
              <a:rPr lang="en-US" dirty="0" smtClean="0"/>
              <a:t>, is required.</a:t>
            </a:r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339752" y="2132856"/>
            <a:ext cx="3106688" cy="8689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Scanning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132" y="474240"/>
            <a:ext cx="2281668" cy="29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3140968"/>
            <a:ext cx="8229600" cy="2163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Scanning is used often with technical, scientific or professional materials to locate specific information. </a:t>
            </a:r>
          </a:p>
          <a:p>
            <a:r>
              <a:rPr lang="en-US" dirty="0" smtClean="0"/>
              <a:t> Scanning is a valuable skill for second language learners to develop because often they do not require a detailed read of a text. </a:t>
            </a:r>
          </a:p>
          <a:p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Scanning</a:t>
            </a:r>
            <a:br>
              <a:rPr lang="en-US" b="1" dirty="0" smtClean="0"/>
            </a:br>
            <a:r>
              <a:rPr lang="en-US" b="1" dirty="0" smtClean="0"/>
              <a:t>Characteristics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96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2636912"/>
            <a:ext cx="8229600" cy="3370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-  Make predictions and guesses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-  Use titles and tables of contents to get an idea of what a passage is about </a:t>
            </a:r>
            <a:br>
              <a:rPr lang="en-US" dirty="0" smtClean="0"/>
            </a:br>
            <a:r>
              <a:rPr lang="en-US" dirty="0" smtClean="0"/>
              <a:t>-  activate prior knowledge </a:t>
            </a:r>
            <a:br>
              <a:rPr lang="en-US" dirty="0" smtClean="0"/>
            </a:br>
            <a:r>
              <a:rPr lang="en-US" dirty="0" smtClean="0"/>
              <a:t>-  anticipate what they want to learn about the topic</a:t>
            </a:r>
            <a:br>
              <a:rPr lang="en-US" dirty="0" smtClean="0"/>
            </a:br>
            <a:r>
              <a:rPr lang="en-US" dirty="0" smtClean="0"/>
              <a:t>-  Use titles, pictures, and prior knowledge to anticipate the contents of the text </a:t>
            </a:r>
            <a:br>
              <a:rPr lang="en-US" dirty="0" smtClean="0"/>
            </a:br>
            <a:r>
              <a:rPr lang="en-US" dirty="0" smtClean="0"/>
              <a:t>-  Use key words, that may have been given to them by the teacher, that do not appear in the text, that allude to the main idea </a:t>
            </a:r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90872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Scanning</a:t>
            </a:r>
            <a:br>
              <a:rPr lang="en-US" b="1" dirty="0" smtClean="0"/>
            </a:br>
            <a:r>
              <a:rPr lang="en-US" b="1" dirty="0" smtClean="0"/>
              <a:t>Activities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37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2636912"/>
            <a:ext cx="8229600" cy="33703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 Skimming is a quick reading to get: 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 To know the general meaning of a passage                 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 To know how the passage is organized,  that is, the structure of the text                                    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 To get the author´s purpose</a:t>
            </a:r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Skimming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612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2780928"/>
            <a:ext cx="8229600" cy="3226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Skimming is used to build student confidence and an understanding that it is possible to gain meaning without reading every word in a text. </a:t>
            </a:r>
          </a:p>
          <a:p>
            <a:r>
              <a:rPr lang="en-US" dirty="0" smtClean="0"/>
              <a:t>Skimming is used as part of the SQ3R method of reading, often for speed reading. This method  involves the student in </a:t>
            </a:r>
            <a:r>
              <a:rPr lang="en-US" b="1" dirty="0" smtClean="0"/>
              <a:t>s</a:t>
            </a:r>
            <a:r>
              <a:rPr lang="en-US" dirty="0" smtClean="0"/>
              <a:t>urveying, </a:t>
            </a:r>
            <a:r>
              <a:rPr lang="en-US" b="1" dirty="0" smtClean="0"/>
              <a:t>q</a:t>
            </a:r>
            <a:r>
              <a:rPr lang="en-US" dirty="0" smtClean="0"/>
              <a:t>uestioning,</a:t>
            </a:r>
            <a:r>
              <a:rPr lang="en-US" b="1" dirty="0" smtClean="0"/>
              <a:t> r</a:t>
            </a:r>
            <a:r>
              <a:rPr lang="en-US" dirty="0" smtClean="0"/>
              <a:t>eading, </a:t>
            </a:r>
            <a:r>
              <a:rPr lang="en-US" b="1" dirty="0" smtClean="0"/>
              <a:t>r</a:t>
            </a:r>
            <a:r>
              <a:rPr lang="en-US" dirty="0" smtClean="0"/>
              <a:t>eviewing and</a:t>
            </a:r>
            <a:r>
              <a:rPr lang="en-US" b="1" dirty="0" smtClean="0"/>
              <a:t> reciting. </a:t>
            </a:r>
          </a:p>
          <a:p>
            <a:r>
              <a:rPr lang="en-US" b="1" dirty="0" smtClean="0"/>
              <a:t>Skimming</a:t>
            </a:r>
            <a:r>
              <a:rPr lang="en-US" dirty="0" smtClean="0"/>
              <a:t> is used  to review a topic.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Skimming</a:t>
            </a:r>
            <a:br>
              <a:rPr lang="en-US" b="1" dirty="0" smtClean="0"/>
            </a:br>
            <a:r>
              <a:rPr lang="en-US" b="1" dirty="0" smtClean="0"/>
              <a:t>Characteristics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176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80928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/>
              <a:t>stages of reading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51197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7362" y="1116363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3600" b="1" dirty="0">
                <a:solidFill>
                  <a:schemeClr val="accent3">
                    <a:lumMod val="50000"/>
                  </a:schemeClr>
                </a:solidFill>
              </a:rPr>
              <a:t>The stages of reading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00392" y="3789040"/>
            <a:ext cx="8605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Each of these stages has its own characteristics, although they are related to one another. That is, the pre-reading stage leads to the while-reading stage and finally to the post-reading one. These stages make </a:t>
            </a:r>
            <a:r>
              <a:rPr lang="cs-CZ" sz="2800" dirty="0"/>
              <a:t>students </a:t>
            </a:r>
            <a:r>
              <a:rPr lang="en-US" sz="2800" dirty="0"/>
              <a:t>understand and comprehend text reading.</a:t>
            </a:r>
            <a:endParaRPr lang="ar-OM" sz="2800" dirty="0"/>
          </a:p>
        </p:txBody>
      </p:sp>
      <p:pic>
        <p:nvPicPr>
          <p:cNvPr id="4" name="صورة 3" descr="A Strategy for Reading Textbooks, Penci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1196752"/>
            <a:ext cx="2042915" cy="20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683568" y="188647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pre-reading</a:t>
            </a:r>
          </a:p>
          <a:p>
            <a:pPr algn="l"/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reading </a:t>
            </a:r>
            <a:r>
              <a:rPr lang="cs-CZ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itself</a:t>
            </a:r>
            <a:endParaRPr lang="en-US" sz="28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l"/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post-reading</a:t>
            </a:r>
            <a:endParaRPr lang="ar-OM" sz="28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3848" y="736998"/>
            <a:ext cx="3116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2">
                    <a:lumMod val="50000"/>
                  </a:schemeClr>
                </a:solidFill>
              </a:rPr>
              <a:t>Pre-reading</a:t>
            </a:r>
            <a:endParaRPr lang="ar-OM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9679" y="227687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Symbol"/>
              <a:buChar char=""/>
              <a:tabLst>
                <a:tab pos="228600" algn="l"/>
              </a:tabLst>
            </a:pPr>
            <a:r>
              <a:rPr lang="cs-CZ" sz="2800" b="1" dirty="0"/>
              <a:t>important for </a:t>
            </a:r>
            <a:r>
              <a:rPr lang="en-US" sz="2800" b="1" dirty="0"/>
              <a:t>building confidence and </a:t>
            </a:r>
            <a:r>
              <a:rPr lang="cs-CZ" sz="2800" b="1" dirty="0"/>
              <a:t>giving a basic idea of the text</a:t>
            </a:r>
          </a:p>
          <a:p>
            <a:pPr marL="342900" indent="-342900" algn="l" rtl="0">
              <a:buFont typeface="Symbol"/>
              <a:buChar char=""/>
              <a:tabLst>
                <a:tab pos="228600" algn="l"/>
              </a:tabLst>
            </a:pPr>
            <a:r>
              <a:rPr lang="cs-CZ" sz="2800" b="1" dirty="0"/>
              <a:t>helps with understanding the meaning without the need for looking up every word</a:t>
            </a:r>
          </a:p>
          <a:p>
            <a:pPr marL="342900" indent="-342900" algn="l" rtl="0">
              <a:buFont typeface="Symbol"/>
              <a:buChar char=""/>
              <a:tabLst>
                <a:tab pos="228600" algn="l"/>
              </a:tabLst>
            </a:pPr>
            <a:r>
              <a:rPr lang="en-US" sz="2800" b="1" dirty="0"/>
              <a:t>helps to make the next stages of reading more easily adaptable for the reader</a:t>
            </a:r>
            <a:endParaRPr lang="ar-OM" sz="2800" b="1" dirty="0"/>
          </a:p>
        </p:txBody>
      </p:sp>
      <p:pic>
        <p:nvPicPr>
          <p:cNvPr id="7" name="Picture 2" descr="http://dl9.glitter-graphics.net/pub/493/493789nfy8xzi1n4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215082"/>
            <a:ext cx="6750680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r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297" y="3861048"/>
            <a:ext cx="3252014" cy="2859230"/>
          </a:xfrm>
          <a:prstGeom prst="rect">
            <a:avLst/>
          </a:prstGeom>
          <a:noFill/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04169"/>
              </p:ext>
            </p:extLst>
          </p:nvPr>
        </p:nvGraphicFramePr>
        <p:xfrm>
          <a:off x="611560" y="1700808"/>
          <a:ext cx="7790732" cy="4500594"/>
        </p:xfrm>
        <a:graphic>
          <a:graphicData uri="http://schemas.openxmlformats.org/drawingml/2006/table">
            <a:tbl>
              <a:tblPr/>
              <a:tblGrid>
                <a:gridCol w="7790732"/>
              </a:tblGrid>
              <a:tr h="4500594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 smtClean="0"/>
                        <a:t>Activate </a:t>
                      </a:r>
                      <a:r>
                        <a:rPr lang="en-US" sz="2400" dirty="0"/>
                        <a:t>prior knowledge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Set a purpose/focus 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Identify </a:t>
                      </a:r>
                      <a:r>
                        <a:rPr lang="cs-CZ" sz="2400" dirty="0" smtClean="0"/>
                        <a:t>the </a:t>
                      </a:r>
                      <a:r>
                        <a:rPr lang="en-US" sz="2400" dirty="0" err="1" smtClean="0"/>
                        <a:t>auth</a:t>
                      </a:r>
                      <a:r>
                        <a:rPr lang="cs-CZ" sz="2400" dirty="0" smtClean="0"/>
                        <a:t>o</a:t>
                      </a:r>
                      <a:r>
                        <a:rPr lang="en-US" sz="2400" dirty="0" smtClean="0"/>
                        <a:t>r</a:t>
                      </a:r>
                      <a:r>
                        <a:rPr lang="cs-CZ" sz="2400" dirty="0" smtClean="0"/>
                        <a:t>‘</a:t>
                      </a:r>
                      <a:r>
                        <a:rPr lang="en-US" sz="2400" dirty="0" smtClean="0"/>
                        <a:t>s </a:t>
                      </a:r>
                      <a:r>
                        <a:rPr lang="en-US" sz="2400" dirty="0"/>
                        <a:t>purpose/audience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Preview (formulate hypothesis about the </a:t>
                      </a:r>
                      <a:r>
                        <a:rPr lang="cs-CZ" sz="2400" dirty="0" smtClean="0"/>
                        <a:t>c</a:t>
                      </a:r>
                      <a:r>
                        <a:rPr lang="en-US" sz="2400" dirty="0" err="1" smtClean="0"/>
                        <a:t>ontext</a:t>
                      </a:r>
                      <a:r>
                        <a:rPr lang="en-US" sz="2400" dirty="0"/>
                        <a:t>, use titles, illustrations, headings)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Pose questions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Make predictions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Get an idea of texts' organization/ genre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Vocabulary review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Mind mapping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Skim/ scan</a:t>
                      </a: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400" dirty="0"/>
                        <a:t>Brainstorm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115616" y="827989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Pre-reading activities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539552" y="1052736"/>
            <a:ext cx="8229600" cy="1143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GOOD READERS DO</a:t>
            </a:r>
            <a:endParaRPr lang="es-E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9552" y="2564904"/>
            <a:ext cx="8229600" cy="4052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BEFORE READING: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 hypotheses about the author’s purpose for writing.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Make predictions based on illustrations, charts and subheadings.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They consider what they already know about the topic or the genre.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Set purposes for reading.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Establish goals to help them pace their reading.</a:t>
            </a:r>
          </a:p>
        </p:txBody>
      </p:sp>
    </p:spTree>
    <p:extLst>
      <p:ext uri="{BB962C8B-B14F-4D97-AF65-F5344CB8AC3E}">
        <p14:creationId xmlns:p14="http://schemas.microsoft.com/office/powerpoint/2010/main" val="29474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3717032"/>
            <a:ext cx="903649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Reading </a:t>
            </a:r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is the most important skill in English language from other language skills in acquiring language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cs-CZ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students are good </a:t>
            </a:r>
            <a:r>
              <a:rPr lang="cs-CZ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at 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reading</a:t>
            </a:r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, they will be good </a:t>
            </a:r>
            <a:r>
              <a:rPr lang="cs-CZ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at 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other </a:t>
            </a:r>
            <a:r>
              <a:rPr lang="en-U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language skills (writing, speaking, and listening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).</a:t>
            </a:r>
            <a:r>
              <a:rPr lang="cs-CZ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OM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09" name="Picture 1" descr="E:\علاااااااااااية\importance-of-reading-skills-445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03650"/>
            <a:ext cx="2583090" cy="2771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849223" y="1268760"/>
            <a:ext cx="3661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Reading itself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223628" y="2222096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The reading activities of while-reading stage help to encourage critical thinking </a:t>
            </a:r>
            <a:r>
              <a:rPr lang="en-US" sz="2800" dirty="0" smtClean="0"/>
              <a:t>and </a:t>
            </a:r>
            <a:r>
              <a:rPr lang="en-US" sz="2800" dirty="0"/>
              <a:t>increase comprehension and easy retention. </a:t>
            </a:r>
          </a:p>
        </p:txBody>
      </p:sp>
      <p:pic>
        <p:nvPicPr>
          <p:cNvPr id="7" name="Picture 2" descr="http://t0.gstatic.com/images?q=tbn:zblMtuhORgcuRM:http://www.boston.com/ae/theater_arts/exhibitionist/reading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00192" y="4221088"/>
            <a:ext cx="2411025" cy="2437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-Takla.org             image:  A boy reading  صورة ولد يقرأ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7004" y="1463418"/>
            <a:ext cx="3857625" cy="4581128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1484784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Read silently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 smtClean="0"/>
              <a:t>Read </a:t>
            </a:r>
            <a:r>
              <a:rPr lang="en-US" sz="2400" dirty="0"/>
              <a:t>aloud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400" dirty="0"/>
              <a:t>Re-read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 smtClean="0"/>
              <a:t>Check </a:t>
            </a:r>
            <a:r>
              <a:rPr lang="en-US" sz="2400" dirty="0"/>
              <a:t>predictions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Clarify/verify comprehension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 smtClean="0"/>
              <a:t>Analyze</a:t>
            </a:r>
            <a:endParaRPr lang="en-US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Guess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Find answers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Word associations and grouping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Use context clues: semantic, syntactic, picture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Use phonetic cues: sound patterns, affixes, word roots, word chunk, word division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400" dirty="0"/>
              <a:t>Dictionary use</a:t>
            </a:r>
          </a:p>
        </p:txBody>
      </p:sp>
      <p:sp>
        <p:nvSpPr>
          <p:cNvPr id="3" name="مستطيل 5"/>
          <p:cNvSpPr/>
          <p:nvPr/>
        </p:nvSpPr>
        <p:spPr>
          <a:xfrm>
            <a:off x="3131840" y="54868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</a:rPr>
              <a:t>Activities during reading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541174" y="1052736"/>
            <a:ext cx="8229600" cy="1143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GOOD READERS DO</a:t>
            </a:r>
            <a:endParaRPr lang="es-E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533507" y="2420888"/>
            <a:ext cx="8229600" cy="383306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During reading: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Sort relevant and irrelevant information, they organize data to find the gist , or main idea.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Understand the text based on the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print- sound relationships</a:t>
            </a:r>
            <a:r>
              <a:rPr lang="cs-CZ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meaning and language structure</a:t>
            </a:r>
            <a:r>
              <a:rPr lang="cs-CZ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Use decoding and context to construct meaning.</a:t>
            </a:r>
          </a:p>
        </p:txBody>
      </p:sp>
    </p:spTree>
    <p:extLst>
      <p:ext uri="{BB962C8B-B14F-4D97-AF65-F5344CB8AC3E}">
        <p14:creationId xmlns:p14="http://schemas.microsoft.com/office/powerpoint/2010/main" val="3963045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99592" y="2574416"/>
            <a:ext cx="7095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Taking the time to check understanding and facilitate retention.</a:t>
            </a:r>
            <a:endParaRPr lang="ar-OM" sz="3200" dirty="0"/>
          </a:p>
        </p:txBody>
      </p:sp>
      <p:sp>
        <p:nvSpPr>
          <p:cNvPr id="4" name="مستطيل 3"/>
          <p:cNvSpPr/>
          <p:nvPr/>
        </p:nvSpPr>
        <p:spPr>
          <a:xfrm>
            <a:off x="2250898" y="1157251"/>
            <a:ext cx="4392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Post</a:t>
            </a:r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reading </a:t>
            </a:r>
            <a:r>
              <a:rPr lang="cs-CZ" sz="3600" b="1" dirty="0" smtClean="0">
                <a:solidFill>
                  <a:schemeClr val="accent2">
                    <a:lumMod val="50000"/>
                  </a:schemeClr>
                </a:solidFill>
              </a:rPr>
              <a:t>stage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://www.averillpark.k12.ny.us/schools/alg/images/Animated_book_worm_reading_book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56176" y="4116084"/>
            <a:ext cx="2627784" cy="262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025908"/>
            <a:ext cx="2567038" cy="479630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2029762"/>
            <a:ext cx="74597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 smtClean="0"/>
              <a:t>Reflect </a:t>
            </a:r>
            <a:r>
              <a:rPr lang="en-US" sz="2800" dirty="0"/>
              <a:t>on what </a:t>
            </a:r>
            <a:r>
              <a:rPr lang="cs-CZ" sz="2800" dirty="0" smtClean="0"/>
              <a:t>you have </a:t>
            </a:r>
            <a:r>
              <a:rPr lang="en-US" sz="2800" dirty="0" smtClean="0"/>
              <a:t>learned</a:t>
            </a:r>
            <a:endParaRPr lang="cs-CZ" sz="2800" dirty="0" smtClean="0"/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sz="2800" dirty="0"/>
              <a:t>Summarize/ </a:t>
            </a:r>
            <a:r>
              <a:rPr lang="en-US" sz="2800" dirty="0" smtClean="0"/>
              <a:t>paraphrase</a:t>
            </a:r>
            <a:endParaRPr 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Find relationships/mapping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Associate new information with old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Seek 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Interpret 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Make connections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Confirm predictions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Journals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/>
              <a:t>Reading logs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sz="2800" dirty="0" smtClean="0"/>
              <a:t>Note-taking</a:t>
            </a:r>
            <a:endParaRPr lang="en-US" sz="2800" dirty="0"/>
          </a:p>
        </p:txBody>
      </p:sp>
      <p:sp>
        <p:nvSpPr>
          <p:cNvPr id="3" name="مستطيل 2"/>
          <p:cNvSpPr/>
          <p:nvPr/>
        </p:nvSpPr>
        <p:spPr>
          <a:xfrm>
            <a:off x="928662" y="986837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cs-CZ" sz="4000" b="1" dirty="0" smtClean="0">
                <a:solidFill>
                  <a:schemeClr val="accent2">
                    <a:lumMod val="50000"/>
                  </a:schemeClr>
                </a:solidFill>
              </a:rPr>
              <a:t>Post-reading activities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57200" y="2852936"/>
            <a:ext cx="8229600" cy="350897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After reading: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Reflect on what and how they have read.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Posing questions, evaluating strategies, confirming or adjusting predictions and hypotheses.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Writing or discussing responses, and summarizing.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They think about their thinking – analyse their own ideas.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268760"/>
            <a:ext cx="8229600" cy="1143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GOOD READERS DO</a:t>
            </a:r>
            <a:endParaRPr lang="es-E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802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03006" y="836712"/>
            <a:ext cx="7137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advice for all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is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4839" y="1764685"/>
            <a:ext cx="8234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read as much as you can, read for pleasure (not just for school),</a:t>
            </a:r>
            <a:r>
              <a:rPr lang="en-US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and try to improve </a:t>
            </a:r>
            <a:r>
              <a:rPr lang="cs-CZ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your </a:t>
            </a:r>
            <a:r>
              <a:rPr lang="en-US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skills in reading</a:t>
            </a:r>
            <a:endParaRPr lang="cs-CZ" sz="24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you </a:t>
            </a:r>
            <a:r>
              <a:rPr lang="en-US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should not depend on </a:t>
            </a:r>
            <a:r>
              <a:rPr lang="cs-CZ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your </a:t>
            </a:r>
            <a:r>
              <a:rPr lang="en-US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teachers all time</a:t>
            </a:r>
            <a:r>
              <a:rPr lang="cs-CZ" sz="24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– don‘t wait for your teacher to assign reading, and look for good and interesting books yourself</a:t>
            </a:r>
            <a:endParaRPr lang="en-US" sz="24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5" y="4123670"/>
            <a:ext cx="438150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005" y="2445480"/>
            <a:ext cx="87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 students don‘t like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read, they only read the required textbook in order to be able to set for the achievement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routine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exams</a:t>
            </a:r>
            <a:endParaRPr lang="ar-OM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8005" y="3723789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students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lack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 to read,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even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they read, they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a negative attitude</a:t>
            </a:r>
            <a:endParaRPr lang="ar-OM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4282" y="4815547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most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learners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reading is an extremely difficult task that requires integrated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skills</a:t>
            </a: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and it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get easier with the passage of time and the accumulation of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</a:t>
            </a:r>
            <a:endParaRPr lang="ar-OM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290" name="Picture 2" descr="E:\علاااااااااااية\strategy-reading-textbooks-boo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092" y="-77332"/>
            <a:ext cx="1872604" cy="159796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504" y="1515903"/>
            <a:ext cx="89289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Reasons why students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</a:rPr>
              <a:t>may not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understand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text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://dl9.glitter-graphics.net/pub/493/493789nfy8xzi1n4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660" y="6215082"/>
            <a:ext cx="6750680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702" y="704878"/>
            <a:ext cx="5064596" cy="1293028"/>
          </a:xfrm>
        </p:spPr>
        <p:txBody>
          <a:bodyPr/>
          <a:lstStyle/>
          <a:p>
            <a:r>
              <a:rPr lang="cs-CZ" b="1" dirty="0" smtClean="0"/>
              <a:t>Types of reading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474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reading aloud</a:t>
            </a:r>
          </a:p>
          <a:p>
            <a:r>
              <a:rPr lang="cs-CZ" sz="2800" dirty="0" smtClean="0"/>
              <a:t>silent reading</a:t>
            </a:r>
          </a:p>
          <a:p>
            <a:endParaRPr lang="cs-CZ" sz="2800" dirty="0" smtClean="0"/>
          </a:p>
          <a:p>
            <a:r>
              <a:rPr lang="en-US" sz="2800" dirty="0" smtClean="0"/>
              <a:t>Intensive </a:t>
            </a:r>
            <a:endParaRPr lang="cs-CZ" sz="2800" dirty="0" smtClean="0"/>
          </a:p>
          <a:p>
            <a:pPr lvl="1"/>
            <a:r>
              <a:rPr lang="en-US" sz="2800" dirty="0" smtClean="0"/>
              <a:t>linguistic </a:t>
            </a:r>
            <a:endParaRPr lang="cs-CZ" sz="2800" dirty="0" smtClean="0"/>
          </a:p>
          <a:p>
            <a:pPr lvl="1"/>
            <a:r>
              <a:rPr lang="en-US" sz="2800" dirty="0" smtClean="0"/>
              <a:t>content</a:t>
            </a:r>
            <a:endParaRPr lang="cs-CZ" sz="2800" dirty="0" smtClean="0"/>
          </a:p>
          <a:p>
            <a:r>
              <a:rPr lang="en-US" sz="2800" dirty="0" smtClean="0"/>
              <a:t>Extensive </a:t>
            </a:r>
            <a:endParaRPr lang="cs-CZ" sz="2800" dirty="0" smtClean="0"/>
          </a:p>
          <a:p>
            <a:pPr lvl="1"/>
            <a:r>
              <a:rPr lang="en-US" sz="2800" dirty="0" smtClean="0"/>
              <a:t>skimming</a:t>
            </a:r>
            <a:endParaRPr lang="cs-CZ" sz="2800" dirty="0"/>
          </a:p>
          <a:p>
            <a:pPr lvl="1"/>
            <a:r>
              <a:rPr lang="en-US" sz="2800" dirty="0" smtClean="0"/>
              <a:t>scanning </a:t>
            </a:r>
            <a:endParaRPr lang="cs-C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3"/>
          <a:stretch/>
        </p:blipFill>
        <p:spPr>
          <a:xfrm rot="20534617">
            <a:off x="4068554" y="2218028"/>
            <a:ext cx="4727848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644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351356"/>
            <a:ext cx="5329858" cy="3475285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467544" y="18371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Intensive reading calls attention to </a:t>
            </a:r>
            <a:r>
              <a:rPr lang="en-US" sz="2400" b="1" dirty="0" smtClean="0"/>
              <a:t>grammatical</a:t>
            </a:r>
            <a:r>
              <a:rPr lang="en-US" sz="2400" dirty="0" smtClean="0"/>
              <a:t> forms, discourse markers, and other surface </a:t>
            </a:r>
            <a:r>
              <a:rPr lang="en-US" sz="2400" b="1" dirty="0" smtClean="0"/>
              <a:t>structure details</a:t>
            </a:r>
            <a:r>
              <a:rPr lang="en-US" sz="2400" dirty="0" smtClean="0"/>
              <a:t> for the purpose of understanding </a:t>
            </a:r>
            <a:r>
              <a:rPr lang="en-US" sz="2400" b="1" dirty="0" smtClean="0"/>
              <a:t>literal meaning</a:t>
            </a:r>
            <a:r>
              <a:rPr lang="en-US" sz="2400" dirty="0" smtClean="0"/>
              <a:t>, </a:t>
            </a:r>
            <a:r>
              <a:rPr lang="en-US" sz="2400" b="1" dirty="0" smtClean="0"/>
              <a:t>implications</a:t>
            </a:r>
            <a:r>
              <a:rPr lang="en-US" sz="2400" dirty="0" smtClean="0"/>
              <a:t>, rhetorical </a:t>
            </a:r>
            <a:r>
              <a:rPr lang="en-US" sz="2400" b="1" dirty="0" smtClean="0"/>
              <a:t>relationships</a:t>
            </a:r>
            <a:r>
              <a:rPr lang="cs-CZ" sz="2400" dirty="0"/>
              <a:t> </a:t>
            </a:r>
            <a:r>
              <a:rPr lang="cs-CZ" sz="2400" dirty="0" smtClean="0"/>
              <a:t>etc.</a:t>
            </a:r>
          </a:p>
          <a:p>
            <a:pPr marL="0" indent="0" algn="just">
              <a:buNone/>
            </a:pPr>
            <a:endParaRPr lang="cs-CZ" sz="2400" dirty="0" smtClean="0"/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3200" b="1" dirty="0" smtClean="0"/>
              <a:t>(</a:t>
            </a:r>
            <a:r>
              <a:rPr lang="en-US" sz="3200" b="1" dirty="0" smtClean="0"/>
              <a:t>a zoom lens</a:t>
            </a:r>
            <a:r>
              <a:rPr lang="cs-CZ" sz="3200" b="1" dirty="0" smtClean="0"/>
              <a:t>/magnifying glass</a:t>
            </a:r>
            <a:r>
              <a:rPr lang="en-US" sz="3200" b="1" dirty="0" smtClean="0"/>
              <a:t> strategy</a:t>
            </a:r>
            <a:r>
              <a:rPr lang="cs-CZ" sz="3200" b="1" dirty="0" smtClean="0"/>
              <a:t>)</a:t>
            </a:r>
            <a:endParaRPr lang="es-ES" sz="3200" b="1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836712"/>
            <a:ext cx="8229600" cy="99898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Intensive Reading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93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67544" y="223215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 smtClean="0"/>
          </a:p>
          <a:p>
            <a:pPr algn="just"/>
            <a:r>
              <a:rPr lang="en-US" dirty="0" smtClean="0"/>
              <a:t>Reader is </a:t>
            </a:r>
            <a:r>
              <a:rPr lang="en-US" i="1" dirty="0" smtClean="0"/>
              <a:t>intensely </a:t>
            </a:r>
            <a:r>
              <a:rPr lang="en-US" dirty="0" smtClean="0"/>
              <a:t>involved in looking  </a:t>
            </a:r>
            <a:r>
              <a:rPr lang="en-US" i="1" dirty="0" smtClean="0"/>
              <a:t>inside </a:t>
            </a:r>
            <a:r>
              <a:rPr lang="en-US" dirty="0" smtClean="0"/>
              <a:t>the text  </a:t>
            </a:r>
          </a:p>
          <a:p>
            <a:pPr algn="just"/>
            <a:r>
              <a:rPr lang="en-US" dirty="0" smtClean="0"/>
              <a:t>Focus on linguistic or semantic details of a reading  </a:t>
            </a:r>
          </a:p>
          <a:p>
            <a:pPr algn="just"/>
            <a:r>
              <a:rPr lang="en-US" dirty="0" smtClean="0"/>
              <a:t>Focus on surface structure details such as grammar and discourse markers </a:t>
            </a:r>
          </a:p>
          <a:p>
            <a:pPr algn="just"/>
            <a:r>
              <a:rPr lang="en-US" dirty="0" smtClean="0"/>
              <a:t> Identify key vocabulary </a:t>
            </a:r>
          </a:p>
          <a:p>
            <a:pPr algn="just"/>
            <a:r>
              <a:rPr lang="en-US" dirty="0" smtClean="0"/>
              <a:t> Draw pictures to aid them (such as in problem solving) </a:t>
            </a:r>
          </a:p>
          <a:p>
            <a:pPr algn="just"/>
            <a:r>
              <a:rPr lang="en-US" dirty="0" smtClean="0"/>
              <a:t> Read carefully</a:t>
            </a:r>
          </a:p>
          <a:p>
            <a:pPr algn="just"/>
            <a:r>
              <a:rPr lang="en-US" dirty="0" smtClean="0"/>
              <a:t>Aim is to build more language knowledge rather than simply practice the skill of reading </a:t>
            </a:r>
          </a:p>
          <a:p>
            <a:endParaRPr lang="es-ES" dirty="0"/>
          </a:p>
        </p:txBody>
      </p:sp>
      <p:sp>
        <p:nvSpPr>
          <p:cNvPr id="3" name="3 Rectángulo"/>
          <p:cNvSpPr/>
          <p:nvPr/>
        </p:nvSpPr>
        <p:spPr>
          <a:xfrm>
            <a:off x="467544" y="908720"/>
            <a:ext cx="5789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Intensive Reading</a:t>
            </a:r>
          </a:p>
          <a:p>
            <a:pPr algn="ctr"/>
            <a:r>
              <a:rPr lang="en-US" sz="4000" b="1" dirty="0" smtClean="0"/>
              <a:t>Characteristics </a:t>
            </a:r>
            <a:endParaRPr lang="es-ES" sz="4000" dirty="0"/>
          </a:p>
        </p:txBody>
      </p:sp>
      <p:pic>
        <p:nvPicPr>
          <p:cNvPr id="1026" name="Picture 2" descr="http://www.aahwahan.com/Admin/Gallery/about-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186"/>
            <a:ext cx="3246214" cy="20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6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36" y="3573016"/>
            <a:ext cx="762000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1340768"/>
            <a:ext cx="8363272" cy="2592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Identify  main ideas and details </a:t>
            </a:r>
          </a:p>
          <a:p>
            <a:r>
              <a:rPr lang="en-US" dirty="0" smtClean="0"/>
              <a:t>Making inferences </a:t>
            </a:r>
          </a:p>
          <a:p>
            <a:r>
              <a:rPr lang="en-US" dirty="0" smtClean="0"/>
              <a:t>Looking at the order of information and how it effects the message </a:t>
            </a:r>
          </a:p>
          <a:p>
            <a:r>
              <a:rPr lang="en-US" dirty="0" smtClean="0"/>
              <a:t>Identifying words that  connect one idea to another </a:t>
            </a:r>
          </a:p>
          <a:p>
            <a:r>
              <a:rPr lang="en-US" dirty="0" smtClean="0"/>
              <a:t>Identifying words that indicate change from one section to another</a:t>
            </a:r>
          </a:p>
          <a:p>
            <a:endParaRPr lang="es-ES" dirty="0"/>
          </a:p>
        </p:txBody>
      </p:sp>
      <p:sp>
        <p:nvSpPr>
          <p:cNvPr id="3" name="3 Rectángulo"/>
          <p:cNvSpPr/>
          <p:nvPr/>
        </p:nvSpPr>
        <p:spPr>
          <a:xfrm>
            <a:off x="3049488" y="503965"/>
            <a:ext cx="5770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Intensive Reading</a:t>
            </a:r>
            <a:r>
              <a:rPr lang="cs-CZ" sz="3200" b="1" dirty="0" smtClean="0"/>
              <a:t> </a:t>
            </a:r>
            <a:r>
              <a:rPr lang="en-US" sz="3200" b="1" dirty="0" smtClean="0"/>
              <a:t>Activities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728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51520" y="3789040"/>
            <a:ext cx="8568952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dirty="0" smtClean="0"/>
              <a:t> Extensive reading is carried out "to achieve a </a:t>
            </a:r>
            <a:r>
              <a:rPr lang="en-US" b="1" dirty="0" smtClean="0"/>
              <a:t>general understanding </a:t>
            </a:r>
            <a:r>
              <a:rPr lang="en-US" dirty="0" smtClean="0"/>
              <a:t>of a text." </a:t>
            </a:r>
          </a:p>
          <a:p>
            <a:pPr algn="just"/>
            <a:r>
              <a:rPr lang="en-US" dirty="0" smtClean="0"/>
              <a:t>extensive reading as "occurring when students read large amounts of </a:t>
            </a:r>
            <a:r>
              <a:rPr lang="en-US" b="1" dirty="0" smtClean="0"/>
              <a:t>high interest material</a:t>
            </a:r>
            <a:r>
              <a:rPr lang="en-US" dirty="0" smtClean="0"/>
              <a:t>, usually out of class, concentrating on </a:t>
            </a:r>
            <a:r>
              <a:rPr lang="en-US" b="1" dirty="0" smtClean="0"/>
              <a:t>meaning</a:t>
            </a:r>
            <a:r>
              <a:rPr lang="en-US" dirty="0" smtClean="0"/>
              <a:t>, "reading for </a:t>
            </a:r>
            <a:r>
              <a:rPr lang="en-US" b="1" dirty="0" smtClean="0"/>
              <a:t>gist</a:t>
            </a:r>
            <a:r>
              <a:rPr lang="en-US" dirty="0" smtClean="0"/>
              <a:t>" and skipping unknown words." </a:t>
            </a:r>
          </a:p>
          <a:p>
            <a:pPr algn="just"/>
            <a:r>
              <a:rPr lang="en-US" dirty="0" smtClean="0"/>
              <a:t>The aims of extensive reading  are to build reader </a:t>
            </a:r>
            <a:r>
              <a:rPr lang="en-US" b="1" dirty="0" smtClean="0"/>
              <a:t>confidence</a:t>
            </a:r>
            <a:r>
              <a:rPr lang="en-US" dirty="0" smtClean="0"/>
              <a:t> and </a:t>
            </a:r>
            <a:r>
              <a:rPr lang="en-US" b="1" dirty="0" smtClean="0"/>
              <a:t>enjoyment</a:t>
            </a:r>
            <a:endParaRPr lang="en-US" dirty="0" smtClean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627784" y="404664"/>
            <a:ext cx="6717432" cy="9409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Extensive Reading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52736"/>
            <a:ext cx="6436686" cy="259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23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3707904" y="1916832"/>
            <a:ext cx="4849688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The purposes of reading are usually related to </a:t>
            </a:r>
            <a:r>
              <a:rPr lang="en-US" b="1" dirty="0" smtClean="0"/>
              <a:t>pleasure</a:t>
            </a:r>
            <a:r>
              <a:rPr lang="en-US" dirty="0" smtClean="0"/>
              <a:t>, </a:t>
            </a:r>
            <a:r>
              <a:rPr lang="en-US" b="1" dirty="0" smtClean="0"/>
              <a:t>information</a:t>
            </a:r>
            <a:r>
              <a:rPr lang="en-US" dirty="0" smtClean="0"/>
              <a:t> and </a:t>
            </a:r>
            <a:r>
              <a:rPr lang="en-US" b="1" dirty="0" smtClean="0"/>
              <a:t>general understanding</a:t>
            </a:r>
            <a:endParaRPr lang="cs-CZ" b="1" dirty="0" smtClean="0"/>
          </a:p>
          <a:p>
            <a:pPr algn="just"/>
            <a:r>
              <a:rPr lang="en-US" dirty="0" smtClean="0"/>
              <a:t>Reading materials are well </a:t>
            </a:r>
            <a:r>
              <a:rPr lang="en-US" b="1" dirty="0" smtClean="0"/>
              <a:t>within the linguistic competence </a:t>
            </a:r>
            <a:r>
              <a:rPr lang="en-US" dirty="0" smtClean="0"/>
              <a:t>of the students in terms of vocabulary and grammar </a:t>
            </a:r>
          </a:p>
          <a:p>
            <a:pPr algn="just"/>
            <a:r>
              <a:rPr lang="en-US" dirty="0" smtClean="0"/>
              <a:t>Reading is </a:t>
            </a:r>
            <a:r>
              <a:rPr lang="en-US" b="1" dirty="0" smtClean="0"/>
              <a:t>individual and silent</a:t>
            </a:r>
            <a:endParaRPr lang="en-US" dirty="0" smtClean="0"/>
          </a:p>
          <a:p>
            <a:pPr algn="just"/>
            <a:r>
              <a:rPr lang="en-US" dirty="0" smtClean="0"/>
              <a:t>Reading speed  is usually </a:t>
            </a:r>
            <a:r>
              <a:rPr lang="en-US" b="1" dirty="0" smtClean="0"/>
              <a:t>faster</a:t>
            </a:r>
            <a:r>
              <a:rPr lang="en-US" dirty="0" smtClean="0"/>
              <a:t> than slower</a:t>
            </a:r>
          </a:p>
          <a:p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930624" y="476672"/>
            <a:ext cx="621337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/>
              <a:t>Extensive Reading</a:t>
            </a:r>
            <a:br>
              <a:rPr lang="en-US" b="1" smtClean="0"/>
            </a:br>
            <a:r>
              <a:rPr lang="en-US" b="1" smtClean="0"/>
              <a:t>Characteristics 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18" r="2409"/>
          <a:stretch/>
        </p:blipFill>
        <p:spPr>
          <a:xfrm>
            <a:off x="437437" y="1916832"/>
            <a:ext cx="307959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19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285</TotalTime>
  <Words>907</Words>
  <Application>Microsoft Office PowerPoint</Application>
  <PresentationFormat>On-screen Show (4:3)</PresentationFormat>
  <Paragraphs>143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Symbol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Types of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قريات</dc:creator>
  <cp:lastModifiedBy>Olga</cp:lastModifiedBy>
  <cp:revision>40</cp:revision>
  <dcterms:created xsi:type="dcterms:W3CDTF">2009-12-19T16:58:13Z</dcterms:created>
  <dcterms:modified xsi:type="dcterms:W3CDTF">2017-04-25T09:50:09Z</dcterms:modified>
</cp:coreProperties>
</file>