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2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sunk cost fallacy is often described as chasing bad money with good. A person </a:t>
            </a:r>
            <a:r>
              <a:rPr lang="en-US" altLang="zh-CN" dirty="0" smtClean="0"/>
              <a:t>might expend </a:t>
            </a:r>
            <a:r>
              <a:rPr lang="en-US" altLang="zh-CN" dirty="0"/>
              <a:t>effort or money on a project, only to find that the project is unlikely to pay off. </a:t>
            </a:r>
            <a:r>
              <a:rPr lang="en-US" altLang="zh-CN" dirty="0" smtClean="0"/>
              <a:t>At the </a:t>
            </a:r>
            <a:r>
              <a:rPr lang="en-US" altLang="zh-CN" dirty="0"/>
              <a:t>point where there appears to be no possibility of a positive return on any </a:t>
            </a:r>
            <a:r>
              <a:rPr lang="en-US" altLang="zh-CN" dirty="0" smtClean="0"/>
              <a:t>future investment</a:t>
            </a:r>
            <a:r>
              <a:rPr lang="en-US" altLang="zh-CN" dirty="0"/>
              <a:t>, a rational person ceases to invest and abandons the project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The sunk </a:t>
            </a:r>
            <a:r>
              <a:rPr lang="en-US" altLang="zh-CN" dirty="0" smtClean="0"/>
              <a:t>cost fallacy </a:t>
            </a:r>
            <a:r>
              <a:rPr lang="en-US" altLang="zh-CN" dirty="0"/>
              <a:t>occurs when one tries to recover sunk costs by continuing an activity for </a:t>
            </a:r>
            <a:r>
              <a:rPr lang="en-US" altLang="zh-CN" dirty="0" smtClean="0"/>
              <a:t>which there </a:t>
            </a:r>
            <a:r>
              <a:rPr lang="en-US" altLang="zh-CN" dirty="0"/>
              <a:t>is a negative return.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Sunk Cost Fallacy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856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2248347"/>
            <a:ext cx="8352928" cy="4276997"/>
          </a:xfrm>
        </p:spPr>
        <p:txBody>
          <a:bodyPr>
            <a:normAutofit/>
          </a:bodyPr>
          <a:lstStyle/>
          <a:p>
            <a:r>
              <a:rPr lang="en-US" altLang="zh-CN" dirty="0"/>
              <a:t>In this case, the consumer problem may be more generally written </a:t>
            </a:r>
            <a:r>
              <a:rPr lang="en-US" altLang="zh-CN" dirty="0" smtClean="0"/>
              <a:t>as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subject </a:t>
            </a:r>
            <a:r>
              <a:rPr lang="en-US" altLang="zh-CN" dirty="0"/>
              <a:t>to the budget constraint</a:t>
            </a:r>
          </a:p>
          <a:p>
            <a:pPr marL="0" indent="0">
              <a:buNone/>
            </a:pPr>
            <a:r>
              <a:rPr lang="en-US" altLang="zh-CN" dirty="0" smtClean="0"/>
              <a:t>Here </a:t>
            </a:r>
            <a:r>
              <a:rPr lang="en-US" altLang="zh-CN" dirty="0"/>
              <a:t>z represents the consumer’s perception of how good a deal she has received as </a:t>
            </a:r>
            <a:r>
              <a:rPr lang="en-US" altLang="zh-CN" dirty="0" smtClean="0"/>
              <a:t>a function </a:t>
            </a:r>
            <a:r>
              <a:rPr lang="en-US" altLang="zh-CN" dirty="0"/>
              <a:t>of the level of consumption and the fixed price paid for the good. Really, this </a:t>
            </a:r>
            <a:r>
              <a:rPr lang="en-US" altLang="zh-CN" dirty="0" smtClean="0"/>
              <a:t>is just </a:t>
            </a:r>
            <a:r>
              <a:rPr lang="en-US" altLang="zh-CN" dirty="0"/>
              <a:t>a generalization of the previous model where the bliss point for good 1 now </a:t>
            </a:r>
            <a:r>
              <a:rPr lang="en-US" altLang="zh-CN" dirty="0" smtClean="0"/>
              <a:t>depends upon </a:t>
            </a:r>
            <a:r>
              <a:rPr lang="en-US" altLang="zh-CN" dirty="0"/>
              <a:t>the fixed price charged for consumption of good 1.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Theory and Reactions to Sunk Cost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53540"/>
            <a:ext cx="2664296" cy="60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1728192" cy="44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45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Sunk Costs in Prospect Theory</a:t>
            </a:r>
            <a:endParaRPr lang="zh-CN" alt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912768" cy="420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43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5" y="2248347"/>
            <a:ext cx="8208912" cy="4276997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As alluded to previously, there are some reasons sunk costs might truly matter in </a:t>
            </a:r>
            <a:r>
              <a:rPr lang="en-US" altLang="zh-CN" dirty="0" smtClean="0"/>
              <a:t>future decisions</a:t>
            </a:r>
            <a:r>
              <a:rPr lang="en-US" altLang="zh-CN" dirty="0"/>
              <a:t>. As with examples in politics, discontinuing a project often induces </a:t>
            </a:r>
            <a:r>
              <a:rPr lang="en-US" altLang="zh-CN" dirty="0" smtClean="0"/>
              <a:t>a future </a:t>
            </a:r>
            <a:r>
              <a:rPr lang="en-US" altLang="zh-CN" dirty="0"/>
              <a:t>cost by publicly signaling a failure. A business might negatively influence </a:t>
            </a:r>
            <a:r>
              <a:rPr lang="en-US" altLang="zh-CN" dirty="0" smtClean="0"/>
              <a:t>future investment</a:t>
            </a:r>
            <a:r>
              <a:rPr lang="en-US" altLang="zh-CN" dirty="0"/>
              <a:t>, or a politician might negatively influence public opinion of her ability, </a:t>
            </a:r>
            <a:r>
              <a:rPr lang="en-US" altLang="zh-CN" dirty="0" smtClean="0"/>
              <a:t>with such </a:t>
            </a:r>
            <a:r>
              <a:rPr lang="en-US" altLang="zh-CN" dirty="0"/>
              <a:t>a public signal. Further, sometimes ending a project involves substantial fixed </a:t>
            </a:r>
            <a:r>
              <a:rPr lang="en-US" altLang="zh-CN" dirty="0" smtClean="0"/>
              <a:t>costs in </a:t>
            </a:r>
            <a:r>
              <a:rPr lang="en-US" altLang="zh-CN" dirty="0"/>
              <a:t>terms of disposal of equipment or waste. In this case, marginal costs of production </a:t>
            </a:r>
            <a:r>
              <a:rPr lang="en-US" altLang="zh-CN" dirty="0" smtClean="0"/>
              <a:t>can exceed </a:t>
            </a:r>
            <a:r>
              <a:rPr lang="en-US" altLang="zh-CN" dirty="0"/>
              <a:t>marginal benefits at </a:t>
            </a:r>
            <a:r>
              <a:rPr lang="en-US" altLang="zh-CN" dirty="0" smtClean="0"/>
              <a:t>the optimum </a:t>
            </a:r>
            <a:r>
              <a:rPr lang="en-US" altLang="zh-CN" dirty="0"/>
              <a:t>given the fixed costs that may be incurred </a:t>
            </a:r>
            <a:r>
              <a:rPr lang="en-US" altLang="zh-CN" dirty="0" smtClean="0"/>
              <a:t>if production </a:t>
            </a:r>
            <a:r>
              <a:rPr lang="en-US" altLang="zh-CN" dirty="0"/>
              <a:t>were stopped short.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Rational Explanations for the Sunk Cost Fallacy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80128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2132856"/>
            <a:ext cx="8032161" cy="3877815"/>
          </a:xfrm>
        </p:spPr>
        <p:txBody>
          <a:bodyPr/>
          <a:lstStyle/>
          <a:p>
            <a:r>
              <a:rPr lang="en-US" altLang="zh-CN" dirty="0"/>
              <a:t>The flat-rate bias occurs when consumers choose to use the fixed-fee </a:t>
            </a:r>
            <a:r>
              <a:rPr lang="en-US" altLang="zh-CN" dirty="0" smtClean="0"/>
              <a:t>option when </a:t>
            </a:r>
            <a:r>
              <a:rPr lang="en-US" altLang="zh-CN" dirty="0"/>
              <a:t>they would have been better off choosing the per-use </a:t>
            </a:r>
            <a:r>
              <a:rPr lang="en-US" altLang="zh-CN" dirty="0" smtClean="0"/>
              <a:t>option.</a:t>
            </a:r>
          </a:p>
          <a:p>
            <a:r>
              <a:rPr lang="en-US" altLang="zh-CN" dirty="0"/>
              <a:t>Suppose the consumer can </a:t>
            </a:r>
            <a:r>
              <a:rPr lang="en-US" altLang="zh-CN" dirty="0" smtClean="0"/>
              <a:t>choose either </a:t>
            </a:r>
            <a:r>
              <a:rPr lang="en-US" altLang="zh-CN" dirty="0"/>
              <a:t>a fixed rate p</a:t>
            </a:r>
            <a:r>
              <a:rPr lang="en-US" altLang="zh-CN" baseline="-25000" dirty="0"/>
              <a:t>0</a:t>
            </a:r>
            <a:r>
              <a:rPr lang="en-US" altLang="zh-CN" dirty="0"/>
              <a:t> for unlimited consumption of a good or a linear price p</a:t>
            </a:r>
            <a:r>
              <a:rPr lang="en-US" altLang="zh-CN" baseline="-25000" dirty="0"/>
              <a:t>1</a:t>
            </a:r>
            <a:r>
              <a:rPr lang="en-US" altLang="zh-CN" dirty="0"/>
              <a:t> per </a:t>
            </a:r>
            <a:r>
              <a:rPr lang="en-US" altLang="zh-CN" dirty="0" smtClean="0"/>
              <a:t>unit consumed</a:t>
            </a:r>
            <a:r>
              <a:rPr lang="en-US" altLang="zh-CN" dirty="0"/>
              <a:t>. Then, we can modify the consumer </a:t>
            </a:r>
            <a:r>
              <a:rPr lang="en-US" altLang="zh-CN" dirty="0" smtClean="0"/>
              <a:t>problem: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1368152"/>
          </a:xfrm>
        </p:spPr>
        <p:txBody>
          <a:bodyPr/>
          <a:lstStyle/>
          <a:p>
            <a:r>
              <a:rPr lang="en-US" altLang="zh-CN" sz="3600" dirty="0"/>
              <a:t>Transaction Utility and Flat-Rate Bias</a:t>
            </a:r>
            <a:endParaRPr lang="zh-CN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69160"/>
            <a:ext cx="577580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25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977209" cy="4132981"/>
          </a:xfrm>
        </p:spPr>
        <p:txBody>
          <a:bodyPr>
            <a:normAutofit/>
          </a:bodyPr>
          <a:lstStyle/>
          <a:p>
            <a:r>
              <a:rPr lang="en-US" altLang="zh-CN" dirty="0"/>
              <a:t>The response of consumers to context in forming consumption decisions tells us a </a:t>
            </a:r>
            <a:r>
              <a:rPr lang="en-US" altLang="zh-CN" dirty="0" smtClean="0"/>
              <a:t>lot about </a:t>
            </a:r>
            <a:r>
              <a:rPr lang="en-US" altLang="zh-CN" dirty="0"/>
              <a:t>how transaction utility works. To use the notion of transaction utility in </a:t>
            </a:r>
            <a:r>
              <a:rPr lang="en-US" altLang="zh-CN" dirty="0" smtClean="0"/>
              <a:t>predicting behavior</a:t>
            </a:r>
            <a:r>
              <a:rPr lang="en-US" altLang="zh-CN" dirty="0"/>
              <a:t>, we need to know the potential reference points that drive the decision </a:t>
            </a:r>
            <a:r>
              <a:rPr lang="en-US" altLang="zh-CN" dirty="0" smtClean="0"/>
              <a:t>behavior. Thus</a:t>
            </a:r>
            <a:r>
              <a:rPr lang="en-US" altLang="zh-CN" dirty="0"/>
              <a:t>, a behavioral theory of reference points might suppose that the consumer </a:t>
            </a:r>
            <a:r>
              <a:rPr lang="en-US" altLang="zh-CN" dirty="0" smtClean="0"/>
              <a:t>considering the </a:t>
            </a:r>
            <a:r>
              <a:rPr lang="en-US" altLang="zh-CN" dirty="0"/>
              <a:t>purchase of a good will be influenced by her transaction utility for the </a:t>
            </a:r>
            <a:r>
              <a:rPr lang="en-US" altLang="zh-CN" dirty="0" smtClean="0"/>
              <a:t>purchase given </a:t>
            </a:r>
            <a:r>
              <a:rPr lang="en-US" altLang="zh-CN" dirty="0"/>
              <a:t>the context of the purchase, z x, p ξ , where ξ represents the reference point in </a:t>
            </a:r>
            <a:r>
              <a:rPr lang="en-US" altLang="zh-CN" dirty="0" smtClean="0"/>
              <a:t>the given </a:t>
            </a:r>
            <a:r>
              <a:rPr lang="en-US" altLang="zh-CN" dirty="0"/>
              <a:t>context.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Theory and Reference-Dependent Preferences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2966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2132856"/>
            <a:ext cx="8496943" cy="4320479"/>
          </a:xfrm>
        </p:spPr>
        <p:txBody>
          <a:bodyPr>
            <a:normAutofit/>
          </a:bodyPr>
          <a:lstStyle/>
          <a:p>
            <a:r>
              <a:rPr lang="en-US" altLang="zh-CN" dirty="0"/>
              <a:t>Two primary alternative explanations exist for reference-dependent preferences. First, </a:t>
            </a:r>
            <a:r>
              <a:rPr lang="en-US" altLang="zh-CN" dirty="0" smtClean="0"/>
              <a:t>it may </a:t>
            </a:r>
            <a:r>
              <a:rPr lang="en-US" altLang="zh-CN" dirty="0"/>
              <a:t>be that the context itself conveys information. For example, bidders might not </a:t>
            </a:r>
            <a:r>
              <a:rPr lang="en-US" altLang="zh-CN" dirty="0" smtClean="0"/>
              <a:t>have substantial </a:t>
            </a:r>
            <a:r>
              <a:rPr lang="en-US" altLang="zh-CN" dirty="0"/>
              <a:t>knowledge about the prices of jewelry and might look to the buy now price </a:t>
            </a:r>
            <a:r>
              <a:rPr lang="en-US" altLang="zh-CN" dirty="0" smtClean="0"/>
              <a:t>to learn </a:t>
            </a:r>
            <a:r>
              <a:rPr lang="en-US" altLang="zh-CN" dirty="0"/>
              <a:t>something regarding the overall value of the item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Alternatively, it could be that some contexts truly add value to goods. Whereas </a:t>
            </a:r>
            <a:r>
              <a:rPr lang="en-US" altLang="zh-CN" dirty="0" smtClean="0"/>
              <a:t>the beach </a:t>
            </a:r>
            <a:r>
              <a:rPr lang="en-US" altLang="zh-CN" dirty="0"/>
              <a:t>example is carefully constructed to try to avoid this issue, in practice it may </a:t>
            </a:r>
            <a:r>
              <a:rPr lang="en-US" altLang="zh-CN" dirty="0" smtClean="0"/>
              <a:t>be hard </a:t>
            </a:r>
            <a:r>
              <a:rPr lang="en-US" altLang="zh-CN" dirty="0"/>
              <a:t>to isolate the reference-point effect from the effect of context on value in a </a:t>
            </a:r>
            <a:r>
              <a:rPr lang="en-US" altLang="zh-CN" dirty="0" smtClean="0"/>
              <a:t>more general consumption </a:t>
            </a:r>
            <a:r>
              <a:rPr lang="en-US" altLang="zh-CN" dirty="0"/>
              <a:t>setting.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570156"/>
            <a:ext cx="8136904" cy="1054250"/>
          </a:xfrm>
        </p:spPr>
        <p:txBody>
          <a:bodyPr/>
          <a:lstStyle/>
          <a:p>
            <a:r>
              <a:rPr lang="en-US" altLang="zh-CN" sz="3600" dirty="0"/>
              <a:t>Rational Explanations for Context-</a:t>
            </a:r>
            <a:br>
              <a:rPr lang="en-US" altLang="zh-CN" sz="3600" dirty="0"/>
            </a:br>
            <a:r>
              <a:rPr lang="en-US" altLang="zh-CN" sz="3600" dirty="0"/>
              <a:t>Dependent Preferences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855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rmAutofit/>
          </a:bodyPr>
          <a:lstStyle/>
          <a:p>
            <a:r>
              <a:rPr lang="en-US" altLang="zh-CN" dirty="0"/>
              <a:t>The consumer is constantly faced with deciding what to buy and how much to buy. </a:t>
            </a:r>
            <a:r>
              <a:rPr lang="en-US" altLang="zh-CN" dirty="0" smtClean="0"/>
              <a:t>To make </a:t>
            </a:r>
            <a:r>
              <a:rPr lang="en-US" altLang="zh-CN" dirty="0"/>
              <a:t>these decisions, they must take into account the potential gain or loss from the purchase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Questions of how much to consume should follow the simple economic rule of </a:t>
            </a:r>
            <a:r>
              <a:rPr lang="en-US" altLang="zh-CN" dirty="0" smtClean="0"/>
              <a:t>equating marginal </a:t>
            </a:r>
            <a:r>
              <a:rPr lang="en-US" altLang="zh-CN" dirty="0"/>
              <a:t>cost and marginal benefit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In this chapter we discuss Richard </a:t>
            </a:r>
            <a:r>
              <a:rPr lang="en-US" altLang="zh-CN" dirty="0" err="1"/>
              <a:t>Thaler’s</a:t>
            </a:r>
            <a:r>
              <a:rPr lang="en-US" altLang="zh-CN" dirty="0"/>
              <a:t> notion </a:t>
            </a:r>
            <a:r>
              <a:rPr lang="en-US" altLang="zh-CN" dirty="0" smtClean="0"/>
              <a:t>of transaction </a:t>
            </a:r>
            <a:r>
              <a:rPr lang="en-US" altLang="zh-CN" dirty="0"/>
              <a:t>utility and resulting behavioral anomalies.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570156"/>
            <a:ext cx="9252520" cy="1054250"/>
          </a:xfrm>
        </p:spPr>
        <p:txBody>
          <a:bodyPr/>
          <a:lstStyle/>
          <a:p>
            <a:r>
              <a:rPr lang="en-US" altLang="zh-CN" sz="3200" dirty="0" smtClean="0"/>
              <a:t>TRANSACTION UTILITY &amp;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 smtClean="0"/>
              <a:t>CONSUMER PRICING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99247" y="2248347"/>
            <a:ext cx="7977209" cy="387781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Economists are often taught about the impact of fixed costs on choice through the </a:t>
            </a:r>
            <a:r>
              <a:rPr lang="en-US" altLang="zh-CN" dirty="0" smtClean="0"/>
              <a:t>profit maximization model</a:t>
            </a:r>
            <a:r>
              <a:rPr lang="en-US" altLang="zh-CN" dirty="0"/>
              <a:t>. As we saw in Chapter 1, the firm generally faces the </a:t>
            </a:r>
            <a:r>
              <a:rPr lang="en-US" altLang="zh-CN" dirty="0" smtClean="0"/>
              <a:t>following problem: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which is solved by x*, where price times the slope of the production function is equal </a:t>
            </a:r>
            <a:r>
              <a:rPr lang="en-US" altLang="zh-CN" dirty="0" smtClean="0"/>
              <a:t>to the </a:t>
            </a:r>
            <a:r>
              <a:rPr lang="en-US" altLang="zh-CN" dirty="0"/>
              <a:t>cost of inputs, p f x x=r. In this case, the fixed cost C does not enter into </a:t>
            </a:r>
            <a:r>
              <a:rPr lang="en-US" altLang="zh-CN" dirty="0" smtClean="0"/>
              <a:t>the solution </a:t>
            </a:r>
            <a:r>
              <a:rPr lang="en-US" altLang="zh-CN" dirty="0"/>
              <a:t>condition. 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9512" y="570156"/>
            <a:ext cx="8568952" cy="1054250"/>
          </a:xfrm>
        </p:spPr>
        <p:txBody>
          <a:bodyPr/>
          <a:lstStyle/>
          <a:p>
            <a:r>
              <a:rPr lang="en-US" altLang="zh-CN" sz="3200" dirty="0"/>
              <a:t>Rational Choice with Fixed and Marginal Costs</a:t>
            </a:r>
            <a:endParaRPr lang="zh-CN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901" y="3717032"/>
            <a:ext cx="3357764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5" y="2248347"/>
            <a:ext cx="8208912" cy="3877815"/>
          </a:xfrm>
        </p:spPr>
        <p:txBody>
          <a:bodyPr/>
          <a:lstStyle/>
          <a:p>
            <a:r>
              <a:rPr lang="en-US" altLang="zh-CN" dirty="0"/>
              <a:t>Flat-rate pricing, where consumers </a:t>
            </a:r>
            <a:r>
              <a:rPr lang="en-US" altLang="zh-CN" dirty="0" smtClean="0"/>
              <a:t>are allowed </a:t>
            </a:r>
            <a:r>
              <a:rPr lang="en-US" altLang="zh-CN" dirty="0"/>
              <a:t>to consume as much as they like for a fixed fee, can be considered a special </a:t>
            </a:r>
            <a:r>
              <a:rPr lang="en-US" altLang="zh-CN" dirty="0" smtClean="0"/>
              <a:t>case of </a:t>
            </a:r>
            <a:r>
              <a:rPr lang="en-US" altLang="zh-CN" dirty="0"/>
              <a:t>the two-part tariff where the per-piece rate has been set to zero. </a:t>
            </a:r>
            <a:r>
              <a:rPr lang="en-US" altLang="zh-CN" dirty="0" smtClean="0"/>
              <a:t>The consumer’s problem </a:t>
            </a:r>
            <a:r>
              <a:rPr lang="en-US" altLang="zh-CN" dirty="0"/>
              <a:t>can be written </a:t>
            </a:r>
            <a:r>
              <a:rPr lang="en-US" altLang="zh-CN" dirty="0" smtClean="0"/>
              <a:t>as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subject </a:t>
            </a:r>
            <a:r>
              <a:rPr lang="en-US" altLang="zh-CN" dirty="0"/>
              <a:t>to the budget constraint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21088"/>
            <a:ext cx="204747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057" y="5733256"/>
            <a:ext cx="299110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Utility Maximization with a Two-Part Tariff: A Corner Solution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16997"/>
            <a:ext cx="799180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Utility Maximization with a Two-Part Tariff: An Internal Solution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7272808" cy="443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Utility Maximization with Flat-Rate Pricing: An Internal Solution</a:t>
            </a:r>
            <a:endParaRPr lang="zh-CN" alt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5" y="2276872"/>
            <a:ext cx="76771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Utility Maximization with Flat-Rate Pricing: A Corner Solution</a:t>
            </a:r>
            <a:endParaRPr lang="zh-CN" alt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793888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2215481"/>
            <a:ext cx="8496943" cy="3877815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Sunk </a:t>
            </a:r>
            <a:r>
              <a:rPr lang="en-US" altLang="zh-CN" dirty="0"/>
              <a:t>costs do not alter the profit-maximizing level of inputs within </a:t>
            </a:r>
            <a:r>
              <a:rPr lang="en-US" altLang="zh-CN" dirty="0" smtClean="0"/>
              <a:t>the rational </a:t>
            </a:r>
            <a:r>
              <a:rPr lang="en-US" altLang="zh-CN" dirty="0"/>
              <a:t>production model no matter what their level. The firm could shut down if </a:t>
            </a:r>
            <a:r>
              <a:rPr lang="en-US" altLang="zh-CN" dirty="0" smtClean="0"/>
              <a:t>fixed costs </a:t>
            </a:r>
            <a:r>
              <a:rPr lang="en-US" altLang="zh-CN" dirty="0"/>
              <a:t>of production might not be met by income from the production process, but </a:t>
            </a:r>
            <a:r>
              <a:rPr lang="en-US" altLang="zh-CN" dirty="0" smtClean="0"/>
              <a:t>the level </a:t>
            </a:r>
            <a:r>
              <a:rPr lang="en-US" altLang="zh-CN" dirty="0"/>
              <a:t>of sunk costs should have no influence on this decision: They cannot be </a:t>
            </a:r>
            <a:r>
              <a:rPr lang="en-US" altLang="zh-CN" dirty="0" smtClean="0"/>
              <a:t>avoided. Hence</a:t>
            </a:r>
            <a:r>
              <a:rPr lang="en-US" altLang="zh-CN" dirty="0"/>
              <a:t>, when considering whether to continue in a production process, the costs </a:t>
            </a:r>
            <a:r>
              <a:rPr lang="en-US" altLang="zh-CN" dirty="0" smtClean="0"/>
              <a:t>already incurred </a:t>
            </a:r>
            <a:r>
              <a:rPr lang="en-US" altLang="zh-CN" dirty="0"/>
              <a:t>should not be considered, only those costs that can be avoided.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Fixed versus Sunk Costs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67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89</TotalTime>
  <Words>928</Words>
  <Application>Microsoft Office PowerPoint</Application>
  <PresentationFormat>全屏显示(4:3)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精装书</vt:lpstr>
      <vt:lpstr> Behavioral Economics</vt:lpstr>
      <vt:lpstr>TRANSACTION UTILITY &amp; CONSUMER PRICING</vt:lpstr>
      <vt:lpstr>Rational Choice with Fixed and Marginal Costs</vt:lpstr>
      <vt:lpstr>PowerPoint 演示文稿</vt:lpstr>
      <vt:lpstr>Utility Maximization with a Two-Part Tariff: A Corner Solution</vt:lpstr>
      <vt:lpstr>Utility Maximization with a Two-Part Tariff: An Internal Solution</vt:lpstr>
      <vt:lpstr>Utility Maximization with Flat-Rate Pricing: An Internal Solution</vt:lpstr>
      <vt:lpstr>Utility Maximization with Flat-Rate Pricing: A Corner Solution</vt:lpstr>
      <vt:lpstr>Fixed versus Sunk Costs</vt:lpstr>
      <vt:lpstr>The Sunk Cost Fallacy</vt:lpstr>
      <vt:lpstr>Theory and Reactions to Sunk Cost</vt:lpstr>
      <vt:lpstr>Sunk Costs in Prospect Theory</vt:lpstr>
      <vt:lpstr>Rational Explanations for the Sunk Cost Fallacy</vt:lpstr>
      <vt:lpstr>Transaction Utility and Flat-Rate Bias</vt:lpstr>
      <vt:lpstr>Theory and Reference-Dependent Preferences</vt:lpstr>
      <vt:lpstr>Rational Explanations for Context- Dependent Preferences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myuser</cp:lastModifiedBy>
  <cp:revision>20</cp:revision>
  <dcterms:created xsi:type="dcterms:W3CDTF">2016-06-01T08:49:25Z</dcterms:created>
  <dcterms:modified xsi:type="dcterms:W3CDTF">2016-06-05T14:38:46Z</dcterms:modified>
</cp:coreProperties>
</file>