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tiff" ContentType="image/tiff"/>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11" r:id="rId4"/>
    <p:sldId id="343" r:id="rId5"/>
    <p:sldId id="359" r:id="rId6"/>
    <p:sldId id="316" r:id="rId7"/>
    <p:sldId id="360" r:id="rId8"/>
    <p:sldId id="361" r:id="rId9"/>
    <p:sldId id="317" r:id="rId10"/>
    <p:sldId id="370" r:id="rId11"/>
    <p:sldId id="318" r:id="rId12"/>
    <p:sldId id="344" r:id="rId13"/>
    <p:sldId id="345" r:id="rId14"/>
    <p:sldId id="347" r:id="rId15"/>
    <p:sldId id="319" r:id="rId16"/>
    <p:sldId id="333" r:id="rId17"/>
    <p:sldId id="349" r:id="rId18"/>
    <p:sldId id="320" r:id="rId19"/>
    <p:sldId id="353" r:id="rId20"/>
    <p:sldId id="350" r:id="rId21"/>
    <p:sldId id="351" r:id="rId22"/>
    <p:sldId id="321" r:id="rId23"/>
    <p:sldId id="346" r:id="rId24"/>
    <p:sldId id="358" r:id="rId25"/>
    <p:sldId id="348" r:id="rId26"/>
    <p:sldId id="325" r:id="rId27"/>
    <p:sldId id="352" r:id="rId28"/>
    <p:sldId id="371" r:id="rId29"/>
    <p:sldId id="326" r:id="rId30"/>
    <p:sldId id="323" r:id="rId31"/>
    <p:sldId id="340" r:id="rId32"/>
    <p:sldId id="324" r:id="rId33"/>
    <p:sldId id="327" r:id="rId34"/>
    <p:sldId id="328" r:id="rId35"/>
    <p:sldId id="329" r:id="rId36"/>
    <p:sldId id="331" r:id="rId37"/>
    <p:sldId id="354" r:id="rId38"/>
    <p:sldId id="355" r:id="rId39"/>
    <p:sldId id="334" r:id="rId40"/>
    <p:sldId id="341" r:id="rId41"/>
    <p:sldId id="342" r:id="rId42"/>
    <p:sldId id="362" r:id="rId43"/>
    <p:sldId id="364" r:id="rId44"/>
    <p:sldId id="366" r:id="rId45"/>
    <p:sldId id="367" r:id="rId46"/>
    <p:sldId id="369" r:id="rId47"/>
    <p:sldId id="368" r:id="rId48"/>
    <p:sldId id="356" r:id="rId49"/>
    <p:sldId id="357" r:id="rId50"/>
    <p:sldId id="337" r:id="rId51"/>
    <p:sldId id="302" r:id="rId52"/>
    <p:sldId id="303" r:id="rId53"/>
    <p:sldId id="365" r:id="rId54"/>
    <p:sldId id="335" r:id="rId55"/>
    <p:sldId id="313" r:id="rId56"/>
    <p:sldId id="297" r:id="rId5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1B357F"/>
    <a:srgbClr val="025198"/>
    <a:srgbClr val="2E1700"/>
    <a:srgbClr val="422C16"/>
    <a:srgbClr val="0C788E"/>
    <a:srgbClr val="000099"/>
    <a:srgbClr val="1C1C1C"/>
    <a:srgbClr val="660066"/>
    <a:srgbClr val="00005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es-ES"/>
          </a:p>
        </p:txBody>
      </p:sp>
      <p:sp>
        <p:nvSpPr>
          <p:cNvPr id="5" name="Fußzeilenplatzhalter 4"/>
          <p:cNvSpPr>
            <a:spLocks noGrp="1"/>
          </p:cNvSpPr>
          <p:nvPr>
            <p:ph type="ftr" sz="quarter" idx="11"/>
          </p:nvPr>
        </p:nvSpPr>
        <p:spPr/>
        <p:txBody>
          <a:bodyPr/>
          <a:lstStyle>
            <a:lvl1pPr>
              <a:defRPr/>
            </a:lvl1pPr>
          </a:lstStyle>
          <a:p>
            <a:endParaRPr lang="es-ES"/>
          </a:p>
        </p:txBody>
      </p:sp>
      <p:sp>
        <p:nvSpPr>
          <p:cNvPr id="6" name="Foliennummernplatzhalter 5"/>
          <p:cNvSpPr>
            <a:spLocks noGrp="1"/>
          </p:cNvSpPr>
          <p:nvPr>
            <p:ph type="sldNum" sz="quarter" idx="12"/>
          </p:nvPr>
        </p:nvSpPr>
        <p:spPr/>
        <p:txBody>
          <a:bodyPr/>
          <a:lstStyle>
            <a:lvl1pPr>
              <a:defRPr/>
            </a:lvl1pPr>
          </a:lstStyle>
          <a:p>
            <a:fld id="{BD817F60-2260-4981-BDA2-9D2BBE98306B}" type="slidenum">
              <a:rPr lang="es-ES"/>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s-ES"/>
          </a:p>
        </p:txBody>
      </p:sp>
      <p:sp>
        <p:nvSpPr>
          <p:cNvPr id="5" name="Fußzeilenplatzhalter 4"/>
          <p:cNvSpPr>
            <a:spLocks noGrp="1"/>
          </p:cNvSpPr>
          <p:nvPr>
            <p:ph type="ftr" sz="quarter" idx="11"/>
          </p:nvPr>
        </p:nvSpPr>
        <p:spPr/>
        <p:txBody>
          <a:bodyPr/>
          <a:lstStyle>
            <a:lvl1pPr>
              <a:defRPr/>
            </a:lvl1pPr>
          </a:lstStyle>
          <a:p>
            <a:endParaRPr lang="es-ES"/>
          </a:p>
        </p:txBody>
      </p:sp>
      <p:sp>
        <p:nvSpPr>
          <p:cNvPr id="6" name="Foliennummernplatzhalter 5"/>
          <p:cNvSpPr>
            <a:spLocks noGrp="1"/>
          </p:cNvSpPr>
          <p:nvPr>
            <p:ph type="sldNum" sz="quarter" idx="12"/>
          </p:nvPr>
        </p:nvSpPr>
        <p:spPr/>
        <p:txBody>
          <a:bodyPr/>
          <a:lstStyle>
            <a:lvl1pPr>
              <a:defRPr/>
            </a:lvl1pPr>
          </a:lstStyle>
          <a:p>
            <a:fld id="{5E0E48C6-7F8F-4E16-8DDD-CE87345A85BD}" type="slidenum">
              <a:rPr lang="es-ES"/>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s-ES"/>
          </a:p>
        </p:txBody>
      </p:sp>
      <p:sp>
        <p:nvSpPr>
          <p:cNvPr id="5" name="Fußzeilenplatzhalter 4"/>
          <p:cNvSpPr>
            <a:spLocks noGrp="1"/>
          </p:cNvSpPr>
          <p:nvPr>
            <p:ph type="ftr" sz="quarter" idx="11"/>
          </p:nvPr>
        </p:nvSpPr>
        <p:spPr/>
        <p:txBody>
          <a:bodyPr/>
          <a:lstStyle>
            <a:lvl1pPr>
              <a:defRPr/>
            </a:lvl1pPr>
          </a:lstStyle>
          <a:p>
            <a:endParaRPr lang="es-ES"/>
          </a:p>
        </p:txBody>
      </p:sp>
      <p:sp>
        <p:nvSpPr>
          <p:cNvPr id="6" name="Foliennummernplatzhalter 5"/>
          <p:cNvSpPr>
            <a:spLocks noGrp="1"/>
          </p:cNvSpPr>
          <p:nvPr>
            <p:ph type="sldNum" sz="quarter" idx="12"/>
          </p:nvPr>
        </p:nvSpPr>
        <p:spPr/>
        <p:txBody>
          <a:bodyPr/>
          <a:lstStyle>
            <a:lvl1pPr>
              <a:defRPr/>
            </a:lvl1pPr>
          </a:lstStyle>
          <a:p>
            <a:fld id="{C7556886-CDB5-4BD9-ADBE-9C2E9B9CB270}" type="slidenum">
              <a:rPr lang="es-ES"/>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s-ES"/>
          </a:p>
        </p:txBody>
      </p:sp>
      <p:sp>
        <p:nvSpPr>
          <p:cNvPr id="5" name="Fußzeilenplatzhalter 4"/>
          <p:cNvSpPr>
            <a:spLocks noGrp="1"/>
          </p:cNvSpPr>
          <p:nvPr>
            <p:ph type="ftr" sz="quarter" idx="11"/>
          </p:nvPr>
        </p:nvSpPr>
        <p:spPr/>
        <p:txBody>
          <a:bodyPr/>
          <a:lstStyle>
            <a:lvl1pPr>
              <a:defRPr/>
            </a:lvl1pPr>
          </a:lstStyle>
          <a:p>
            <a:endParaRPr lang="es-ES"/>
          </a:p>
        </p:txBody>
      </p:sp>
      <p:sp>
        <p:nvSpPr>
          <p:cNvPr id="6" name="Foliennummernplatzhalter 5"/>
          <p:cNvSpPr>
            <a:spLocks noGrp="1"/>
          </p:cNvSpPr>
          <p:nvPr>
            <p:ph type="sldNum" sz="quarter" idx="12"/>
          </p:nvPr>
        </p:nvSpPr>
        <p:spPr/>
        <p:txBody>
          <a:bodyPr/>
          <a:lstStyle>
            <a:lvl1pPr>
              <a:defRPr/>
            </a:lvl1pPr>
          </a:lstStyle>
          <a:p>
            <a:fld id="{2A826FC4-90F3-4ED0-A3CC-87CC6A87902B}" type="slidenum">
              <a:rPr lang="es-ES"/>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es-ES"/>
          </a:p>
        </p:txBody>
      </p:sp>
      <p:sp>
        <p:nvSpPr>
          <p:cNvPr id="5" name="Fußzeilenplatzhalter 4"/>
          <p:cNvSpPr>
            <a:spLocks noGrp="1"/>
          </p:cNvSpPr>
          <p:nvPr>
            <p:ph type="ftr" sz="quarter" idx="11"/>
          </p:nvPr>
        </p:nvSpPr>
        <p:spPr/>
        <p:txBody>
          <a:bodyPr/>
          <a:lstStyle>
            <a:lvl1pPr>
              <a:defRPr/>
            </a:lvl1pPr>
          </a:lstStyle>
          <a:p>
            <a:endParaRPr lang="es-ES"/>
          </a:p>
        </p:txBody>
      </p:sp>
      <p:sp>
        <p:nvSpPr>
          <p:cNvPr id="6" name="Foliennummernplatzhalter 5"/>
          <p:cNvSpPr>
            <a:spLocks noGrp="1"/>
          </p:cNvSpPr>
          <p:nvPr>
            <p:ph type="sldNum" sz="quarter" idx="12"/>
          </p:nvPr>
        </p:nvSpPr>
        <p:spPr/>
        <p:txBody>
          <a:bodyPr/>
          <a:lstStyle>
            <a:lvl1pPr>
              <a:defRPr/>
            </a:lvl1pPr>
          </a:lstStyle>
          <a:p>
            <a:fld id="{A66E2AE0-B502-48C7-9540-07B2BF82BF83}" type="slidenum">
              <a:rPr lang="es-ES"/>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s-ES"/>
          </a:p>
        </p:txBody>
      </p:sp>
      <p:sp>
        <p:nvSpPr>
          <p:cNvPr id="6" name="Fußzeilenplatzhalter 5"/>
          <p:cNvSpPr>
            <a:spLocks noGrp="1"/>
          </p:cNvSpPr>
          <p:nvPr>
            <p:ph type="ftr" sz="quarter" idx="11"/>
          </p:nvPr>
        </p:nvSpPr>
        <p:spPr/>
        <p:txBody>
          <a:bodyPr/>
          <a:lstStyle>
            <a:lvl1pPr>
              <a:defRPr/>
            </a:lvl1pPr>
          </a:lstStyle>
          <a:p>
            <a:endParaRPr lang="es-ES"/>
          </a:p>
        </p:txBody>
      </p:sp>
      <p:sp>
        <p:nvSpPr>
          <p:cNvPr id="7" name="Foliennummernplatzhalter 6"/>
          <p:cNvSpPr>
            <a:spLocks noGrp="1"/>
          </p:cNvSpPr>
          <p:nvPr>
            <p:ph type="sldNum" sz="quarter" idx="12"/>
          </p:nvPr>
        </p:nvSpPr>
        <p:spPr/>
        <p:txBody>
          <a:bodyPr/>
          <a:lstStyle>
            <a:lvl1pPr>
              <a:defRPr/>
            </a:lvl1pPr>
          </a:lstStyle>
          <a:p>
            <a:fld id="{5CFA651F-B9EC-4F3B-B87E-0439EB7D3908}" type="slidenum">
              <a:rPr lang="es-ES"/>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s-ES"/>
          </a:p>
        </p:txBody>
      </p:sp>
      <p:sp>
        <p:nvSpPr>
          <p:cNvPr id="8" name="Fußzeilenplatzhalter 7"/>
          <p:cNvSpPr>
            <a:spLocks noGrp="1"/>
          </p:cNvSpPr>
          <p:nvPr>
            <p:ph type="ftr" sz="quarter" idx="11"/>
          </p:nvPr>
        </p:nvSpPr>
        <p:spPr/>
        <p:txBody>
          <a:bodyPr/>
          <a:lstStyle>
            <a:lvl1pPr>
              <a:defRPr/>
            </a:lvl1pPr>
          </a:lstStyle>
          <a:p>
            <a:endParaRPr lang="es-ES"/>
          </a:p>
        </p:txBody>
      </p:sp>
      <p:sp>
        <p:nvSpPr>
          <p:cNvPr id="9" name="Foliennummernplatzhalter 8"/>
          <p:cNvSpPr>
            <a:spLocks noGrp="1"/>
          </p:cNvSpPr>
          <p:nvPr>
            <p:ph type="sldNum" sz="quarter" idx="12"/>
          </p:nvPr>
        </p:nvSpPr>
        <p:spPr/>
        <p:txBody>
          <a:bodyPr/>
          <a:lstStyle>
            <a:lvl1pPr>
              <a:defRPr/>
            </a:lvl1pPr>
          </a:lstStyle>
          <a:p>
            <a:fld id="{83DEE557-A657-464A-9EF1-9DE1D3E1FA8F}" type="slidenum">
              <a:rPr lang="es-ES"/>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s-ES"/>
          </a:p>
        </p:txBody>
      </p:sp>
      <p:sp>
        <p:nvSpPr>
          <p:cNvPr id="4" name="Fußzeilenplatzhalter 3"/>
          <p:cNvSpPr>
            <a:spLocks noGrp="1"/>
          </p:cNvSpPr>
          <p:nvPr>
            <p:ph type="ftr" sz="quarter" idx="11"/>
          </p:nvPr>
        </p:nvSpPr>
        <p:spPr/>
        <p:txBody>
          <a:bodyPr/>
          <a:lstStyle>
            <a:lvl1pPr>
              <a:defRPr/>
            </a:lvl1pPr>
          </a:lstStyle>
          <a:p>
            <a:endParaRPr lang="es-ES"/>
          </a:p>
        </p:txBody>
      </p:sp>
      <p:sp>
        <p:nvSpPr>
          <p:cNvPr id="5" name="Foliennummernplatzhalter 4"/>
          <p:cNvSpPr>
            <a:spLocks noGrp="1"/>
          </p:cNvSpPr>
          <p:nvPr>
            <p:ph type="sldNum" sz="quarter" idx="12"/>
          </p:nvPr>
        </p:nvSpPr>
        <p:spPr/>
        <p:txBody>
          <a:bodyPr/>
          <a:lstStyle>
            <a:lvl1pPr>
              <a:defRPr/>
            </a:lvl1pPr>
          </a:lstStyle>
          <a:p>
            <a:fld id="{F0DD6CAA-AA30-4578-9390-C12CF0C2E01D}" type="slidenum">
              <a:rPr lang="es-ES"/>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s-ES"/>
          </a:p>
        </p:txBody>
      </p:sp>
      <p:sp>
        <p:nvSpPr>
          <p:cNvPr id="3" name="Fußzeilenplatzhalter 2"/>
          <p:cNvSpPr>
            <a:spLocks noGrp="1"/>
          </p:cNvSpPr>
          <p:nvPr>
            <p:ph type="ftr" sz="quarter" idx="11"/>
          </p:nvPr>
        </p:nvSpPr>
        <p:spPr/>
        <p:txBody>
          <a:bodyPr/>
          <a:lstStyle>
            <a:lvl1pPr>
              <a:defRPr/>
            </a:lvl1pPr>
          </a:lstStyle>
          <a:p>
            <a:endParaRPr lang="es-ES"/>
          </a:p>
        </p:txBody>
      </p:sp>
      <p:sp>
        <p:nvSpPr>
          <p:cNvPr id="4" name="Foliennummernplatzhalter 3"/>
          <p:cNvSpPr>
            <a:spLocks noGrp="1"/>
          </p:cNvSpPr>
          <p:nvPr>
            <p:ph type="sldNum" sz="quarter" idx="12"/>
          </p:nvPr>
        </p:nvSpPr>
        <p:spPr/>
        <p:txBody>
          <a:bodyPr/>
          <a:lstStyle>
            <a:lvl1pPr>
              <a:defRPr/>
            </a:lvl1pPr>
          </a:lstStyle>
          <a:p>
            <a:fld id="{0B4BF137-565C-4EDB-B61E-AF53DA9FB7BA}" type="slidenum">
              <a:rPr lang="es-ES"/>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es-ES"/>
          </a:p>
        </p:txBody>
      </p:sp>
      <p:sp>
        <p:nvSpPr>
          <p:cNvPr id="6" name="Fußzeilenplatzhalter 5"/>
          <p:cNvSpPr>
            <a:spLocks noGrp="1"/>
          </p:cNvSpPr>
          <p:nvPr>
            <p:ph type="ftr" sz="quarter" idx="11"/>
          </p:nvPr>
        </p:nvSpPr>
        <p:spPr/>
        <p:txBody>
          <a:bodyPr/>
          <a:lstStyle>
            <a:lvl1pPr>
              <a:defRPr/>
            </a:lvl1pPr>
          </a:lstStyle>
          <a:p>
            <a:endParaRPr lang="es-ES"/>
          </a:p>
        </p:txBody>
      </p:sp>
      <p:sp>
        <p:nvSpPr>
          <p:cNvPr id="7" name="Foliennummernplatzhalter 6"/>
          <p:cNvSpPr>
            <a:spLocks noGrp="1"/>
          </p:cNvSpPr>
          <p:nvPr>
            <p:ph type="sldNum" sz="quarter" idx="12"/>
          </p:nvPr>
        </p:nvSpPr>
        <p:spPr/>
        <p:txBody>
          <a:bodyPr/>
          <a:lstStyle>
            <a:lvl1pPr>
              <a:defRPr/>
            </a:lvl1pPr>
          </a:lstStyle>
          <a:p>
            <a:fld id="{BF76151D-C4E8-4801-9A64-5A304151AA85}" type="slidenum">
              <a:rPr lang="es-ES"/>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es-ES"/>
          </a:p>
        </p:txBody>
      </p:sp>
      <p:sp>
        <p:nvSpPr>
          <p:cNvPr id="6" name="Fußzeilenplatzhalter 5"/>
          <p:cNvSpPr>
            <a:spLocks noGrp="1"/>
          </p:cNvSpPr>
          <p:nvPr>
            <p:ph type="ftr" sz="quarter" idx="11"/>
          </p:nvPr>
        </p:nvSpPr>
        <p:spPr/>
        <p:txBody>
          <a:bodyPr/>
          <a:lstStyle>
            <a:lvl1pPr>
              <a:defRPr/>
            </a:lvl1pPr>
          </a:lstStyle>
          <a:p>
            <a:endParaRPr lang="es-ES"/>
          </a:p>
        </p:txBody>
      </p:sp>
      <p:sp>
        <p:nvSpPr>
          <p:cNvPr id="7" name="Foliennummernplatzhalter 6"/>
          <p:cNvSpPr>
            <a:spLocks noGrp="1"/>
          </p:cNvSpPr>
          <p:nvPr>
            <p:ph type="sldNum" sz="quarter" idx="12"/>
          </p:nvPr>
        </p:nvSpPr>
        <p:spPr/>
        <p:txBody>
          <a:bodyPr/>
          <a:lstStyle>
            <a:lvl1pPr>
              <a:defRPr/>
            </a:lvl1pPr>
          </a:lstStyle>
          <a:p>
            <a:fld id="{54B5E957-DEDF-4259-ADCA-3197482F7AB1}" type="slidenum">
              <a:rPr lang="es-ES"/>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D13B05-E15B-48DE-8FDB-B518153E3041}" type="slidenum">
              <a:rPr lang="es-ES"/>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f.hum.uva.nl/narratology/a11_an_interview_with_david_herman.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23850" y="3717032"/>
            <a:ext cx="8568630" cy="1512168"/>
          </a:xfrm>
          <a:noFill/>
          <a:ln/>
        </p:spPr>
        <p:txBody>
          <a:bodyPr/>
          <a:lstStyle/>
          <a:p>
            <a:pPr algn="l"/>
            <a:r>
              <a:rPr lang="en-US" altLang="zh-CN" sz="3600" dirty="0" smtClean="0">
                <a:solidFill>
                  <a:schemeClr val="bg1"/>
                </a:solidFill>
              </a:rPr>
              <a:t>Literary and cultural theory</a:t>
            </a:r>
            <a:br>
              <a:rPr lang="en-US" altLang="zh-CN" sz="3600" dirty="0" smtClean="0">
                <a:solidFill>
                  <a:schemeClr val="bg1"/>
                </a:solidFill>
              </a:rPr>
            </a:br>
            <a:r>
              <a:rPr lang="en-US" altLang="zh-CN" sz="2000" dirty="0" smtClean="0">
                <a:solidFill>
                  <a:schemeClr val="bg1"/>
                </a:solidFill>
              </a:rPr>
              <a:t>Intensive introduction (for Spring 2018</a:t>
            </a:r>
            <a:r>
              <a:rPr lang="en-US" altLang="zh-CN" sz="2000" smtClean="0">
                <a:solidFill>
                  <a:schemeClr val="bg1"/>
                </a:solidFill>
              </a:rPr>
              <a:t>) </a:t>
            </a:r>
            <a:r>
              <a:rPr lang="en-US" altLang="zh-CN" sz="2000" smtClean="0">
                <a:solidFill>
                  <a:srgbClr val="FF0000"/>
                </a:solidFill>
              </a:rPr>
              <a:t>2 credits</a:t>
            </a:r>
            <a:endParaRPr lang="es-ES" sz="2000" b="1" dirty="0">
              <a:solidFill>
                <a:schemeClr val="bg1"/>
              </a:solidFill>
            </a:endParaRPr>
          </a:p>
        </p:txBody>
      </p:sp>
      <p:sp>
        <p:nvSpPr>
          <p:cNvPr id="2170" name="Rectangle 122"/>
          <p:cNvSpPr>
            <a:spLocks noChangeArrowheads="1"/>
          </p:cNvSpPr>
          <p:nvPr/>
        </p:nvSpPr>
        <p:spPr bwMode="auto">
          <a:xfrm>
            <a:off x="323850" y="4581525"/>
            <a:ext cx="3960813" cy="503238"/>
          </a:xfrm>
          <a:prstGeom prst="rect">
            <a:avLst/>
          </a:prstGeom>
          <a:noFill/>
          <a:ln w="9525">
            <a:noFill/>
            <a:miter lim="800000"/>
            <a:headEnd/>
            <a:tailEnd/>
          </a:ln>
          <a:effectLst/>
        </p:spPr>
        <p:txBody>
          <a:bodyPr anchor="ctr"/>
          <a:lstStyle/>
          <a:p>
            <a:endParaRPr lang="es-ES" b="1" dirty="0">
              <a:solidFill>
                <a:schemeClr val="bg1"/>
              </a:solidFill>
            </a:endParaRPr>
          </a:p>
        </p:txBody>
      </p:sp>
      <p:sp>
        <p:nvSpPr>
          <p:cNvPr id="6" name="Textfeld 5"/>
          <p:cNvSpPr txBox="1"/>
          <p:nvPr/>
        </p:nvSpPr>
        <p:spPr>
          <a:xfrm>
            <a:off x="467544" y="5877272"/>
            <a:ext cx="4032448" cy="369332"/>
          </a:xfrm>
          <a:prstGeom prst="rect">
            <a:avLst/>
          </a:prstGeom>
          <a:noFill/>
        </p:spPr>
        <p:txBody>
          <a:bodyPr wrap="square" rtlCol="0">
            <a:spAutoFit/>
          </a:bodyPr>
          <a:lstStyle/>
          <a:p>
            <a:r>
              <a:rPr lang="de-DE" b="1" dirty="0" smtClean="0">
                <a:solidFill>
                  <a:srgbClr val="1B357F"/>
                </a:solidFill>
              </a:rPr>
              <a:t>Prof. Michael </a:t>
            </a:r>
            <a:r>
              <a:rPr lang="de-DE" b="1" dirty="0" err="1" smtClean="0">
                <a:solidFill>
                  <a:srgbClr val="1B357F"/>
                </a:solidFill>
              </a:rPr>
              <a:t>Steppat</a:t>
            </a:r>
            <a:endParaRPr lang="de-DE" b="1" dirty="0" smtClean="0">
              <a:solidFill>
                <a:srgbClr val="1B357F"/>
              </a:solidFill>
            </a:endParaRPr>
          </a:p>
        </p:txBody>
      </p:sp>
      <p:pic>
        <p:nvPicPr>
          <p:cNvPr id="5" name="Grafik 4" descr="UBT-Logo-1.tif"/>
          <p:cNvPicPr>
            <a:picLocks noChangeAspect="1"/>
          </p:cNvPicPr>
          <p:nvPr/>
        </p:nvPicPr>
        <p:blipFill>
          <a:blip r:embed="rId3" cstate="print"/>
          <a:stretch>
            <a:fillRect/>
          </a:stretch>
        </p:blipFill>
        <p:spPr>
          <a:xfrm>
            <a:off x="6372200" y="5661248"/>
            <a:ext cx="2096804" cy="64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First major stop:</a:t>
            </a:r>
          </a:p>
          <a:p>
            <a:pPr marL="0" indent="0">
              <a:buNone/>
            </a:pPr>
            <a:endParaRPr lang="en-US" altLang="zh-CN" sz="2400" dirty="0" smtClean="0">
              <a:solidFill>
                <a:srgbClr val="1B357F"/>
              </a:solidFill>
            </a:endParaRPr>
          </a:p>
          <a:p>
            <a:pPr>
              <a:buNone/>
            </a:pPr>
            <a:r>
              <a:rPr lang="de-DE" sz="2400" dirty="0" smtClean="0"/>
              <a:t>As </a:t>
            </a:r>
            <a:r>
              <a:rPr lang="de-DE" sz="2400" dirty="0" err="1" smtClean="0"/>
              <a:t>for</a:t>
            </a:r>
            <a:r>
              <a:rPr lang="de-DE" sz="2400" dirty="0" smtClean="0"/>
              <a:t> </a:t>
            </a:r>
            <a:r>
              <a:rPr lang="de-DE" sz="2400" dirty="0" err="1" smtClean="0"/>
              <a:t>structuralist</a:t>
            </a:r>
            <a:r>
              <a:rPr lang="de-DE" sz="2400" dirty="0" smtClean="0"/>
              <a:t> </a:t>
            </a:r>
            <a:r>
              <a:rPr lang="de-DE" sz="2400" dirty="0" err="1" smtClean="0"/>
              <a:t>binaries</a:t>
            </a:r>
            <a:r>
              <a:rPr lang="de-DE" sz="2400" dirty="0" smtClean="0"/>
              <a:t>:</a:t>
            </a:r>
          </a:p>
          <a:p>
            <a:pPr>
              <a:spcBef>
                <a:spcPts val="600"/>
              </a:spcBef>
              <a:buNone/>
            </a:pPr>
            <a:r>
              <a:rPr lang="en-US" sz="2400" dirty="0" smtClean="0"/>
              <a:t>“There may be said to be two classes </a:t>
            </a:r>
          </a:p>
          <a:p>
            <a:pPr>
              <a:spcBef>
                <a:spcPts val="0"/>
              </a:spcBef>
              <a:buNone/>
            </a:pPr>
            <a:r>
              <a:rPr lang="en-US" sz="2400" dirty="0" smtClean="0"/>
              <a:t>	of people in the world; those who </a:t>
            </a:r>
          </a:p>
          <a:p>
            <a:pPr>
              <a:spcBef>
                <a:spcPts val="0"/>
              </a:spcBef>
              <a:buNone/>
            </a:pPr>
            <a:r>
              <a:rPr lang="en-US" sz="2400" dirty="0" smtClean="0"/>
              <a:t>	constantly divide the people of the world </a:t>
            </a:r>
          </a:p>
          <a:p>
            <a:pPr>
              <a:spcBef>
                <a:spcPts val="0"/>
              </a:spcBef>
              <a:buNone/>
            </a:pPr>
            <a:r>
              <a:rPr lang="en-US" sz="2400" dirty="0" smtClean="0"/>
              <a:t>	into two classes, and those who do not.” </a:t>
            </a:r>
          </a:p>
          <a:p>
            <a:pPr>
              <a:spcBef>
                <a:spcPts val="0"/>
              </a:spcBef>
              <a:buNone/>
            </a:pPr>
            <a:r>
              <a:rPr lang="en-US" sz="2400" dirty="0" smtClean="0"/>
              <a:t>	(Robert Benchley, </a:t>
            </a:r>
            <a:r>
              <a:rPr lang="en-US" sz="2400" i="1" dirty="0" smtClean="0"/>
              <a:t>Vanity Fair </a:t>
            </a:r>
            <a:r>
              <a:rPr lang="en-US" sz="2400" dirty="0" smtClean="0"/>
              <a:t>1920)</a:t>
            </a:r>
            <a:endParaRPr lang="de-DE" sz="2400" dirty="0" smtClean="0"/>
          </a:p>
          <a:p>
            <a:pPr>
              <a:buNone/>
            </a:pPr>
            <a:endParaRPr lang="de-DE" sz="2400" dirty="0" smtClean="0">
              <a:solidFill>
                <a:srgbClr val="025198"/>
              </a:solidFill>
            </a:endParaRPr>
          </a:p>
        </p:txBody>
      </p:sp>
      <p:pic>
        <p:nvPicPr>
          <p:cNvPr id="5" name="Grafik 4" descr="Binärcode, Binär, Binärsystem, Byte, Bits, Absturz"/>
          <p:cNvPicPr/>
          <p:nvPr/>
        </p:nvPicPr>
        <p:blipFill>
          <a:blip r:embed="rId2" cstate="print"/>
          <a:srcRect/>
          <a:stretch>
            <a:fillRect/>
          </a:stretch>
        </p:blipFill>
        <p:spPr bwMode="auto">
          <a:xfrm>
            <a:off x="5868144" y="2060848"/>
            <a:ext cx="2340812" cy="16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Next:</a:t>
            </a: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i="1" dirty="0" smtClean="0">
              <a:solidFill>
                <a:srgbClr val="025198"/>
              </a:solidFill>
            </a:endParaRPr>
          </a:p>
          <a:p>
            <a:pPr>
              <a:buNone/>
            </a:pPr>
            <a:endParaRPr lang="de-DE" sz="2400" dirty="0" smtClean="0">
              <a:solidFill>
                <a:srgbClr val="FF0000"/>
              </a:solidFill>
            </a:endParaRPr>
          </a:p>
          <a:p>
            <a:pPr>
              <a:buNone/>
            </a:pPr>
            <a:r>
              <a:rPr lang="de-DE" sz="2400" dirty="0" err="1" smtClean="0">
                <a:solidFill>
                  <a:srgbClr val="025198"/>
                </a:solidFill>
              </a:rPr>
              <a:t>Post-structuralism</a:t>
            </a:r>
            <a:r>
              <a:rPr lang="de-DE" sz="2400" dirty="0" smtClean="0">
                <a:solidFill>
                  <a:srgbClr val="025198"/>
                </a:solidFill>
              </a:rPr>
              <a:t> and </a:t>
            </a:r>
            <a:r>
              <a:rPr lang="de-DE" sz="2400" dirty="0" err="1" smtClean="0">
                <a:solidFill>
                  <a:srgbClr val="025198"/>
                </a:solidFill>
              </a:rPr>
              <a:t>deconstruction</a:t>
            </a:r>
            <a:endParaRPr lang="de-DE" sz="2400" dirty="0" smtClean="0">
              <a:solidFill>
                <a:srgbClr val="025198"/>
              </a:solidFill>
            </a:endParaRPr>
          </a:p>
          <a:p>
            <a:pPr>
              <a:buNone/>
            </a:pPr>
            <a:r>
              <a:rPr lang="de-DE" sz="2000" dirty="0" smtClean="0"/>
              <a:t>“Is post-</a:t>
            </a:r>
            <a:r>
              <a:rPr lang="de-DE" sz="2000" dirty="0" err="1" smtClean="0"/>
              <a:t>structuralism</a:t>
            </a:r>
            <a:r>
              <a:rPr lang="de-DE" sz="2000" dirty="0" smtClean="0"/>
              <a:t> a </a:t>
            </a:r>
            <a:r>
              <a:rPr lang="de-DE" sz="2000" dirty="0" err="1" smtClean="0"/>
              <a:t>continuation</a:t>
            </a:r>
            <a:r>
              <a:rPr lang="de-DE" sz="2000" dirty="0" smtClean="0"/>
              <a:t> </a:t>
            </a:r>
            <a:r>
              <a:rPr lang="de-DE" sz="2000" dirty="0" err="1" smtClean="0"/>
              <a:t>and</a:t>
            </a:r>
            <a:r>
              <a:rPr lang="de-DE" sz="2000" dirty="0" smtClean="0"/>
              <a:t> </a:t>
            </a:r>
          </a:p>
          <a:p>
            <a:pPr>
              <a:buNone/>
            </a:pPr>
            <a:r>
              <a:rPr lang="de-DE" sz="2000" dirty="0" err="1" smtClean="0"/>
              <a:t>development</a:t>
            </a:r>
            <a:r>
              <a:rPr lang="de-DE" sz="2000" dirty="0" smtClean="0"/>
              <a:t> of </a:t>
            </a:r>
            <a:r>
              <a:rPr lang="de-DE" sz="2000" dirty="0" err="1" smtClean="0"/>
              <a:t>structuralism</a:t>
            </a:r>
            <a:r>
              <a:rPr lang="de-DE" sz="2000" dirty="0" smtClean="0"/>
              <a:t> ....?“</a:t>
            </a:r>
          </a:p>
          <a:p>
            <a:pPr>
              <a:buNone/>
            </a:pPr>
            <a:endParaRPr lang="de-DE" sz="2000" dirty="0" smtClean="0">
              <a:solidFill>
                <a:srgbClr val="025198"/>
              </a:solidFill>
            </a:endParaRPr>
          </a:p>
          <a:p>
            <a:pPr>
              <a:buNone/>
            </a:pPr>
            <a:r>
              <a:rPr lang="de-DE" sz="2000" dirty="0" smtClean="0">
                <a:solidFill>
                  <a:srgbClr val="025198"/>
                </a:solidFill>
              </a:rPr>
              <a:t>For </a:t>
            </a:r>
            <a:r>
              <a:rPr lang="de-DE" sz="2000" dirty="0" err="1" smtClean="0">
                <a:solidFill>
                  <a:srgbClr val="025198"/>
                </a:solidFill>
              </a:rPr>
              <a:t>discussion</a:t>
            </a:r>
            <a:r>
              <a:rPr lang="de-DE" sz="2000" dirty="0" smtClean="0">
                <a:solidFill>
                  <a:srgbClr val="025198"/>
                </a:solidFill>
              </a:rPr>
              <a:t> and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endParaRPr lang="de-DE" sz="2000" dirty="0" smtClean="0">
              <a:solidFill>
                <a:srgbClr val="025198"/>
              </a:solidFill>
            </a:endParaRPr>
          </a:p>
          <a:p>
            <a:pPr>
              <a:spcBef>
                <a:spcPts val="1080"/>
              </a:spcBef>
              <a:buNone/>
            </a:pPr>
            <a:r>
              <a:rPr lang="de-DE" sz="2000" dirty="0" smtClean="0">
                <a:solidFill>
                  <a:srgbClr val="025198"/>
                </a:solidFill>
              </a:rPr>
              <a:t>						</a:t>
            </a:r>
            <a:r>
              <a:rPr lang="de-DE" sz="2000" i="1" dirty="0" err="1" smtClean="0">
                <a:solidFill>
                  <a:srgbClr val="025198"/>
                </a:solidFill>
              </a:rPr>
              <a:t>Remember</a:t>
            </a:r>
            <a:r>
              <a:rPr lang="de-DE" sz="2000" i="1" dirty="0" smtClean="0">
                <a:solidFill>
                  <a:srgbClr val="025198"/>
                </a:solidFill>
              </a:rPr>
              <a:t>: </a:t>
            </a:r>
            <a:r>
              <a:rPr lang="de-DE" sz="2000" i="1" dirty="0" err="1" smtClean="0">
                <a:solidFill>
                  <a:srgbClr val="025198"/>
                </a:solidFill>
              </a:rPr>
              <a:t>The</a:t>
            </a:r>
            <a:r>
              <a:rPr lang="de-DE" sz="2000" i="1" dirty="0" smtClean="0">
                <a:solidFill>
                  <a:srgbClr val="025198"/>
                </a:solidFill>
              </a:rPr>
              <a:t> </a:t>
            </a:r>
            <a:r>
              <a:rPr lang="de-DE" sz="2000" i="1" dirty="0" err="1" smtClean="0">
                <a:solidFill>
                  <a:srgbClr val="025198"/>
                </a:solidFill>
              </a:rPr>
              <a:t>pipe</a:t>
            </a:r>
            <a:r>
              <a:rPr lang="de-DE" sz="2000" i="1" dirty="0" smtClean="0">
                <a:solidFill>
                  <a:srgbClr val="025198"/>
                </a:solidFill>
              </a:rPr>
              <a:t> </a:t>
            </a:r>
            <a:r>
              <a:rPr lang="de-DE" sz="2000" i="1" dirty="0" err="1" smtClean="0">
                <a:solidFill>
                  <a:srgbClr val="025198"/>
                </a:solidFill>
              </a:rPr>
              <a:t>that</a:t>
            </a:r>
            <a:r>
              <a:rPr lang="de-DE" sz="2000" i="1" dirty="0" smtClean="0">
                <a:solidFill>
                  <a:srgbClr val="025198"/>
                </a:solidFill>
              </a:rPr>
              <a:t> </a:t>
            </a:r>
            <a:r>
              <a:rPr lang="de-DE" sz="2000" i="1" dirty="0" err="1" smtClean="0">
                <a:solidFill>
                  <a:srgbClr val="025198"/>
                </a:solidFill>
              </a:rPr>
              <a:t>is</a:t>
            </a:r>
            <a:r>
              <a:rPr lang="de-DE" sz="2000" i="1" dirty="0" smtClean="0">
                <a:solidFill>
                  <a:srgbClr val="025198"/>
                </a:solidFill>
              </a:rPr>
              <a:t> 					</a:t>
            </a:r>
            <a:r>
              <a:rPr lang="de-DE" sz="2000" i="1" dirty="0" err="1" smtClean="0">
                <a:solidFill>
                  <a:srgbClr val="025198"/>
                </a:solidFill>
              </a:rPr>
              <a:t>not</a:t>
            </a:r>
            <a:r>
              <a:rPr lang="de-DE" sz="2000" i="1" dirty="0" smtClean="0">
                <a:solidFill>
                  <a:srgbClr val="025198"/>
                </a:solidFill>
              </a:rPr>
              <a:t> a </a:t>
            </a:r>
            <a:r>
              <a:rPr lang="de-DE" sz="2000" i="1" dirty="0" err="1" smtClean="0">
                <a:solidFill>
                  <a:srgbClr val="025198"/>
                </a:solidFill>
              </a:rPr>
              <a:t>pipe</a:t>
            </a:r>
            <a:endParaRPr lang="de-DE" sz="2000" i="1" dirty="0">
              <a:solidFill>
                <a:srgbClr val="025198"/>
              </a:solidFill>
            </a:endParaRPr>
          </a:p>
        </p:txBody>
      </p:sp>
      <p:pic>
        <p:nvPicPr>
          <p:cNvPr id="4" name="Grafik 3" descr="Barry-Beginning-pic.jpg"/>
          <p:cNvPicPr>
            <a:picLocks noChangeAspect="1"/>
          </p:cNvPicPr>
          <p:nvPr/>
        </p:nvPicPr>
        <p:blipFill>
          <a:blip r:embed="rId2" cstate="print"/>
          <a:stretch>
            <a:fillRect/>
          </a:stretch>
        </p:blipFill>
        <p:spPr>
          <a:xfrm>
            <a:off x="5868144" y="1196752"/>
            <a:ext cx="2162160" cy="3276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484784"/>
            <a:ext cx="8229600" cy="4896966"/>
          </a:xfrm>
        </p:spPr>
        <p:txBody>
          <a:bodyPr/>
          <a:lstStyle/>
          <a:p>
            <a:pPr>
              <a:buNone/>
            </a:pPr>
            <a:r>
              <a:rPr lang="de-DE" sz="2400" dirty="0" smtClean="0">
                <a:solidFill>
                  <a:srgbClr val="025198"/>
                </a:solidFill>
              </a:rPr>
              <a:t>(Supplement) </a:t>
            </a:r>
            <a:r>
              <a:rPr lang="de-DE" sz="2400" dirty="0" err="1" smtClean="0">
                <a:solidFill>
                  <a:srgbClr val="025198"/>
                </a:solidFill>
              </a:rPr>
              <a:t>Anticipation</a:t>
            </a:r>
            <a:r>
              <a:rPr lang="de-DE" sz="2400" dirty="0" smtClean="0">
                <a:solidFill>
                  <a:srgbClr val="025198"/>
                </a:solidFill>
              </a:rPr>
              <a:t> </a:t>
            </a:r>
            <a:r>
              <a:rPr lang="de-DE" sz="2400" dirty="0" err="1" smtClean="0">
                <a:solidFill>
                  <a:srgbClr val="025198"/>
                </a:solidFill>
              </a:rPr>
              <a:t>of</a:t>
            </a:r>
            <a:r>
              <a:rPr lang="de-DE" sz="2400" dirty="0" smtClean="0">
                <a:solidFill>
                  <a:srgbClr val="025198"/>
                </a:solidFill>
              </a:rPr>
              <a:t> Post-</a:t>
            </a:r>
            <a:r>
              <a:rPr lang="de-DE" sz="2400" dirty="0" err="1" smtClean="0">
                <a:solidFill>
                  <a:srgbClr val="025198"/>
                </a:solidFill>
              </a:rPr>
              <a:t>structuralism</a:t>
            </a:r>
            <a:endParaRPr lang="de-DE" sz="2400" dirty="0" smtClean="0">
              <a:solidFill>
                <a:srgbClr val="025198"/>
              </a:solidFill>
            </a:endParaRPr>
          </a:p>
          <a:p>
            <a:pPr>
              <a:spcBef>
                <a:spcPts val="1200"/>
              </a:spcBef>
            </a:pPr>
            <a:r>
              <a:rPr lang="en-US" sz="1800" dirty="0" smtClean="0"/>
              <a:t>Against positivism, which halts at phenomena--"There are only facts"--I would say: No, facts is precisely what there is not, only interpretations.</a:t>
            </a:r>
            <a:endParaRPr lang="de-DE" sz="1800" dirty="0" smtClean="0"/>
          </a:p>
          <a:p>
            <a:pPr>
              <a:spcBef>
                <a:spcPts val="0"/>
              </a:spcBef>
            </a:pPr>
            <a:r>
              <a:rPr lang="en-US" sz="1800" dirty="0" smtClean="0"/>
              <a:t>What about these conventions of language? Are they really the products of knowledge, of the sense of truth? Do the designations and the things coincide? Is language the adequate expression of all realities? ... What is a word? The image of a nerve stimulus in sounds. But to infer from the nerve stimulus, a cause outside us, that is already the result of a false and unjustified application of the principle of reason. ... The different languages, set side by side, show that what matters with words </a:t>
            </a:r>
          </a:p>
          <a:p>
            <a:pPr>
              <a:spcBef>
                <a:spcPts val="0"/>
              </a:spcBef>
              <a:buNone/>
            </a:pPr>
            <a:r>
              <a:rPr lang="en-US" sz="1800" dirty="0" smtClean="0"/>
              <a:t>	is never the truth, never an adequate expression. ... </a:t>
            </a:r>
          </a:p>
          <a:p>
            <a:pPr>
              <a:spcBef>
                <a:spcPts val="0"/>
              </a:spcBef>
              <a:buNone/>
            </a:pPr>
            <a:r>
              <a:rPr lang="en-US" sz="1800" dirty="0" smtClean="0"/>
              <a:t>	What, then, is truth? A mobile army of metaphors, </a:t>
            </a:r>
          </a:p>
          <a:p>
            <a:pPr>
              <a:spcBef>
                <a:spcPts val="0"/>
              </a:spcBef>
              <a:buNone/>
            </a:pPr>
            <a:r>
              <a:rPr lang="en-US" sz="1800" dirty="0" smtClean="0"/>
              <a:t>	metonymies, and anthropomorphisms. </a:t>
            </a:r>
          </a:p>
          <a:p>
            <a:pPr>
              <a:spcBef>
                <a:spcPts val="1800"/>
              </a:spcBef>
              <a:buNone/>
            </a:pPr>
            <a:r>
              <a:rPr lang="en-US" sz="1800" b="1" i="1" dirty="0" smtClean="0">
                <a:solidFill>
                  <a:srgbClr val="025198"/>
                </a:solidFill>
              </a:rPr>
              <a:t>Friedrich Nietzsche </a:t>
            </a:r>
            <a:r>
              <a:rPr lang="en-US" sz="1800" dirty="0" smtClean="0">
                <a:solidFill>
                  <a:srgbClr val="025198"/>
                </a:solidFill>
              </a:rPr>
              <a:t>(1873 / 1880s)</a:t>
            </a:r>
            <a:endParaRPr lang="de-DE" sz="1800" b="1" i="1" dirty="0" smtClean="0">
              <a:solidFill>
                <a:srgbClr val="025198"/>
              </a:solidFill>
            </a:endParaRPr>
          </a:p>
        </p:txBody>
      </p:sp>
      <p:pic>
        <p:nvPicPr>
          <p:cNvPr id="5" name="Grafik 4" descr="Nietzsche-Will-to-Power-MS.jpg"/>
          <p:cNvPicPr>
            <a:picLocks noChangeAspect="1"/>
          </p:cNvPicPr>
          <p:nvPr/>
        </p:nvPicPr>
        <p:blipFill>
          <a:blip r:embed="rId2" cstate="print"/>
          <a:stretch>
            <a:fillRect/>
          </a:stretch>
        </p:blipFill>
        <p:spPr>
          <a:xfrm>
            <a:off x="6156176" y="4293096"/>
            <a:ext cx="2592000" cy="1944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a:buNone/>
            </a:pPr>
            <a:endParaRPr lang="de-DE" sz="2400" dirty="0" smtClean="0">
              <a:solidFill>
                <a:srgbClr val="FF0000"/>
              </a:solidFill>
            </a:endParaRPr>
          </a:p>
          <a:p>
            <a:pPr>
              <a:buNone/>
            </a:pPr>
            <a:r>
              <a:rPr lang="de-DE" sz="2400" dirty="0" err="1" smtClean="0">
                <a:solidFill>
                  <a:srgbClr val="025198"/>
                </a:solidFill>
              </a:rPr>
              <a:t>Post-structuralism</a:t>
            </a:r>
            <a:r>
              <a:rPr lang="de-DE" sz="2400" dirty="0" smtClean="0">
                <a:solidFill>
                  <a:srgbClr val="025198"/>
                </a:solidFill>
              </a:rPr>
              <a:t> and </a:t>
            </a:r>
            <a:r>
              <a:rPr lang="de-DE" sz="2400" dirty="0" err="1" smtClean="0">
                <a:solidFill>
                  <a:srgbClr val="025198"/>
                </a:solidFill>
              </a:rPr>
              <a:t>deconstruction</a:t>
            </a:r>
            <a:endParaRPr lang="de-DE" sz="2400" dirty="0" smtClean="0">
              <a:solidFill>
                <a:srgbClr val="025198"/>
              </a:solidFill>
            </a:endParaRPr>
          </a:p>
          <a:p>
            <a:pPr>
              <a:spcBef>
                <a:spcPts val="1800"/>
              </a:spcBef>
              <a:buNone/>
            </a:pPr>
            <a:r>
              <a:rPr lang="de-DE" sz="2000" dirty="0" smtClean="0"/>
              <a:t>“Is post-</a:t>
            </a:r>
            <a:r>
              <a:rPr lang="de-DE" sz="2000" dirty="0" err="1" smtClean="0"/>
              <a:t>structuralism</a:t>
            </a:r>
            <a:r>
              <a:rPr lang="de-DE" sz="2000" dirty="0" smtClean="0"/>
              <a:t> a </a:t>
            </a:r>
            <a:r>
              <a:rPr lang="de-DE" sz="2000" dirty="0" err="1" smtClean="0"/>
              <a:t>continuation</a:t>
            </a:r>
            <a:r>
              <a:rPr lang="de-DE" sz="2000" dirty="0" smtClean="0"/>
              <a:t> </a:t>
            </a:r>
            <a:r>
              <a:rPr lang="de-DE" sz="2000" dirty="0" err="1" smtClean="0"/>
              <a:t>and</a:t>
            </a:r>
            <a:r>
              <a:rPr lang="de-DE" sz="2000" dirty="0" smtClean="0"/>
              <a:t> </a:t>
            </a:r>
          </a:p>
          <a:p>
            <a:pPr>
              <a:buNone/>
            </a:pPr>
            <a:r>
              <a:rPr lang="de-DE" sz="2000" dirty="0" err="1" smtClean="0"/>
              <a:t>development</a:t>
            </a:r>
            <a:r>
              <a:rPr lang="de-DE" sz="2000" dirty="0" smtClean="0"/>
              <a:t> of </a:t>
            </a:r>
            <a:r>
              <a:rPr lang="de-DE" sz="2000" dirty="0" err="1" smtClean="0"/>
              <a:t>structuralism</a:t>
            </a:r>
            <a:r>
              <a:rPr lang="de-DE" sz="2000" dirty="0" smtClean="0"/>
              <a:t> ....?“</a:t>
            </a:r>
          </a:p>
          <a:p>
            <a:pPr>
              <a:buNone/>
            </a:pPr>
            <a:endParaRPr lang="de-DE" sz="2000" dirty="0" smtClean="0">
              <a:solidFill>
                <a:srgbClr val="025198"/>
              </a:solidFill>
            </a:endParaRPr>
          </a:p>
          <a:p>
            <a:pPr>
              <a:buNone/>
            </a:pPr>
            <a:r>
              <a:rPr lang="de-DE" sz="2000" dirty="0" smtClean="0">
                <a:solidFill>
                  <a:srgbClr val="025198"/>
                </a:solidFill>
              </a:rPr>
              <a:t>For </a:t>
            </a:r>
            <a:r>
              <a:rPr lang="de-DE" sz="2000" dirty="0" err="1" smtClean="0">
                <a:solidFill>
                  <a:srgbClr val="025198"/>
                </a:solidFill>
              </a:rPr>
              <a:t>discussion</a:t>
            </a:r>
            <a:r>
              <a:rPr lang="de-DE" sz="2000" dirty="0" smtClean="0">
                <a:solidFill>
                  <a:srgbClr val="025198"/>
                </a:solidFill>
              </a:rPr>
              <a:t> and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endParaRPr lang="de-DE" sz="2000" dirty="0" smtClean="0">
              <a:solidFill>
                <a:srgbClr val="025198"/>
              </a:solidFill>
            </a:endParaRPr>
          </a:p>
          <a:p>
            <a:pPr>
              <a:spcBef>
                <a:spcPts val="1080"/>
              </a:spcBef>
              <a:buNone/>
            </a:pPr>
            <a:r>
              <a:rPr lang="de-DE" sz="2000" dirty="0" smtClean="0">
                <a:solidFill>
                  <a:srgbClr val="025198"/>
                </a:solidFill>
              </a:rPr>
              <a:t>						</a:t>
            </a:r>
          </a:p>
          <a:p>
            <a:pPr>
              <a:spcBef>
                <a:spcPts val="1080"/>
              </a:spcBef>
              <a:buNone/>
            </a:pPr>
            <a:endParaRPr lang="de-DE" sz="2000" i="1" dirty="0" smtClean="0">
              <a:solidFill>
                <a:srgbClr val="025198"/>
              </a:solidFill>
            </a:endParaRPr>
          </a:p>
          <a:p>
            <a:pPr>
              <a:spcBef>
                <a:spcPts val="1080"/>
              </a:spcBef>
              <a:buNone/>
            </a:pPr>
            <a:r>
              <a:rPr lang="de-DE" sz="2000" i="1" dirty="0" smtClean="0">
                <a:solidFill>
                  <a:srgbClr val="025198"/>
                </a:solidFill>
              </a:rPr>
              <a:t>						</a:t>
            </a:r>
            <a:r>
              <a:rPr lang="de-DE" sz="2000" i="1" dirty="0" err="1" smtClean="0">
                <a:solidFill>
                  <a:srgbClr val="025198"/>
                </a:solidFill>
              </a:rPr>
              <a:t>Remember</a:t>
            </a:r>
            <a:r>
              <a:rPr lang="de-DE" sz="2000" i="1" dirty="0" smtClean="0">
                <a:solidFill>
                  <a:srgbClr val="025198"/>
                </a:solidFill>
              </a:rPr>
              <a:t>: The </a:t>
            </a:r>
            <a:r>
              <a:rPr lang="de-DE" sz="2000" i="1" dirty="0" err="1" smtClean="0">
                <a:solidFill>
                  <a:srgbClr val="025198"/>
                </a:solidFill>
              </a:rPr>
              <a:t>pipe</a:t>
            </a:r>
            <a:r>
              <a:rPr lang="de-DE" sz="2000" i="1" dirty="0" smtClean="0">
                <a:solidFill>
                  <a:srgbClr val="025198"/>
                </a:solidFill>
              </a:rPr>
              <a:t> </a:t>
            </a:r>
            <a:r>
              <a:rPr lang="de-DE" sz="2000" i="1" dirty="0" err="1" smtClean="0">
                <a:solidFill>
                  <a:srgbClr val="025198"/>
                </a:solidFill>
              </a:rPr>
              <a:t>that</a:t>
            </a:r>
            <a:r>
              <a:rPr lang="de-DE" sz="2000" i="1" dirty="0" smtClean="0">
                <a:solidFill>
                  <a:srgbClr val="025198"/>
                </a:solidFill>
              </a:rPr>
              <a:t> </a:t>
            </a:r>
            <a:r>
              <a:rPr lang="de-DE" sz="2000" i="1" dirty="0" err="1" smtClean="0">
                <a:solidFill>
                  <a:srgbClr val="025198"/>
                </a:solidFill>
              </a:rPr>
              <a:t>is</a:t>
            </a:r>
            <a:r>
              <a:rPr lang="de-DE" sz="2000" i="1" dirty="0" smtClean="0">
                <a:solidFill>
                  <a:srgbClr val="025198"/>
                </a:solidFill>
              </a:rPr>
              <a:t> 					not a </a:t>
            </a:r>
            <a:r>
              <a:rPr lang="de-DE" sz="2000" i="1" dirty="0" err="1" smtClean="0">
                <a:solidFill>
                  <a:srgbClr val="025198"/>
                </a:solidFill>
              </a:rPr>
              <a:t>pipe</a:t>
            </a:r>
            <a:endParaRPr lang="de-DE" sz="2000" i="1" dirty="0">
              <a:solidFill>
                <a:srgbClr val="025198"/>
              </a:solidFill>
            </a:endParaRPr>
          </a:p>
        </p:txBody>
      </p:sp>
      <p:pic>
        <p:nvPicPr>
          <p:cNvPr id="4" name="Grafik 3" descr="Barry-Beginning-pic.jpg"/>
          <p:cNvPicPr>
            <a:picLocks noChangeAspect="1"/>
          </p:cNvPicPr>
          <p:nvPr/>
        </p:nvPicPr>
        <p:blipFill>
          <a:blip r:embed="rId2" cstate="print"/>
          <a:stretch>
            <a:fillRect/>
          </a:stretch>
        </p:blipFill>
        <p:spPr>
          <a:xfrm>
            <a:off x="5868144" y="1196752"/>
            <a:ext cx="2162160" cy="3276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b="1" dirty="0" smtClean="0">
                <a:solidFill>
                  <a:srgbClr val="FF0000"/>
                </a:solidFill>
              </a:rPr>
              <a:t>To illustrate the analysis:</a:t>
            </a:r>
          </a:p>
          <a:p>
            <a:pPr marL="0" indent="0">
              <a:buNone/>
            </a:pPr>
            <a:endParaRPr lang="en-US" altLang="zh-CN" sz="2400" b="1" dirty="0" smtClean="0">
              <a:solidFill>
                <a:srgbClr val="1B357F"/>
              </a:solidFill>
            </a:endParaRPr>
          </a:p>
          <a:p>
            <a:pPr marL="0" indent="0">
              <a:spcBef>
                <a:spcPts val="0"/>
              </a:spcBef>
              <a:buNone/>
            </a:pPr>
            <a:r>
              <a:rPr lang="en-US" altLang="zh-CN" sz="2400" b="1" dirty="0" smtClean="0">
                <a:solidFill>
                  <a:srgbClr val="1B357F"/>
                </a:solidFill>
              </a:rPr>
              <a:t>Dylan Thomas, “A Refusal to Mourn</a:t>
            </a:r>
          </a:p>
          <a:p>
            <a:pPr marL="0" indent="0">
              <a:spcBef>
                <a:spcPts val="0"/>
              </a:spcBef>
              <a:buNone/>
            </a:pPr>
            <a:r>
              <a:rPr lang="en-US" altLang="zh-CN" sz="2400" b="1" dirty="0" smtClean="0">
                <a:solidFill>
                  <a:srgbClr val="1B357F"/>
                </a:solidFill>
              </a:rPr>
              <a:t>the Death, By Fire, of a Child </a:t>
            </a:r>
          </a:p>
          <a:p>
            <a:pPr marL="0" indent="0">
              <a:spcBef>
                <a:spcPts val="0"/>
              </a:spcBef>
              <a:buNone/>
            </a:pPr>
            <a:r>
              <a:rPr lang="en-US" altLang="zh-CN" sz="2400" b="1" dirty="0" smtClean="0">
                <a:solidFill>
                  <a:srgbClr val="1B357F"/>
                </a:solidFill>
              </a:rPr>
              <a:t>in London”</a:t>
            </a:r>
          </a:p>
          <a:p>
            <a:pPr marL="0" indent="0">
              <a:spcBef>
                <a:spcPts val="0"/>
              </a:spcBef>
              <a:buNone/>
            </a:pPr>
            <a:endParaRPr lang="en-US" altLang="zh-CN" sz="2400" b="1" dirty="0" smtClean="0">
              <a:solidFill>
                <a:srgbClr val="1B357F"/>
              </a:solidFill>
            </a:endParaRPr>
          </a:p>
          <a:p>
            <a:pPr marL="0" indent="0">
              <a:spcBef>
                <a:spcPts val="0"/>
              </a:spcBef>
              <a:buNone/>
            </a:pPr>
            <a:r>
              <a:rPr lang="en-US" sz="2000" dirty="0" smtClean="0"/>
              <a:t>Never until the mankind making</a:t>
            </a:r>
            <a:br>
              <a:rPr lang="en-US" sz="2000" dirty="0" smtClean="0"/>
            </a:br>
            <a:r>
              <a:rPr lang="en-US" sz="2000" dirty="0" smtClean="0"/>
              <a:t>Bird beast and flower</a:t>
            </a:r>
            <a:br>
              <a:rPr lang="en-US" sz="2000" dirty="0" smtClean="0"/>
            </a:br>
            <a:r>
              <a:rPr lang="en-US" sz="2000" dirty="0" smtClean="0"/>
              <a:t>Fathering and all humbling darkness</a:t>
            </a:r>
            <a:br>
              <a:rPr lang="en-US" sz="2000" dirty="0" smtClean="0"/>
            </a:br>
            <a:r>
              <a:rPr lang="en-US" sz="2000" dirty="0" smtClean="0"/>
              <a:t>Tells with silence the last light breaking</a:t>
            </a:r>
            <a:br>
              <a:rPr lang="en-US" sz="2000" dirty="0" smtClean="0"/>
            </a:br>
            <a:r>
              <a:rPr lang="en-US" sz="2000" dirty="0" smtClean="0"/>
              <a:t>And the still hour</a:t>
            </a:r>
            <a:br>
              <a:rPr lang="en-US" sz="2000" dirty="0" smtClean="0"/>
            </a:br>
            <a:r>
              <a:rPr lang="en-US" sz="2000" dirty="0" smtClean="0"/>
              <a:t>Is come of the sea tumbling in harness ….</a:t>
            </a:r>
            <a:endParaRPr lang="en-US" altLang="zh-CN" sz="2000" b="1" dirty="0" smtClean="0">
              <a:solidFill>
                <a:srgbClr val="1B357F"/>
              </a:solidFill>
            </a:endParaRPr>
          </a:p>
          <a:p>
            <a:pPr marL="0" indent="0">
              <a:spcBef>
                <a:spcPts val="0"/>
              </a:spcBef>
              <a:buNone/>
            </a:pPr>
            <a:endParaRPr lang="en-US" altLang="zh-CN" sz="2400" b="1" dirty="0" smtClean="0">
              <a:solidFill>
                <a:srgbClr val="1B357F"/>
              </a:solidFill>
            </a:endParaRPr>
          </a:p>
          <a:p>
            <a:pPr marL="0" indent="0">
              <a:buNone/>
            </a:pPr>
            <a:endParaRPr lang="en-US" altLang="zh-CN" sz="2400" b="1" dirty="0" smtClean="0">
              <a:solidFill>
                <a:srgbClr val="1B357F"/>
              </a:solidFill>
            </a:endParaRPr>
          </a:p>
          <a:p>
            <a:pPr marL="0" indent="0">
              <a:buNone/>
            </a:pPr>
            <a:endParaRPr lang="en-US" altLang="zh-CN" sz="2400" b="1" dirty="0" smtClean="0">
              <a:solidFill>
                <a:srgbClr val="1B357F"/>
              </a:solidFill>
            </a:endParaRPr>
          </a:p>
          <a:p>
            <a:endParaRPr lang="de-DE" dirty="0"/>
          </a:p>
        </p:txBody>
      </p:sp>
      <p:pic>
        <p:nvPicPr>
          <p:cNvPr id="6" name="Grafik 5" descr="Dylan-Thomas.jpg"/>
          <p:cNvPicPr>
            <a:picLocks noChangeAspect="1"/>
          </p:cNvPicPr>
          <p:nvPr/>
        </p:nvPicPr>
        <p:blipFill>
          <a:blip r:embed="rId2" cstate="print"/>
          <a:stretch>
            <a:fillRect/>
          </a:stretch>
        </p:blipFill>
        <p:spPr>
          <a:xfrm>
            <a:off x="6228184" y="1124744"/>
            <a:ext cx="2254518" cy="3024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Next:</a:t>
            </a: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i="1" dirty="0" smtClean="0">
              <a:solidFill>
                <a:srgbClr val="025198"/>
              </a:solidFill>
            </a:endParaRPr>
          </a:p>
          <a:p>
            <a:pPr>
              <a:buNone/>
            </a:pPr>
            <a:endParaRPr lang="de-DE" sz="2400" dirty="0" smtClean="0">
              <a:solidFill>
                <a:srgbClr val="FF0000"/>
              </a:solidFill>
            </a:endParaRPr>
          </a:p>
          <a:p>
            <a:pPr>
              <a:buNone/>
            </a:pPr>
            <a:r>
              <a:rPr lang="de-DE" sz="2400" dirty="0" err="1" smtClean="0">
                <a:solidFill>
                  <a:srgbClr val="025198"/>
                </a:solidFill>
              </a:rPr>
              <a:t>Psychoanalytic</a:t>
            </a:r>
            <a:r>
              <a:rPr lang="de-DE" sz="2400" dirty="0" smtClean="0">
                <a:solidFill>
                  <a:srgbClr val="025198"/>
                </a:solidFill>
              </a:rPr>
              <a:t> </a:t>
            </a:r>
            <a:r>
              <a:rPr lang="de-DE" sz="2400" dirty="0" err="1" smtClean="0">
                <a:solidFill>
                  <a:srgbClr val="025198"/>
                </a:solidFill>
              </a:rPr>
              <a:t>criticism</a:t>
            </a:r>
            <a:endParaRPr lang="de-DE" sz="2400" dirty="0" smtClean="0">
              <a:solidFill>
                <a:srgbClr val="025198"/>
              </a:solidFill>
            </a:endParaRPr>
          </a:p>
          <a:p>
            <a:r>
              <a:rPr lang="de-DE" sz="2000" dirty="0" smtClean="0"/>
              <a:t>“</a:t>
            </a:r>
            <a:r>
              <a:rPr lang="de-DE" sz="2000" dirty="0" err="1" smtClean="0"/>
              <a:t>Psychoanalytic</a:t>
            </a:r>
            <a:r>
              <a:rPr lang="de-DE" sz="2000" dirty="0" smtClean="0"/>
              <a:t> </a:t>
            </a:r>
            <a:r>
              <a:rPr lang="de-DE" sz="2000" dirty="0" err="1" smtClean="0"/>
              <a:t>criticism</a:t>
            </a:r>
            <a:r>
              <a:rPr lang="de-DE" sz="2000" dirty="0" smtClean="0"/>
              <a:t> </a:t>
            </a:r>
            <a:r>
              <a:rPr lang="de-DE" sz="2000" dirty="0" err="1" smtClean="0"/>
              <a:t>is</a:t>
            </a:r>
            <a:r>
              <a:rPr lang="de-DE" sz="2000" dirty="0" smtClean="0"/>
              <a:t> a form of </a:t>
            </a:r>
            <a:r>
              <a:rPr lang="de-DE" sz="2000" dirty="0" err="1" smtClean="0"/>
              <a:t>literary</a:t>
            </a:r>
            <a:r>
              <a:rPr lang="de-DE" sz="2000" dirty="0" smtClean="0"/>
              <a:t> </a:t>
            </a:r>
          </a:p>
          <a:p>
            <a:pPr>
              <a:buNone/>
            </a:pPr>
            <a:r>
              <a:rPr lang="de-DE" sz="2000" dirty="0" smtClean="0"/>
              <a:t>	</a:t>
            </a:r>
            <a:r>
              <a:rPr lang="de-DE" sz="2000" dirty="0" err="1" smtClean="0"/>
              <a:t>criticism</a:t>
            </a:r>
            <a:r>
              <a:rPr lang="de-DE" sz="2000" dirty="0" smtClean="0"/>
              <a:t> </a:t>
            </a:r>
            <a:r>
              <a:rPr lang="de-DE" sz="2000" dirty="0" err="1" smtClean="0"/>
              <a:t>which</a:t>
            </a:r>
            <a:r>
              <a:rPr lang="de-DE" sz="2000" dirty="0" smtClean="0"/>
              <a:t> </a:t>
            </a:r>
            <a:r>
              <a:rPr lang="de-DE" sz="2000" dirty="0" err="1" smtClean="0"/>
              <a:t>uses</a:t>
            </a:r>
            <a:r>
              <a:rPr lang="de-DE" sz="2000" dirty="0" smtClean="0"/>
              <a:t> </a:t>
            </a:r>
            <a:r>
              <a:rPr lang="de-DE" sz="2000" dirty="0" err="1" smtClean="0"/>
              <a:t>some</a:t>
            </a:r>
            <a:r>
              <a:rPr lang="de-DE" sz="2000" dirty="0" smtClean="0"/>
              <a:t> of </a:t>
            </a:r>
            <a:r>
              <a:rPr lang="de-DE" sz="2000" dirty="0" err="1" smtClean="0"/>
              <a:t>the</a:t>
            </a:r>
            <a:r>
              <a:rPr lang="de-DE" sz="2000" dirty="0" smtClean="0"/>
              <a:t> </a:t>
            </a:r>
          </a:p>
          <a:p>
            <a:pPr>
              <a:buNone/>
            </a:pPr>
            <a:r>
              <a:rPr lang="de-DE" sz="2000" dirty="0" smtClean="0"/>
              <a:t>	</a:t>
            </a:r>
            <a:r>
              <a:rPr lang="de-DE" sz="2000" dirty="0" err="1" smtClean="0"/>
              <a:t>techniques</a:t>
            </a:r>
            <a:r>
              <a:rPr lang="de-DE" sz="2000" dirty="0" smtClean="0"/>
              <a:t> of </a:t>
            </a:r>
            <a:r>
              <a:rPr lang="de-DE" sz="2000" dirty="0" err="1" smtClean="0"/>
              <a:t>psychoanalysis</a:t>
            </a:r>
            <a:r>
              <a:rPr lang="de-DE" sz="2000" dirty="0" smtClean="0"/>
              <a:t> ....“</a:t>
            </a:r>
          </a:p>
          <a:p>
            <a:pPr>
              <a:buNone/>
            </a:pPr>
            <a:endParaRPr lang="de-DE" sz="2000" dirty="0" smtClean="0">
              <a:solidFill>
                <a:srgbClr val="025198"/>
              </a:solidFill>
            </a:endParaRPr>
          </a:p>
          <a:p>
            <a:pPr>
              <a:buNone/>
            </a:pPr>
            <a:r>
              <a:rPr lang="de-DE" sz="2000" dirty="0" smtClean="0">
                <a:solidFill>
                  <a:srgbClr val="025198"/>
                </a:solidFill>
              </a:rPr>
              <a:t>For </a:t>
            </a:r>
            <a:r>
              <a:rPr lang="de-DE" sz="2000" dirty="0" err="1" smtClean="0">
                <a:solidFill>
                  <a:srgbClr val="025198"/>
                </a:solidFill>
              </a:rPr>
              <a:t>discussion</a:t>
            </a:r>
            <a:r>
              <a:rPr lang="de-DE" sz="2000" dirty="0" smtClean="0">
                <a:solidFill>
                  <a:srgbClr val="025198"/>
                </a:solidFill>
              </a:rPr>
              <a:t> and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endParaRPr lang="de-DE" sz="2000" dirty="0">
              <a:solidFill>
                <a:srgbClr val="025198"/>
              </a:solidFill>
            </a:endParaRPr>
          </a:p>
        </p:txBody>
      </p:sp>
      <p:pic>
        <p:nvPicPr>
          <p:cNvPr id="4" name="Grafik 3" descr="Barry-Beginning-pic.jpg"/>
          <p:cNvPicPr>
            <a:picLocks noChangeAspect="1"/>
          </p:cNvPicPr>
          <p:nvPr/>
        </p:nvPicPr>
        <p:blipFill>
          <a:blip r:embed="rId2" cstate="print"/>
          <a:stretch>
            <a:fillRect/>
          </a:stretch>
        </p:blipFill>
        <p:spPr>
          <a:xfrm>
            <a:off x="6372200" y="1124744"/>
            <a:ext cx="2162160" cy="3276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spcBef>
                <a:spcPts val="0"/>
              </a:spcBef>
              <a:spcAft>
                <a:spcPts val="0"/>
              </a:spcAft>
              <a:buNone/>
            </a:pPr>
            <a:r>
              <a:rPr lang="en-US" altLang="zh-CN" sz="2400" b="1" dirty="0" err="1" smtClean="0">
                <a:solidFill>
                  <a:srgbClr val="1B357F"/>
                </a:solidFill>
              </a:rPr>
              <a:t>Lacanian</a:t>
            </a:r>
            <a:r>
              <a:rPr lang="en-US" altLang="zh-CN" sz="2400" b="1" dirty="0" smtClean="0">
                <a:solidFill>
                  <a:srgbClr val="1B357F"/>
                </a:solidFill>
              </a:rPr>
              <a:t> stages (psychic development): </a:t>
            </a:r>
          </a:p>
          <a:p>
            <a:pPr marL="0" indent="0">
              <a:spcBef>
                <a:spcPts val="0"/>
              </a:spcBef>
              <a:spcAft>
                <a:spcPts val="0"/>
              </a:spcAft>
              <a:buNone/>
            </a:pPr>
            <a:r>
              <a:rPr lang="en-US" altLang="zh-CN" sz="2400" b="1" dirty="0" smtClean="0">
                <a:solidFill>
                  <a:srgbClr val="1B357F"/>
                </a:solidFill>
              </a:rPr>
              <a:t>supplement</a:t>
            </a:r>
            <a:endParaRPr lang="en-US" altLang="zh-CN" sz="2400" b="1" dirty="0">
              <a:solidFill>
                <a:srgbClr val="1B357F"/>
              </a:solidFill>
            </a:endParaRPr>
          </a:p>
          <a:p>
            <a:pPr marL="0" indent="0">
              <a:spcBef>
                <a:spcPts val="3000"/>
              </a:spcBef>
              <a:spcAft>
                <a:spcPts val="1200"/>
              </a:spcAft>
              <a:buNone/>
            </a:pPr>
            <a:r>
              <a:rPr lang="en-US" altLang="zh-CN" sz="2000" i="1" dirty="0" smtClean="0">
                <a:solidFill>
                  <a:srgbClr val="1B357F"/>
                </a:solidFill>
              </a:rPr>
              <a:t>Before </a:t>
            </a:r>
            <a:r>
              <a:rPr lang="en-US" altLang="zh-CN" sz="2000" dirty="0" smtClean="0">
                <a:solidFill>
                  <a:srgbClr val="1B357F"/>
                </a:solidFill>
              </a:rPr>
              <a:t>consciousness: The “Real” (pure need, no sense of separation, an ‘impossible’ stage not accessible to linguistic articulation), </a:t>
            </a:r>
            <a:r>
              <a:rPr lang="en-US" altLang="zh-CN" sz="2000" dirty="0" smtClean="0">
                <a:solidFill>
                  <a:srgbClr val="FF0000"/>
                </a:solidFill>
              </a:rPr>
              <a:t>omitted </a:t>
            </a:r>
            <a:r>
              <a:rPr lang="en-US" altLang="zh-CN" sz="2000" dirty="0" smtClean="0">
                <a:solidFill>
                  <a:srgbClr val="1B357F"/>
                </a:solidFill>
              </a:rPr>
              <a:t>by Peter Barry</a:t>
            </a:r>
          </a:p>
          <a:p>
            <a:pPr marL="0" indent="0">
              <a:spcAft>
                <a:spcPts val="1200"/>
              </a:spcAft>
              <a:buNone/>
            </a:pPr>
            <a:r>
              <a:rPr lang="en-US" altLang="zh-CN" sz="2000" i="1" dirty="0" smtClean="0">
                <a:solidFill>
                  <a:srgbClr val="1B357F"/>
                </a:solidFill>
              </a:rPr>
              <a:t>Then </a:t>
            </a:r>
            <a:r>
              <a:rPr lang="en-US" altLang="zh-CN" sz="2000" dirty="0" smtClean="0">
                <a:solidFill>
                  <a:srgbClr val="1B357F"/>
                </a:solidFill>
              </a:rPr>
              <a:t>the “Imaginary order” (body is separate from mother/other, sense of lack), reinforced by “Mirror stage” (reflection suggests a complete and unified being, not the same as the perceiving self)</a:t>
            </a:r>
          </a:p>
          <a:p>
            <a:pPr marL="0" indent="0">
              <a:spcAft>
                <a:spcPts val="1200"/>
              </a:spcAft>
              <a:buNone/>
            </a:pPr>
            <a:r>
              <a:rPr lang="en-US" altLang="zh-CN" sz="2000" i="1" dirty="0" smtClean="0">
                <a:solidFill>
                  <a:srgbClr val="1B357F"/>
                </a:solidFill>
              </a:rPr>
              <a:t>Finally </a:t>
            </a:r>
            <a:r>
              <a:rPr lang="en-US" altLang="zh-CN" sz="2000" dirty="0" smtClean="0">
                <a:solidFill>
                  <a:srgbClr val="1B357F"/>
                </a:solidFill>
              </a:rPr>
              <a:t>the “Symbolic order” (entrance into language and patriarchal rules, Oedipus complex)</a:t>
            </a:r>
          </a:p>
          <a:p>
            <a:endParaRPr lang="de-DE" dirty="0"/>
          </a:p>
        </p:txBody>
      </p:sp>
      <p:pic>
        <p:nvPicPr>
          <p:cNvPr id="4" name="Grafik 3" descr="Lacan.jpg"/>
          <p:cNvPicPr>
            <a:picLocks noChangeAspect="1"/>
          </p:cNvPicPr>
          <p:nvPr/>
        </p:nvPicPr>
        <p:blipFill>
          <a:blip r:embed="rId2" cstate="print"/>
          <a:stretch>
            <a:fillRect/>
          </a:stretch>
        </p:blipFill>
        <p:spPr>
          <a:xfrm>
            <a:off x="6444208" y="1124744"/>
            <a:ext cx="2157286" cy="1908000"/>
          </a:xfrm>
          <a:prstGeom prst="rect">
            <a:avLst/>
          </a:prstGeom>
        </p:spPr>
      </p:pic>
    </p:spTree>
    <p:extLst>
      <p:ext uri="{BB962C8B-B14F-4D97-AF65-F5344CB8AC3E}">
        <p14:creationId xmlns:p14="http://schemas.microsoft.com/office/powerpoint/2010/main" xmlns="" val="3670318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b="1" dirty="0" smtClean="0">
                <a:solidFill>
                  <a:srgbClr val="FF0000"/>
                </a:solidFill>
              </a:rPr>
              <a:t>To illustrate the analysis:</a:t>
            </a:r>
          </a:p>
          <a:p>
            <a:pPr marL="0" indent="0">
              <a:buNone/>
            </a:pPr>
            <a:endParaRPr lang="en-US" altLang="zh-CN" sz="2400" b="1" dirty="0" smtClean="0">
              <a:solidFill>
                <a:srgbClr val="1B357F"/>
              </a:solidFill>
            </a:endParaRPr>
          </a:p>
          <a:p>
            <a:pPr marL="0" indent="0">
              <a:spcBef>
                <a:spcPts val="0"/>
              </a:spcBef>
              <a:buNone/>
            </a:pPr>
            <a:r>
              <a:rPr lang="en-US" altLang="zh-CN" sz="2400" b="1" dirty="0" smtClean="0">
                <a:solidFill>
                  <a:srgbClr val="1B357F"/>
                </a:solidFill>
              </a:rPr>
              <a:t>Edgar Allan Poe, “The Purloined</a:t>
            </a:r>
          </a:p>
          <a:p>
            <a:pPr marL="0" indent="0">
              <a:spcBef>
                <a:spcPts val="0"/>
              </a:spcBef>
              <a:buNone/>
            </a:pPr>
            <a:r>
              <a:rPr lang="en-US" altLang="zh-CN" sz="2400" b="1" dirty="0" smtClean="0">
                <a:solidFill>
                  <a:srgbClr val="1B357F"/>
                </a:solidFill>
              </a:rPr>
              <a:t>Letter” (1844)</a:t>
            </a:r>
          </a:p>
          <a:p>
            <a:pPr marL="0" indent="0">
              <a:buNone/>
            </a:pPr>
            <a:endParaRPr lang="en-US" altLang="zh-CN" sz="2400" b="1" dirty="0" smtClean="0">
              <a:solidFill>
                <a:srgbClr val="1B357F"/>
              </a:solidFill>
            </a:endParaRPr>
          </a:p>
          <a:p>
            <a:pPr marL="0" indent="0">
              <a:buNone/>
            </a:pPr>
            <a:endParaRPr lang="en-US" sz="2400" dirty="0" smtClean="0"/>
          </a:p>
          <a:p>
            <a:pPr marL="0" indent="0">
              <a:buNone/>
            </a:pPr>
            <a:r>
              <a:rPr lang="en-US" sz="2400" dirty="0" smtClean="0"/>
              <a:t>At Paris, just after dark one gusty evening in the autumn of 18--, I was enjoying the twofold luxury ….</a:t>
            </a:r>
            <a:endParaRPr lang="en-US" altLang="zh-CN" sz="2400" b="1" dirty="0" smtClean="0">
              <a:solidFill>
                <a:srgbClr val="1B357F"/>
              </a:solidFill>
            </a:endParaRPr>
          </a:p>
          <a:p>
            <a:pPr marL="0" indent="0">
              <a:buNone/>
            </a:pPr>
            <a:endParaRPr lang="en-US" altLang="zh-CN" sz="2400" b="1" dirty="0" smtClean="0">
              <a:solidFill>
                <a:srgbClr val="1B357F"/>
              </a:solidFill>
            </a:endParaRPr>
          </a:p>
          <a:p>
            <a:pPr>
              <a:buNone/>
            </a:pPr>
            <a:r>
              <a:rPr lang="de-DE" sz="2400" dirty="0" smtClean="0">
                <a:solidFill>
                  <a:srgbClr val="1B357F"/>
                </a:solidFill>
              </a:rPr>
              <a:t>Query: Is </a:t>
            </a:r>
            <a:r>
              <a:rPr lang="de-DE" sz="2400" dirty="0" err="1" smtClean="0">
                <a:solidFill>
                  <a:srgbClr val="1B357F"/>
                </a:solidFill>
              </a:rPr>
              <a:t>Shakespeare‘s</a:t>
            </a:r>
            <a:r>
              <a:rPr lang="de-DE" sz="2400" dirty="0" smtClean="0">
                <a:solidFill>
                  <a:srgbClr val="1B357F"/>
                </a:solidFill>
              </a:rPr>
              <a:t> </a:t>
            </a:r>
            <a:r>
              <a:rPr lang="de-DE" sz="2400" i="1" dirty="0" smtClean="0">
                <a:solidFill>
                  <a:srgbClr val="1B357F"/>
                </a:solidFill>
              </a:rPr>
              <a:t>Hamlet</a:t>
            </a:r>
            <a:r>
              <a:rPr lang="de-DE" sz="2400" dirty="0" smtClean="0">
                <a:solidFill>
                  <a:srgbClr val="1B357F"/>
                </a:solidFill>
              </a:rPr>
              <a:t> a </a:t>
            </a:r>
            <a:r>
              <a:rPr lang="de-DE" sz="2400" dirty="0" err="1" smtClean="0">
                <a:solidFill>
                  <a:srgbClr val="1B357F"/>
                </a:solidFill>
              </a:rPr>
              <a:t>better</a:t>
            </a:r>
            <a:r>
              <a:rPr lang="de-DE" sz="2400" dirty="0" smtClean="0">
                <a:solidFill>
                  <a:srgbClr val="1B357F"/>
                </a:solidFill>
              </a:rPr>
              <a:t> </a:t>
            </a:r>
            <a:r>
              <a:rPr lang="de-DE" sz="2400" dirty="0" err="1" smtClean="0">
                <a:solidFill>
                  <a:srgbClr val="1B357F"/>
                </a:solidFill>
              </a:rPr>
              <a:t>illustration</a:t>
            </a:r>
            <a:r>
              <a:rPr lang="de-DE" sz="2400" dirty="0" smtClean="0">
                <a:solidFill>
                  <a:srgbClr val="1B357F"/>
                </a:solidFill>
              </a:rPr>
              <a:t>?</a:t>
            </a:r>
            <a:endParaRPr lang="de-DE" sz="2400" dirty="0">
              <a:solidFill>
                <a:srgbClr val="1B357F"/>
              </a:solidFill>
            </a:endParaRPr>
          </a:p>
        </p:txBody>
      </p:sp>
      <p:pic>
        <p:nvPicPr>
          <p:cNvPr id="5" name="Grafik 4" descr="Poe.jpg"/>
          <p:cNvPicPr>
            <a:picLocks noChangeAspect="1"/>
          </p:cNvPicPr>
          <p:nvPr/>
        </p:nvPicPr>
        <p:blipFill>
          <a:blip r:embed="rId2" cstate="print"/>
          <a:stretch>
            <a:fillRect/>
          </a:stretch>
        </p:blipFill>
        <p:spPr>
          <a:xfrm>
            <a:off x="5940152" y="1484784"/>
            <a:ext cx="2529936" cy="2340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Next:</a:t>
            </a: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i="1" dirty="0" smtClean="0">
              <a:solidFill>
                <a:srgbClr val="025198"/>
              </a:solidFill>
            </a:endParaRPr>
          </a:p>
          <a:p>
            <a:pPr>
              <a:buNone/>
            </a:pPr>
            <a:endParaRPr lang="de-DE" sz="2400" dirty="0" smtClean="0">
              <a:solidFill>
                <a:srgbClr val="FF0000"/>
              </a:solidFill>
            </a:endParaRPr>
          </a:p>
          <a:p>
            <a:pPr>
              <a:buNone/>
            </a:pPr>
            <a:endParaRPr lang="de-DE" sz="2400" dirty="0" smtClean="0">
              <a:solidFill>
                <a:srgbClr val="025198"/>
              </a:solidFill>
            </a:endParaRPr>
          </a:p>
          <a:p>
            <a:pPr>
              <a:buNone/>
            </a:pPr>
            <a:r>
              <a:rPr lang="de-DE" sz="2400" dirty="0" smtClean="0">
                <a:solidFill>
                  <a:srgbClr val="025198"/>
                </a:solidFill>
              </a:rPr>
              <a:t>Feminist </a:t>
            </a:r>
            <a:r>
              <a:rPr lang="de-DE" sz="2400" dirty="0" err="1" smtClean="0">
                <a:solidFill>
                  <a:srgbClr val="025198"/>
                </a:solidFill>
              </a:rPr>
              <a:t>criticism</a:t>
            </a:r>
            <a:endParaRPr lang="de-DE" sz="2400" dirty="0" smtClean="0">
              <a:solidFill>
                <a:srgbClr val="025198"/>
              </a:solidFill>
            </a:endParaRPr>
          </a:p>
          <a:p>
            <a:r>
              <a:rPr lang="de-DE" sz="2000" dirty="0" smtClean="0"/>
              <a:t>“The '</a:t>
            </a:r>
            <a:r>
              <a:rPr lang="de-DE" sz="2000" dirty="0" err="1" smtClean="0"/>
              <a:t>women's</a:t>
            </a:r>
            <a:r>
              <a:rPr lang="de-DE" sz="2000" dirty="0" smtClean="0"/>
              <a:t> </a:t>
            </a:r>
            <a:r>
              <a:rPr lang="de-DE" sz="2000" dirty="0" err="1" smtClean="0"/>
              <a:t>movement</a:t>
            </a:r>
            <a:r>
              <a:rPr lang="de-DE" sz="2000" dirty="0" smtClean="0"/>
              <a:t>' of </a:t>
            </a:r>
            <a:r>
              <a:rPr lang="de-DE" sz="2000" dirty="0" err="1" smtClean="0"/>
              <a:t>the</a:t>
            </a:r>
            <a:r>
              <a:rPr lang="de-DE" sz="2000" dirty="0" smtClean="0"/>
              <a:t> 1960s </a:t>
            </a:r>
          </a:p>
          <a:p>
            <a:pPr>
              <a:buNone/>
            </a:pPr>
            <a:r>
              <a:rPr lang="de-DE" sz="2000" dirty="0" smtClean="0"/>
              <a:t>	was not, of </a:t>
            </a:r>
            <a:r>
              <a:rPr lang="de-DE" sz="2000" dirty="0" err="1" smtClean="0"/>
              <a:t>course</a:t>
            </a:r>
            <a:r>
              <a:rPr lang="de-DE" sz="2000" dirty="0" smtClean="0"/>
              <a:t>, </a:t>
            </a:r>
            <a:r>
              <a:rPr lang="de-DE" sz="2000" dirty="0" err="1" smtClean="0"/>
              <a:t>the</a:t>
            </a:r>
            <a:r>
              <a:rPr lang="de-DE" sz="2000" dirty="0" smtClean="0"/>
              <a:t> start of </a:t>
            </a:r>
            <a:r>
              <a:rPr lang="de-DE" sz="2000" dirty="0" err="1" smtClean="0"/>
              <a:t>feminism</a:t>
            </a:r>
            <a:r>
              <a:rPr lang="de-DE" sz="2000" dirty="0" smtClean="0"/>
              <a:t> ....“</a:t>
            </a:r>
          </a:p>
          <a:p>
            <a:pPr>
              <a:buNone/>
            </a:pPr>
            <a:endParaRPr lang="de-DE" sz="2000" dirty="0" smtClean="0">
              <a:solidFill>
                <a:srgbClr val="025198"/>
              </a:solidFill>
            </a:endParaRPr>
          </a:p>
          <a:p>
            <a:pPr>
              <a:buNone/>
            </a:pPr>
            <a:r>
              <a:rPr lang="de-DE" sz="2000" dirty="0" smtClean="0">
                <a:solidFill>
                  <a:srgbClr val="025198"/>
                </a:solidFill>
              </a:rPr>
              <a:t>For </a:t>
            </a:r>
            <a:r>
              <a:rPr lang="de-DE" sz="2000" dirty="0" err="1" smtClean="0">
                <a:solidFill>
                  <a:srgbClr val="025198"/>
                </a:solidFill>
              </a:rPr>
              <a:t>discussion</a:t>
            </a:r>
            <a:r>
              <a:rPr lang="de-DE" sz="2000" dirty="0" smtClean="0">
                <a:solidFill>
                  <a:srgbClr val="025198"/>
                </a:solidFill>
              </a:rPr>
              <a:t> and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endParaRPr lang="de-DE" sz="2000" dirty="0">
              <a:solidFill>
                <a:srgbClr val="025198"/>
              </a:solidFill>
            </a:endParaRPr>
          </a:p>
        </p:txBody>
      </p:sp>
      <p:pic>
        <p:nvPicPr>
          <p:cNvPr id="4" name="Grafik 3" descr="Barry-Beginning-pic.jpg"/>
          <p:cNvPicPr>
            <a:picLocks noChangeAspect="1"/>
          </p:cNvPicPr>
          <p:nvPr/>
        </p:nvPicPr>
        <p:blipFill>
          <a:blip r:embed="rId2" cstate="print"/>
          <a:stretch>
            <a:fillRect/>
          </a:stretch>
        </p:blipFill>
        <p:spPr>
          <a:xfrm>
            <a:off x="6084168" y="1124744"/>
            <a:ext cx="2162160" cy="3276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endParaRPr lang="en-US" altLang="zh-CN" sz="2400" dirty="0" smtClean="0">
              <a:solidFill>
                <a:srgbClr val="1B357F"/>
              </a:solidFill>
            </a:endParaRPr>
          </a:p>
          <a:p>
            <a:pPr marL="0" indent="0">
              <a:buNone/>
            </a:pPr>
            <a:r>
              <a:rPr lang="en-US" altLang="zh-CN" sz="2400" dirty="0" err="1" smtClean="0">
                <a:solidFill>
                  <a:srgbClr val="1B357F"/>
                </a:solidFill>
                <a:latin typeface="Wingdings"/>
                <a:ea typeface="Wingdings"/>
                <a:cs typeface="Wingdings"/>
              </a:rPr>
              <a:t></a:t>
            </a:r>
            <a:r>
              <a:rPr lang="en-US" altLang="zh-CN" sz="2400" dirty="0" smtClean="0">
                <a:solidFill>
                  <a:srgbClr val="1B357F"/>
                </a:solidFill>
                <a:latin typeface="Wingdings"/>
                <a:ea typeface="Wingdings"/>
                <a:cs typeface="Wingdings"/>
              </a:rPr>
              <a:t> </a:t>
            </a:r>
            <a:r>
              <a:rPr lang="en-US" altLang="zh-CN" sz="2400" dirty="0" smtClean="0">
                <a:solidFill>
                  <a:srgbClr val="1B357F"/>
                </a:solidFill>
              </a:rPr>
              <a:t>Our voyage of mutual discovery will now take us to …</a:t>
            </a:r>
          </a:p>
          <a:p>
            <a:pPr marL="0" indent="0" algn="ctr">
              <a:buNone/>
            </a:pPr>
            <a:r>
              <a:rPr lang="en-US" altLang="zh-CN" sz="2400" dirty="0" smtClean="0">
                <a:solidFill>
                  <a:srgbClr val="FF0000"/>
                </a:solidFill>
              </a:rPr>
              <a:t>but first: A PIT STOP</a:t>
            </a:r>
          </a:p>
          <a:p>
            <a:pPr marL="0" indent="0">
              <a:buNone/>
            </a:pPr>
            <a:endParaRPr lang="en-US" altLang="zh-CN" sz="2400" dirty="0" smtClean="0">
              <a:solidFill>
                <a:srgbClr val="FF0000"/>
              </a:solidFill>
            </a:endParaRPr>
          </a:p>
          <a:p>
            <a:pPr marL="0" indent="0">
              <a:buNone/>
            </a:pPr>
            <a:r>
              <a:rPr lang="en-US" altLang="zh-CN" sz="2400" b="1" dirty="0" smtClean="0">
                <a:solidFill>
                  <a:srgbClr val="1B357F"/>
                </a:solidFill>
              </a:rPr>
              <a:t>* Any questions about what we did last</a:t>
            </a:r>
          </a:p>
          <a:p>
            <a:pPr marL="0" indent="0">
              <a:buNone/>
            </a:pPr>
            <a:r>
              <a:rPr lang="en-US" altLang="zh-CN" sz="2400" b="1" dirty="0" smtClean="0">
                <a:solidFill>
                  <a:srgbClr val="1B357F"/>
                </a:solidFill>
              </a:rPr>
              <a:t>* Is there anything you would like me to change?</a:t>
            </a:r>
          </a:p>
          <a:p>
            <a:pPr marL="0" indent="0">
              <a:buNone/>
            </a:pPr>
            <a:endParaRPr lang="de-DE" sz="2400" i="1" dirty="0" smtClean="0">
              <a:solidFill>
                <a:srgbClr val="025198"/>
              </a:solidFill>
            </a:endParaRPr>
          </a:p>
          <a:p>
            <a:pPr>
              <a:buNone/>
            </a:pPr>
            <a:endParaRPr lang="de-DE" sz="2400" dirty="0" smtClean="0">
              <a:solidFill>
                <a:srgbClr val="FF0000"/>
              </a:solidFill>
            </a:endParaRPr>
          </a:p>
          <a:p>
            <a:pPr>
              <a:buNone/>
            </a:pPr>
            <a:endParaRPr lang="de-DE" sz="2000" dirty="0">
              <a:solidFill>
                <a:srgbClr val="025198"/>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Spring 2018</a:t>
            </a:r>
          </a:p>
          <a:p>
            <a:pPr marL="0" indent="0">
              <a:buNone/>
            </a:pPr>
            <a:endParaRPr lang="en-US" altLang="zh-CN" sz="2400" dirty="0">
              <a:solidFill>
                <a:srgbClr val="1B357F"/>
              </a:solidFill>
            </a:endParaRPr>
          </a:p>
          <a:p>
            <a:pPr marL="0" indent="0" algn="ctr">
              <a:spcAft>
                <a:spcPts val="1800"/>
              </a:spcAft>
              <a:buNone/>
            </a:pPr>
            <a:r>
              <a:rPr lang="ja-JP" altLang="de-DE" sz="5400" dirty="0"/>
              <a:t>大家好</a:t>
            </a:r>
          </a:p>
          <a:p>
            <a:pPr marL="0" indent="0" algn="ctr">
              <a:buNone/>
            </a:pPr>
            <a:r>
              <a:rPr lang="ja-JP" altLang="de-DE" sz="5400" dirty="0" smtClean="0"/>
              <a:t>祝</a:t>
            </a:r>
            <a:r>
              <a:rPr lang="ja-JP" altLang="de-DE" sz="5400" dirty="0"/>
              <a:t>你成</a:t>
            </a:r>
            <a:r>
              <a:rPr lang="ja-JP" altLang="de-DE" sz="5400" dirty="0" smtClean="0"/>
              <a:t>功 </a:t>
            </a:r>
            <a:r>
              <a:rPr lang="de-DE" altLang="ja-JP" sz="5400" dirty="0" smtClean="0"/>
              <a:t>!</a:t>
            </a:r>
            <a:endParaRPr lang="ja-JP" altLang="de-DE" sz="5400" dirty="0"/>
          </a:p>
          <a:p>
            <a:pPr algn="ctr"/>
            <a:endParaRPr lang="de-DE" dirty="0"/>
          </a:p>
        </p:txBody>
      </p:sp>
    </p:spTree>
    <p:extLst>
      <p:ext uri="{BB962C8B-B14F-4D97-AF65-F5344CB8AC3E}">
        <p14:creationId xmlns:p14="http://schemas.microsoft.com/office/powerpoint/2010/main" xmlns="" val="3105504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a:buNone/>
            </a:pPr>
            <a:r>
              <a:rPr lang="de-DE" sz="2400" dirty="0" smtClean="0">
                <a:solidFill>
                  <a:srgbClr val="025198"/>
                </a:solidFill>
              </a:rPr>
              <a:t>Next:</a:t>
            </a: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dirty="0" smtClean="0">
              <a:solidFill>
                <a:srgbClr val="025198"/>
              </a:solidFill>
            </a:endParaRPr>
          </a:p>
          <a:p>
            <a:pPr>
              <a:buNone/>
            </a:pPr>
            <a:r>
              <a:rPr lang="de-DE" sz="2400" dirty="0" smtClean="0">
                <a:solidFill>
                  <a:srgbClr val="025198"/>
                </a:solidFill>
              </a:rPr>
              <a:t>	</a:t>
            </a:r>
            <a:endParaRPr lang="de-DE" sz="2400" i="1" dirty="0" smtClean="0">
              <a:solidFill>
                <a:srgbClr val="025198"/>
              </a:solidFill>
            </a:endParaRPr>
          </a:p>
          <a:p>
            <a:pPr>
              <a:spcBef>
                <a:spcPts val="1200"/>
              </a:spcBef>
              <a:buNone/>
            </a:pPr>
            <a:r>
              <a:rPr lang="de-DE" sz="2400" dirty="0" smtClean="0">
                <a:solidFill>
                  <a:srgbClr val="025198"/>
                </a:solidFill>
              </a:rPr>
              <a:t>Marxist </a:t>
            </a:r>
            <a:r>
              <a:rPr lang="de-DE" sz="2400" dirty="0" err="1" smtClean="0">
                <a:solidFill>
                  <a:srgbClr val="025198"/>
                </a:solidFill>
              </a:rPr>
              <a:t>criticism</a:t>
            </a:r>
            <a:endParaRPr lang="de-DE" sz="2400" dirty="0" smtClean="0">
              <a:solidFill>
                <a:srgbClr val="025198"/>
              </a:solidFill>
            </a:endParaRPr>
          </a:p>
          <a:p>
            <a:r>
              <a:rPr lang="de-DE" sz="2000" dirty="0" smtClean="0"/>
              <a:t>“Karl Marx (1818-1883), a German </a:t>
            </a:r>
            <a:r>
              <a:rPr lang="de-DE" sz="2000" dirty="0" err="1" smtClean="0"/>
              <a:t>philosopher</a:t>
            </a:r>
            <a:r>
              <a:rPr lang="de-DE" sz="2000" dirty="0" smtClean="0"/>
              <a:t>, </a:t>
            </a:r>
            <a:r>
              <a:rPr lang="de-DE" sz="2000" dirty="0" err="1" smtClean="0"/>
              <a:t>and</a:t>
            </a:r>
            <a:r>
              <a:rPr lang="de-DE" sz="2000" dirty="0" smtClean="0"/>
              <a:t> </a:t>
            </a:r>
          </a:p>
          <a:p>
            <a:pPr>
              <a:buNone/>
            </a:pPr>
            <a:r>
              <a:rPr lang="de-DE" sz="2000" dirty="0" smtClean="0"/>
              <a:t>	Friedrich Engels (1820-1895), a German </a:t>
            </a:r>
            <a:r>
              <a:rPr lang="de-DE" sz="2000" dirty="0" err="1" smtClean="0"/>
              <a:t>sociologist</a:t>
            </a:r>
            <a:endParaRPr lang="en-US" sz="2000" dirty="0" smtClean="0">
              <a:solidFill>
                <a:srgbClr val="025198"/>
              </a:solidFill>
            </a:endParaRPr>
          </a:p>
          <a:p>
            <a:pPr>
              <a:spcBef>
                <a:spcPts val="0"/>
              </a:spcBef>
              <a:buNone/>
            </a:pPr>
            <a:r>
              <a:rPr lang="en-US" sz="2000" dirty="0" smtClean="0">
                <a:solidFill>
                  <a:srgbClr val="025198"/>
                </a:solidFill>
              </a:rPr>
              <a:t>	</a:t>
            </a:r>
            <a:r>
              <a:rPr lang="en-US" sz="2000" dirty="0" smtClean="0"/>
              <a:t>……”</a:t>
            </a:r>
          </a:p>
          <a:p>
            <a:pPr>
              <a:spcBef>
                <a:spcPts val="0"/>
              </a:spcBef>
              <a:buNone/>
            </a:pPr>
            <a:endParaRPr lang="en-US" sz="1800" i="1" dirty="0" smtClean="0">
              <a:solidFill>
                <a:srgbClr val="025198"/>
              </a:solidFill>
            </a:endParaRPr>
          </a:p>
          <a:p>
            <a:pPr>
              <a:spcBef>
                <a:spcPts val="0"/>
              </a:spcBef>
              <a:buNone/>
            </a:pPr>
            <a:r>
              <a:rPr lang="de-DE" sz="2000" dirty="0" err="1" smtClean="0">
                <a:solidFill>
                  <a:srgbClr val="025198"/>
                </a:solidFill>
              </a:rPr>
              <a:t>For</a:t>
            </a:r>
            <a:r>
              <a:rPr lang="de-DE" sz="2000" dirty="0" smtClean="0">
                <a:solidFill>
                  <a:srgbClr val="025198"/>
                </a:solidFill>
              </a:rPr>
              <a:t> </a:t>
            </a:r>
            <a:r>
              <a:rPr lang="de-DE" sz="2000" dirty="0" err="1" smtClean="0">
                <a:solidFill>
                  <a:srgbClr val="025198"/>
                </a:solidFill>
              </a:rPr>
              <a:t>discussion</a:t>
            </a:r>
            <a:r>
              <a:rPr lang="de-DE" sz="2000" dirty="0" smtClean="0">
                <a:solidFill>
                  <a:srgbClr val="025198"/>
                </a:solidFill>
              </a:rPr>
              <a:t> </a:t>
            </a:r>
            <a:r>
              <a:rPr lang="de-DE" sz="2000" dirty="0" err="1" smtClean="0">
                <a:solidFill>
                  <a:srgbClr val="025198"/>
                </a:solidFill>
              </a:rPr>
              <a:t>and</a:t>
            </a:r>
            <a:r>
              <a:rPr lang="de-DE" sz="2000" dirty="0" smtClean="0">
                <a:solidFill>
                  <a:srgbClr val="025198"/>
                </a:solidFill>
              </a:rPr>
              <a:t>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endParaRPr lang="de-DE" sz="2000" dirty="0" smtClean="0">
              <a:solidFill>
                <a:srgbClr val="025198"/>
              </a:solidFill>
            </a:endParaRPr>
          </a:p>
          <a:p>
            <a:pPr>
              <a:spcBef>
                <a:spcPts val="0"/>
              </a:spcBef>
              <a:buNone/>
            </a:pPr>
            <a:r>
              <a:rPr lang="en-US" sz="1800" i="1" dirty="0" smtClean="0">
                <a:solidFill>
                  <a:srgbClr val="025198"/>
                </a:solidFill>
              </a:rPr>
              <a:t>				      </a:t>
            </a:r>
          </a:p>
          <a:p>
            <a:pPr>
              <a:spcBef>
                <a:spcPts val="0"/>
              </a:spcBef>
              <a:buNone/>
            </a:pPr>
            <a:endParaRPr lang="en-US" sz="1800" i="1" dirty="0" smtClean="0">
              <a:solidFill>
                <a:srgbClr val="025198"/>
              </a:solidFill>
            </a:endParaRPr>
          </a:p>
          <a:p>
            <a:pPr>
              <a:spcBef>
                <a:spcPts val="0"/>
              </a:spcBef>
              <a:buNone/>
            </a:pPr>
            <a:r>
              <a:rPr lang="en-US" sz="1800" i="1" dirty="0" smtClean="0">
                <a:solidFill>
                  <a:srgbClr val="025198"/>
                </a:solidFill>
              </a:rPr>
              <a:t>						Louis </a:t>
            </a:r>
            <a:r>
              <a:rPr lang="en-US" sz="1800" i="1" dirty="0" err="1" smtClean="0">
                <a:solidFill>
                  <a:srgbClr val="025198"/>
                </a:solidFill>
              </a:rPr>
              <a:t>Althusser</a:t>
            </a:r>
            <a:endParaRPr lang="de-DE" sz="1800" i="1" dirty="0" smtClean="0">
              <a:solidFill>
                <a:srgbClr val="025198"/>
              </a:solidFill>
            </a:endParaRPr>
          </a:p>
        </p:txBody>
      </p:sp>
      <p:pic>
        <p:nvPicPr>
          <p:cNvPr id="5" name="Grafik 4" descr="Althusser.jpg"/>
          <p:cNvPicPr>
            <a:picLocks noChangeAspect="1"/>
          </p:cNvPicPr>
          <p:nvPr/>
        </p:nvPicPr>
        <p:blipFill>
          <a:blip r:embed="rId2" cstate="print"/>
          <a:stretch>
            <a:fillRect/>
          </a:stretch>
        </p:blipFill>
        <p:spPr>
          <a:xfrm>
            <a:off x="6948264" y="3861048"/>
            <a:ext cx="1477283" cy="234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a:buNone/>
            </a:pPr>
            <a:r>
              <a:rPr lang="de-DE" sz="2400" dirty="0" smtClean="0">
                <a:solidFill>
                  <a:srgbClr val="025198"/>
                </a:solidFill>
              </a:rPr>
              <a:t>Next:</a:t>
            </a: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i="1" dirty="0" smtClean="0">
              <a:solidFill>
                <a:srgbClr val="025198"/>
              </a:solidFill>
            </a:endParaRPr>
          </a:p>
          <a:p>
            <a:pPr>
              <a:buNone/>
            </a:pPr>
            <a:endParaRPr lang="de-DE" sz="2400" dirty="0" smtClean="0">
              <a:solidFill>
                <a:srgbClr val="FF0000"/>
              </a:solidFill>
            </a:endParaRPr>
          </a:p>
          <a:p>
            <a:pPr>
              <a:spcBef>
                <a:spcPts val="1200"/>
              </a:spcBef>
              <a:buNone/>
            </a:pPr>
            <a:r>
              <a:rPr lang="de-DE" sz="2400" dirty="0" smtClean="0">
                <a:solidFill>
                  <a:srgbClr val="025198"/>
                </a:solidFill>
              </a:rPr>
              <a:t>New </a:t>
            </a:r>
            <a:r>
              <a:rPr lang="de-DE" sz="2400" dirty="0" err="1" smtClean="0">
                <a:solidFill>
                  <a:srgbClr val="025198"/>
                </a:solidFill>
              </a:rPr>
              <a:t>historicism</a:t>
            </a:r>
            <a:r>
              <a:rPr lang="de-DE" sz="2400" dirty="0" smtClean="0">
                <a:solidFill>
                  <a:srgbClr val="025198"/>
                </a:solidFill>
              </a:rPr>
              <a:t> </a:t>
            </a:r>
            <a:r>
              <a:rPr lang="de-DE" sz="2400" dirty="0" err="1" smtClean="0">
                <a:solidFill>
                  <a:srgbClr val="025198"/>
                </a:solidFill>
              </a:rPr>
              <a:t>and</a:t>
            </a:r>
            <a:r>
              <a:rPr lang="de-DE" sz="2400" dirty="0" smtClean="0">
                <a:solidFill>
                  <a:srgbClr val="025198"/>
                </a:solidFill>
              </a:rPr>
              <a:t> </a:t>
            </a:r>
            <a:r>
              <a:rPr lang="de-DE" sz="2400" dirty="0" err="1" smtClean="0">
                <a:solidFill>
                  <a:srgbClr val="025198"/>
                </a:solidFill>
              </a:rPr>
              <a:t>cultural</a:t>
            </a:r>
            <a:r>
              <a:rPr lang="de-DE" sz="2400" dirty="0" smtClean="0">
                <a:solidFill>
                  <a:srgbClr val="025198"/>
                </a:solidFill>
              </a:rPr>
              <a:t> </a:t>
            </a:r>
            <a:r>
              <a:rPr lang="de-DE" sz="2400" dirty="0" err="1" smtClean="0">
                <a:solidFill>
                  <a:srgbClr val="025198"/>
                </a:solidFill>
              </a:rPr>
              <a:t>materialism</a:t>
            </a:r>
            <a:endParaRPr lang="de-DE" sz="2400" dirty="0" smtClean="0">
              <a:solidFill>
                <a:srgbClr val="025198"/>
              </a:solidFill>
            </a:endParaRPr>
          </a:p>
          <a:p>
            <a:pPr>
              <a:spcBef>
                <a:spcPts val="1200"/>
              </a:spcBef>
              <a:buNone/>
            </a:pPr>
            <a:endParaRPr lang="de-DE" sz="2400" dirty="0" smtClean="0">
              <a:solidFill>
                <a:srgbClr val="025198"/>
              </a:solidFill>
            </a:endParaRPr>
          </a:p>
          <a:p>
            <a:r>
              <a:rPr lang="en-US" sz="2000" dirty="0" smtClean="0"/>
              <a:t>“The term 'new historicism' was coined by the American critic Stephen </a:t>
            </a:r>
            <a:r>
              <a:rPr lang="en-US" sz="2000" dirty="0" err="1" smtClean="0"/>
              <a:t>Greenblatt</a:t>
            </a:r>
            <a:r>
              <a:rPr lang="en-US" sz="2000" dirty="0" smtClean="0"/>
              <a:t> …..”</a:t>
            </a:r>
          </a:p>
          <a:p>
            <a:pPr>
              <a:buNone/>
            </a:pPr>
            <a:endParaRPr lang="en-US" sz="2000" dirty="0" smtClean="0"/>
          </a:p>
          <a:p>
            <a:pPr>
              <a:buNone/>
            </a:pPr>
            <a:r>
              <a:rPr lang="de-DE" sz="2000" dirty="0" err="1" smtClean="0">
                <a:solidFill>
                  <a:srgbClr val="025198"/>
                </a:solidFill>
              </a:rPr>
              <a:t>For</a:t>
            </a:r>
            <a:r>
              <a:rPr lang="de-DE" sz="2000" dirty="0" smtClean="0">
                <a:solidFill>
                  <a:srgbClr val="025198"/>
                </a:solidFill>
              </a:rPr>
              <a:t> </a:t>
            </a:r>
            <a:r>
              <a:rPr lang="de-DE" sz="2000" dirty="0" err="1" smtClean="0">
                <a:solidFill>
                  <a:srgbClr val="025198"/>
                </a:solidFill>
              </a:rPr>
              <a:t>discussion</a:t>
            </a:r>
            <a:r>
              <a:rPr lang="de-DE" sz="2000" dirty="0" smtClean="0">
                <a:solidFill>
                  <a:srgbClr val="025198"/>
                </a:solidFill>
              </a:rPr>
              <a:t> </a:t>
            </a:r>
            <a:r>
              <a:rPr lang="de-DE" sz="2000" dirty="0" err="1" smtClean="0">
                <a:solidFill>
                  <a:srgbClr val="025198"/>
                </a:solidFill>
              </a:rPr>
              <a:t>and</a:t>
            </a:r>
            <a:r>
              <a:rPr lang="de-DE" sz="2000" dirty="0" smtClean="0">
                <a:solidFill>
                  <a:srgbClr val="025198"/>
                </a:solidFill>
              </a:rPr>
              <a:t>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endParaRPr lang="de-DE" sz="2000" dirty="0" smtClean="0">
              <a:solidFill>
                <a:srgbClr val="025198"/>
              </a:solidFill>
            </a:endParaRPr>
          </a:p>
          <a:p>
            <a:pPr>
              <a:buNone/>
            </a:pPr>
            <a:endParaRPr lang="en-US" sz="2000" dirty="0" smtClean="0"/>
          </a:p>
          <a:p>
            <a:pPr>
              <a:buNone/>
            </a:pPr>
            <a:endParaRPr lang="en-US"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r>
              <a:rPr lang="en-US" sz="1800" i="1" dirty="0" smtClean="0">
                <a:solidFill>
                  <a:srgbClr val="025198"/>
                </a:solidFill>
              </a:rPr>
              <a:t>					</a:t>
            </a:r>
            <a:endParaRPr lang="de-DE" sz="1800" i="1" dirty="0" smtClean="0">
              <a:solidFill>
                <a:srgbClr val="025198"/>
              </a:solidFill>
            </a:endParaRPr>
          </a:p>
        </p:txBody>
      </p:sp>
      <p:pic>
        <p:nvPicPr>
          <p:cNvPr id="6" name="Grafik 5" descr="New-historicism.jpg"/>
          <p:cNvPicPr>
            <a:picLocks noChangeAspect="1"/>
          </p:cNvPicPr>
          <p:nvPr/>
        </p:nvPicPr>
        <p:blipFill>
          <a:blip r:embed="rId2" cstate="print"/>
          <a:stretch>
            <a:fillRect/>
          </a:stretch>
        </p:blipFill>
        <p:spPr>
          <a:xfrm>
            <a:off x="6804248" y="1484784"/>
            <a:ext cx="1553328" cy="2412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Next:</a:t>
            </a: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i="1" dirty="0" smtClean="0">
              <a:solidFill>
                <a:srgbClr val="025198"/>
              </a:solidFill>
            </a:endParaRPr>
          </a:p>
          <a:p>
            <a:pPr>
              <a:buNone/>
            </a:pPr>
            <a:endParaRPr lang="de-DE" sz="2400" dirty="0" smtClean="0">
              <a:solidFill>
                <a:srgbClr val="FF0000"/>
              </a:solidFill>
            </a:endParaRPr>
          </a:p>
          <a:p>
            <a:pPr>
              <a:spcBef>
                <a:spcPts val="0"/>
              </a:spcBef>
              <a:buNone/>
            </a:pPr>
            <a:r>
              <a:rPr lang="de-DE" sz="2400" dirty="0" err="1" smtClean="0">
                <a:solidFill>
                  <a:srgbClr val="025198"/>
                </a:solidFill>
              </a:rPr>
              <a:t>Narratology</a:t>
            </a:r>
            <a:r>
              <a:rPr lang="de-DE" sz="2400" dirty="0" smtClean="0">
                <a:solidFill>
                  <a:srgbClr val="025198"/>
                </a:solidFill>
              </a:rPr>
              <a:t> (</a:t>
            </a:r>
            <a:r>
              <a:rPr lang="de-DE" sz="2400" dirty="0" err="1" smtClean="0">
                <a:solidFill>
                  <a:srgbClr val="025198"/>
                </a:solidFill>
              </a:rPr>
              <a:t>mainly</a:t>
            </a:r>
            <a:r>
              <a:rPr lang="de-DE" sz="2400" dirty="0" smtClean="0">
                <a:solidFill>
                  <a:srgbClr val="025198"/>
                </a:solidFill>
              </a:rPr>
              <a:t> </a:t>
            </a:r>
            <a:r>
              <a:rPr lang="de-DE" sz="2400" dirty="0" err="1" smtClean="0">
                <a:solidFill>
                  <a:srgbClr val="025198"/>
                </a:solidFill>
              </a:rPr>
              <a:t>structuralist</a:t>
            </a:r>
            <a:r>
              <a:rPr lang="de-DE" sz="2400" dirty="0" smtClean="0">
                <a:solidFill>
                  <a:srgbClr val="025198"/>
                </a:solidFill>
              </a:rPr>
              <a:t>)</a:t>
            </a:r>
          </a:p>
          <a:p>
            <a:r>
              <a:rPr lang="de-DE" sz="2000" dirty="0" smtClean="0"/>
              <a:t>“</a:t>
            </a:r>
            <a:r>
              <a:rPr lang="de-DE" sz="2000" dirty="0" err="1" smtClean="0"/>
              <a:t>This</a:t>
            </a:r>
            <a:r>
              <a:rPr lang="de-DE" sz="2000" dirty="0" smtClean="0"/>
              <a:t> </a:t>
            </a:r>
            <a:r>
              <a:rPr lang="de-DE" sz="2000" dirty="0" err="1" smtClean="0"/>
              <a:t>chapter</a:t>
            </a:r>
            <a:r>
              <a:rPr lang="de-DE" sz="2000" dirty="0" smtClean="0"/>
              <a:t> </a:t>
            </a:r>
            <a:r>
              <a:rPr lang="de-DE" sz="2000" dirty="0" err="1" smtClean="0"/>
              <a:t>is</a:t>
            </a:r>
            <a:r>
              <a:rPr lang="de-DE" sz="2000" dirty="0" smtClean="0"/>
              <a:t> </a:t>
            </a:r>
            <a:r>
              <a:rPr lang="de-DE" sz="2000" dirty="0" err="1" smtClean="0"/>
              <a:t>about</a:t>
            </a:r>
            <a:r>
              <a:rPr lang="de-DE" sz="2000" dirty="0" smtClean="0"/>
              <a:t> </a:t>
            </a:r>
            <a:r>
              <a:rPr lang="de-DE" sz="2000" dirty="0" err="1" smtClean="0"/>
              <a:t>narratology</a:t>
            </a:r>
            <a:r>
              <a:rPr lang="de-DE" sz="2000" dirty="0" smtClean="0"/>
              <a:t>, </a:t>
            </a:r>
            <a:r>
              <a:rPr lang="de-DE" sz="2000" dirty="0" err="1" smtClean="0"/>
              <a:t>which</a:t>
            </a:r>
            <a:r>
              <a:rPr lang="de-DE" sz="2000" dirty="0" smtClean="0"/>
              <a:t> </a:t>
            </a:r>
            <a:r>
              <a:rPr lang="de-DE" sz="2000" dirty="0" err="1" smtClean="0"/>
              <a:t>is</a:t>
            </a:r>
            <a:r>
              <a:rPr lang="de-DE" sz="2000" dirty="0" smtClean="0"/>
              <a:t> </a:t>
            </a:r>
            <a:r>
              <a:rPr lang="de-DE" sz="2000" dirty="0" err="1" smtClean="0"/>
              <a:t>the</a:t>
            </a:r>
            <a:r>
              <a:rPr lang="de-DE" sz="2000" dirty="0" smtClean="0"/>
              <a:t> </a:t>
            </a:r>
          </a:p>
          <a:p>
            <a:pPr>
              <a:buNone/>
            </a:pPr>
            <a:r>
              <a:rPr lang="de-DE" sz="2000" dirty="0" smtClean="0"/>
              <a:t>	</a:t>
            </a:r>
            <a:r>
              <a:rPr lang="de-DE" sz="2000" dirty="0" err="1" smtClean="0"/>
              <a:t>study</a:t>
            </a:r>
            <a:r>
              <a:rPr lang="de-DE" sz="2000" dirty="0" smtClean="0"/>
              <a:t> of narrative </a:t>
            </a:r>
            <a:r>
              <a:rPr lang="de-DE" sz="2000" dirty="0" err="1" smtClean="0"/>
              <a:t>structures</a:t>
            </a:r>
            <a:r>
              <a:rPr lang="de-DE" sz="2000" dirty="0" smtClean="0"/>
              <a:t> ....“</a:t>
            </a:r>
          </a:p>
          <a:p>
            <a:pPr>
              <a:buNone/>
            </a:pPr>
            <a:endParaRPr lang="de-DE" sz="2000" dirty="0" smtClean="0">
              <a:solidFill>
                <a:srgbClr val="025198"/>
              </a:solidFill>
            </a:endParaRPr>
          </a:p>
          <a:p>
            <a:pPr>
              <a:buNone/>
            </a:pPr>
            <a:r>
              <a:rPr lang="de-DE" sz="2000" dirty="0" smtClean="0">
                <a:solidFill>
                  <a:srgbClr val="025198"/>
                </a:solidFill>
              </a:rPr>
              <a:t>And </a:t>
            </a:r>
            <a:r>
              <a:rPr lang="de-DE" sz="2000" dirty="0" err="1" smtClean="0">
                <a:solidFill>
                  <a:srgbClr val="025198"/>
                </a:solidFill>
              </a:rPr>
              <a:t>once</a:t>
            </a:r>
            <a:r>
              <a:rPr lang="de-DE" sz="2000" dirty="0" smtClean="0">
                <a:solidFill>
                  <a:srgbClr val="025198"/>
                </a:solidFill>
              </a:rPr>
              <a:t> </a:t>
            </a:r>
            <a:r>
              <a:rPr lang="de-DE" sz="2000" dirty="0" err="1" smtClean="0">
                <a:solidFill>
                  <a:srgbClr val="025198"/>
                </a:solidFill>
              </a:rPr>
              <a:t>again</a:t>
            </a:r>
            <a:r>
              <a:rPr lang="de-DE" sz="2000" dirty="0" smtClean="0">
                <a:solidFill>
                  <a:srgbClr val="025198"/>
                </a:solidFill>
              </a:rPr>
              <a:t>, </a:t>
            </a:r>
            <a:r>
              <a:rPr lang="de-DE" sz="2000" dirty="0" err="1" smtClean="0">
                <a:solidFill>
                  <a:srgbClr val="025198"/>
                </a:solidFill>
              </a:rPr>
              <a:t>for</a:t>
            </a:r>
            <a:r>
              <a:rPr lang="de-DE" sz="2000" dirty="0" smtClean="0">
                <a:solidFill>
                  <a:srgbClr val="025198"/>
                </a:solidFill>
              </a:rPr>
              <a:t> </a:t>
            </a:r>
            <a:r>
              <a:rPr lang="de-DE" sz="2000" dirty="0" err="1" smtClean="0">
                <a:solidFill>
                  <a:srgbClr val="025198"/>
                </a:solidFill>
              </a:rPr>
              <a:t>discussion</a:t>
            </a:r>
            <a:r>
              <a:rPr lang="de-DE" sz="2000" dirty="0" smtClean="0">
                <a:solidFill>
                  <a:srgbClr val="025198"/>
                </a:solidFill>
              </a:rPr>
              <a:t> and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endParaRPr lang="de-DE" sz="2000" dirty="0">
              <a:solidFill>
                <a:srgbClr val="025198"/>
              </a:solidFill>
            </a:endParaRPr>
          </a:p>
        </p:txBody>
      </p:sp>
      <p:pic>
        <p:nvPicPr>
          <p:cNvPr id="4" name="Grafik 3" descr="Barry-Beginning-pic.jpg"/>
          <p:cNvPicPr>
            <a:picLocks noChangeAspect="1"/>
          </p:cNvPicPr>
          <p:nvPr/>
        </p:nvPicPr>
        <p:blipFill>
          <a:blip r:embed="rId2" cstate="print"/>
          <a:stretch>
            <a:fillRect/>
          </a:stretch>
        </p:blipFill>
        <p:spPr>
          <a:xfrm>
            <a:off x="6516216" y="1124744"/>
            <a:ext cx="2162160" cy="3276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484784"/>
            <a:ext cx="8229600" cy="4896966"/>
          </a:xfrm>
        </p:spPr>
        <p:txBody>
          <a:bodyPr/>
          <a:lstStyle/>
          <a:p>
            <a:r>
              <a:rPr lang="de-DE" sz="2400" dirty="0" smtClean="0">
                <a:solidFill>
                  <a:srgbClr val="025198"/>
                </a:solidFill>
              </a:rPr>
              <a:t>Narrative </a:t>
            </a:r>
            <a:r>
              <a:rPr lang="de-DE" sz="2400" dirty="0" err="1" smtClean="0">
                <a:solidFill>
                  <a:srgbClr val="025198"/>
                </a:solidFill>
              </a:rPr>
              <a:t>theory</a:t>
            </a:r>
            <a:r>
              <a:rPr lang="de-DE" sz="2400" dirty="0" smtClean="0">
                <a:solidFill>
                  <a:srgbClr val="025198"/>
                </a:solidFill>
              </a:rPr>
              <a:t> (Franz Stanzel): a classic alternative</a:t>
            </a:r>
            <a:endParaRPr lang="de-DE" sz="2400" i="1" dirty="0" smtClean="0">
              <a:solidFill>
                <a:srgbClr val="025198"/>
              </a:solidFill>
            </a:endParaRPr>
          </a:p>
          <a:p>
            <a:pPr>
              <a:buNone/>
            </a:pPr>
            <a:endParaRPr lang="de-DE" sz="2400" dirty="0" smtClean="0">
              <a:solidFill>
                <a:srgbClr val="FF0000"/>
              </a:solidFill>
            </a:endParaRPr>
          </a:p>
          <a:p>
            <a:pPr>
              <a:spcBef>
                <a:spcPts val="0"/>
              </a:spcBef>
              <a:buNone/>
            </a:pPr>
            <a:r>
              <a:rPr lang="de-DE" sz="2400" dirty="0" smtClean="0">
                <a:solidFill>
                  <a:srgbClr val="025198"/>
                </a:solidFill>
              </a:rPr>
              <a:t>                         </a:t>
            </a:r>
            <a:r>
              <a:rPr lang="de-DE" sz="2400" dirty="0" err="1" smtClean="0">
                <a:solidFill>
                  <a:srgbClr val="025198"/>
                </a:solidFill>
              </a:rPr>
              <a:t>Typological</a:t>
            </a:r>
            <a:r>
              <a:rPr lang="de-DE" sz="2400" dirty="0" smtClean="0">
                <a:solidFill>
                  <a:srgbClr val="025198"/>
                </a:solidFill>
              </a:rPr>
              <a:t> </a:t>
            </a:r>
            <a:r>
              <a:rPr lang="de-DE" sz="2400" dirty="0" err="1" smtClean="0">
                <a:solidFill>
                  <a:srgbClr val="025198"/>
                </a:solidFill>
              </a:rPr>
              <a:t>circle</a:t>
            </a:r>
            <a:r>
              <a:rPr lang="de-DE" sz="2400" dirty="0" smtClean="0">
                <a:solidFill>
                  <a:srgbClr val="025198"/>
                </a:solidFill>
              </a:rPr>
              <a:t> (</a:t>
            </a:r>
            <a:r>
              <a:rPr lang="de-DE" sz="2400" dirty="0" err="1" smtClean="0">
                <a:solidFill>
                  <a:srgbClr val="025198"/>
                </a:solidFill>
              </a:rPr>
              <a:t>simplified</a:t>
            </a:r>
            <a:r>
              <a:rPr lang="de-DE" sz="2400" dirty="0" smtClean="0">
                <a:solidFill>
                  <a:srgbClr val="025198"/>
                </a:solidFill>
              </a:rPr>
              <a:t>)</a:t>
            </a:r>
          </a:p>
          <a:p>
            <a:pPr>
              <a:buNone/>
            </a:pPr>
            <a:endParaRPr lang="de-DE" sz="2000" dirty="0" smtClean="0">
              <a:solidFill>
                <a:srgbClr val="025198"/>
              </a:solidFill>
            </a:endParaRPr>
          </a:p>
        </p:txBody>
      </p:sp>
      <p:pic>
        <p:nvPicPr>
          <p:cNvPr id="5" name="Grafik 4" descr="Narrative-Stanzel.png"/>
          <p:cNvPicPr>
            <a:picLocks noChangeAspect="1"/>
          </p:cNvPicPr>
          <p:nvPr/>
        </p:nvPicPr>
        <p:blipFill>
          <a:blip r:embed="rId2" cstate="print"/>
          <a:stretch>
            <a:fillRect/>
          </a:stretch>
        </p:blipFill>
        <p:spPr>
          <a:xfrm>
            <a:off x="2627788" y="2852936"/>
            <a:ext cx="4016430" cy="3024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484784"/>
            <a:ext cx="8229600" cy="4896966"/>
          </a:xfrm>
        </p:spPr>
        <p:txBody>
          <a:bodyPr/>
          <a:lstStyle/>
          <a:p>
            <a:r>
              <a:rPr lang="de-DE" sz="2400" dirty="0" smtClean="0">
                <a:solidFill>
                  <a:srgbClr val="025198"/>
                </a:solidFill>
              </a:rPr>
              <a:t>Narrative </a:t>
            </a:r>
            <a:r>
              <a:rPr lang="de-DE" sz="2400" dirty="0" err="1" smtClean="0">
                <a:solidFill>
                  <a:srgbClr val="025198"/>
                </a:solidFill>
              </a:rPr>
              <a:t>theory</a:t>
            </a:r>
            <a:r>
              <a:rPr lang="de-DE" sz="2400" dirty="0" smtClean="0">
                <a:solidFill>
                  <a:srgbClr val="025198"/>
                </a:solidFill>
              </a:rPr>
              <a:t> (Gerard Genette): </a:t>
            </a:r>
            <a:r>
              <a:rPr lang="de-DE" sz="2400" dirty="0" err="1" smtClean="0">
                <a:solidFill>
                  <a:srgbClr val="025198"/>
                </a:solidFill>
              </a:rPr>
              <a:t>structuralism</a:t>
            </a:r>
            <a:endParaRPr lang="de-DE" sz="2400" i="1" dirty="0" smtClean="0">
              <a:solidFill>
                <a:srgbClr val="025198"/>
              </a:solidFill>
            </a:endParaRPr>
          </a:p>
          <a:p>
            <a:pPr>
              <a:buNone/>
            </a:pPr>
            <a:endParaRPr lang="de-DE" sz="2400" dirty="0" smtClean="0">
              <a:solidFill>
                <a:srgbClr val="FF0000"/>
              </a:solidFill>
            </a:endParaRPr>
          </a:p>
          <a:p>
            <a:pPr>
              <a:spcBef>
                <a:spcPts val="0"/>
              </a:spcBef>
              <a:buNone/>
            </a:pPr>
            <a:r>
              <a:rPr lang="de-DE" sz="2400" dirty="0" smtClean="0">
                <a:solidFill>
                  <a:srgbClr val="025198"/>
                </a:solidFill>
              </a:rPr>
              <a:t>                         </a:t>
            </a:r>
          </a:p>
          <a:p>
            <a:pPr>
              <a:buNone/>
            </a:pPr>
            <a:endParaRPr lang="de-DE" sz="2000" dirty="0" smtClean="0">
              <a:solidFill>
                <a:srgbClr val="025198"/>
              </a:solidFill>
            </a:endParaRPr>
          </a:p>
        </p:txBody>
      </p:sp>
      <p:pic>
        <p:nvPicPr>
          <p:cNvPr id="6" name="Grafik 5" descr="Narrative-StoryDiscourse.png"/>
          <p:cNvPicPr>
            <a:picLocks noChangeAspect="1"/>
          </p:cNvPicPr>
          <p:nvPr/>
        </p:nvPicPr>
        <p:blipFill>
          <a:blip r:embed="rId2" cstate="print"/>
          <a:stretch>
            <a:fillRect/>
          </a:stretch>
        </p:blipFill>
        <p:spPr>
          <a:xfrm>
            <a:off x="1403648" y="2204864"/>
            <a:ext cx="6315075" cy="3657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b="1" dirty="0" smtClean="0">
                <a:solidFill>
                  <a:srgbClr val="FF0000"/>
                </a:solidFill>
              </a:rPr>
              <a:t>To illustrate the analysis:</a:t>
            </a:r>
          </a:p>
          <a:p>
            <a:pPr marL="0" indent="0">
              <a:buNone/>
            </a:pPr>
            <a:endParaRPr lang="en-US" altLang="zh-CN" sz="2400" b="1" dirty="0" smtClean="0">
              <a:solidFill>
                <a:srgbClr val="1B357F"/>
              </a:solidFill>
            </a:endParaRPr>
          </a:p>
          <a:p>
            <a:pPr marL="0" indent="0">
              <a:spcBef>
                <a:spcPts val="0"/>
              </a:spcBef>
              <a:buNone/>
            </a:pPr>
            <a:r>
              <a:rPr lang="en-US" altLang="zh-CN" sz="2400" b="1" dirty="0" smtClean="0">
                <a:solidFill>
                  <a:srgbClr val="1B357F"/>
                </a:solidFill>
              </a:rPr>
              <a:t>Edgar Allan Poe, “The Oval Portrait”</a:t>
            </a:r>
          </a:p>
          <a:p>
            <a:pPr marL="0" indent="0">
              <a:spcBef>
                <a:spcPts val="0"/>
              </a:spcBef>
              <a:buNone/>
            </a:pPr>
            <a:r>
              <a:rPr lang="en-US" altLang="zh-CN" sz="2400" b="1" dirty="0" smtClean="0">
                <a:solidFill>
                  <a:srgbClr val="1B357F"/>
                </a:solidFill>
              </a:rPr>
              <a:t>(1850)</a:t>
            </a:r>
          </a:p>
          <a:p>
            <a:pPr marL="0" indent="0">
              <a:buNone/>
            </a:pPr>
            <a:endParaRPr lang="en-US" altLang="zh-CN" sz="2400" b="1" dirty="0" smtClean="0">
              <a:solidFill>
                <a:srgbClr val="1B357F"/>
              </a:solidFill>
            </a:endParaRPr>
          </a:p>
          <a:p>
            <a:pPr marL="0" indent="0">
              <a:buNone/>
            </a:pPr>
            <a:r>
              <a:rPr lang="en-US" sz="2400" dirty="0" smtClean="0"/>
              <a:t>THE CHATEAU into which my valet had ventured to make forcible entrance, rather than permit me, in my desperately wounded condition, to pass a night in the open air ….</a:t>
            </a:r>
            <a:endParaRPr lang="en-US" altLang="zh-CN" sz="2400" b="1" dirty="0" smtClean="0">
              <a:solidFill>
                <a:srgbClr val="1B357F"/>
              </a:solidFill>
            </a:endParaRPr>
          </a:p>
          <a:p>
            <a:pPr marL="0" indent="0">
              <a:buNone/>
            </a:pPr>
            <a:endParaRPr lang="en-US" altLang="zh-CN" sz="2400" b="1" dirty="0" smtClean="0">
              <a:solidFill>
                <a:srgbClr val="1B357F"/>
              </a:solidFill>
            </a:endParaRPr>
          </a:p>
          <a:p>
            <a:endParaRPr lang="de-DE" dirty="0"/>
          </a:p>
        </p:txBody>
      </p:sp>
      <p:pic>
        <p:nvPicPr>
          <p:cNvPr id="5" name="Grafik 4" descr="Poe.jpg"/>
          <p:cNvPicPr>
            <a:picLocks noChangeAspect="1"/>
          </p:cNvPicPr>
          <p:nvPr/>
        </p:nvPicPr>
        <p:blipFill>
          <a:blip r:embed="rId2" cstate="print"/>
          <a:stretch>
            <a:fillRect/>
          </a:stretch>
        </p:blipFill>
        <p:spPr>
          <a:xfrm>
            <a:off x="5940152" y="1268760"/>
            <a:ext cx="2529936" cy="2340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676400"/>
            <a:ext cx="8229600" cy="4705350"/>
          </a:xfrm>
        </p:spPr>
        <p:txBody>
          <a:bodyPr/>
          <a:lstStyle/>
          <a:p>
            <a:pPr marL="0" indent="0">
              <a:buNone/>
            </a:pPr>
            <a:endParaRPr lang="en-US" altLang="zh-CN" sz="2400" dirty="0">
              <a:solidFill>
                <a:srgbClr val="1B357F"/>
              </a:solidFill>
            </a:endParaRPr>
          </a:p>
          <a:p>
            <a:pPr marL="0" indent="0">
              <a:spcBef>
                <a:spcPts val="0"/>
              </a:spcBef>
              <a:buNone/>
            </a:pPr>
            <a:r>
              <a:rPr lang="en-US" altLang="zh-CN" sz="2400" b="1" dirty="0" smtClean="0">
                <a:solidFill>
                  <a:srgbClr val="1B357F"/>
                </a:solidFill>
              </a:rPr>
              <a:t>Postclassical/Critical </a:t>
            </a:r>
          </a:p>
          <a:p>
            <a:pPr marL="0" indent="0">
              <a:spcBef>
                <a:spcPts val="0"/>
              </a:spcBef>
              <a:buNone/>
            </a:pPr>
            <a:r>
              <a:rPr lang="en-US" altLang="zh-CN" sz="2400" b="1" dirty="0" err="1" smtClean="0">
                <a:solidFill>
                  <a:srgbClr val="1B357F"/>
                </a:solidFill>
              </a:rPr>
              <a:t>Narratology</a:t>
            </a:r>
            <a:r>
              <a:rPr lang="en-US" altLang="zh-CN" sz="2400" b="1" dirty="0" smtClean="0">
                <a:solidFill>
                  <a:srgbClr val="1B357F"/>
                </a:solidFill>
              </a:rPr>
              <a:t> </a:t>
            </a:r>
            <a:r>
              <a:rPr lang="en-US" altLang="zh-CN" sz="2400" b="1" dirty="0" smtClean="0">
                <a:solidFill>
                  <a:srgbClr val="FF0000"/>
                </a:solidFill>
              </a:rPr>
              <a:t>(optional):</a:t>
            </a:r>
            <a:endParaRPr lang="en-US" altLang="zh-CN" sz="2400" b="1" dirty="0" smtClean="0">
              <a:solidFill>
                <a:srgbClr val="1B357F"/>
              </a:solidFill>
            </a:endParaRPr>
          </a:p>
          <a:p>
            <a:pPr marL="0" indent="0">
              <a:buNone/>
            </a:pPr>
            <a:endParaRPr lang="en-US" altLang="zh-CN" sz="2400" b="1" dirty="0">
              <a:solidFill>
                <a:srgbClr val="1B357F"/>
              </a:solidFill>
            </a:endParaRPr>
          </a:p>
          <a:p>
            <a:pPr marL="0" indent="0">
              <a:buNone/>
            </a:pPr>
            <a:r>
              <a:rPr lang="en-US" altLang="zh-CN" sz="2400" i="1" dirty="0" smtClean="0">
                <a:solidFill>
                  <a:srgbClr val="1B357F"/>
                </a:solidFill>
              </a:rPr>
              <a:t>Routledge Encyclopedia of Narrative Theory</a:t>
            </a:r>
            <a:r>
              <a:rPr lang="en-US" altLang="zh-CN" sz="2400" dirty="0" smtClean="0">
                <a:solidFill>
                  <a:srgbClr val="1B357F"/>
                </a:solidFill>
              </a:rPr>
              <a:t>, ed. David Herman et al., section “Postclassical </a:t>
            </a:r>
            <a:r>
              <a:rPr lang="en-US" altLang="zh-CN" sz="2400" dirty="0" err="1" smtClean="0">
                <a:solidFill>
                  <a:srgbClr val="1B357F"/>
                </a:solidFill>
              </a:rPr>
              <a:t>Narratology</a:t>
            </a:r>
            <a:r>
              <a:rPr lang="en-US" altLang="zh-CN" sz="2400" dirty="0" smtClean="0">
                <a:solidFill>
                  <a:srgbClr val="1B357F"/>
                </a:solidFill>
              </a:rPr>
              <a:t>” (</a:t>
            </a:r>
            <a:r>
              <a:rPr lang="en-US" altLang="zh-CN" sz="2400" dirty="0" err="1" smtClean="0">
                <a:solidFill>
                  <a:srgbClr val="1B357F"/>
                </a:solidFill>
              </a:rPr>
              <a:t>Googlebooks</a:t>
            </a:r>
            <a:r>
              <a:rPr lang="en-US" altLang="zh-CN" sz="2400" dirty="0" smtClean="0">
                <a:solidFill>
                  <a:srgbClr val="1B357F"/>
                </a:solidFill>
              </a:rPr>
              <a:t>) </a:t>
            </a:r>
          </a:p>
          <a:p>
            <a:pPr marL="0" indent="0">
              <a:spcBef>
                <a:spcPts val="1200"/>
              </a:spcBef>
              <a:buNone/>
            </a:pPr>
            <a:r>
              <a:rPr lang="en-US" altLang="zh-CN" sz="2400" dirty="0" smtClean="0">
                <a:solidFill>
                  <a:srgbClr val="1B357F"/>
                </a:solidFill>
              </a:rPr>
              <a:t>Interview with David Herman: </a:t>
            </a:r>
            <a:r>
              <a:rPr lang="de-DE" sz="2400" u="sng" dirty="0">
                <a:solidFill>
                  <a:srgbClr val="FF0000"/>
                </a:solidFill>
                <a:hlinkClick r:id="rId2"/>
              </a:rPr>
              <a:t>http://cf.hum.uva.nl/narratology/a11_an_interview_with_david_herman.htm</a:t>
            </a:r>
            <a:endParaRPr lang="en-US" altLang="zh-CN" sz="2400" dirty="0" smtClean="0">
              <a:solidFill>
                <a:srgbClr val="FF0000"/>
              </a:solidFill>
            </a:endParaRPr>
          </a:p>
        </p:txBody>
      </p:sp>
      <p:pic>
        <p:nvPicPr>
          <p:cNvPr id="4" name="Grafik 3" descr="Narratology.jpg"/>
          <p:cNvPicPr>
            <a:picLocks noChangeAspect="1"/>
          </p:cNvPicPr>
          <p:nvPr/>
        </p:nvPicPr>
        <p:blipFill>
          <a:blip r:embed="rId3" cstate="print"/>
          <a:stretch>
            <a:fillRect/>
          </a:stretch>
        </p:blipFill>
        <p:spPr>
          <a:xfrm>
            <a:off x="4860032" y="1268760"/>
            <a:ext cx="3888000" cy="1944000"/>
          </a:xfrm>
          <a:prstGeom prst="rect">
            <a:avLst/>
          </a:prstGeom>
        </p:spPr>
      </p:pic>
    </p:spTree>
    <p:extLst>
      <p:ext uri="{BB962C8B-B14F-4D97-AF65-F5344CB8AC3E}">
        <p14:creationId xmlns:p14="http://schemas.microsoft.com/office/powerpoint/2010/main" xmlns="" val="37835314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a:buNone/>
            </a:pPr>
            <a:r>
              <a:rPr lang="de-DE" sz="2400" dirty="0" smtClean="0">
                <a:solidFill>
                  <a:srgbClr val="025198"/>
                </a:solidFill>
              </a:rPr>
              <a:t>Next </a:t>
            </a:r>
            <a:r>
              <a:rPr lang="de-DE" sz="2400" dirty="0" err="1" smtClean="0">
                <a:solidFill>
                  <a:srgbClr val="025198"/>
                </a:solidFill>
              </a:rPr>
              <a:t>and</a:t>
            </a:r>
            <a:r>
              <a:rPr lang="de-DE" sz="2400" dirty="0" smtClean="0">
                <a:solidFill>
                  <a:srgbClr val="025198"/>
                </a:solidFill>
              </a:rPr>
              <a:t> last in </a:t>
            </a:r>
            <a:r>
              <a:rPr lang="de-DE" sz="2400" dirty="0" err="1" smtClean="0">
                <a:solidFill>
                  <a:srgbClr val="025198"/>
                </a:solidFill>
              </a:rPr>
              <a:t>this</a:t>
            </a:r>
            <a:r>
              <a:rPr lang="de-DE" sz="2400" dirty="0" smtClean="0">
                <a:solidFill>
                  <a:srgbClr val="025198"/>
                </a:solidFill>
              </a:rPr>
              <a:t> </a:t>
            </a:r>
            <a:r>
              <a:rPr lang="de-DE" sz="2400" dirty="0" err="1" smtClean="0">
                <a:solidFill>
                  <a:srgbClr val="025198"/>
                </a:solidFill>
              </a:rPr>
              <a:t>course</a:t>
            </a:r>
            <a:r>
              <a:rPr lang="de-DE" sz="2400" dirty="0" smtClean="0">
                <a:solidFill>
                  <a:srgbClr val="025198"/>
                </a:solidFill>
              </a:rPr>
              <a:t> </a:t>
            </a:r>
            <a:r>
              <a:rPr lang="de-DE" sz="2400" dirty="0" err="1" smtClean="0">
                <a:solidFill>
                  <a:srgbClr val="025198"/>
                </a:solidFill>
              </a:rPr>
              <a:t>segment</a:t>
            </a:r>
            <a:r>
              <a:rPr lang="de-DE" sz="2400" dirty="0" smtClean="0">
                <a:solidFill>
                  <a:srgbClr val="025198"/>
                </a:solidFill>
              </a:rPr>
              <a:t>:</a:t>
            </a: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i="1" dirty="0" smtClean="0">
              <a:solidFill>
                <a:srgbClr val="025198"/>
              </a:solidFill>
            </a:endParaRPr>
          </a:p>
          <a:p>
            <a:pPr>
              <a:buNone/>
            </a:pPr>
            <a:endParaRPr lang="de-DE" sz="2400" dirty="0" smtClean="0">
              <a:solidFill>
                <a:srgbClr val="FF0000"/>
              </a:solidFill>
            </a:endParaRPr>
          </a:p>
          <a:p>
            <a:pPr>
              <a:spcBef>
                <a:spcPts val="1200"/>
              </a:spcBef>
              <a:buNone/>
            </a:pPr>
            <a:r>
              <a:rPr lang="de-DE" sz="2400" dirty="0" err="1" smtClean="0">
                <a:solidFill>
                  <a:srgbClr val="025198"/>
                </a:solidFill>
              </a:rPr>
              <a:t>Ecocriticism</a:t>
            </a:r>
            <a:endParaRPr lang="de-DE" sz="2400" dirty="0" smtClean="0">
              <a:solidFill>
                <a:srgbClr val="025198"/>
              </a:solidFill>
            </a:endParaRPr>
          </a:p>
          <a:p>
            <a:r>
              <a:rPr lang="en-US" sz="2000" dirty="0" smtClean="0"/>
              <a:t>“Simply defined, </a:t>
            </a:r>
            <a:r>
              <a:rPr lang="en-US" sz="2000" dirty="0" err="1" smtClean="0"/>
              <a:t>ecocriticism</a:t>
            </a:r>
            <a:r>
              <a:rPr lang="en-US" sz="2000" dirty="0" smtClean="0"/>
              <a:t> is the study of the relationship between literature and the physical </a:t>
            </a:r>
            <a:r>
              <a:rPr lang="de-DE" sz="2000" dirty="0" err="1" smtClean="0"/>
              <a:t>environment</a:t>
            </a:r>
            <a:r>
              <a:rPr lang="de-DE" sz="2000" dirty="0" smtClean="0"/>
              <a:t>' (</a:t>
            </a:r>
            <a:r>
              <a:rPr lang="de-DE" sz="2000" dirty="0" err="1" smtClean="0"/>
              <a:t>Cheryll</a:t>
            </a:r>
            <a:r>
              <a:rPr lang="de-DE" sz="2000" dirty="0" smtClean="0"/>
              <a:t> </a:t>
            </a:r>
            <a:r>
              <a:rPr lang="de-DE" sz="2000" dirty="0" err="1" smtClean="0"/>
              <a:t>Glot-felty</a:t>
            </a:r>
            <a:r>
              <a:rPr lang="de-DE" sz="2000" dirty="0" smtClean="0"/>
              <a:t>) ….“</a:t>
            </a:r>
            <a:endParaRPr lang="en-US" sz="2000" dirty="0" smtClean="0">
              <a:solidFill>
                <a:srgbClr val="025198"/>
              </a:solidFill>
            </a:endParaRPr>
          </a:p>
          <a:p>
            <a:endParaRPr lang="en-US" sz="2000" dirty="0" smtClean="0">
              <a:solidFill>
                <a:srgbClr val="025198"/>
              </a:solidFill>
            </a:endParaRPr>
          </a:p>
          <a:p>
            <a:pPr>
              <a:spcBef>
                <a:spcPts val="0"/>
              </a:spcBef>
              <a:buNone/>
            </a:pPr>
            <a:r>
              <a:rPr lang="de-DE" sz="2000" dirty="0" err="1" smtClean="0">
                <a:solidFill>
                  <a:srgbClr val="025198"/>
                </a:solidFill>
              </a:rPr>
              <a:t>For</a:t>
            </a:r>
            <a:r>
              <a:rPr lang="de-DE" sz="2000" dirty="0" smtClean="0">
                <a:solidFill>
                  <a:srgbClr val="025198"/>
                </a:solidFill>
              </a:rPr>
              <a:t> </a:t>
            </a:r>
            <a:r>
              <a:rPr lang="de-DE" sz="2000" dirty="0" err="1" smtClean="0">
                <a:solidFill>
                  <a:srgbClr val="025198"/>
                </a:solidFill>
              </a:rPr>
              <a:t>discussion</a:t>
            </a:r>
            <a:r>
              <a:rPr lang="de-DE" sz="2000" dirty="0" smtClean="0">
                <a:solidFill>
                  <a:srgbClr val="025198"/>
                </a:solidFill>
              </a:rPr>
              <a:t> </a:t>
            </a:r>
            <a:r>
              <a:rPr lang="de-DE" sz="2000" dirty="0" err="1" smtClean="0">
                <a:solidFill>
                  <a:srgbClr val="025198"/>
                </a:solidFill>
              </a:rPr>
              <a:t>and</a:t>
            </a:r>
            <a:r>
              <a:rPr lang="de-DE" sz="2000" dirty="0" smtClean="0">
                <a:solidFill>
                  <a:srgbClr val="025198"/>
                </a:solidFill>
              </a:rPr>
              <a:t> </a:t>
            </a:r>
            <a:r>
              <a:rPr lang="de-DE" sz="2000" dirty="0" err="1" smtClean="0">
                <a:solidFill>
                  <a:srgbClr val="025198"/>
                </a:solidFill>
              </a:rPr>
              <a:t>analysis</a:t>
            </a:r>
            <a:r>
              <a:rPr lang="de-DE" sz="2000" dirty="0" smtClean="0">
                <a:solidFill>
                  <a:srgbClr val="025198"/>
                </a:solidFill>
              </a:rPr>
              <a:t>: </a:t>
            </a:r>
          </a:p>
          <a:p>
            <a:pPr>
              <a:spcBef>
                <a:spcPts val="0"/>
              </a:spcBef>
              <a:buNone/>
            </a:pPr>
            <a:r>
              <a:rPr lang="de-DE" sz="2000" dirty="0" smtClean="0">
                <a:solidFill>
                  <a:srgbClr val="025198"/>
                </a:solidFill>
              </a:rPr>
              <a:t>YOUR </a:t>
            </a:r>
            <a:r>
              <a:rPr lang="de-DE" sz="2000" dirty="0" err="1" smtClean="0">
                <a:solidFill>
                  <a:srgbClr val="025198"/>
                </a:solidFill>
              </a:rPr>
              <a:t>questions</a:t>
            </a:r>
            <a:endParaRPr lang="de-DE"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r>
              <a:rPr lang="en-US" sz="1800" i="1" dirty="0" smtClean="0">
                <a:solidFill>
                  <a:srgbClr val="025198"/>
                </a:solidFill>
              </a:rPr>
              <a:t>					</a:t>
            </a:r>
            <a:endParaRPr lang="de-DE" sz="1800" i="1" dirty="0" smtClean="0">
              <a:solidFill>
                <a:srgbClr val="025198"/>
              </a:solidFill>
            </a:endParaRPr>
          </a:p>
        </p:txBody>
      </p:sp>
      <p:pic>
        <p:nvPicPr>
          <p:cNvPr id="6" name="Grafik 5" descr="Ecocriticism.png"/>
          <p:cNvPicPr>
            <a:picLocks noChangeAspect="1"/>
          </p:cNvPicPr>
          <p:nvPr/>
        </p:nvPicPr>
        <p:blipFill>
          <a:blip r:embed="rId2" cstate="print"/>
          <a:stretch>
            <a:fillRect/>
          </a:stretch>
        </p:blipFill>
        <p:spPr>
          <a:xfrm>
            <a:off x="4283968" y="4653136"/>
            <a:ext cx="4128441" cy="142272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a:buNone/>
            </a:pPr>
            <a:r>
              <a:rPr lang="de-DE" sz="2400" dirty="0" smtClean="0">
                <a:solidFill>
                  <a:srgbClr val="025198"/>
                </a:solidFill>
              </a:rPr>
              <a:t>Extension </a:t>
            </a:r>
            <a:r>
              <a:rPr lang="de-DE" sz="2400" dirty="0" err="1" smtClean="0">
                <a:solidFill>
                  <a:srgbClr val="025198"/>
                </a:solidFill>
              </a:rPr>
              <a:t>of</a:t>
            </a:r>
            <a:r>
              <a:rPr lang="de-DE" sz="2400" dirty="0" smtClean="0">
                <a:solidFill>
                  <a:srgbClr val="025198"/>
                </a:solidFill>
              </a:rPr>
              <a:t> </a:t>
            </a:r>
            <a:r>
              <a:rPr lang="de-DE" sz="2400" dirty="0" err="1" smtClean="0">
                <a:solidFill>
                  <a:srgbClr val="025198"/>
                </a:solidFill>
              </a:rPr>
              <a:t>cultural</a:t>
            </a:r>
            <a:r>
              <a:rPr lang="de-DE" sz="2400" dirty="0" smtClean="0">
                <a:solidFill>
                  <a:srgbClr val="025198"/>
                </a:solidFill>
              </a:rPr>
              <a:t> </a:t>
            </a:r>
            <a:r>
              <a:rPr lang="de-DE" sz="2400" dirty="0" err="1" smtClean="0">
                <a:solidFill>
                  <a:srgbClr val="025198"/>
                </a:solidFill>
              </a:rPr>
              <a:t>theory</a:t>
            </a:r>
            <a:r>
              <a:rPr lang="de-DE" sz="2400" dirty="0" smtClean="0">
                <a:solidFill>
                  <a:srgbClr val="025198"/>
                </a:solidFill>
              </a:rPr>
              <a:t>:</a:t>
            </a:r>
          </a:p>
          <a:p>
            <a:r>
              <a:rPr lang="de-DE" sz="2400" dirty="0" err="1" smtClean="0">
                <a:solidFill>
                  <a:srgbClr val="025198"/>
                </a:solidFill>
              </a:rPr>
              <a:t>Posthumanism</a:t>
            </a:r>
            <a:r>
              <a:rPr lang="de-DE" sz="2400" dirty="0" smtClean="0">
                <a:solidFill>
                  <a:srgbClr val="025198"/>
                </a:solidFill>
              </a:rPr>
              <a:t> (</a:t>
            </a:r>
            <a:r>
              <a:rPr lang="de-DE" sz="2400" dirty="0" err="1" smtClean="0">
                <a:solidFill>
                  <a:srgbClr val="025198"/>
                </a:solidFill>
              </a:rPr>
              <a:t>brief</a:t>
            </a:r>
            <a:r>
              <a:rPr lang="de-DE" sz="2400" dirty="0" smtClean="0">
                <a:solidFill>
                  <a:srgbClr val="025198"/>
                </a:solidFill>
              </a:rPr>
              <a:t> </a:t>
            </a:r>
            <a:r>
              <a:rPr lang="de-DE" sz="2400" dirty="0" err="1" smtClean="0">
                <a:solidFill>
                  <a:srgbClr val="025198"/>
                </a:solidFill>
              </a:rPr>
              <a:t>introduction</a:t>
            </a:r>
            <a:r>
              <a:rPr lang="de-DE" sz="2400" dirty="0" smtClean="0">
                <a:solidFill>
                  <a:srgbClr val="025198"/>
                </a:solidFill>
              </a:rPr>
              <a:t>)</a:t>
            </a:r>
            <a:endParaRPr lang="de-DE" sz="2400" i="1" dirty="0" smtClean="0">
              <a:solidFill>
                <a:srgbClr val="025198"/>
              </a:solidFill>
            </a:endParaRPr>
          </a:p>
          <a:p>
            <a:pPr>
              <a:buNone/>
            </a:pPr>
            <a:endParaRPr lang="de-DE" sz="2400" dirty="0" smtClean="0">
              <a:solidFill>
                <a:srgbClr val="FF0000"/>
              </a:solidFill>
            </a:endParaRPr>
          </a:p>
          <a:p>
            <a:r>
              <a:rPr lang="en-US" sz="2000" dirty="0" smtClean="0">
                <a:solidFill>
                  <a:srgbClr val="025198"/>
                </a:solidFill>
              </a:rPr>
              <a:t>(Building on Nietzsche, “On Truth and Lies in an Extra-Moral Sense”</a:t>
            </a:r>
          </a:p>
          <a:p>
            <a:r>
              <a:rPr lang="en-US" sz="2000" dirty="0" smtClean="0">
                <a:solidFill>
                  <a:srgbClr val="025198"/>
                </a:solidFill>
              </a:rPr>
              <a:t>Against anthropocentric concepts</a:t>
            </a:r>
          </a:p>
          <a:p>
            <a:r>
              <a:rPr lang="en-US" sz="2000" u="sng" dirty="0" smtClean="0">
                <a:solidFill>
                  <a:srgbClr val="025198"/>
                </a:solidFill>
              </a:rPr>
              <a:t>Handout</a:t>
            </a:r>
            <a:r>
              <a:rPr lang="en-US" sz="2000" dirty="0" smtClean="0">
                <a:solidFill>
                  <a:srgbClr val="025198"/>
                </a:solidFill>
              </a:rPr>
              <a:t>: see e-learning platform</a:t>
            </a:r>
          </a:p>
          <a:p>
            <a:pPr>
              <a:spcBef>
                <a:spcPts val="0"/>
              </a:spcBef>
              <a:buNone/>
            </a:pPr>
            <a:endParaRPr lang="de-DE" sz="2000" dirty="0" smtClean="0">
              <a:solidFill>
                <a:srgbClr val="025198"/>
              </a:solidFill>
            </a:endParaRPr>
          </a:p>
          <a:p>
            <a:pPr>
              <a:spcBef>
                <a:spcPts val="0"/>
              </a:spcBef>
              <a:buNone/>
            </a:pPr>
            <a:endParaRPr lang="de-DE" sz="2000" dirty="0" smtClean="0">
              <a:solidFill>
                <a:srgbClr val="025198"/>
              </a:solidFill>
            </a:endParaRPr>
          </a:p>
          <a:p>
            <a:pPr>
              <a:spcBef>
                <a:spcPts val="0"/>
              </a:spcBef>
              <a:buNone/>
            </a:pPr>
            <a:endParaRPr lang="de-DE" sz="2000" dirty="0" smtClean="0">
              <a:solidFill>
                <a:srgbClr val="025198"/>
              </a:solidFill>
            </a:endParaRPr>
          </a:p>
          <a:p>
            <a:pPr>
              <a:spcBef>
                <a:spcPts val="0"/>
              </a:spcBef>
              <a:buNone/>
            </a:pPr>
            <a:endParaRPr lang="de-DE" sz="2000" dirty="0" smtClean="0">
              <a:solidFill>
                <a:srgbClr val="025198"/>
              </a:solidFill>
            </a:endParaRPr>
          </a:p>
          <a:p>
            <a:pPr>
              <a:spcBef>
                <a:spcPts val="0"/>
              </a:spcBef>
              <a:buNone/>
            </a:pPr>
            <a:r>
              <a:rPr lang="de-DE" sz="2000" dirty="0" err="1" smtClean="0">
                <a:solidFill>
                  <a:srgbClr val="025198"/>
                </a:solidFill>
              </a:rPr>
              <a:t>For</a:t>
            </a:r>
            <a:r>
              <a:rPr lang="de-DE" sz="2000" dirty="0" smtClean="0">
                <a:solidFill>
                  <a:srgbClr val="025198"/>
                </a:solidFill>
              </a:rPr>
              <a:t> </a:t>
            </a:r>
            <a:r>
              <a:rPr lang="de-DE" sz="2000" dirty="0" err="1" smtClean="0">
                <a:solidFill>
                  <a:srgbClr val="025198"/>
                </a:solidFill>
              </a:rPr>
              <a:t>discussion</a:t>
            </a:r>
            <a:r>
              <a:rPr lang="de-DE" sz="2000" dirty="0" smtClean="0">
                <a:solidFill>
                  <a:srgbClr val="025198"/>
                </a:solidFill>
              </a:rPr>
              <a:t> </a:t>
            </a:r>
            <a:r>
              <a:rPr lang="de-DE" sz="2000" dirty="0" err="1" smtClean="0">
                <a:solidFill>
                  <a:srgbClr val="025198"/>
                </a:solidFill>
              </a:rPr>
              <a:t>and</a:t>
            </a:r>
            <a:r>
              <a:rPr lang="de-DE" sz="2000" dirty="0" smtClean="0">
                <a:solidFill>
                  <a:srgbClr val="025198"/>
                </a:solidFill>
              </a:rPr>
              <a:t> </a:t>
            </a:r>
            <a:r>
              <a:rPr lang="de-DE" sz="2000" dirty="0" err="1" smtClean="0">
                <a:solidFill>
                  <a:srgbClr val="025198"/>
                </a:solidFill>
              </a:rPr>
              <a:t>analysis</a:t>
            </a:r>
            <a:r>
              <a:rPr lang="de-DE" sz="2000" dirty="0" smtClean="0">
                <a:solidFill>
                  <a:srgbClr val="025198"/>
                </a:solidFill>
              </a:rPr>
              <a:t>: </a:t>
            </a:r>
          </a:p>
          <a:p>
            <a:pPr>
              <a:spcBef>
                <a:spcPts val="0"/>
              </a:spcBef>
              <a:buNone/>
            </a:pPr>
            <a:r>
              <a:rPr lang="de-DE" sz="2000" dirty="0" err="1" smtClean="0">
                <a:solidFill>
                  <a:srgbClr val="025198"/>
                </a:solidFill>
              </a:rPr>
              <a:t>YOUR</a:t>
            </a:r>
            <a:r>
              <a:rPr lang="de-DE" sz="2000" dirty="0" smtClean="0">
                <a:solidFill>
                  <a:srgbClr val="025198"/>
                </a:solidFill>
              </a:rPr>
              <a:t> </a:t>
            </a:r>
            <a:r>
              <a:rPr lang="de-DE" sz="2000" dirty="0" err="1" smtClean="0">
                <a:solidFill>
                  <a:srgbClr val="025198"/>
                </a:solidFill>
              </a:rPr>
              <a:t>questions</a:t>
            </a:r>
            <a:endParaRPr lang="de-DE"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r>
              <a:rPr lang="en-US" sz="1800" i="1" dirty="0" smtClean="0">
                <a:solidFill>
                  <a:srgbClr val="025198"/>
                </a:solidFill>
              </a:rPr>
              <a:t>					</a:t>
            </a:r>
            <a:endParaRPr lang="de-DE" sz="1800" i="1" dirty="0" smtClean="0">
              <a:solidFill>
                <a:srgbClr val="025198"/>
              </a:solidFill>
            </a:endParaRPr>
          </a:p>
        </p:txBody>
      </p:sp>
      <p:pic>
        <p:nvPicPr>
          <p:cNvPr id="5" name="Grafik 4" descr="Bildergebnis für posthumanism pics"/>
          <p:cNvPicPr/>
          <p:nvPr/>
        </p:nvPicPr>
        <p:blipFill>
          <a:blip r:embed="rId2" cstate="print"/>
          <a:srcRect/>
          <a:stretch>
            <a:fillRect/>
          </a:stretch>
        </p:blipFill>
        <p:spPr bwMode="auto">
          <a:xfrm>
            <a:off x="5580112" y="3933050"/>
            <a:ext cx="3048000" cy="1813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endParaRPr lang="en-US" altLang="zh-CN" sz="2400" dirty="0" smtClean="0">
              <a:solidFill>
                <a:srgbClr val="1B357F"/>
              </a:solidFill>
            </a:endParaRPr>
          </a:p>
          <a:p>
            <a:pPr marL="0" indent="0">
              <a:buNone/>
            </a:pPr>
            <a:r>
              <a:rPr lang="en-US" altLang="zh-CN" sz="2400" dirty="0" smtClean="0">
                <a:solidFill>
                  <a:srgbClr val="1B357F"/>
                </a:solidFill>
              </a:rPr>
              <a:t>Thank you for assisting in these discussions! Our voyage of mutual discovery will now take us …</a:t>
            </a:r>
          </a:p>
          <a:p>
            <a:pPr marL="0" indent="0">
              <a:buNone/>
            </a:pPr>
            <a:endParaRPr lang="en-US" altLang="zh-CN" sz="2400" dirty="0">
              <a:solidFill>
                <a:srgbClr val="1B357F"/>
              </a:solidFill>
            </a:endParaRPr>
          </a:p>
          <a:p>
            <a:pPr marL="0" indent="0">
              <a:buNone/>
            </a:pPr>
            <a:r>
              <a:rPr lang="en-US" altLang="zh-CN" sz="2400" dirty="0" smtClean="0">
                <a:solidFill>
                  <a:srgbClr val="1B357F"/>
                </a:solidFill>
              </a:rPr>
              <a:t>to Essay preparation:</a:t>
            </a:r>
          </a:p>
          <a:p>
            <a:pPr marL="0" indent="0">
              <a:buNone/>
            </a:pPr>
            <a:r>
              <a:rPr lang="en-US" altLang="zh-CN" sz="2400" i="1" dirty="0" err="1" smtClean="0">
                <a:solidFill>
                  <a:srgbClr val="1B357F"/>
                </a:solidFill>
              </a:rPr>
              <a:t>Poststructuralism</a:t>
            </a:r>
            <a:r>
              <a:rPr lang="en-US" altLang="zh-CN" sz="2400" i="1" dirty="0" smtClean="0">
                <a:solidFill>
                  <a:srgbClr val="1B357F"/>
                </a:solidFill>
              </a:rPr>
              <a:t>/deconstruction: relation to other theories that we are discussing; </a:t>
            </a:r>
            <a:r>
              <a:rPr lang="en-US" altLang="zh-CN" sz="2400" dirty="0" smtClean="0">
                <a:solidFill>
                  <a:srgbClr val="1B357F"/>
                </a:solidFill>
              </a:rPr>
              <a:t>(and then) </a:t>
            </a:r>
            <a:r>
              <a:rPr lang="en-US" altLang="zh-CN" sz="2400" i="1" dirty="0" smtClean="0">
                <a:solidFill>
                  <a:srgbClr val="1B357F"/>
                </a:solidFill>
              </a:rPr>
              <a:t>helpfulness of any of the theories for understanding literature </a:t>
            </a:r>
            <a:r>
              <a:rPr lang="en-US" altLang="zh-CN" sz="2400" dirty="0" smtClean="0">
                <a:solidFill>
                  <a:srgbClr val="1B357F"/>
                </a:solidFill>
              </a:rPr>
              <a:t>(see e-learning platform for the precise task)</a:t>
            </a:r>
            <a:endParaRPr lang="en-US" altLang="zh-CN" sz="2400" i="1" dirty="0" smtClean="0">
              <a:solidFill>
                <a:srgbClr val="1B357F"/>
              </a:solidFill>
            </a:endParaRPr>
          </a:p>
          <a:p>
            <a:pPr>
              <a:buNone/>
            </a:pPr>
            <a:endParaRPr lang="de-DE" sz="2000" dirty="0" smtClean="0"/>
          </a:p>
          <a:p>
            <a:pPr>
              <a:buNone/>
            </a:pPr>
            <a:r>
              <a:rPr lang="de-DE" sz="2000" dirty="0" smtClean="0">
                <a:solidFill>
                  <a:srgbClr val="FF0000"/>
                </a:solidFill>
              </a:rPr>
              <a:t>NB. </a:t>
            </a:r>
            <a:r>
              <a:rPr lang="de-DE" sz="2000" dirty="0" err="1" smtClean="0">
                <a:solidFill>
                  <a:srgbClr val="FF0000"/>
                </a:solidFill>
              </a:rPr>
              <a:t>Please</a:t>
            </a:r>
            <a:r>
              <a:rPr lang="de-DE" sz="2000" dirty="0" smtClean="0">
                <a:solidFill>
                  <a:srgbClr val="FF0000"/>
                </a:solidFill>
              </a:rPr>
              <a:t> </a:t>
            </a:r>
            <a:r>
              <a:rPr lang="de-DE" sz="2000" dirty="0" err="1" smtClean="0">
                <a:solidFill>
                  <a:srgbClr val="FF0000"/>
                </a:solidFill>
              </a:rPr>
              <a:t>read</a:t>
            </a:r>
            <a:r>
              <a:rPr lang="de-DE" sz="2000" dirty="0" smtClean="0">
                <a:solidFill>
                  <a:srgbClr val="FF0000"/>
                </a:solidFill>
              </a:rPr>
              <a:t> </a:t>
            </a:r>
            <a:r>
              <a:rPr lang="de-DE" sz="2000" dirty="0" err="1" smtClean="0">
                <a:solidFill>
                  <a:srgbClr val="FF0000"/>
                </a:solidFill>
              </a:rPr>
              <a:t>the</a:t>
            </a:r>
            <a:r>
              <a:rPr lang="de-DE" sz="2000" dirty="0" smtClean="0">
                <a:solidFill>
                  <a:srgbClr val="FF0000"/>
                </a:solidFill>
              </a:rPr>
              <a:t> </a:t>
            </a:r>
            <a:r>
              <a:rPr lang="de-DE" sz="2000" dirty="0" err="1" smtClean="0">
                <a:solidFill>
                  <a:srgbClr val="FF0000"/>
                </a:solidFill>
              </a:rPr>
              <a:t>literary</a:t>
            </a:r>
            <a:r>
              <a:rPr lang="de-DE" sz="2000" dirty="0" smtClean="0">
                <a:solidFill>
                  <a:srgbClr val="FF0000"/>
                </a:solidFill>
              </a:rPr>
              <a:t> </a:t>
            </a:r>
            <a:r>
              <a:rPr lang="de-DE" sz="2000" dirty="0" err="1" smtClean="0">
                <a:solidFill>
                  <a:srgbClr val="FF0000"/>
                </a:solidFill>
              </a:rPr>
              <a:t>works</a:t>
            </a:r>
            <a:r>
              <a:rPr lang="de-DE" sz="2000" dirty="0" smtClean="0">
                <a:solidFill>
                  <a:srgbClr val="FF0000"/>
                </a:solidFill>
              </a:rPr>
              <a:t> in </a:t>
            </a:r>
            <a:r>
              <a:rPr lang="de-DE" sz="2000" dirty="0" err="1" smtClean="0">
                <a:solidFill>
                  <a:srgbClr val="FF0000"/>
                </a:solidFill>
              </a:rPr>
              <a:t>good</a:t>
            </a:r>
            <a:r>
              <a:rPr lang="de-DE" sz="2000" dirty="0" smtClean="0">
                <a:solidFill>
                  <a:srgbClr val="FF0000"/>
                </a:solidFill>
              </a:rPr>
              <a:t> time!</a:t>
            </a:r>
            <a:endParaRPr lang="de-DE" sz="2000" dirty="0">
              <a:solidFill>
                <a:srgbClr val="FF0000"/>
              </a:solidFill>
            </a:endParaRPr>
          </a:p>
        </p:txBody>
      </p:sp>
    </p:spTree>
    <p:extLst>
      <p:ext uri="{BB962C8B-B14F-4D97-AF65-F5344CB8AC3E}">
        <p14:creationId xmlns:p14="http://schemas.microsoft.com/office/powerpoint/2010/main" xmlns="" val="1587135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Spring 2018</a:t>
            </a:r>
          </a:p>
          <a:p>
            <a:pPr marL="0" indent="0">
              <a:buNone/>
            </a:pPr>
            <a:endParaRPr lang="de-DE" altLang="zh-CN" dirty="0"/>
          </a:p>
          <a:p>
            <a:pPr marL="0" indent="0">
              <a:buNone/>
            </a:pPr>
            <a:r>
              <a:rPr lang="de-DE" altLang="zh-CN" sz="2400" b="1" dirty="0" err="1" smtClean="0">
                <a:solidFill>
                  <a:srgbClr val="1B357F"/>
                </a:solidFill>
              </a:rPr>
              <a:t>And</a:t>
            </a:r>
            <a:r>
              <a:rPr lang="de-DE" altLang="zh-CN" sz="2400" b="1" dirty="0" smtClean="0">
                <a:solidFill>
                  <a:srgbClr val="1B357F"/>
                </a:solidFill>
              </a:rPr>
              <a:t>: A </a:t>
            </a:r>
            <a:r>
              <a:rPr lang="de-DE" altLang="zh-CN" sz="2400" b="1" dirty="0" err="1" smtClean="0">
                <a:solidFill>
                  <a:srgbClr val="1B357F"/>
                </a:solidFill>
              </a:rPr>
              <a:t>sincere</a:t>
            </a:r>
            <a:r>
              <a:rPr lang="de-DE" altLang="zh-CN" sz="2400" b="1" dirty="0" smtClean="0">
                <a:solidFill>
                  <a:srgbClr val="1B357F"/>
                </a:solidFill>
              </a:rPr>
              <a:t> </a:t>
            </a:r>
            <a:r>
              <a:rPr lang="de-DE" altLang="zh-CN" sz="2400" b="1" dirty="0" err="1" smtClean="0">
                <a:solidFill>
                  <a:srgbClr val="1B357F"/>
                </a:solidFill>
              </a:rPr>
              <a:t>word</a:t>
            </a:r>
            <a:r>
              <a:rPr lang="de-DE" altLang="zh-CN" sz="2400" b="1" dirty="0" smtClean="0">
                <a:solidFill>
                  <a:srgbClr val="1B357F"/>
                </a:solidFill>
              </a:rPr>
              <a:t> </a:t>
            </a:r>
            <a:r>
              <a:rPr lang="de-DE" altLang="zh-CN" sz="2400" b="1" dirty="0" err="1" smtClean="0">
                <a:solidFill>
                  <a:srgbClr val="1B357F"/>
                </a:solidFill>
              </a:rPr>
              <a:t>of</a:t>
            </a:r>
            <a:r>
              <a:rPr lang="de-DE" altLang="zh-CN" sz="2400" b="1" dirty="0" smtClean="0">
                <a:solidFill>
                  <a:srgbClr val="1B357F"/>
                </a:solidFill>
              </a:rPr>
              <a:t> </a:t>
            </a:r>
            <a:r>
              <a:rPr lang="de-DE" altLang="zh-CN" sz="2400" b="1" dirty="0" err="1" smtClean="0">
                <a:solidFill>
                  <a:srgbClr val="1B357F"/>
                </a:solidFill>
              </a:rPr>
              <a:t>praise</a:t>
            </a:r>
            <a:r>
              <a:rPr lang="de-DE" altLang="zh-CN" sz="2400" b="1" dirty="0" smtClean="0">
                <a:solidFill>
                  <a:srgbClr val="1B357F"/>
                </a:solidFill>
              </a:rPr>
              <a:t> </a:t>
            </a:r>
            <a:r>
              <a:rPr lang="de-DE" altLang="zh-CN" sz="2400" b="1" dirty="0" err="1" smtClean="0">
                <a:solidFill>
                  <a:srgbClr val="1B357F"/>
                </a:solidFill>
              </a:rPr>
              <a:t>for</a:t>
            </a:r>
            <a:r>
              <a:rPr lang="de-DE" altLang="zh-CN" sz="2400" b="1" dirty="0" smtClean="0">
                <a:solidFill>
                  <a:srgbClr val="1B357F"/>
                </a:solidFill>
              </a:rPr>
              <a:t> </a:t>
            </a:r>
            <a:r>
              <a:rPr lang="de-DE" altLang="zh-CN" sz="2400" b="1" dirty="0" err="1" smtClean="0">
                <a:solidFill>
                  <a:srgbClr val="1B357F"/>
                </a:solidFill>
              </a:rPr>
              <a:t>the</a:t>
            </a:r>
            <a:r>
              <a:rPr lang="de-DE" altLang="zh-CN" sz="2400" b="1" dirty="0" smtClean="0">
                <a:solidFill>
                  <a:srgbClr val="1B357F"/>
                </a:solidFill>
              </a:rPr>
              <a:t> </a:t>
            </a:r>
          </a:p>
          <a:p>
            <a:pPr marL="0" indent="0">
              <a:buNone/>
            </a:pPr>
            <a:r>
              <a:rPr lang="de-DE" altLang="zh-CN" sz="2400" b="1" dirty="0" smtClean="0">
                <a:solidFill>
                  <a:srgbClr val="1B357F"/>
                </a:solidFill>
              </a:rPr>
              <a:t>Chinese </a:t>
            </a:r>
            <a:r>
              <a:rPr lang="de-DE" altLang="zh-CN" sz="2400" b="1" dirty="0" err="1" smtClean="0">
                <a:solidFill>
                  <a:srgbClr val="1B357F"/>
                </a:solidFill>
              </a:rPr>
              <a:t>government</a:t>
            </a:r>
            <a:endParaRPr lang="en-US" altLang="zh-CN" sz="2400" b="1" dirty="0">
              <a:solidFill>
                <a:srgbClr val="1B357F"/>
              </a:solidFill>
            </a:endParaRPr>
          </a:p>
        </p:txBody>
      </p:sp>
    </p:spTree>
    <p:extLst>
      <p:ext uri="{BB962C8B-B14F-4D97-AF65-F5344CB8AC3E}">
        <p14:creationId xmlns:p14="http://schemas.microsoft.com/office/powerpoint/2010/main" xmlns="" val="1668230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Next on our menu:</a:t>
            </a:r>
          </a:p>
          <a:p>
            <a:pPr marL="0" indent="0">
              <a:buNone/>
            </a:pPr>
            <a:endParaRPr lang="en-US" altLang="zh-CN" sz="2400" dirty="0" smtClean="0">
              <a:solidFill>
                <a:srgbClr val="1B357F"/>
              </a:solidFill>
            </a:endParaRPr>
          </a:p>
          <a:p>
            <a:pPr marL="0" indent="0">
              <a:buNone/>
            </a:pPr>
            <a:r>
              <a:rPr lang="en-US" altLang="zh-CN" sz="2400" b="1" dirty="0" smtClean="0">
                <a:solidFill>
                  <a:srgbClr val="1B357F"/>
                </a:solidFill>
              </a:rPr>
              <a:t>A further little literary analysis, to exemplify</a:t>
            </a:r>
          </a:p>
          <a:p>
            <a:endParaRPr lang="de-DE" dirty="0"/>
          </a:p>
        </p:txBody>
      </p:sp>
      <p:pic>
        <p:nvPicPr>
          <p:cNvPr id="4" name="Grafik 3" descr="Literature.jpg"/>
          <p:cNvPicPr>
            <a:picLocks noChangeAspect="1"/>
          </p:cNvPicPr>
          <p:nvPr/>
        </p:nvPicPr>
        <p:blipFill>
          <a:blip r:embed="rId2" cstate="print"/>
          <a:stretch>
            <a:fillRect/>
          </a:stretch>
        </p:blipFill>
        <p:spPr>
          <a:xfrm>
            <a:off x="2627784" y="3429000"/>
            <a:ext cx="3837840" cy="2556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b="1" dirty="0" smtClean="0">
                <a:solidFill>
                  <a:srgbClr val="FF0000"/>
                </a:solidFill>
              </a:rPr>
              <a:t>Literary analysis, to exemplify</a:t>
            </a:r>
          </a:p>
          <a:p>
            <a:pPr marL="0" indent="0">
              <a:buNone/>
            </a:pPr>
            <a:endParaRPr lang="en-US" altLang="zh-CN" sz="2400" b="1" dirty="0" smtClean="0">
              <a:solidFill>
                <a:srgbClr val="1B357F"/>
              </a:solidFill>
            </a:endParaRPr>
          </a:p>
          <a:p>
            <a:pPr marL="0" indent="0">
              <a:spcBef>
                <a:spcPts val="0"/>
              </a:spcBef>
              <a:buNone/>
            </a:pPr>
            <a:r>
              <a:rPr lang="en-US" altLang="zh-CN" sz="2400" b="1" dirty="0" err="1" smtClean="0">
                <a:solidFill>
                  <a:srgbClr val="1B357F"/>
                </a:solidFill>
              </a:rPr>
              <a:t>Ee</a:t>
            </a:r>
            <a:r>
              <a:rPr lang="en-US" altLang="zh-CN" sz="2400" b="1" dirty="0" smtClean="0">
                <a:solidFill>
                  <a:srgbClr val="1B357F"/>
                </a:solidFill>
              </a:rPr>
              <a:t> </a:t>
            </a:r>
            <a:r>
              <a:rPr lang="en-US" altLang="zh-CN" sz="2400" b="1" dirty="0" err="1" smtClean="0">
                <a:solidFill>
                  <a:srgbClr val="1B357F"/>
                </a:solidFill>
              </a:rPr>
              <a:t>Tiang</a:t>
            </a:r>
            <a:r>
              <a:rPr lang="en-US" altLang="zh-CN" sz="2400" b="1" dirty="0" smtClean="0">
                <a:solidFill>
                  <a:srgbClr val="1B357F"/>
                </a:solidFill>
              </a:rPr>
              <a:t> Hong, “</a:t>
            </a:r>
            <a:r>
              <a:rPr lang="en-US" altLang="zh-CN" sz="2400" b="1" dirty="0" err="1" smtClean="0">
                <a:solidFill>
                  <a:srgbClr val="1B357F"/>
                </a:solidFill>
              </a:rPr>
              <a:t>Tranquerah</a:t>
            </a:r>
            <a:r>
              <a:rPr lang="en-US" altLang="zh-CN" sz="2400" b="1" dirty="0" smtClean="0">
                <a:solidFill>
                  <a:srgbClr val="1B357F"/>
                </a:solidFill>
              </a:rPr>
              <a:t> Road”</a:t>
            </a:r>
          </a:p>
          <a:p>
            <a:pPr marL="0" indent="0">
              <a:spcBef>
                <a:spcPts val="0"/>
              </a:spcBef>
              <a:buNone/>
            </a:pPr>
            <a:r>
              <a:rPr lang="en-US" altLang="zh-CN" sz="1800" dirty="0" smtClean="0">
                <a:solidFill>
                  <a:srgbClr val="1B357F"/>
                </a:solidFill>
              </a:rPr>
              <a:t>(</a:t>
            </a:r>
            <a:r>
              <a:rPr lang="en-US" altLang="zh-CN" sz="1800" dirty="0" err="1" smtClean="0">
                <a:solidFill>
                  <a:srgbClr val="1B357F"/>
                </a:solidFill>
              </a:rPr>
              <a:t>Tranquerah</a:t>
            </a:r>
            <a:r>
              <a:rPr lang="en-US" altLang="zh-CN" sz="1800" dirty="0" smtClean="0">
                <a:solidFill>
                  <a:srgbClr val="1B357F"/>
                </a:solidFill>
              </a:rPr>
              <a:t>/</a:t>
            </a:r>
            <a:r>
              <a:rPr lang="en-US" altLang="zh-CN" sz="1800" dirty="0" err="1" smtClean="0">
                <a:solidFill>
                  <a:srgbClr val="1B357F"/>
                </a:solidFill>
              </a:rPr>
              <a:t>Tengkera</a:t>
            </a:r>
            <a:r>
              <a:rPr lang="en-US" altLang="zh-CN" sz="1800" dirty="0" smtClean="0">
                <a:solidFill>
                  <a:srgbClr val="1B357F"/>
                </a:solidFill>
              </a:rPr>
              <a:t>, Malacca/Melaka)</a:t>
            </a:r>
          </a:p>
          <a:p>
            <a:pPr marL="0" indent="0">
              <a:spcBef>
                <a:spcPts val="0"/>
              </a:spcBef>
              <a:buNone/>
            </a:pPr>
            <a:endParaRPr lang="en-US" altLang="zh-CN" sz="2400" b="1" dirty="0" smtClean="0">
              <a:solidFill>
                <a:srgbClr val="1B357F"/>
              </a:solidFill>
            </a:endParaRPr>
          </a:p>
          <a:p>
            <a:pPr>
              <a:spcBef>
                <a:spcPts val="1800"/>
              </a:spcBef>
              <a:buNone/>
            </a:pPr>
            <a:r>
              <a:rPr lang="en-US" sz="2400" dirty="0" smtClean="0"/>
              <a:t>Poor relative, yet well-connected,</a:t>
            </a:r>
            <a:endParaRPr lang="de-DE" sz="2400" dirty="0" smtClean="0"/>
          </a:p>
          <a:p>
            <a:pPr>
              <a:spcBef>
                <a:spcPts val="0"/>
              </a:spcBef>
              <a:buNone/>
            </a:pPr>
            <a:r>
              <a:rPr lang="en-US" sz="2400" dirty="0" smtClean="0"/>
              <a:t>same line, same age as </a:t>
            </a:r>
            <a:r>
              <a:rPr lang="en-US" sz="2400" dirty="0" err="1" smtClean="0"/>
              <a:t>Heeren</a:t>
            </a:r>
            <a:r>
              <a:rPr lang="en-US" sz="2400" dirty="0" smtClean="0"/>
              <a:t> Street</a:t>
            </a:r>
            <a:endParaRPr lang="de-DE" sz="2400" dirty="0" smtClean="0"/>
          </a:p>
          <a:p>
            <a:pPr>
              <a:spcBef>
                <a:spcPts val="0"/>
              </a:spcBef>
              <a:buNone/>
            </a:pPr>
            <a:r>
              <a:rPr lang="en-US" sz="2400" dirty="0" smtClean="0"/>
              <a:t>(more or less, who knows?),</a:t>
            </a:r>
            <a:endParaRPr lang="de-DE" sz="2400" dirty="0" smtClean="0"/>
          </a:p>
          <a:p>
            <a:pPr>
              <a:spcBef>
                <a:spcPts val="0"/>
              </a:spcBef>
              <a:buNone/>
            </a:pPr>
            <a:r>
              <a:rPr lang="en-US" sz="2400" dirty="0" smtClean="0"/>
              <a:t>the long road comes and goes ….</a:t>
            </a:r>
            <a:endParaRPr lang="de-DE" sz="2400" dirty="0" smtClean="0"/>
          </a:p>
          <a:p>
            <a:pPr marL="0" indent="0">
              <a:buNone/>
            </a:pPr>
            <a:endParaRPr lang="en-US" altLang="zh-CN" sz="2400" b="1" dirty="0" smtClean="0">
              <a:solidFill>
                <a:srgbClr val="1B357F"/>
              </a:solidFill>
            </a:endParaRPr>
          </a:p>
          <a:p>
            <a:pPr marL="0" indent="0">
              <a:buNone/>
            </a:pPr>
            <a:endParaRPr lang="en-US" altLang="zh-CN" sz="2400" b="1" dirty="0" smtClean="0">
              <a:solidFill>
                <a:srgbClr val="1B357F"/>
              </a:solidFill>
            </a:endParaRPr>
          </a:p>
          <a:p>
            <a:endParaRPr lang="de-DE" dirty="0"/>
          </a:p>
        </p:txBody>
      </p:sp>
      <p:pic>
        <p:nvPicPr>
          <p:cNvPr id="5" name="Grafik 4" descr="Tranquerah-Road.jpg"/>
          <p:cNvPicPr>
            <a:picLocks noChangeAspect="1"/>
          </p:cNvPicPr>
          <p:nvPr/>
        </p:nvPicPr>
        <p:blipFill>
          <a:blip r:embed="rId2" cstate="print"/>
          <a:stretch>
            <a:fillRect/>
          </a:stretch>
        </p:blipFill>
        <p:spPr>
          <a:xfrm>
            <a:off x="5724128" y="1340768"/>
            <a:ext cx="3120000" cy="2340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As the literary samples show, two questions will help to enable the application of any theory:</a:t>
            </a:r>
          </a:p>
          <a:p>
            <a:pPr marL="0" indent="0">
              <a:buNone/>
            </a:pPr>
            <a:endParaRPr lang="en-US" altLang="zh-CN" sz="2400" dirty="0" smtClean="0">
              <a:solidFill>
                <a:srgbClr val="1B357F"/>
              </a:solidFill>
            </a:endParaRPr>
          </a:p>
          <a:p>
            <a:pPr marL="0" indent="0">
              <a:buNone/>
            </a:pPr>
            <a:r>
              <a:rPr lang="en-US" altLang="zh-CN" sz="2400" b="1" dirty="0" smtClean="0">
                <a:solidFill>
                  <a:srgbClr val="1B357F"/>
                </a:solidFill>
              </a:rPr>
              <a:t>(1) Why is this part of the text formulated/phrased in just this way? What alternatives would there be?</a:t>
            </a:r>
          </a:p>
          <a:p>
            <a:pPr marL="0" indent="0">
              <a:buNone/>
            </a:pPr>
            <a:r>
              <a:rPr lang="en-US" altLang="zh-CN" sz="2400" b="1" dirty="0" smtClean="0">
                <a:solidFill>
                  <a:srgbClr val="1B357F"/>
                </a:solidFill>
              </a:rPr>
              <a:t>(2) What is unspoken/invisible/concealed on the text surface?</a:t>
            </a:r>
          </a:p>
          <a:p>
            <a:pPr marL="0" indent="0">
              <a:spcBef>
                <a:spcPts val="0"/>
              </a:spcBef>
              <a:buNone/>
            </a:pPr>
            <a:r>
              <a:rPr lang="de-DE" sz="2400" i="1" dirty="0" smtClean="0">
                <a:solidFill>
                  <a:srgbClr val="025198"/>
                </a:solidFill>
              </a:rPr>
              <a:t>		</a:t>
            </a:r>
          </a:p>
          <a:p>
            <a:pPr marL="0" indent="0">
              <a:spcBef>
                <a:spcPts val="0"/>
              </a:spcBef>
              <a:buNone/>
            </a:pPr>
            <a:r>
              <a:rPr lang="de-DE" sz="2400" i="1" dirty="0" smtClean="0">
                <a:solidFill>
                  <a:srgbClr val="025198"/>
                </a:solidFill>
              </a:rPr>
              <a:t>		</a:t>
            </a:r>
            <a:r>
              <a:rPr lang="de-DE" sz="2400" i="1" dirty="0" err="1" smtClean="0">
                <a:solidFill>
                  <a:srgbClr val="025198"/>
                </a:solidFill>
              </a:rPr>
              <a:t>Remember</a:t>
            </a:r>
            <a:r>
              <a:rPr lang="de-DE" sz="2400" i="1" dirty="0" smtClean="0">
                <a:solidFill>
                  <a:srgbClr val="025198"/>
                </a:solidFill>
              </a:rPr>
              <a:t>: The </a:t>
            </a:r>
            <a:r>
              <a:rPr lang="de-DE" sz="2400" i="1" dirty="0" err="1" smtClean="0">
                <a:solidFill>
                  <a:srgbClr val="025198"/>
                </a:solidFill>
              </a:rPr>
              <a:t>pipe</a:t>
            </a:r>
            <a:r>
              <a:rPr lang="de-DE" sz="2400" i="1" dirty="0" smtClean="0">
                <a:solidFill>
                  <a:srgbClr val="025198"/>
                </a:solidFill>
              </a:rPr>
              <a:t> </a:t>
            </a:r>
            <a:r>
              <a:rPr lang="de-DE" sz="2400" i="1" dirty="0" err="1" smtClean="0">
                <a:solidFill>
                  <a:srgbClr val="025198"/>
                </a:solidFill>
              </a:rPr>
              <a:t>that</a:t>
            </a:r>
            <a:r>
              <a:rPr lang="de-DE" sz="2400" i="1" dirty="0" smtClean="0">
                <a:solidFill>
                  <a:srgbClr val="025198"/>
                </a:solidFill>
              </a:rPr>
              <a:t> </a:t>
            </a:r>
          </a:p>
          <a:p>
            <a:pPr marL="0" indent="0">
              <a:spcBef>
                <a:spcPts val="0"/>
              </a:spcBef>
              <a:buNone/>
            </a:pPr>
            <a:r>
              <a:rPr lang="de-DE" sz="2400" i="1" dirty="0" smtClean="0">
                <a:solidFill>
                  <a:srgbClr val="025198"/>
                </a:solidFill>
              </a:rPr>
              <a:t>		</a:t>
            </a:r>
            <a:r>
              <a:rPr lang="de-DE" sz="2400" i="1" dirty="0" err="1" smtClean="0">
                <a:solidFill>
                  <a:srgbClr val="025198"/>
                </a:solidFill>
              </a:rPr>
              <a:t>is</a:t>
            </a:r>
            <a:r>
              <a:rPr lang="de-DE" sz="2400" i="1" dirty="0" smtClean="0">
                <a:solidFill>
                  <a:srgbClr val="025198"/>
                </a:solidFill>
              </a:rPr>
              <a:t> not a </a:t>
            </a:r>
            <a:r>
              <a:rPr lang="de-DE" sz="2400" i="1" dirty="0" err="1" smtClean="0">
                <a:solidFill>
                  <a:srgbClr val="025198"/>
                </a:solidFill>
              </a:rPr>
              <a:t>pipe</a:t>
            </a:r>
            <a:endParaRPr lang="en-US" altLang="zh-CN" sz="2400" b="1" dirty="0" smtClean="0">
              <a:solidFill>
                <a:srgbClr val="1B357F"/>
              </a:solidFill>
            </a:endParaRPr>
          </a:p>
          <a:p>
            <a:endParaRPr lang="de-DE" dirty="0"/>
          </a:p>
        </p:txBody>
      </p:sp>
      <p:pic>
        <p:nvPicPr>
          <p:cNvPr id="4" name="Bild 3" descr="Magritte-1928-1.jpg"/>
          <p:cNvPicPr>
            <a:picLocks noChangeAspect="1"/>
          </p:cNvPicPr>
          <p:nvPr/>
        </p:nvPicPr>
        <p:blipFill>
          <a:blip r:embed="rId2" cstate="print"/>
          <a:stretch>
            <a:fillRect/>
          </a:stretch>
        </p:blipFill>
        <p:spPr>
          <a:xfrm>
            <a:off x="6012160" y="4437112"/>
            <a:ext cx="2427715" cy="1692000"/>
          </a:xfrm>
          <a:prstGeom prst="rect">
            <a:avLst/>
          </a:prstGeom>
        </p:spPr>
      </p:pic>
    </p:spTree>
    <p:extLst>
      <p:ext uri="{BB962C8B-B14F-4D97-AF65-F5344CB8AC3E}">
        <p14:creationId xmlns:p14="http://schemas.microsoft.com/office/powerpoint/2010/main" xmlns="" val="684727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endParaRPr lang="en-US" altLang="zh-CN" sz="2400" dirty="0" smtClean="0">
              <a:solidFill>
                <a:srgbClr val="1B357F"/>
              </a:solidFill>
            </a:endParaRPr>
          </a:p>
          <a:p>
            <a:pPr marL="0" indent="0">
              <a:buNone/>
            </a:pPr>
            <a:r>
              <a:rPr lang="en-US" altLang="zh-CN" sz="2400" dirty="0" smtClean="0">
                <a:solidFill>
                  <a:srgbClr val="1B357F"/>
                </a:solidFill>
              </a:rPr>
              <a:t>Next on our menu:</a:t>
            </a:r>
          </a:p>
          <a:p>
            <a:pPr marL="0" indent="0">
              <a:buNone/>
            </a:pPr>
            <a:endParaRPr lang="en-US" altLang="zh-CN" sz="2400" dirty="0" smtClean="0">
              <a:solidFill>
                <a:srgbClr val="1B357F"/>
              </a:solidFill>
            </a:endParaRPr>
          </a:p>
          <a:p>
            <a:pPr marL="0" indent="0">
              <a:buNone/>
            </a:pPr>
            <a:r>
              <a:rPr lang="en-US" altLang="zh-CN" sz="2400" b="1" i="1" dirty="0" smtClean="0">
                <a:solidFill>
                  <a:srgbClr val="1B357F"/>
                </a:solidFill>
              </a:rPr>
              <a:t>Questions of Cultural Identity </a:t>
            </a:r>
          </a:p>
          <a:p>
            <a:pPr marL="0" indent="0">
              <a:buNone/>
            </a:pPr>
            <a:r>
              <a:rPr lang="en-US" altLang="zh-CN" sz="2400" b="1" dirty="0" smtClean="0">
                <a:solidFill>
                  <a:srgbClr val="1B357F"/>
                </a:solidFill>
              </a:rPr>
              <a:t>(Stuart Hall and colleagues)</a:t>
            </a:r>
          </a:p>
          <a:p>
            <a:pPr algn="ctr">
              <a:buNone/>
            </a:pPr>
            <a:endParaRPr lang="de-DE" dirty="0"/>
          </a:p>
        </p:txBody>
      </p:sp>
      <p:pic>
        <p:nvPicPr>
          <p:cNvPr id="4" name="Grafik 3" descr="Stuart-Hall-Questions.jpg"/>
          <p:cNvPicPr>
            <a:picLocks noChangeAspect="1"/>
          </p:cNvPicPr>
          <p:nvPr/>
        </p:nvPicPr>
        <p:blipFill>
          <a:blip r:embed="rId2" cstate="print"/>
          <a:stretch>
            <a:fillRect/>
          </a:stretch>
        </p:blipFill>
        <p:spPr>
          <a:xfrm>
            <a:off x="5508104" y="2060848"/>
            <a:ext cx="2243160" cy="3348000"/>
          </a:xfrm>
          <a:prstGeom prst="rect">
            <a:avLst/>
          </a:prstGeom>
        </p:spPr>
      </p:pic>
    </p:spTree>
    <p:extLst>
      <p:ext uri="{BB962C8B-B14F-4D97-AF65-F5344CB8AC3E}">
        <p14:creationId xmlns:p14="http://schemas.microsoft.com/office/powerpoint/2010/main" xmlns="" val="982175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2132856"/>
            <a:ext cx="8229600" cy="4248894"/>
          </a:xfrm>
        </p:spPr>
        <p:txBody>
          <a:bodyPr/>
          <a:lstStyle/>
          <a:p>
            <a:pPr marL="0" indent="0">
              <a:spcAft>
                <a:spcPts val="1200"/>
              </a:spcAft>
              <a:buNone/>
            </a:pPr>
            <a:r>
              <a:rPr lang="en-US" altLang="zh-CN" sz="2400" b="1" dirty="0" smtClean="0">
                <a:solidFill>
                  <a:srgbClr val="1B357F"/>
                </a:solidFill>
              </a:rPr>
              <a:t>Questions of cultural identity</a:t>
            </a:r>
          </a:p>
          <a:p>
            <a:pPr marL="0" indent="0">
              <a:spcBef>
                <a:spcPts val="2400"/>
              </a:spcBef>
              <a:buNone/>
            </a:pPr>
            <a:r>
              <a:rPr lang="en-US" sz="2000" dirty="0"/>
              <a:t>We have a distinct idea of an object, that remains invariable and uninterrupted through a supposed variation of time; and this idea we call </a:t>
            </a:r>
            <a:r>
              <a:rPr lang="en-US" sz="2000" dirty="0" smtClean="0"/>
              <a:t>identity. … Identity </a:t>
            </a:r>
            <a:r>
              <a:rPr lang="en-US" sz="2000" dirty="0"/>
              <a:t>is nothing really belonging to these different perceptions, and uniting them together; but is merely a quality, which we attribute to </a:t>
            </a:r>
            <a:r>
              <a:rPr lang="en-US" sz="2000" dirty="0" smtClean="0"/>
              <a:t>them.</a:t>
            </a:r>
            <a:r>
              <a:rPr lang="en-US" sz="2000" dirty="0"/>
              <a:t> </a:t>
            </a:r>
            <a:r>
              <a:rPr lang="en-US" sz="2000" dirty="0" smtClean="0"/>
              <a:t>Self </a:t>
            </a:r>
            <a:r>
              <a:rPr lang="en-US" sz="2000" dirty="0"/>
              <a:t>or person is not any one impression, but that to which our several impressions </a:t>
            </a:r>
            <a:r>
              <a:rPr lang="en-US" sz="2000" dirty="0" smtClean="0"/>
              <a:t>are </a:t>
            </a:r>
            <a:r>
              <a:rPr lang="en-US" sz="2000" dirty="0"/>
              <a:t>supposed to have a </a:t>
            </a:r>
            <a:r>
              <a:rPr lang="en-US" sz="2000" dirty="0" smtClean="0"/>
              <a:t>reference.</a:t>
            </a:r>
            <a:r>
              <a:rPr lang="en-US" sz="2000" dirty="0"/>
              <a:t> But there is no impression constant and invariable</a:t>
            </a:r>
            <a:r>
              <a:rPr lang="en-US" sz="2000" dirty="0" smtClean="0"/>
              <a:t>.</a:t>
            </a:r>
            <a:r>
              <a:rPr lang="en-US" sz="2000" dirty="0"/>
              <a:t> </a:t>
            </a:r>
            <a:r>
              <a:rPr lang="en-US" sz="2000" dirty="0" smtClean="0"/>
              <a:t>They </a:t>
            </a:r>
            <a:r>
              <a:rPr lang="en-US" sz="2000" dirty="0"/>
              <a:t>are nothing but a bundle or collection of different perceptions, which succeed each other with an inconceivable rapidity, and are in a perpetual flux and movement</a:t>
            </a:r>
            <a:r>
              <a:rPr lang="en-US" sz="2000" dirty="0" smtClean="0"/>
              <a:t>. (David Hume, 1739)</a:t>
            </a:r>
            <a:endParaRPr lang="en-US" altLang="zh-CN" sz="2000" b="1" dirty="0" smtClean="0">
              <a:solidFill>
                <a:srgbClr val="1B357F"/>
              </a:solidFill>
            </a:endParaRPr>
          </a:p>
          <a:p>
            <a:endParaRPr lang="de-DE" dirty="0"/>
          </a:p>
        </p:txBody>
      </p:sp>
      <p:pic>
        <p:nvPicPr>
          <p:cNvPr id="4" name="Grafik 3" descr="David-Hume.jpg"/>
          <p:cNvPicPr>
            <a:picLocks noChangeAspect="1"/>
          </p:cNvPicPr>
          <p:nvPr/>
        </p:nvPicPr>
        <p:blipFill>
          <a:blip r:embed="rId2" cstate="print"/>
          <a:stretch>
            <a:fillRect/>
          </a:stretch>
        </p:blipFill>
        <p:spPr>
          <a:xfrm>
            <a:off x="6228184" y="1124744"/>
            <a:ext cx="2009567" cy="1692000"/>
          </a:xfrm>
          <a:prstGeom prst="rect">
            <a:avLst/>
          </a:prstGeom>
        </p:spPr>
      </p:pic>
    </p:spTree>
    <p:extLst>
      <p:ext uri="{BB962C8B-B14F-4D97-AF65-F5344CB8AC3E}">
        <p14:creationId xmlns:p14="http://schemas.microsoft.com/office/powerpoint/2010/main" xmlns="" val="1132066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spcAft>
                <a:spcPts val="1200"/>
              </a:spcAft>
              <a:buNone/>
            </a:pPr>
            <a:r>
              <a:rPr lang="en-US" altLang="zh-CN" sz="2400" b="1" dirty="0" smtClean="0">
                <a:solidFill>
                  <a:srgbClr val="1B357F"/>
                </a:solidFill>
              </a:rPr>
              <a:t>Questions of cultural identity</a:t>
            </a:r>
          </a:p>
          <a:p>
            <a:pPr marL="0" indent="0">
              <a:buNone/>
            </a:pPr>
            <a:r>
              <a:rPr lang="en-US" sz="2000" dirty="0" smtClean="0"/>
              <a:t>(</a:t>
            </a:r>
            <a:r>
              <a:rPr lang="en-US" sz="2000" i="1" dirty="0" smtClean="0"/>
              <a:t>Stuart Hall</a:t>
            </a:r>
            <a:r>
              <a:rPr lang="en-US" sz="2000" dirty="0" smtClean="0"/>
              <a:t>) Identities are about how we are represented, they are constituted within representation</a:t>
            </a:r>
          </a:p>
          <a:p>
            <a:pPr marL="0" indent="0">
              <a:buNone/>
            </a:pPr>
            <a:r>
              <a:rPr lang="en-US" sz="2000" dirty="0" smtClean="0"/>
              <a:t>From the </a:t>
            </a:r>
            <a:r>
              <a:rPr lang="en-US" sz="2000" dirty="0" err="1" smtClean="0"/>
              <a:t>Lacanian</a:t>
            </a:r>
            <a:r>
              <a:rPr lang="en-US" sz="2000" dirty="0" smtClean="0"/>
              <a:t> </a:t>
            </a:r>
          </a:p>
          <a:p>
            <a:pPr marL="0" indent="0">
              <a:buNone/>
            </a:pPr>
            <a:r>
              <a:rPr lang="en-US" sz="2000" dirty="0" smtClean="0"/>
              <a:t>‘Mirror Stage’ to ……………</a:t>
            </a:r>
          </a:p>
          <a:p>
            <a:pPr marL="0" indent="0" algn="ctr">
              <a:buNone/>
            </a:pPr>
            <a:endParaRPr lang="en-US" altLang="zh-CN" sz="2000" b="1" dirty="0" smtClean="0">
              <a:solidFill>
                <a:srgbClr val="1B357F"/>
              </a:solidFill>
            </a:endParaRPr>
          </a:p>
          <a:p>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86200" y="3352800"/>
            <a:ext cx="4767579" cy="3024000"/>
          </a:xfrm>
          <a:prstGeom prst="rect">
            <a:avLst/>
          </a:prstGeom>
        </p:spPr>
      </p:pic>
    </p:spTree>
    <p:extLst>
      <p:ext uri="{BB962C8B-B14F-4D97-AF65-F5344CB8AC3E}">
        <p14:creationId xmlns:p14="http://schemas.microsoft.com/office/powerpoint/2010/main" xmlns="" val="32554197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spcAft>
                <a:spcPts val="1200"/>
              </a:spcAft>
              <a:buNone/>
            </a:pPr>
            <a:r>
              <a:rPr lang="en-US" altLang="zh-CN" sz="2400" b="1" dirty="0" smtClean="0">
                <a:solidFill>
                  <a:srgbClr val="1B357F"/>
                </a:solidFill>
              </a:rPr>
              <a:t>Is there a ‘decentering’ of our knowledge?</a:t>
            </a:r>
            <a:endParaRPr lang="en-US" altLang="zh-CN" sz="2400" b="1" dirty="0">
              <a:solidFill>
                <a:srgbClr val="1B357F"/>
              </a:solidFill>
            </a:endParaRPr>
          </a:p>
          <a:p>
            <a:pPr marL="0" indent="0">
              <a:buNone/>
            </a:pPr>
            <a:r>
              <a:rPr lang="de-DE" sz="2000" i="1" dirty="0" smtClean="0"/>
              <a:t>Reminder:</a:t>
            </a:r>
            <a:r>
              <a:rPr lang="de-DE" sz="2000" dirty="0" smtClean="0"/>
              <a:t> </a:t>
            </a:r>
            <a:r>
              <a:rPr lang="de-DE" sz="2000" dirty="0" err="1" smtClean="0"/>
              <a:t>From</a:t>
            </a:r>
            <a:r>
              <a:rPr lang="de-DE" sz="2000" dirty="0" smtClean="0"/>
              <a:t> </a:t>
            </a:r>
            <a:r>
              <a:rPr lang="de-DE" sz="2000" dirty="0" err="1" smtClean="0"/>
              <a:t>astronomy</a:t>
            </a:r>
            <a:r>
              <a:rPr lang="de-DE" sz="2000" dirty="0" smtClean="0"/>
              <a:t> to </a:t>
            </a:r>
            <a:r>
              <a:rPr lang="de-DE" sz="2000" dirty="0" err="1" smtClean="0"/>
              <a:t>subnuclear</a:t>
            </a:r>
            <a:r>
              <a:rPr lang="de-DE" sz="2000" dirty="0" smtClean="0"/>
              <a:t> </a:t>
            </a:r>
            <a:r>
              <a:rPr lang="de-DE" sz="2000" dirty="0" err="1" smtClean="0"/>
              <a:t>theoretical</a:t>
            </a:r>
            <a:r>
              <a:rPr lang="de-DE" sz="2000" dirty="0" smtClean="0"/>
              <a:t> </a:t>
            </a:r>
            <a:r>
              <a:rPr lang="de-DE" sz="2000" dirty="0" err="1" smtClean="0"/>
              <a:t>physics</a:t>
            </a:r>
            <a:r>
              <a:rPr lang="de-DE" sz="2000" dirty="0" smtClean="0"/>
              <a:t>, </a:t>
            </a:r>
            <a:r>
              <a:rPr lang="de-DE" sz="2000" dirty="0" err="1" smtClean="0"/>
              <a:t>research</a:t>
            </a:r>
            <a:r>
              <a:rPr lang="de-DE" sz="2000" dirty="0" smtClean="0"/>
              <a:t> </a:t>
            </a:r>
            <a:r>
              <a:rPr lang="de-DE" sz="2000" dirty="0" err="1" smtClean="0"/>
              <a:t>hypotheses</a:t>
            </a:r>
            <a:r>
              <a:rPr lang="de-DE" sz="2000" dirty="0" smtClean="0"/>
              <a:t> </a:t>
            </a:r>
            <a:r>
              <a:rPr lang="de-DE" sz="2000" dirty="0" err="1" smtClean="0"/>
              <a:t>produce</a:t>
            </a:r>
            <a:r>
              <a:rPr lang="de-DE" sz="2000" dirty="0" smtClean="0"/>
              <a:t> ‘</a:t>
            </a:r>
            <a:r>
              <a:rPr lang="de-DE" sz="2000" dirty="0" err="1" smtClean="0"/>
              <a:t>signifiers</a:t>
            </a:r>
            <a:r>
              <a:rPr lang="de-DE" sz="2000" dirty="0" smtClean="0"/>
              <a:t>‘. These </a:t>
            </a:r>
            <a:r>
              <a:rPr lang="de-DE" sz="2000" dirty="0" err="1" smtClean="0"/>
              <a:t>are</a:t>
            </a:r>
            <a:r>
              <a:rPr lang="de-DE" sz="2000" dirty="0" smtClean="0"/>
              <a:t> not </a:t>
            </a:r>
            <a:r>
              <a:rPr lang="de-DE" sz="2000" dirty="0" err="1" smtClean="0"/>
              <a:t>identical</a:t>
            </a:r>
            <a:r>
              <a:rPr lang="de-DE" sz="2000" dirty="0" smtClean="0"/>
              <a:t> </a:t>
            </a:r>
            <a:r>
              <a:rPr lang="de-DE" sz="2000" dirty="0" err="1" smtClean="0"/>
              <a:t>with</a:t>
            </a:r>
            <a:r>
              <a:rPr lang="de-DE" sz="2000" dirty="0" smtClean="0"/>
              <a:t> ‘</a:t>
            </a:r>
            <a:r>
              <a:rPr lang="de-DE" sz="2000" dirty="0" err="1" smtClean="0"/>
              <a:t>signifieds</a:t>
            </a:r>
            <a:r>
              <a:rPr lang="de-DE" sz="2000" dirty="0" smtClean="0"/>
              <a:t>‘, </a:t>
            </a:r>
            <a:r>
              <a:rPr lang="de-DE" sz="2000" dirty="0" err="1" smtClean="0"/>
              <a:t>which</a:t>
            </a:r>
            <a:r>
              <a:rPr lang="de-DE" sz="2000" dirty="0" smtClean="0"/>
              <a:t> </a:t>
            </a:r>
            <a:r>
              <a:rPr lang="de-DE" sz="2000" dirty="0" err="1" smtClean="0"/>
              <a:t>are</a:t>
            </a:r>
            <a:r>
              <a:rPr lang="de-DE" sz="2000" dirty="0" smtClean="0"/>
              <a:t> </a:t>
            </a:r>
            <a:r>
              <a:rPr lang="de-DE" sz="2000" dirty="0" err="1" smtClean="0"/>
              <a:t>difficult</a:t>
            </a:r>
            <a:r>
              <a:rPr lang="de-DE" sz="2000" dirty="0" smtClean="0"/>
              <a:t> </a:t>
            </a:r>
            <a:r>
              <a:rPr lang="de-DE" sz="2000" dirty="0" err="1" smtClean="0"/>
              <a:t>to</a:t>
            </a:r>
            <a:r>
              <a:rPr lang="de-DE" sz="2000" dirty="0" smtClean="0"/>
              <a:t> </a:t>
            </a:r>
            <a:r>
              <a:rPr lang="de-DE" sz="2000" dirty="0" err="1" smtClean="0"/>
              <a:t>deduce</a:t>
            </a:r>
            <a:r>
              <a:rPr lang="de-DE" sz="2000" dirty="0" smtClean="0"/>
              <a:t>. (As </a:t>
            </a:r>
            <a:r>
              <a:rPr lang="de-DE" sz="2000" dirty="0" err="1" smtClean="0"/>
              <a:t>for</a:t>
            </a:r>
            <a:r>
              <a:rPr lang="de-DE" sz="2000" dirty="0" smtClean="0"/>
              <a:t> </a:t>
            </a:r>
            <a:r>
              <a:rPr lang="de-DE" sz="2000" dirty="0" err="1" smtClean="0"/>
              <a:t>observed</a:t>
            </a:r>
            <a:r>
              <a:rPr lang="de-DE" sz="2000" dirty="0" smtClean="0"/>
              <a:t> </a:t>
            </a:r>
            <a:r>
              <a:rPr lang="de-DE" sz="2000" dirty="0" err="1" smtClean="0"/>
              <a:t>objects</a:t>
            </a:r>
            <a:r>
              <a:rPr lang="de-DE" sz="2000" dirty="0" smtClean="0"/>
              <a:t>: </a:t>
            </a:r>
            <a:r>
              <a:rPr lang="de-DE" sz="2000" dirty="0" err="1" smtClean="0"/>
              <a:t>their</a:t>
            </a:r>
            <a:r>
              <a:rPr lang="de-DE" sz="2000" dirty="0" smtClean="0"/>
              <a:t> </a:t>
            </a:r>
            <a:r>
              <a:rPr lang="de-DE" sz="2000" dirty="0" err="1" smtClean="0"/>
              <a:t>shape</a:t>
            </a:r>
            <a:r>
              <a:rPr lang="de-DE" sz="2000" dirty="0" smtClean="0"/>
              <a:t> </a:t>
            </a:r>
            <a:r>
              <a:rPr lang="de-DE" sz="2000" dirty="0" err="1" smtClean="0"/>
              <a:t>is</a:t>
            </a:r>
            <a:r>
              <a:rPr lang="de-DE" sz="2000" dirty="0" smtClean="0"/>
              <a:t> </a:t>
            </a:r>
            <a:r>
              <a:rPr lang="de-DE" sz="2000" dirty="0" err="1" smtClean="0"/>
              <a:t>dependent</a:t>
            </a:r>
            <a:r>
              <a:rPr lang="de-DE" sz="2000" dirty="0" smtClean="0"/>
              <a:t> on </a:t>
            </a:r>
            <a:r>
              <a:rPr lang="de-DE" sz="2000" dirty="0" err="1" smtClean="0"/>
              <a:t>the</a:t>
            </a:r>
            <a:r>
              <a:rPr lang="de-DE" sz="2000" dirty="0" smtClean="0"/>
              <a:t> </a:t>
            </a:r>
            <a:r>
              <a:rPr lang="de-DE" sz="2000" dirty="0" err="1" smtClean="0"/>
              <a:t>kind</a:t>
            </a:r>
            <a:r>
              <a:rPr lang="de-DE" sz="2000" dirty="0" smtClean="0"/>
              <a:t> </a:t>
            </a:r>
            <a:r>
              <a:rPr lang="de-DE" sz="2000" dirty="0" err="1" smtClean="0"/>
              <a:t>of</a:t>
            </a:r>
            <a:r>
              <a:rPr lang="de-DE" sz="2000" dirty="0" smtClean="0"/>
              <a:t> </a:t>
            </a:r>
            <a:r>
              <a:rPr lang="de-DE" sz="2000" dirty="0" err="1" smtClean="0"/>
              <a:t>observation</a:t>
            </a:r>
            <a:r>
              <a:rPr lang="de-DE" sz="2000" dirty="0" smtClean="0"/>
              <a:t>.) </a:t>
            </a:r>
          </a:p>
          <a:p>
            <a:pPr marL="0" indent="0">
              <a:buNone/>
            </a:pPr>
            <a:endParaRPr lang="de-DE" sz="2400" dirty="0"/>
          </a:p>
          <a:p>
            <a:pPr marL="0" indent="0">
              <a:buNone/>
            </a:pPr>
            <a:r>
              <a:rPr lang="de-DE" sz="2000" dirty="0" smtClean="0"/>
              <a:t>…… </a:t>
            </a:r>
            <a:r>
              <a:rPr lang="de-DE" sz="2000" dirty="0" err="1" smtClean="0"/>
              <a:t>And</a:t>
            </a:r>
            <a:r>
              <a:rPr lang="de-DE" sz="2000" dirty="0" smtClean="0"/>
              <a:t> in </a:t>
            </a:r>
            <a:r>
              <a:rPr lang="de-DE" sz="2000" dirty="0" err="1" smtClean="0"/>
              <a:t>culture</a:t>
            </a:r>
            <a:r>
              <a:rPr lang="de-DE" sz="2000" dirty="0" smtClean="0"/>
              <a:t>? </a:t>
            </a:r>
          </a:p>
          <a:p>
            <a:pPr marL="0" indent="0">
              <a:spcBef>
                <a:spcPts val="0"/>
              </a:spcBef>
              <a:buNone/>
            </a:pPr>
            <a:endParaRPr lang="de-DE" sz="2400" i="1" dirty="0" smtClean="0">
              <a:solidFill>
                <a:srgbClr val="025198"/>
              </a:solidFill>
            </a:endParaRPr>
          </a:p>
          <a:p>
            <a:pPr marL="0" indent="0">
              <a:spcBef>
                <a:spcPts val="0"/>
              </a:spcBef>
              <a:buNone/>
            </a:pPr>
            <a:r>
              <a:rPr lang="de-DE" sz="2000" i="1" dirty="0" err="1" smtClean="0">
                <a:solidFill>
                  <a:srgbClr val="025198"/>
                </a:solidFill>
              </a:rPr>
              <a:t>Reminder</a:t>
            </a:r>
            <a:r>
              <a:rPr lang="de-DE" sz="2000" i="1" dirty="0" smtClean="0">
                <a:solidFill>
                  <a:srgbClr val="025198"/>
                </a:solidFill>
              </a:rPr>
              <a:t>:</a:t>
            </a:r>
            <a:r>
              <a:rPr lang="de-DE" sz="2000" dirty="0" smtClean="0">
                <a:solidFill>
                  <a:srgbClr val="025198"/>
                </a:solidFill>
              </a:rPr>
              <a:t> </a:t>
            </a:r>
            <a:r>
              <a:rPr lang="de-DE" sz="2000" dirty="0" err="1" smtClean="0">
                <a:solidFill>
                  <a:srgbClr val="025198"/>
                </a:solidFill>
              </a:rPr>
              <a:t>Magritte‘s</a:t>
            </a:r>
            <a:r>
              <a:rPr lang="de-DE" sz="2000" dirty="0" smtClean="0">
                <a:solidFill>
                  <a:srgbClr val="025198"/>
                </a:solidFill>
              </a:rPr>
              <a:t> ‘</a:t>
            </a:r>
            <a:r>
              <a:rPr lang="de-DE" sz="2000" dirty="0" err="1" smtClean="0">
                <a:solidFill>
                  <a:srgbClr val="025198"/>
                </a:solidFill>
              </a:rPr>
              <a:t>pipe</a:t>
            </a:r>
            <a:r>
              <a:rPr lang="de-DE" sz="2000" dirty="0" smtClean="0">
                <a:solidFill>
                  <a:srgbClr val="025198"/>
                </a:solidFill>
              </a:rPr>
              <a:t>‘ </a:t>
            </a:r>
            <a:r>
              <a:rPr lang="de-DE" sz="2000" dirty="0" err="1" smtClean="0">
                <a:solidFill>
                  <a:srgbClr val="025198"/>
                </a:solidFill>
              </a:rPr>
              <a:t>which</a:t>
            </a:r>
            <a:r>
              <a:rPr lang="de-DE" sz="2000" dirty="0" smtClean="0">
                <a:solidFill>
                  <a:srgbClr val="025198"/>
                </a:solidFill>
              </a:rPr>
              <a:t> </a:t>
            </a:r>
            <a:r>
              <a:rPr lang="de-DE" sz="2000" dirty="0" err="1" smtClean="0">
                <a:solidFill>
                  <a:srgbClr val="025198"/>
                </a:solidFill>
              </a:rPr>
              <a:t>is</a:t>
            </a:r>
            <a:r>
              <a:rPr lang="de-DE" sz="2000" dirty="0" smtClean="0">
                <a:solidFill>
                  <a:srgbClr val="025198"/>
                </a:solidFill>
              </a:rPr>
              <a:t> </a:t>
            </a:r>
          </a:p>
          <a:p>
            <a:pPr marL="0" indent="0">
              <a:spcBef>
                <a:spcPts val="0"/>
              </a:spcBef>
              <a:buNone/>
            </a:pPr>
            <a:r>
              <a:rPr lang="de-DE" sz="2000" dirty="0" smtClean="0">
                <a:solidFill>
                  <a:srgbClr val="025198"/>
                </a:solidFill>
              </a:rPr>
              <a:t>not a </a:t>
            </a:r>
            <a:r>
              <a:rPr lang="de-DE" sz="2000" dirty="0" err="1" smtClean="0">
                <a:solidFill>
                  <a:srgbClr val="025198"/>
                </a:solidFill>
              </a:rPr>
              <a:t>pipe</a:t>
            </a:r>
            <a:endParaRPr lang="de-DE" sz="2000" dirty="0">
              <a:solidFill>
                <a:srgbClr val="025198"/>
              </a:solidFill>
            </a:endParaRPr>
          </a:p>
        </p:txBody>
      </p:sp>
      <p:pic>
        <p:nvPicPr>
          <p:cNvPr id="4" name="Bild 3" descr="Magritte-1928-1.jpg"/>
          <p:cNvPicPr>
            <a:picLocks noChangeAspect="1"/>
          </p:cNvPicPr>
          <p:nvPr/>
        </p:nvPicPr>
        <p:blipFill>
          <a:blip r:embed="rId2" cstate="print"/>
          <a:stretch>
            <a:fillRect/>
          </a:stretch>
        </p:blipFill>
        <p:spPr>
          <a:xfrm>
            <a:off x="5796136" y="4293096"/>
            <a:ext cx="2427715" cy="1692000"/>
          </a:xfrm>
          <a:prstGeom prst="rect">
            <a:avLst/>
          </a:prstGeom>
        </p:spPr>
      </p:pic>
    </p:spTree>
    <p:extLst>
      <p:ext uri="{BB962C8B-B14F-4D97-AF65-F5344CB8AC3E}">
        <p14:creationId xmlns:p14="http://schemas.microsoft.com/office/powerpoint/2010/main" xmlns="" val="747303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r>
              <a:rPr lang="de-DE" sz="2400" dirty="0" smtClean="0">
                <a:solidFill>
                  <a:srgbClr val="025198"/>
                </a:solidFill>
              </a:rPr>
              <a:t>Stuart Hall &amp; Paul du Gay, </a:t>
            </a:r>
            <a:r>
              <a:rPr lang="de-DE" sz="2400" dirty="0" err="1" smtClean="0">
                <a:solidFill>
                  <a:srgbClr val="025198"/>
                </a:solidFill>
              </a:rPr>
              <a:t>ed</a:t>
            </a:r>
            <a:r>
              <a:rPr lang="de-DE" sz="2400" dirty="0" smtClean="0">
                <a:solidFill>
                  <a:srgbClr val="025198"/>
                </a:solidFill>
              </a:rPr>
              <a:t>. </a:t>
            </a:r>
            <a:r>
              <a:rPr lang="de-DE" sz="2400" i="1" dirty="0" err="1" smtClean="0">
                <a:solidFill>
                  <a:srgbClr val="025198"/>
                </a:solidFill>
              </a:rPr>
              <a:t>Questions</a:t>
            </a:r>
            <a:r>
              <a:rPr lang="de-DE" sz="2400" i="1" dirty="0" smtClean="0">
                <a:solidFill>
                  <a:srgbClr val="025198"/>
                </a:solidFill>
              </a:rPr>
              <a:t> </a:t>
            </a:r>
            <a:r>
              <a:rPr lang="de-DE" sz="2400" i="1" dirty="0" err="1" smtClean="0">
                <a:solidFill>
                  <a:srgbClr val="025198"/>
                </a:solidFill>
              </a:rPr>
              <a:t>of</a:t>
            </a:r>
            <a:r>
              <a:rPr lang="de-DE" sz="2400" i="1" dirty="0" smtClean="0">
                <a:solidFill>
                  <a:srgbClr val="025198"/>
                </a:solidFill>
              </a:rPr>
              <a:t> Cultural Identity</a:t>
            </a:r>
            <a:endParaRPr lang="de-DE" sz="2400" dirty="0" smtClean="0">
              <a:solidFill>
                <a:srgbClr val="025198"/>
              </a:solidFill>
            </a:endParaRPr>
          </a:p>
          <a:p>
            <a:pPr>
              <a:buNone/>
            </a:pPr>
            <a:r>
              <a:rPr lang="de-DE" sz="2400" dirty="0" smtClean="0">
                <a:solidFill>
                  <a:srgbClr val="025198"/>
                </a:solidFill>
              </a:rPr>
              <a:t>	</a:t>
            </a:r>
            <a:endParaRPr lang="de-DE" sz="2400" i="1" dirty="0" smtClean="0">
              <a:solidFill>
                <a:srgbClr val="025198"/>
              </a:solidFill>
            </a:endParaRPr>
          </a:p>
          <a:p>
            <a:pPr>
              <a:spcBef>
                <a:spcPts val="1200"/>
              </a:spcBef>
              <a:buNone/>
            </a:pPr>
            <a:r>
              <a:rPr lang="de-DE" sz="2400" dirty="0" err="1" smtClean="0">
                <a:solidFill>
                  <a:srgbClr val="025198"/>
                </a:solidFill>
              </a:rPr>
              <a:t>Homi</a:t>
            </a:r>
            <a:r>
              <a:rPr lang="de-DE" sz="2400" dirty="0" smtClean="0">
                <a:solidFill>
                  <a:srgbClr val="025198"/>
                </a:solidFill>
              </a:rPr>
              <a:t> K. </a:t>
            </a:r>
            <a:r>
              <a:rPr lang="de-DE" sz="2400" dirty="0" err="1" smtClean="0">
                <a:solidFill>
                  <a:srgbClr val="025198"/>
                </a:solidFill>
              </a:rPr>
              <a:t>Bhabha</a:t>
            </a:r>
            <a:r>
              <a:rPr lang="de-DE" sz="2400" dirty="0" smtClean="0">
                <a:solidFill>
                  <a:srgbClr val="025198"/>
                </a:solidFill>
              </a:rPr>
              <a:t> “</a:t>
            </a:r>
            <a:r>
              <a:rPr lang="de-DE" sz="2400" dirty="0" err="1" smtClean="0">
                <a:solidFill>
                  <a:srgbClr val="025198"/>
                </a:solidFill>
              </a:rPr>
              <a:t>Culture‘s</a:t>
            </a:r>
            <a:r>
              <a:rPr lang="de-DE" sz="2400" dirty="0" smtClean="0">
                <a:solidFill>
                  <a:srgbClr val="025198"/>
                </a:solidFill>
              </a:rPr>
              <a:t> In-</a:t>
            </a:r>
            <a:r>
              <a:rPr lang="de-DE" sz="2400" dirty="0" err="1" smtClean="0">
                <a:solidFill>
                  <a:srgbClr val="025198"/>
                </a:solidFill>
              </a:rPr>
              <a:t>Between</a:t>
            </a:r>
            <a:r>
              <a:rPr lang="de-DE" sz="2400" dirty="0" smtClean="0">
                <a:solidFill>
                  <a:srgbClr val="025198"/>
                </a:solidFill>
              </a:rPr>
              <a:t>“ </a:t>
            </a:r>
            <a:r>
              <a:rPr lang="de-DE" sz="2400" dirty="0" smtClean="0">
                <a:solidFill>
                  <a:srgbClr val="FF0000"/>
                </a:solidFill>
              </a:rPr>
              <a:t>Optional </a:t>
            </a:r>
            <a:r>
              <a:rPr lang="de-DE" sz="2400" dirty="0" err="1" smtClean="0">
                <a:solidFill>
                  <a:srgbClr val="FF0000"/>
                </a:solidFill>
              </a:rPr>
              <a:t>extension</a:t>
            </a:r>
            <a:endParaRPr lang="de-DE" sz="2400" dirty="0" smtClean="0">
              <a:solidFill>
                <a:srgbClr val="025198"/>
              </a:solidFill>
            </a:endParaRPr>
          </a:p>
          <a:p>
            <a:pPr>
              <a:spcBef>
                <a:spcPts val="0"/>
              </a:spcBef>
              <a:buNone/>
            </a:pPr>
            <a:endParaRPr lang="en-US"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r>
              <a:rPr lang="en-US" sz="1800" i="1" dirty="0" smtClean="0">
                <a:solidFill>
                  <a:srgbClr val="025198"/>
                </a:solidFill>
              </a:rPr>
              <a:t>					</a:t>
            </a:r>
            <a:endParaRPr lang="de-DE" sz="1800" i="1" dirty="0" smtClean="0">
              <a:solidFill>
                <a:srgbClr val="025198"/>
              </a:solidFill>
            </a:endParaRPr>
          </a:p>
        </p:txBody>
      </p:sp>
      <p:pic>
        <p:nvPicPr>
          <p:cNvPr id="6" name="Grafik 5" descr="Homi-Bhabha.gif"/>
          <p:cNvPicPr>
            <a:picLocks noChangeAspect="1"/>
          </p:cNvPicPr>
          <p:nvPr/>
        </p:nvPicPr>
        <p:blipFill>
          <a:blip r:embed="rId2" cstate="print"/>
          <a:stretch>
            <a:fillRect/>
          </a:stretch>
        </p:blipFill>
        <p:spPr>
          <a:xfrm>
            <a:off x="6012160" y="4005064"/>
            <a:ext cx="1852253" cy="1980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r>
              <a:rPr lang="de-DE" sz="2400" dirty="0" smtClean="0">
                <a:solidFill>
                  <a:srgbClr val="025198"/>
                </a:solidFill>
              </a:rPr>
              <a:t>Stuart Hall &amp; Paul du Gay, </a:t>
            </a:r>
            <a:r>
              <a:rPr lang="de-DE" sz="2400" dirty="0" err="1" smtClean="0">
                <a:solidFill>
                  <a:srgbClr val="025198"/>
                </a:solidFill>
              </a:rPr>
              <a:t>ed</a:t>
            </a:r>
            <a:r>
              <a:rPr lang="de-DE" sz="2400" dirty="0" smtClean="0">
                <a:solidFill>
                  <a:srgbClr val="025198"/>
                </a:solidFill>
              </a:rPr>
              <a:t>. </a:t>
            </a:r>
            <a:r>
              <a:rPr lang="de-DE" sz="2400" i="1" dirty="0" err="1" smtClean="0">
                <a:solidFill>
                  <a:srgbClr val="025198"/>
                </a:solidFill>
              </a:rPr>
              <a:t>Questions</a:t>
            </a:r>
            <a:r>
              <a:rPr lang="de-DE" sz="2400" i="1" dirty="0" smtClean="0">
                <a:solidFill>
                  <a:srgbClr val="025198"/>
                </a:solidFill>
              </a:rPr>
              <a:t> </a:t>
            </a:r>
            <a:r>
              <a:rPr lang="de-DE" sz="2400" i="1" dirty="0" err="1" smtClean="0">
                <a:solidFill>
                  <a:srgbClr val="025198"/>
                </a:solidFill>
              </a:rPr>
              <a:t>of</a:t>
            </a:r>
            <a:r>
              <a:rPr lang="de-DE" sz="2400" i="1" dirty="0" smtClean="0">
                <a:solidFill>
                  <a:srgbClr val="025198"/>
                </a:solidFill>
              </a:rPr>
              <a:t> Cultural Identity</a:t>
            </a:r>
            <a:endParaRPr lang="de-DE" sz="2400" dirty="0" smtClean="0">
              <a:solidFill>
                <a:srgbClr val="025198"/>
              </a:solidFill>
            </a:endParaRPr>
          </a:p>
          <a:p>
            <a:pPr>
              <a:buNone/>
            </a:pPr>
            <a:r>
              <a:rPr lang="de-DE" sz="2400" dirty="0" smtClean="0">
                <a:solidFill>
                  <a:srgbClr val="025198"/>
                </a:solidFill>
              </a:rPr>
              <a:t>	</a:t>
            </a:r>
            <a:endParaRPr lang="de-DE" sz="2400" i="1" dirty="0" smtClean="0">
              <a:solidFill>
                <a:srgbClr val="025198"/>
              </a:solidFill>
            </a:endParaRPr>
          </a:p>
          <a:p>
            <a:pPr>
              <a:spcBef>
                <a:spcPts val="1200"/>
              </a:spcBef>
              <a:buNone/>
            </a:pPr>
            <a:r>
              <a:rPr lang="de-DE" sz="2400" dirty="0" smtClean="0">
                <a:solidFill>
                  <a:srgbClr val="025198"/>
                </a:solidFill>
              </a:rPr>
              <a:t>Lawrence </a:t>
            </a:r>
            <a:r>
              <a:rPr lang="de-DE" sz="2400" dirty="0" err="1" smtClean="0">
                <a:solidFill>
                  <a:srgbClr val="025198"/>
                </a:solidFill>
              </a:rPr>
              <a:t>Grossberg</a:t>
            </a:r>
            <a:r>
              <a:rPr lang="de-DE" sz="2400" dirty="0" smtClean="0">
                <a:solidFill>
                  <a:srgbClr val="025198"/>
                </a:solidFill>
              </a:rPr>
              <a:t> “Identity </a:t>
            </a:r>
            <a:r>
              <a:rPr lang="de-DE" sz="2400" dirty="0" err="1" smtClean="0">
                <a:solidFill>
                  <a:srgbClr val="025198"/>
                </a:solidFill>
              </a:rPr>
              <a:t>and</a:t>
            </a:r>
            <a:r>
              <a:rPr lang="de-DE" sz="2400" dirty="0" smtClean="0">
                <a:solidFill>
                  <a:srgbClr val="025198"/>
                </a:solidFill>
              </a:rPr>
              <a:t> Cultural Studies…“</a:t>
            </a:r>
            <a:r>
              <a:rPr lang="de-DE" sz="2400" dirty="0" smtClean="0">
                <a:solidFill>
                  <a:srgbClr val="FF0000"/>
                </a:solidFill>
              </a:rPr>
              <a:t> Optional </a:t>
            </a:r>
            <a:r>
              <a:rPr lang="de-DE" sz="2400" dirty="0" err="1" smtClean="0">
                <a:solidFill>
                  <a:srgbClr val="FF0000"/>
                </a:solidFill>
              </a:rPr>
              <a:t>extension</a:t>
            </a:r>
            <a:endParaRPr lang="de-DE" sz="2400" dirty="0" smtClean="0">
              <a:solidFill>
                <a:srgbClr val="025198"/>
              </a:solidFill>
            </a:endParaRPr>
          </a:p>
          <a:p>
            <a:pPr>
              <a:buNone/>
            </a:pPr>
            <a:r>
              <a:rPr lang="en-US" sz="2000" dirty="0" smtClean="0">
                <a:solidFill>
                  <a:srgbClr val="025198"/>
                </a:solidFill>
              </a:rPr>
              <a:t>	</a:t>
            </a:r>
          </a:p>
          <a:p>
            <a:pPr>
              <a:spcBef>
                <a:spcPts val="0"/>
              </a:spcBef>
              <a:buNone/>
            </a:pPr>
            <a:endParaRPr lang="en-US" sz="2000" dirty="0" smtClean="0">
              <a:solidFill>
                <a:srgbClr val="025198"/>
              </a:solidFill>
            </a:endParaRPr>
          </a:p>
          <a:p>
            <a:pPr>
              <a:spcBef>
                <a:spcPts val="0"/>
              </a:spcBef>
              <a:buNone/>
            </a:pPr>
            <a:endParaRPr lang="en-US" sz="2000" dirty="0" smtClean="0">
              <a:solidFill>
                <a:srgbClr val="025198"/>
              </a:solidFill>
            </a:endParaRPr>
          </a:p>
          <a:p>
            <a:pPr>
              <a:spcBef>
                <a:spcPts val="0"/>
              </a:spcBef>
              <a:buNone/>
            </a:pPr>
            <a:r>
              <a:rPr lang="en-US" sz="1800" i="1" dirty="0" smtClean="0">
                <a:solidFill>
                  <a:srgbClr val="025198"/>
                </a:solidFill>
              </a:rPr>
              <a:t>					</a:t>
            </a:r>
            <a:endParaRPr lang="de-DE" sz="1800" i="1" dirty="0" smtClean="0">
              <a:solidFill>
                <a:srgbClr val="025198"/>
              </a:solidFill>
            </a:endParaRPr>
          </a:p>
        </p:txBody>
      </p:sp>
      <p:pic>
        <p:nvPicPr>
          <p:cNvPr id="4" name="Grafik 3" descr="Grossberg.jpg"/>
          <p:cNvPicPr>
            <a:picLocks noChangeAspect="1"/>
          </p:cNvPicPr>
          <p:nvPr/>
        </p:nvPicPr>
        <p:blipFill>
          <a:blip r:embed="rId2" cstate="print"/>
          <a:stretch>
            <a:fillRect/>
          </a:stretch>
        </p:blipFill>
        <p:spPr>
          <a:xfrm>
            <a:off x="6012160" y="3861048"/>
            <a:ext cx="1565142" cy="2196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Next on our menu:</a:t>
            </a:r>
          </a:p>
          <a:p>
            <a:pPr marL="0" indent="0">
              <a:buNone/>
            </a:pPr>
            <a:endParaRPr lang="en-US" altLang="zh-CN" sz="2400" dirty="0" smtClean="0">
              <a:solidFill>
                <a:srgbClr val="1B357F"/>
              </a:solidFill>
            </a:endParaRPr>
          </a:p>
          <a:p>
            <a:pPr marL="0" indent="0">
              <a:buNone/>
            </a:pPr>
            <a:r>
              <a:rPr lang="en-US" altLang="zh-CN" sz="2400" b="1" dirty="0" smtClean="0">
                <a:solidFill>
                  <a:srgbClr val="1B357F"/>
                </a:solidFill>
              </a:rPr>
              <a:t>Again, a sampling of selected literary works</a:t>
            </a:r>
          </a:p>
          <a:p>
            <a:pPr marL="0" indent="0" algn="ctr">
              <a:buNone/>
            </a:pPr>
            <a:endParaRPr lang="en-US" altLang="zh-CN" sz="2400" b="1" dirty="0" smtClean="0">
              <a:solidFill>
                <a:srgbClr val="1B357F"/>
              </a:solidFill>
            </a:endParaRPr>
          </a:p>
          <a:p>
            <a:endParaRPr lang="de-DE" dirty="0"/>
          </a:p>
        </p:txBody>
      </p:sp>
      <p:pic>
        <p:nvPicPr>
          <p:cNvPr id="4" name="Grafik 3" descr="Literature.jpg"/>
          <p:cNvPicPr>
            <a:picLocks noChangeAspect="1"/>
          </p:cNvPicPr>
          <p:nvPr/>
        </p:nvPicPr>
        <p:blipFill>
          <a:blip r:embed="rId2" cstate="print"/>
          <a:stretch>
            <a:fillRect/>
          </a:stretch>
        </p:blipFill>
        <p:spPr>
          <a:xfrm>
            <a:off x="2627784" y="3573016"/>
            <a:ext cx="3837840" cy="2556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484784"/>
            <a:ext cx="8229600" cy="4896966"/>
          </a:xfrm>
          <a:ln>
            <a:noFill/>
          </a:ln>
          <a:effectLst/>
          <a:scene3d>
            <a:camera prst="orthographicFront">
              <a:rot lat="0" lon="0" rev="0"/>
            </a:camera>
            <a:lightRig rig="chilly" dir="t">
              <a:rot lat="0" lon="0" rev="18480000"/>
            </a:lightRig>
          </a:scene3d>
          <a:sp3d prstMaterial="clear">
            <a:bevelT h="63500"/>
          </a:sp3d>
        </p:spPr>
        <p:txBody>
          <a:bodyPr/>
          <a:lstStyle/>
          <a:p>
            <a:pPr marL="0" indent="0">
              <a:buNone/>
            </a:pPr>
            <a:r>
              <a:rPr lang="en-US" altLang="zh-CN" sz="2400" dirty="0" smtClean="0">
                <a:solidFill>
                  <a:srgbClr val="CC3300"/>
                </a:solidFill>
              </a:rPr>
              <a:t>Spring 2018</a:t>
            </a:r>
          </a:p>
          <a:p>
            <a:pPr marL="0" indent="0">
              <a:buNone/>
            </a:pPr>
            <a:endParaRPr lang="de-DE" altLang="zh-CN" dirty="0">
              <a:solidFill>
                <a:srgbClr val="CC3300"/>
              </a:solidFill>
            </a:endParaRPr>
          </a:p>
          <a:p>
            <a:pPr marL="0" indent="0">
              <a:buNone/>
            </a:pPr>
            <a:r>
              <a:rPr lang="de-DE" altLang="zh-CN" sz="2400" b="1" dirty="0" err="1" smtClean="0">
                <a:solidFill>
                  <a:srgbClr val="CC3300"/>
                </a:solidFill>
              </a:rPr>
              <a:t>If</a:t>
            </a:r>
            <a:r>
              <a:rPr lang="de-DE" altLang="zh-CN" sz="2400" b="1" dirty="0" smtClean="0">
                <a:solidFill>
                  <a:srgbClr val="CC3300"/>
                </a:solidFill>
              </a:rPr>
              <a:t> </a:t>
            </a:r>
            <a:r>
              <a:rPr lang="de-DE" altLang="zh-CN" sz="2400" b="1" dirty="0" err="1" smtClean="0">
                <a:solidFill>
                  <a:srgbClr val="CC3300"/>
                </a:solidFill>
              </a:rPr>
              <a:t>you</a:t>
            </a:r>
            <a:r>
              <a:rPr lang="de-DE" altLang="zh-CN" sz="2400" b="1" dirty="0" smtClean="0">
                <a:solidFill>
                  <a:srgbClr val="CC3300"/>
                </a:solidFill>
              </a:rPr>
              <a:t> </a:t>
            </a:r>
            <a:r>
              <a:rPr lang="de-DE" altLang="zh-CN" sz="2400" b="1" dirty="0" err="1" smtClean="0">
                <a:solidFill>
                  <a:srgbClr val="CC3300"/>
                </a:solidFill>
              </a:rPr>
              <a:t>are</a:t>
            </a:r>
            <a:r>
              <a:rPr lang="de-DE" altLang="zh-CN" sz="2400" b="1" dirty="0" smtClean="0">
                <a:solidFill>
                  <a:srgbClr val="CC3300"/>
                </a:solidFill>
              </a:rPr>
              <a:t> not </a:t>
            </a:r>
            <a:r>
              <a:rPr lang="de-DE" altLang="zh-CN" sz="2400" b="1" dirty="0" err="1" smtClean="0">
                <a:solidFill>
                  <a:srgbClr val="CC3300"/>
                </a:solidFill>
              </a:rPr>
              <a:t>yet</a:t>
            </a:r>
            <a:r>
              <a:rPr lang="de-DE" altLang="zh-CN" sz="2400" b="1" dirty="0" smtClean="0">
                <a:solidFill>
                  <a:srgbClr val="CC3300"/>
                </a:solidFill>
              </a:rPr>
              <a:t> </a:t>
            </a:r>
            <a:r>
              <a:rPr lang="de-DE" altLang="zh-CN" sz="2400" b="1" dirty="0" err="1" smtClean="0">
                <a:solidFill>
                  <a:srgbClr val="CC3300"/>
                </a:solidFill>
              </a:rPr>
              <a:t>sure</a:t>
            </a:r>
            <a:r>
              <a:rPr lang="de-DE" altLang="zh-CN" sz="2400" b="1" dirty="0" smtClean="0">
                <a:solidFill>
                  <a:srgbClr val="CC3300"/>
                </a:solidFill>
              </a:rPr>
              <a:t> </a:t>
            </a:r>
            <a:r>
              <a:rPr lang="de-DE" altLang="zh-CN" sz="2400" b="1" dirty="0" err="1" smtClean="0">
                <a:solidFill>
                  <a:srgbClr val="CC3300"/>
                </a:solidFill>
              </a:rPr>
              <a:t>whether</a:t>
            </a:r>
            <a:r>
              <a:rPr lang="de-DE" altLang="zh-CN" sz="2400" b="1" dirty="0" smtClean="0">
                <a:solidFill>
                  <a:srgbClr val="CC3300"/>
                </a:solidFill>
              </a:rPr>
              <a:t> </a:t>
            </a:r>
            <a:r>
              <a:rPr lang="de-DE" altLang="zh-CN" sz="2400" b="1" dirty="0" err="1" smtClean="0">
                <a:solidFill>
                  <a:srgbClr val="CC3300"/>
                </a:solidFill>
              </a:rPr>
              <a:t>you</a:t>
            </a:r>
            <a:r>
              <a:rPr lang="de-DE" altLang="zh-CN" sz="2400" b="1" dirty="0" smtClean="0">
                <a:solidFill>
                  <a:srgbClr val="CC3300"/>
                </a:solidFill>
              </a:rPr>
              <a:t> will </a:t>
            </a:r>
            <a:r>
              <a:rPr lang="de-DE" altLang="zh-CN" sz="2400" b="1" dirty="0" err="1" smtClean="0">
                <a:solidFill>
                  <a:srgbClr val="CC3300"/>
                </a:solidFill>
              </a:rPr>
              <a:t>join</a:t>
            </a:r>
            <a:r>
              <a:rPr lang="de-DE" altLang="zh-CN" sz="2400" b="1" dirty="0" smtClean="0">
                <a:solidFill>
                  <a:srgbClr val="CC3300"/>
                </a:solidFill>
              </a:rPr>
              <a:t> </a:t>
            </a:r>
            <a:r>
              <a:rPr lang="de-DE" altLang="zh-CN" sz="2400" b="1" dirty="0" err="1" smtClean="0">
                <a:solidFill>
                  <a:srgbClr val="CC3300"/>
                </a:solidFill>
              </a:rPr>
              <a:t>this</a:t>
            </a:r>
            <a:r>
              <a:rPr lang="de-DE" altLang="zh-CN" sz="2400" b="1" dirty="0" smtClean="0">
                <a:solidFill>
                  <a:srgbClr val="CC3300"/>
                </a:solidFill>
              </a:rPr>
              <a:t> </a:t>
            </a:r>
            <a:r>
              <a:rPr lang="de-DE" altLang="zh-CN" sz="2400" b="1" dirty="0" err="1" smtClean="0">
                <a:solidFill>
                  <a:srgbClr val="CC3300"/>
                </a:solidFill>
              </a:rPr>
              <a:t>course</a:t>
            </a:r>
            <a:r>
              <a:rPr lang="de-DE" altLang="zh-CN" sz="2400" b="1" dirty="0" smtClean="0">
                <a:solidFill>
                  <a:srgbClr val="CC3300"/>
                </a:solidFill>
              </a:rPr>
              <a:t>:</a:t>
            </a:r>
          </a:p>
          <a:p>
            <a:pPr marL="0" indent="0">
              <a:spcBef>
                <a:spcPts val="1800"/>
              </a:spcBef>
              <a:buNone/>
            </a:pPr>
            <a:r>
              <a:rPr lang="de-DE" altLang="zh-CN" sz="2400" dirty="0" err="1" smtClean="0">
                <a:solidFill>
                  <a:srgbClr val="CC3300"/>
                </a:solidFill>
              </a:rPr>
              <a:t>Please</a:t>
            </a:r>
            <a:r>
              <a:rPr lang="de-DE" altLang="zh-CN" sz="2400" dirty="0" smtClean="0">
                <a:solidFill>
                  <a:srgbClr val="CC3300"/>
                </a:solidFill>
              </a:rPr>
              <a:t> </a:t>
            </a:r>
            <a:r>
              <a:rPr lang="de-DE" altLang="zh-CN" sz="2400" dirty="0" err="1" smtClean="0">
                <a:solidFill>
                  <a:srgbClr val="CC3300"/>
                </a:solidFill>
              </a:rPr>
              <a:t>make</a:t>
            </a:r>
            <a:r>
              <a:rPr lang="de-DE" altLang="zh-CN" sz="2400" dirty="0" smtClean="0">
                <a:solidFill>
                  <a:srgbClr val="CC3300"/>
                </a:solidFill>
              </a:rPr>
              <a:t> </a:t>
            </a:r>
            <a:r>
              <a:rPr lang="de-DE" altLang="zh-CN" sz="2400" dirty="0" err="1" smtClean="0">
                <a:solidFill>
                  <a:srgbClr val="CC3300"/>
                </a:solidFill>
              </a:rPr>
              <a:t>sure</a:t>
            </a:r>
            <a:r>
              <a:rPr lang="de-DE" altLang="zh-CN" sz="2400" dirty="0" smtClean="0">
                <a:solidFill>
                  <a:srgbClr val="CC3300"/>
                </a:solidFill>
              </a:rPr>
              <a:t> </a:t>
            </a:r>
            <a:r>
              <a:rPr lang="de-DE" altLang="zh-CN" sz="2400" dirty="0" err="1" smtClean="0">
                <a:solidFill>
                  <a:srgbClr val="CC3300"/>
                </a:solidFill>
              </a:rPr>
              <a:t>to</a:t>
            </a:r>
            <a:r>
              <a:rPr lang="de-DE" altLang="zh-CN" sz="2400" dirty="0" smtClean="0">
                <a:solidFill>
                  <a:srgbClr val="CC3300"/>
                </a:solidFill>
              </a:rPr>
              <a:t> </a:t>
            </a:r>
            <a:r>
              <a:rPr lang="de-DE" altLang="zh-CN" sz="2400" dirty="0" err="1" smtClean="0">
                <a:solidFill>
                  <a:srgbClr val="CC3300"/>
                </a:solidFill>
              </a:rPr>
              <a:t>prepare</a:t>
            </a:r>
            <a:r>
              <a:rPr lang="de-DE" altLang="zh-CN" sz="2400" dirty="0" smtClean="0">
                <a:solidFill>
                  <a:srgbClr val="CC3300"/>
                </a:solidFill>
              </a:rPr>
              <a:t> </a:t>
            </a:r>
            <a:r>
              <a:rPr lang="de-DE" altLang="zh-CN" sz="2400" dirty="0" err="1" smtClean="0">
                <a:solidFill>
                  <a:srgbClr val="CC3300"/>
                </a:solidFill>
              </a:rPr>
              <a:t>the</a:t>
            </a:r>
            <a:r>
              <a:rPr lang="de-DE" altLang="zh-CN" sz="2400" dirty="0" smtClean="0">
                <a:solidFill>
                  <a:srgbClr val="CC3300"/>
                </a:solidFill>
              </a:rPr>
              <a:t> “</a:t>
            </a:r>
            <a:r>
              <a:rPr lang="de-DE" altLang="zh-CN" sz="2400" dirty="0" err="1" smtClean="0">
                <a:solidFill>
                  <a:srgbClr val="CC3300"/>
                </a:solidFill>
              </a:rPr>
              <a:t>Structuralism</a:t>
            </a:r>
            <a:r>
              <a:rPr lang="de-DE" altLang="zh-CN" sz="2400" dirty="0" smtClean="0">
                <a:solidFill>
                  <a:srgbClr val="CC3300"/>
                </a:solidFill>
              </a:rPr>
              <a:t>“ </a:t>
            </a:r>
            <a:r>
              <a:rPr lang="de-DE" altLang="zh-CN" sz="2400" dirty="0" err="1" smtClean="0">
                <a:solidFill>
                  <a:srgbClr val="CC3300"/>
                </a:solidFill>
              </a:rPr>
              <a:t>chapter</a:t>
            </a:r>
            <a:r>
              <a:rPr lang="de-DE" altLang="zh-CN" sz="2400" dirty="0" smtClean="0">
                <a:solidFill>
                  <a:srgbClr val="CC3300"/>
                </a:solidFill>
              </a:rPr>
              <a:t> in Peter Barry, </a:t>
            </a:r>
            <a:r>
              <a:rPr lang="de-DE" altLang="zh-CN" sz="2400" i="1" dirty="0" err="1" smtClean="0">
                <a:solidFill>
                  <a:srgbClr val="CC3300"/>
                </a:solidFill>
              </a:rPr>
              <a:t>Beginning</a:t>
            </a:r>
            <a:r>
              <a:rPr lang="de-DE" altLang="zh-CN" sz="2400" i="1" dirty="0" smtClean="0">
                <a:solidFill>
                  <a:srgbClr val="CC3300"/>
                </a:solidFill>
              </a:rPr>
              <a:t> </a:t>
            </a:r>
            <a:r>
              <a:rPr lang="de-DE" altLang="zh-CN" sz="2400" i="1" dirty="0" err="1" smtClean="0">
                <a:solidFill>
                  <a:srgbClr val="CC3300"/>
                </a:solidFill>
              </a:rPr>
              <a:t>Theory</a:t>
            </a:r>
            <a:endParaRPr lang="de-DE" altLang="zh-CN" sz="2400" i="1" dirty="0" smtClean="0">
              <a:solidFill>
                <a:srgbClr val="CC3300"/>
              </a:solidFill>
            </a:endParaRPr>
          </a:p>
          <a:p>
            <a:pPr marL="0" indent="0">
              <a:buNone/>
            </a:pPr>
            <a:r>
              <a:rPr lang="de-DE" altLang="zh-CN" sz="2400" dirty="0" smtClean="0">
                <a:solidFill>
                  <a:srgbClr val="CC3300"/>
                </a:solidFill>
              </a:rPr>
              <a:t>…</a:t>
            </a:r>
            <a:r>
              <a:rPr lang="de-DE" altLang="zh-CN" sz="2400" dirty="0" err="1" smtClean="0">
                <a:solidFill>
                  <a:srgbClr val="CC3300"/>
                </a:solidFill>
              </a:rPr>
              <a:t>and</a:t>
            </a:r>
            <a:r>
              <a:rPr lang="de-DE" altLang="zh-CN" sz="2400" dirty="0" smtClean="0">
                <a:solidFill>
                  <a:srgbClr val="CC3300"/>
                </a:solidFill>
              </a:rPr>
              <a:t> </a:t>
            </a:r>
            <a:r>
              <a:rPr lang="de-DE" altLang="zh-CN" sz="2400" dirty="0" err="1" smtClean="0">
                <a:solidFill>
                  <a:srgbClr val="CC3300"/>
                </a:solidFill>
              </a:rPr>
              <a:t>to</a:t>
            </a:r>
            <a:r>
              <a:rPr lang="de-DE" altLang="zh-CN" sz="2400" dirty="0" smtClean="0">
                <a:solidFill>
                  <a:srgbClr val="CC3300"/>
                </a:solidFill>
              </a:rPr>
              <a:t> </a:t>
            </a:r>
            <a:r>
              <a:rPr lang="de-DE" altLang="zh-CN" sz="2400" dirty="0" err="1" smtClean="0">
                <a:solidFill>
                  <a:srgbClr val="CC3300"/>
                </a:solidFill>
              </a:rPr>
              <a:t>draft</a:t>
            </a:r>
            <a:r>
              <a:rPr lang="de-DE" altLang="zh-CN" sz="2400" dirty="0" smtClean="0">
                <a:solidFill>
                  <a:srgbClr val="CC3300"/>
                </a:solidFill>
              </a:rPr>
              <a:t> 1-2 </a:t>
            </a:r>
            <a:r>
              <a:rPr lang="de-DE" altLang="zh-CN" sz="2400" dirty="0" err="1" smtClean="0">
                <a:solidFill>
                  <a:srgbClr val="CC3300"/>
                </a:solidFill>
              </a:rPr>
              <a:t>questions</a:t>
            </a:r>
            <a:r>
              <a:rPr lang="de-DE" altLang="zh-CN" sz="2400" dirty="0" smtClean="0">
                <a:solidFill>
                  <a:srgbClr val="CC3300"/>
                </a:solidFill>
              </a:rPr>
              <a:t> </a:t>
            </a:r>
            <a:r>
              <a:rPr lang="de-DE" altLang="zh-CN" sz="2400" dirty="0" err="1" smtClean="0">
                <a:solidFill>
                  <a:srgbClr val="CC3300"/>
                </a:solidFill>
              </a:rPr>
              <a:t>of</a:t>
            </a:r>
            <a:r>
              <a:rPr lang="de-DE" altLang="zh-CN" sz="2400" dirty="0" smtClean="0">
                <a:solidFill>
                  <a:srgbClr val="CC3300"/>
                </a:solidFill>
              </a:rPr>
              <a:t> </a:t>
            </a:r>
            <a:r>
              <a:rPr lang="de-DE" altLang="zh-CN" sz="2400" dirty="0" err="1" smtClean="0">
                <a:solidFill>
                  <a:srgbClr val="CC3300"/>
                </a:solidFill>
              </a:rPr>
              <a:t>your</a:t>
            </a:r>
            <a:r>
              <a:rPr lang="de-DE" altLang="zh-CN" sz="2400" dirty="0" smtClean="0">
                <a:solidFill>
                  <a:srgbClr val="CC3300"/>
                </a:solidFill>
              </a:rPr>
              <a:t> </a:t>
            </a:r>
            <a:r>
              <a:rPr lang="de-DE" altLang="zh-CN" sz="2400" dirty="0" err="1" smtClean="0">
                <a:solidFill>
                  <a:srgbClr val="CC3300"/>
                </a:solidFill>
              </a:rPr>
              <a:t>own</a:t>
            </a:r>
            <a:r>
              <a:rPr lang="de-DE" altLang="zh-CN" sz="2400" dirty="0" smtClean="0">
                <a:solidFill>
                  <a:srgbClr val="CC3300"/>
                </a:solidFill>
              </a:rPr>
              <a:t> on </a:t>
            </a:r>
            <a:r>
              <a:rPr lang="de-DE" altLang="zh-CN" sz="2400" dirty="0" err="1" smtClean="0">
                <a:solidFill>
                  <a:srgbClr val="CC3300"/>
                </a:solidFill>
              </a:rPr>
              <a:t>the</a:t>
            </a:r>
            <a:r>
              <a:rPr lang="de-DE" altLang="zh-CN" sz="2400" dirty="0" smtClean="0">
                <a:solidFill>
                  <a:srgbClr val="CC3300"/>
                </a:solidFill>
              </a:rPr>
              <a:t> </a:t>
            </a:r>
            <a:r>
              <a:rPr lang="de-DE" altLang="zh-CN" sz="2400" dirty="0" err="1" smtClean="0">
                <a:solidFill>
                  <a:srgbClr val="CC3300"/>
                </a:solidFill>
              </a:rPr>
              <a:t>chapter</a:t>
            </a:r>
            <a:endParaRPr lang="de-DE" altLang="zh-CN" sz="2400" dirty="0" smtClean="0">
              <a:solidFill>
                <a:srgbClr val="CC3300"/>
              </a:solidFill>
            </a:endParaRPr>
          </a:p>
          <a:p>
            <a:pPr marL="0" indent="0" algn="ctr">
              <a:spcBef>
                <a:spcPts val="1800"/>
              </a:spcBef>
              <a:buNone/>
            </a:pPr>
            <a:r>
              <a:rPr lang="de-DE" altLang="zh-CN" sz="2400" b="1" dirty="0" err="1" smtClean="0">
                <a:solidFill>
                  <a:srgbClr val="CC3300"/>
                </a:solidFill>
                <a:effectLst>
                  <a:outerShdw blurRad="38100" dist="38100" dir="2700000" algn="tl">
                    <a:srgbClr val="000000">
                      <a:alpha val="43137"/>
                    </a:srgbClr>
                  </a:outerShdw>
                </a:effectLst>
              </a:rPr>
              <a:t>You</a:t>
            </a:r>
            <a:r>
              <a:rPr lang="de-DE" altLang="zh-CN" sz="2400" b="1" dirty="0" smtClean="0">
                <a:solidFill>
                  <a:srgbClr val="CC3300"/>
                </a:solidFill>
                <a:effectLst>
                  <a:outerShdw blurRad="38100" dist="38100" dir="2700000" algn="tl">
                    <a:srgbClr val="000000">
                      <a:alpha val="43137"/>
                    </a:srgbClr>
                  </a:outerShdw>
                </a:effectLst>
              </a:rPr>
              <a:t> will </a:t>
            </a:r>
            <a:r>
              <a:rPr lang="de-DE" altLang="zh-CN" sz="2400" b="1" dirty="0" err="1" smtClean="0">
                <a:solidFill>
                  <a:srgbClr val="CC3300"/>
                </a:solidFill>
                <a:effectLst>
                  <a:outerShdw blurRad="38100" dist="38100" dir="2700000" algn="tl">
                    <a:srgbClr val="000000">
                      <a:alpha val="43137"/>
                    </a:srgbClr>
                  </a:outerShdw>
                </a:effectLst>
              </a:rPr>
              <a:t>be</a:t>
            </a:r>
            <a:r>
              <a:rPr lang="de-DE" altLang="zh-CN" sz="2400" b="1" dirty="0" smtClean="0">
                <a:solidFill>
                  <a:srgbClr val="CC3300"/>
                </a:solidFill>
                <a:effectLst>
                  <a:outerShdw blurRad="38100" dist="38100" dir="2700000" algn="tl">
                    <a:srgbClr val="000000">
                      <a:alpha val="43137"/>
                    </a:srgbClr>
                  </a:outerShdw>
                </a:effectLst>
              </a:rPr>
              <a:t> </a:t>
            </a:r>
            <a:r>
              <a:rPr lang="de-DE" altLang="zh-CN" sz="2400" b="1" dirty="0" err="1" smtClean="0">
                <a:solidFill>
                  <a:srgbClr val="CC3300"/>
                </a:solidFill>
                <a:effectLst>
                  <a:outerShdw blurRad="38100" dist="38100" dir="2700000" algn="tl">
                    <a:srgbClr val="000000">
                      <a:alpha val="43137"/>
                    </a:srgbClr>
                  </a:outerShdw>
                </a:effectLst>
              </a:rPr>
              <a:t>welcome</a:t>
            </a:r>
            <a:r>
              <a:rPr lang="de-DE" altLang="zh-CN" sz="2400" b="1" dirty="0" smtClean="0">
                <a:solidFill>
                  <a:srgbClr val="CC3300"/>
                </a:solidFill>
                <a:effectLst>
                  <a:outerShdw blurRad="38100" dist="38100" dir="2700000" algn="tl">
                    <a:srgbClr val="000000">
                      <a:alpha val="43137"/>
                    </a:srgbClr>
                  </a:outerShdw>
                </a:effectLst>
              </a:rPr>
              <a:t> </a:t>
            </a:r>
            <a:r>
              <a:rPr lang="de-DE" altLang="zh-CN" sz="2400" b="1" dirty="0" err="1" smtClean="0">
                <a:solidFill>
                  <a:srgbClr val="CC3300"/>
                </a:solidFill>
                <a:effectLst>
                  <a:outerShdw blurRad="38100" dist="38100" dir="2700000" algn="tl">
                    <a:srgbClr val="000000">
                      <a:alpha val="43137"/>
                    </a:srgbClr>
                  </a:outerShdw>
                </a:effectLst>
              </a:rPr>
              <a:t>to</a:t>
            </a:r>
            <a:r>
              <a:rPr lang="de-DE" altLang="zh-CN" sz="2400" b="1" dirty="0" smtClean="0">
                <a:solidFill>
                  <a:srgbClr val="CC3300"/>
                </a:solidFill>
                <a:effectLst>
                  <a:outerShdw blurRad="38100" dist="38100" dir="2700000" algn="tl">
                    <a:srgbClr val="000000">
                      <a:alpha val="43137"/>
                    </a:srgbClr>
                  </a:outerShdw>
                </a:effectLst>
              </a:rPr>
              <a:t> </a:t>
            </a:r>
            <a:r>
              <a:rPr lang="de-DE" altLang="zh-CN" sz="2400" b="1" dirty="0" err="1" smtClean="0">
                <a:solidFill>
                  <a:srgbClr val="CC3300"/>
                </a:solidFill>
                <a:effectLst>
                  <a:outerShdw blurRad="38100" dist="38100" dir="2700000" algn="tl">
                    <a:srgbClr val="000000">
                      <a:alpha val="43137"/>
                    </a:srgbClr>
                  </a:outerShdw>
                </a:effectLst>
              </a:rPr>
              <a:t>join</a:t>
            </a:r>
            <a:r>
              <a:rPr lang="de-DE" altLang="zh-CN" sz="2400" b="1" dirty="0" smtClean="0">
                <a:solidFill>
                  <a:srgbClr val="CC3300"/>
                </a:solidFill>
                <a:effectLst>
                  <a:outerShdw blurRad="38100" dist="38100" dir="2700000" algn="tl">
                    <a:srgbClr val="000000">
                      <a:alpha val="43137"/>
                    </a:srgbClr>
                  </a:outerShdw>
                </a:effectLst>
              </a:rPr>
              <a:t> </a:t>
            </a:r>
            <a:r>
              <a:rPr lang="de-DE" altLang="zh-CN" sz="2400" b="1" dirty="0" err="1" smtClean="0">
                <a:solidFill>
                  <a:srgbClr val="CC3300"/>
                </a:solidFill>
                <a:effectLst>
                  <a:outerShdw blurRad="38100" dist="38100" dir="2700000" algn="tl">
                    <a:srgbClr val="000000">
                      <a:alpha val="43137"/>
                    </a:srgbClr>
                  </a:outerShdw>
                </a:effectLst>
              </a:rPr>
              <a:t>us</a:t>
            </a:r>
            <a:r>
              <a:rPr lang="de-DE" altLang="zh-CN" sz="2400" b="1" dirty="0" smtClean="0">
                <a:solidFill>
                  <a:srgbClr val="CC3300"/>
                </a:solidFill>
                <a:effectLst>
                  <a:outerShdw blurRad="38100" dist="38100" dir="2700000" algn="tl">
                    <a:srgbClr val="000000">
                      <a:alpha val="43137"/>
                    </a:srgbClr>
                  </a:outerShdw>
                </a:effectLst>
              </a:rPr>
              <a:t>, </a:t>
            </a:r>
            <a:r>
              <a:rPr lang="de-DE" altLang="zh-CN" sz="2400" b="1" dirty="0" err="1" smtClean="0">
                <a:solidFill>
                  <a:srgbClr val="CC3300"/>
                </a:solidFill>
                <a:effectLst>
                  <a:outerShdw blurRad="38100" dist="38100" dir="2700000" algn="tl">
                    <a:srgbClr val="000000">
                      <a:alpha val="43137"/>
                    </a:srgbClr>
                  </a:outerShdw>
                </a:effectLst>
              </a:rPr>
              <a:t>whether</a:t>
            </a:r>
            <a:r>
              <a:rPr lang="de-DE" altLang="zh-CN" sz="2400" b="1" dirty="0" smtClean="0">
                <a:solidFill>
                  <a:srgbClr val="CC3300"/>
                </a:solidFill>
                <a:effectLst>
                  <a:outerShdw blurRad="38100" dist="38100" dir="2700000" algn="tl">
                    <a:srgbClr val="000000">
                      <a:alpha val="43137"/>
                    </a:srgbClr>
                  </a:outerShdw>
                </a:effectLst>
              </a:rPr>
              <a:t> </a:t>
            </a:r>
          </a:p>
          <a:p>
            <a:pPr marL="0" indent="0" algn="ctr">
              <a:spcBef>
                <a:spcPts val="0"/>
              </a:spcBef>
              <a:buNone/>
            </a:pPr>
            <a:r>
              <a:rPr lang="de-DE" altLang="zh-CN" sz="2400" b="1" dirty="0" err="1" smtClean="0">
                <a:solidFill>
                  <a:srgbClr val="CC3300"/>
                </a:solidFill>
                <a:effectLst>
                  <a:outerShdw blurRad="38100" dist="38100" dir="2700000" algn="tl">
                    <a:srgbClr val="000000">
                      <a:alpha val="43137"/>
                    </a:srgbClr>
                  </a:outerShdw>
                </a:effectLst>
              </a:rPr>
              <a:t>for</a:t>
            </a:r>
            <a:r>
              <a:rPr lang="de-DE" altLang="zh-CN" sz="2400" b="1" dirty="0" smtClean="0">
                <a:solidFill>
                  <a:srgbClr val="CC3300"/>
                </a:solidFill>
                <a:effectLst>
                  <a:outerShdw blurRad="38100" dist="38100" dir="2700000" algn="tl">
                    <a:srgbClr val="000000">
                      <a:alpha val="43137"/>
                    </a:srgbClr>
                  </a:outerShdw>
                </a:effectLst>
              </a:rPr>
              <a:t> </a:t>
            </a:r>
            <a:r>
              <a:rPr lang="de-DE" altLang="zh-CN" sz="2400" b="1" dirty="0" err="1" smtClean="0">
                <a:solidFill>
                  <a:srgbClr val="CC3300"/>
                </a:solidFill>
                <a:effectLst>
                  <a:outerShdw blurRad="38100" dist="38100" dir="2700000" algn="tl">
                    <a:srgbClr val="000000">
                      <a:alpha val="43137"/>
                    </a:srgbClr>
                  </a:outerShdw>
                </a:effectLst>
              </a:rPr>
              <a:t>credit</a:t>
            </a:r>
            <a:r>
              <a:rPr lang="de-DE" altLang="zh-CN" sz="2400" b="1" dirty="0" smtClean="0">
                <a:solidFill>
                  <a:srgbClr val="CC3300"/>
                </a:solidFill>
                <a:effectLst>
                  <a:outerShdw blurRad="38100" dist="38100" dir="2700000" algn="tl">
                    <a:srgbClr val="000000">
                      <a:alpha val="43137"/>
                    </a:srgbClr>
                  </a:outerShdw>
                </a:effectLst>
              </a:rPr>
              <a:t> </a:t>
            </a:r>
            <a:r>
              <a:rPr lang="de-DE" altLang="zh-CN" sz="2400" b="1" dirty="0" err="1" smtClean="0">
                <a:solidFill>
                  <a:srgbClr val="CC3300"/>
                </a:solidFill>
                <a:effectLst>
                  <a:outerShdw blurRad="38100" dist="38100" dir="2700000" algn="tl">
                    <a:srgbClr val="000000">
                      <a:alpha val="43137"/>
                    </a:srgbClr>
                  </a:outerShdw>
                </a:effectLst>
              </a:rPr>
              <a:t>or</a:t>
            </a:r>
            <a:r>
              <a:rPr lang="de-DE" altLang="zh-CN" sz="2400" b="1" dirty="0" smtClean="0">
                <a:solidFill>
                  <a:srgbClr val="CC3300"/>
                </a:solidFill>
                <a:effectLst>
                  <a:outerShdw blurRad="38100" dist="38100" dir="2700000" algn="tl">
                    <a:srgbClr val="000000">
                      <a:alpha val="43137"/>
                    </a:srgbClr>
                  </a:outerShdw>
                </a:effectLst>
              </a:rPr>
              <a:t> just </a:t>
            </a:r>
            <a:r>
              <a:rPr lang="de-DE" altLang="zh-CN" sz="2400" b="1" dirty="0" err="1" smtClean="0">
                <a:solidFill>
                  <a:srgbClr val="CC3300"/>
                </a:solidFill>
                <a:effectLst>
                  <a:outerShdw blurRad="38100" dist="38100" dir="2700000" algn="tl">
                    <a:srgbClr val="000000">
                      <a:alpha val="43137"/>
                    </a:srgbClr>
                  </a:outerShdw>
                </a:effectLst>
              </a:rPr>
              <a:t>sitting</a:t>
            </a:r>
            <a:r>
              <a:rPr lang="de-DE" altLang="zh-CN" sz="2400" b="1" dirty="0" smtClean="0">
                <a:solidFill>
                  <a:srgbClr val="CC3300"/>
                </a:solidFill>
                <a:effectLst>
                  <a:outerShdw blurRad="38100" dist="38100" dir="2700000" algn="tl">
                    <a:srgbClr val="000000">
                      <a:alpha val="43137"/>
                    </a:srgbClr>
                  </a:outerShdw>
                </a:effectLst>
              </a:rPr>
              <a:t> in!</a:t>
            </a:r>
            <a:endParaRPr lang="en-US" altLang="zh-CN" sz="2400" b="1" dirty="0">
              <a:solidFill>
                <a:srgbClr val="CC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68230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b="1" dirty="0" smtClean="0">
                <a:solidFill>
                  <a:srgbClr val="FF0000"/>
                </a:solidFill>
              </a:rPr>
              <a:t>Sampling of selected literary works</a:t>
            </a:r>
          </a:p>
          <a:p>
            <a:pPr marL="0" indent="0">
              <a:buNone/>
            </a:pPr>
            <a:endParaRPr lang="en-US" altLang="zh-CN" sz="2400" b="1" dirty="0" smtClean="0">
              <a:solidFill>
                <a:srgbClr val="1B357F"/>
              </a:solidFill>
            </a:endParaRPr>
          </a:p>
          <a:p>
            <a:pPr marL="0" indent="0">
              <a:spcBef>
                <a:spcPts val="0"/>
              </a:spcBef>
              <a:buNone/>
            </a:pPr>
            <a:r>
              <a:rPr lang="en-US" altLang="zh-CN" sz="2400" b="1" dirty="0" smtClean="0">
                <a:solidFill>
                  <a:srgbClr val="1B357F"/>
                </a:solidFill>
              </a:rPr>
              <a:t>Walt Whitman, “Years of the </a:t>
            </a:r>
          </a:p>
          <a:p>
            <a:pPr marL="0" indent="0">
              <a:spcBef>
                <a:spcPts val="0"/>
              </a:spcBef>
              <a:buNone/>
            </a:pPr>
            <a:r>
              <a:rPr lang="en-US" altLang="zh-CN" sz="2400" b="1" dirty="0" smtClean="0">
                <a:solidFill>
                  <a:srgbClr val="1B357F"/>
                </a:solidFill>
              </a:rPr>
              <a:t>Modern” (1859)</a:t>
            </a:r>
          </a:p>
          <a:p>
            <a:pPr marL="0" indent="0">
              <a:spcBef>
                <a:spcPts val="0"/>
              </a:spcBef>
              <a:buNone/>
            </a:pPr>
            <a:endParaRPr lang="en-US" altLang="zh-CN" sz="2400" b="1" dirty="0" smtClean="0">
              <a:solidFill>
                <a:srgbClr val="1B357F"/>
              </a:solidFill>
            </a:endParaRPr>
          </a:p>
          <a:p>
            <a:pPr marL="0" indent="0">
              <a:spcBef>
                <a:spcPts val="1800"/>
              </a:spcBef>
              <a:buNone/>
            </a:pPr>
            <a:r>
              <a:rPr lang="en-US" sz="2000" dirty="0" smtClean="0"/>
              <a:t>Years of the modern! years of the </a:t>
            </a:r>
            <a:r>
              <a:rPr lang="en-US" sz="2000" dirty="0" err="1" smtClean="0"/>
              <a:t>unperform'd</a:t>
            </a:r>
            <a:r>
              <a:rPr lang="en-US" sz="2000" dirty="0" smtClean="0"/>
              <a:t>!</a:t>
            </a:r>
            <a:br>
              <a:rPr lang="en-US" sz="2000" dirty="0" smtClean="0"/>
            </a:br>
            <a:r>
              <a:rPr lang="en-US" sz="2000" dirty="0" smtClean="0"/>
              <a:t>Your horizon rises, I see it parting away for more august dramas,</a:t>
            </a:r>
            <a:br>
              <a:rPr lang="en-US" sz="2000" dirty="0" smtClean="0"/>
            </a:br>
            <a:r>
              <a:rPr lang="en-US" sz="2000" dirty="0" smtClean="0"/>
              <a:t>I see not America only, not only Liberty's nation but other nations</a:t>
            </a:r>
            <a:br>
              <a:rPr lang="en-US" sz="2000" dirty="0" smtClean="0"/>
            </a:br>
            <a:r>
              <a:rPr lang="en-US" sz="2000" dirty="0" smtClean="0"/>
              <a:t>preparing,</a:t>
            </a:r>
            <a:br>
              <a:rPr lang="en-US" sz="2000" dirty="0" smtClean="0"/>
            </a:br>
            <a:r>
              <a:rPr lang="en-US" sz="2000" dirty="0" smtClean="0"/>
              <a:t>I see tremendous entrances and exits, new combinations, the solidarity</a:t>
            </a:r>
            <a:br>
              <a:rPr lang="en-US" sz="2000" dirty="0" smtClean="0"/>
            </a:br>
            <a:r>
              <a:rPr lang="en-US" sz="2000" dirty="0" smtClean="0"/>
              <a:t>of races ….</a:t>
            </a:r>
            <a:r>
              <a:rPr lang="en-US" sz="2400" dirty="0" smtClean="0"/>
              <a:t/>
            </a:r>
            <a:br>
              <a:rPr lang="en-US" sz="2400" dirty="0" smtClean="0"/>
            </a:br>
            <a:endParaRPr lang="en-US" altLang="zh-CN" sz="2400" b="1" dirty="0" smtClean="0">
              <a:solidFill>
                <a:srgbClr val="1B357F"/>
              </a:solidFill>
            </a:endParaRPr>
          </a:p>
          <a:p>
            <a:pPr marL="0" indent="0">
              <a:spcBef>
                <a:spcPts val="0"/>
              </a:spcBef>
              <a:buNone/>
            </a:pPr>
            <a:endParaRPr lang="en-US" altLang="zh-CN" sz="2400" b="1" dirty="0" smtClean="0">
              <a:solidFill>
                <a:srgbClr val="1B357F"/>
              </a:solidFill>
            </a:endParaRPr>
          </a:p>
          <a:p>
            <a:pPr marL="0" indent="0">
              <a:spcBef>
                <a:spcPts val="0"/>
              </a:spcBef>
              <a:buNone/>
            </a:pPr>
            <a:endParaRPr lang="en-US" altLang="zh-CN" sz="2400" b="1" dirty="0" smtClean="0">
              <a:solidFill>
                <a:srgbClr val="1B357F"/>
              </a:solidFill>
            </a:endParaRPr>
          </a:p>
          <a:p>
            <a:pPr marL="0" indent="0">
              <a:buNone/>
            </a:pPr>
            <a:endParaRPr lang="en-US" altLang="zh-CN" sz="2400" b="1" dirty="0" smtClean="0">
              <a:solidFill>
                <a:srgbClr val="1B357F"/>
              </a:solidFill>
            </a:endParaRPr>
          </a:p>
          <a:p>
            <a:pPr marL="0" indent="0">
              <a:buNone/>
            </a:pPr>
            <a:endParaRPr lang="en-US" altLang="zh-CN" sz="2400" b="1" dirty="0" smtClean="0">
              <a:solidFill>
                <a:srgbClr val="1B357F"/>
              </a:solidFill>
            </a:endParaRPr>
          </a:p>
          <a:p>
            <a:endParaRPr lang="de-DE" dirty="0"/>
          </a:p>
        </p:txBody>
      </p:sp>
      <p:pic>
        <p:nvPicPr>
          <p:cNvPr id="5" name="Grafik 4" descr="Whitman.jpg"/>
          <p:cNvPicPr>
            <a:picLocks noChangeAspect="1"/>
          </p:cNvPicPr>
          <p:nvPr/>
        </p:nvPicPr>
        <p:blipFill>
          <a:blip r:embed="rId2" cstate="print"/>
          <a:stretch>
            <a:fillRect/>
          </a:stretch>
        </p:blipFill>
        <p:spPr>
          <a:xfrm>
            <a:off x="5724128" y="1268760"/>
            <a:ext cx="3168000" cy="2376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412776"/>
            <a:ext cx="8229600" cy="4968974"/>
          </a:xfrm>
        </p:spPr>
        <p:txBody>
          <a:bodyPr/>
          <a:lstStyle/>
          <a:p>
            <a:pPr marL="0" indent="0">
              <a:buNone/>
            </a:pPr>
            <a:r>
              <a:rPr lang="en-US" altLang="zh-CN" sz="1800" b="1" dirty="0" smtClean="0">
                <a:solidFill>
                  <a:srgbClr val="1B357F"/>
                </a:solidFill>
              </a:rPr>
              <a:t>Sampling of selected literary works</a:t>
            </a:r>
          </a:p>
          <a:p>
            <a:pPr marL="0" indent="0">
              <a:spcBef>
                <a:spcPts val="0"/>
              </a:spcBef>
              <a:buNone/>
            </a:pPr>
            <a:r>
              <a:rPr lang="en-US" altLang="zh-CN" sz="1800" b="1" dirty="0" smtClean="0">
                <a:solidFill>
                  <a:srgbClr val="1B357F"/>
                </a:solidFill>
              </a:rPr>
              <a:t>Walt Whitman, “Passage to India” </a:t>
            </a:r>
          </a:p>
          <a:p>
            <a:pPr marL="0" indent="0">
              <a:spcBef>
                <a:spcPts val="0"/>
              </a:spcBef>
              <a:buNone/>
            </a:pPr>
            <a:r>
              <a:rPr lang="en-US" altLang="zh-CN" sz="1800" b="1" dirty="0" smtClean="0">
                <a:solidFill>
                  <a:srgbClr val="1B357F"/>
                </a:solidFill>
              </a:rPr>
              <a:t>(1871)</a:t>
            </a:r>
          </a:p>
          <a:p>
            <a:pPr marL="0" indent="0">
              <a:spcBef>
                <a:spcPts val="0"/>
              </a:spcBef>
              <a:buNone/>
            </a:pPr>
            <a:endParaRPr lang="en-US" altLang="zh-CN" sz="2400" b="1" dirty="0" smtClean="0">
              <a:solidFill>
                <a:srgbClr val="1B357F"/>
              </a:solidFill>
            </a:endParaRPr>
          </a:p>
          <a:p>
            <a:pPr marL="0" indent="0">
              <a:spcBef>
                <a:spcPts val="0"/>
              </a:spcBef>
              <a:buNone/>
            </a:pPr>
            <a:endParaRPr lang="en-US" altLang="zh-CN" sz="2400" b="1" dirty="0" smtClean="0">
              <a:solidFill>
                <a:srgbClr val="1B357F"/>
              </a:solidFill>
            </a:endParaRPr>
          </a:p>
          <a:p>
            <a:pPr marL="0" indent="0">
              <a:spcBef>
                <a:spcPts val="1800"/>
              </a:spcBef>
              <a:buNone/>
            </a:pPr>
            <a:r>
              <a:rPr lang="en-US" sz="2400" dirty="0" smtClean="0"/>
              <a:t/>
            </a:r>
            <a:br>
              <a:rPr lang="en-US" sz="2400" dirty="0" smtClean="0"/>
            </a:br>
            <a:endParaRPr lang="en-US" altLang="zh-CN" sz="2400" b="1" dirty="0" smtClean="0">
              <a:solidFill>
                <a:srgbClr val="1B357F"/>
              </a:solidFill>
            </a:endParaRPr>
          </a:p>
          <a:p>
            <a:pPr marL="0" indent="0">
              <a:spcBef>
                <a:spcPts val="0"/>
              </a:spcBef>
              <a:buNone/>
            </a:pPr>
            <a:endParaRPr lang="en-US" altLang="zh-CN" sz="2400" b="1" dirty="0" smtClean="0">
              <a:solidFill>
                <a:srgbClr val="1B357F"/>
              </a:solidFill>
            </a:endParaRPr>
          </a:p>
          <a:p>
            <a:pPr marL="0" indent="0">
              <a:spcBef>
                <a:spcPts val="0"/>
              </a:spcBef>
              <a:buNone/>
            </a:pPr>
            <a:endParaRPr lang="en-US" altLang="zh-CN" sz="2400" b="1" dirty="0" smtClean="0">
              <a:solidFill>
                <a:srgbClr val="1B357F"/>
              </a:solidFill>
            </a:endParaRPr>
          </a:p>
          <a:p>
            <a:pPr marL="0" indent="0">
              <a:buNone/>
            </a:pPr>
            <a:endParaRPr lang="en-US" altLang="zh-CN" sz="2400" b="1" dirty="0" smtClean="0">
              <a:solidFill>
                <a:srgbClr val="1B357F"/>
              </a:solidFill>
            </a:endParaRPr>
          </a:p>
          <a:p>
            <a:pPr marL="0" indent="0">
              <a:buNone/>
            </a:pPr>
            <a:endParaRPr lang="en-US" altLang="zh-CN" sz="2400" b="1" dirty="0" smtClean="0">
              <a:solidFill>
                <a:srgbClr val="1B357F"/>
              </a:solidFill>
            </a:endParaRPr>
          </a:p>
          <a:p>
            <a:endParaRPr lang="de-DE" dirty="0"/>
          </a:p>
        </p:txBody>
      </p:sp>
      <p:pic>
        <p:nvPicPr>
          <p:cNvPr id="6" name="Grafik 5" descr="Whitman-Passage.jpg"/>
          <p:cNvPicPr>
            <a:picLocks noChangeAspect="1"/>
          </p:cNvPicPr>
          <p:nvPr/>
        </p:nvPicPr>
        <p:blipFill>
          <a:blip r:embed="rId2" cstate="print"/>
          <a:stretch>
            <a:fillRect/>
          </a:stretch>
        </p:blipFill>
        <p:spPr>
          <a:xfrm>
            <a:off x="4572000" y="1124744"/>
            <a:ext cx="4227329" cy="5328000"/>
          </a:xfrm>
          <a:prstGeom prst="rect">
            <a:avLst/>
          </a:prstGeom>
        </p:spPr>
      </p:pic>
      <p:pic>
        <p:nvPicPr>
          <p:cNvPr id="7" name="Grafik 6" descr="Whitman.jpg"/>
          <p:cNvPicPr>
            <a:picLocks noChangeAspect="1"/>
          </p:cNvPicPr>
          <p:nvPr/>
        </p:nvPicPr>
        <p:blipFill>
          <a:blip r:embed="rId3" cstate="print"/>
          <a:stretch>
            <a:fillRect/>
          </a:stretch>
        </p:blipFill>
        <p:spPr>
          <a:xfrm>
            <a:off x="611560" y="3501008"/>
            <a:ext cx="3216000" cy="2412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395536" y="1556792"/>
            <a:ext cx="8291264" cy="4824958"/>
          </a:xfrm>
        </p:spPr>
        <p:txBody>
          <a:bodyPr/>
          <a:lstStyle/>
          <a:p>
            <a:pPr marL="0" indent="0">
              <a:buNone/>
            </a:pPr>
            <a:endParaRPr lang="en-US" altLang="zh-CN" sz="2400" dirty="0" smtClean="0">
              <a:solidFill>
                <a:srgbClr val="1B357F"/>
              </a:solidFill>
            </a:endParaRPr>
          </a:p>
          <a:p>
            <a:pPr marL="0" indent="0">
              <a:buNone/>
            </a:pPr>
            <a:endParaRPr lang="en-US" altLang="zh-CN" sz="2400" dirty="0" smtClean="0">
              <a:solidFill>
                <a:srgbClr val="1B357F"/>
              </a:solidFill>
            </a:endParaRPr>
          </a:p>
          <a:p>
            <a:pPr marL="0" indent="0">
              <a:buNone/>
            </a:pP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07704" y="1006946"/>
            <a:ext cx="5448300" cy="5543550"/>
          </a:xfrm>
          <a:prstGeom prst="rect">
            <a:avLst/>
          </a:prstGeom>
        </p:spPr>
      </p:pic>
      <p:sp>
        <p:nvSpPr>
          <p:cNvPr id="3" name="Textfeld 2"/>
          <p:cNvSpPr txBox="1"/>
          <p:nvPr/>
        </p:nvSpPr>
        <p:spPr>
          <a:xfrm>
            <a:off x="323528" y="1700808"/>
            <a:ext cx="1512168" cy="1200329"/>
          </a:xfrm>
          <a:prstGeom prst="rect">
            <a:avLst/>
          </a:prstGeom>
          <a:noFill/>
        </p:spPr>
        <p:txBody>
          <a:bodyPr wrap="square" rtlCol="0">
            <a:spAutoFit/>
          </a:bodyPr>
          <a:lstStyle/>
          <a:p>
            <a:r>
              <a:rPr lang="de-DE" dirty="0" smtClean="0"/>
              <a:t>Joseph</a:t>
            </a:r>
          </a:p>
          <a:p>
            <a:r>
              <a:rPr lang="de-DE" dirty="0" smtClean="0"/>
              <a:t>Conrad,</a:t>
            </a:r>
          </a:p>
          <a:p>
            <a:r>
              <a:rPr lang="de-DE" i="1" dirty="0" smtClean="0">
                <a:solidFill>
                  <a:srgbClr val="FF0000"/>
                </a:solidFill>
              </a:rPr>
              <a:t>Heart </a:t>
            </a:r>
            <a:r>
              <a:rPr lang="de-DE" i="1" dirty="0" err="1" smtClean="0">
                <a:solidFill>
                  <a:srgbClr val="FF0000"/>
                </a:solidFill>
              </a:rPr>
              <a:t>of</a:t>
            </a:r>
            <a:endParaRPr lang="de-DE" i="1" dirty="0" smtClean="0">
              <a:solidFill>
                <a:srgbClr val="FF0000"/>
              </a:solidFill>
            </a:endParaRPr>
          </a:p>
          <a:p>
            <a:r>
              <a:rPr lang="de-DE" i="1" dirty="0" err="1" smtClean="0">
                <a:solidFill>
                  <a:srgbClr val="FF0000"/>
                </a:solidFill>
              </a:rPr>
              <a:t>Darkness</a:t>
            </a:r>
            <a:endParaRPr lang="de-DE" i="1" dirty="0">
              <a:solidFill>
                <a:srgbClr val="FF0000"/>
              </a:solidFill>
            </a:endParaRPr>
          </a:p>
        </p:txBody>
      </p:sp>
    </p:spTree>
    <p:extLst>
      <p:ext uri="{BB962C8B-B14F-4D97-AF65-F5344CB8AC3E}">
        <p14:creationId xmlns:p14="http://schemas.microsoft.com/office/powerpoint/2010/main" xmlns="" val="2338372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r>
              <a:rPr lang="en-US" altLang="zh-CN" sz="2400" dirty="0" smtClean="0">
                <a:solidFill>
                  <a:srgbClr val="1B357F"/>
                </a:solidFill>
              </a:rPr>
              <a:t>Do you see any relevance of</a:t>
            </a:r>
          </a:p>
          <a:p>
            <a:pPr marL="0" indent="0">
              <a:buNone/>
            </a:pPr>
            <a:endParaRPr lang="en-US" altLang="zh-CN" sz="2400" dirty="0" smtClean="0">
              <a:solidFill>
                <a:srgbClr val="1B357F"/>
              </a:solidFill>
            </a:endParaRPr>
          </a:p>
          <a:p>
            <a:pPr marL="0" indent="0">
              <a:buNone/>
            </a:pPr>
            <a:r>
              <a:rPr lang="en-US" altLang="zh-CN" sz="2400" i="1" dirty="0" smtClean="0">
                <a:solidFill>
                  <a:srgbClr val="1B357F"/>
                </a:solidFill>
              </a:rPr>
              <a:t>… poststructuralism/deconstruction</a:t>
            </a:r>
          </a:p>
          <a:p>
            <a:pPr marL="0" indent="0">
              <a:buNone/>
            </a:pPr>
            <a:r>
              <a:rPr lang="en-US" altLang="zh-CN" sz="2400" i="1" dirty="0" smtClean="0">
                <a:solidFill>
                  <a:srgbClr val="1B357F"/>
                </a:solidFill>
              </a:rPr>
              <a:t>… psychoanalytic theory</a:t>
            </a:r>
          </a:p>
          <a:p>
            <a:pPr marL="0" indent="0">
              <a:buNone/>
            </a:pPr>
            <a:r>
              <a:rPr lang="en-US" altLang="zh-CN" sz="2400" i="1" dirty="0" smtClean="0">
                <a:solidFill>
                  <a:srgbClr val="1B357F"/>
                </a:solidFill>
              </a:rPr>
              <a:t>… feminist theory</a:t>
            </a:r>
          </a:p>
          <a:p>
            <a:pPr marL="0" indent="0">
              <a:buNone/>
            </a:pPr>
            <a:r>
              <a:rPr lang="en-US" altLang="zh-CN" sz="2400" i="1" dirty="0" smtClean="0">
                <a:solidFill>
                  <a:srgbClr val="1B357F"/>
                </a:solidFill>
              </a:rPr>
              <a:t>… other theories</a:t>
            </a:r>
          </a:p>
          <a:p>
            <a:pPr marL="0" indent="0">
              <a:buNone/>
            </a:pPr>
            <a:endParaRPr lang="en-US" altLang="zh-CN" sz="2400" dirty="0">
              <a:solidFill>
                <a:srgbClr val="1B357F"/>
              </a:solidFill>
            </a:endParaRPr>
          </a:p>
          <a:p>
            <a:pPr marL="0" indent="0">
              <a:buNone/>
            </a:pPr>
            <a:r>
              <a:rPr lang="en-US" altLang="zh-CN" sz="2400" dirty="0" smtClean="0">
                <a:solidFill>
                  <a:srgbClr val="1B357F"/>
                </a:solidFill>
              </a:rPr>
              <a:t>for analyzing this work?</a:t>
            </a:r>
          </a:p>
        </p:txBody>
      </p:sp>
      <p:pic>
        <p:nvPicPr>
          <p:cNvPr id="4" name="Grafik 3" descr="Conrad-HOD.jpg"/>
          <p:cNvPicPr>
            <a:picLocks noChangeAspect="1"/>
          </p:cNvPicPr>
          <p:nvPr/>
        </p:nvPicPr>
        <p:blipFill>
          <a:blip r:embed="rId2" cstate="print"/>
          <a:stretch>
            <a:fillRect/>
          </a:stretch>
        </p:blipFill>
        <p:spPr>
          <a:xfrm>
            <a:off x="6156176" y="2276872"/>
            <a:ext cx="2176200" cy="3348000"/>
          </a:xfrm>
          <a:prstGeom prst="rect">
            <a:avLst/>
          </a:prstGeom>
        </p:spPr>
      </p:pic>
    </p:spTree>
    <p:extLst>
      <p:ext uri="{BB962C8B-B14F-4D97-AF65-F5344CB8AC3E}">
        <p14:creationId xmlns:p14="http://schemas.microsoft.com/office/powerpoint/2010/main" xmlns="" val="1957414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r>
              <a:rPr lang="en-US" altLang="zh-CN" sz="2400" dirty="0" smtClean="0">
                <a:solidFill>
                  <a:srgbClr val="1B357F"/>
                </a:solidFill>
              </a:rPr>
              <a:t>(</a:t>
            </a:r>
            <a:r>
              <a:rPr lang="en-US" altLang="zh-CN" sz="2400" i="1" dirty="0" smtClean="0">
                <a:solidFill>
                  <a:srgbClr val="1B357F"/>
                </a:solidFill>
              </a:rPr>
              <a:t>Heart of Darkness</a:t>
            </a:r>
            <a:r>
              <a:rPr lang="en-US" altLang="zh-CN" sz="2400" dirty="0" smtClean="0">
                <a:solidFill>
                  <a:srgbClr val="1B357F"/>
                </a:solidFill>
              </a:rPr>
              <a:t>)</a:t>
            </a:r>
          </a:p>
          <a:p>
            <a:pPr marL="0" indent="0">
              <a:buNone/>
            </a:pPr>
            <a:r>
              <a:rPr lang="en-GB" sz="2400" dirty="0"/>
              <a:t>The old river in its broad reach rested unruffled at the decline of day, after ages of good service done to the race that peopled its banks, spread out in the tranquil dignity of a waterway leading to the uttermost ends of the earth. </a:t>
            </a:r>
            <a:r>
              <a:rPr lang="en-GB" sz="2400" dirty="0" smtClean="0"/>
              <a:t>…</a:t>
            </a:r>
          </a:p>
          <a:p>
            <a:pPr marL="0" indent="0">
              <a:buNone/>
            </a:pPr>
            <a:r>
              <a:rPr lang="en-GB" sz="2400" dirty="0" smtClean="0"/>
              <a:t>"And this also," said Marlow suddenly, "has been one of the dark places of the earth.“ He was the only man of us who still "followed the sea." The worst that could be said of him was that he did not represent his class. He was a seaman, but he was a wanderer, too …</a:t>
            </a:r>
          </a:p>
          <a:p>
            <a:pPr marL="0" indent="0">
              <a:buNone/>
            </a:pPr>
            <a:endParaRPr lang="en-US" altLang="zh-CN" sz="2400" dirty="0" smtClean="0">
              <a:solidFill>
                <a:srgbClr val="1B357F"/>
              </a:solidFill>
            </a:endParaRPr>
          </a:p>
          <a:p>
            <a:pPr marL="0" indent="0">
              <a:buNone/>
            </a:pPr>
            <a:endParaRPr lang="en-US" altLang="zh-CN" sz="2400" dirty="0" smtClean="0">
              <a:solidFill>
                <a:srgbClr val="1B357F"/>
              </a:solidFill>
            </a:endParaRPr>
          </a:p>
          <a:p>
            <a:pPr marL="0" indent="0">
              <a:buNone/>
            </a:pPr>
            <a:endParaRPr lang="en-US" altLang="zh-CN" sz="2400" i="1" dirty="0" smtClean="0">
              <a:solidFill>
                <a:srgbClr val="1B357F"/>
              </a:solidFill>
            </a:endParaRPr>
          </a:p>
        </p:txBody>
      </p:sp>
    </p:spTree>
    <p:extLst>
      <p:ext uri="{BB962C8B-B14F-4D97-AF65-F5344CB8AC3E}">
        <p14:creationId xmlns:p14="http://schemas.microsoft.com/office/powerpoint/2010/main" xmlns="" val="8737950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r>
              <a:rPr lang="en-US" altLang="zh-CN" sz="2400" dirty="0" smtClean="0">
                <a:solidFill>
                  <a:srgbClr val="1B357F"/>
                </a:solidFill>
              </a:rPr>
              <a:t>(</a:t>
            </a:r>
            <a:r>
              <a:rPr lang="en-US" altLang="zh-CN" sz="2400" i="1" dirty="0" smtClean="0">
                <a:solidFill>
                  <a:srgbClr val="1B357F"/>
                </a:solidFill>
              </a:rPr>
              <a:t>Heart of Darkness</a:t>
            </a:r>
            <a:r>
              <a:rPr lang="en-US" altLang="zh-CN" sz="2400" dirty="0" smtClean="0">
                <a:solidFill>
                  <a:srgbClr val="1B357F"/>
                </a:solidFill>
              </a:rPr>
              <a:t>)</a:t>
            </a:r>
          </a:p>
          <a:p>
            <a:pPr marL="0" indent="0">
              <a:buNone/>
            </a:pPr>
            <a:r>
              <a:rPr lang="en-GB" sz="2400" dirty="0"/>
              <a:t>My purpose was to stroll into the shade for a moment; but no sooner within than it seemed to me I had stepped into a gloomy circle of some Inferno. Black shapes crouched, lay, sat between the </a:t>
            </a:r>
            <a:r>
              <a:rPr lang="en-GB" sz="2400" dirty="0" smtClean="0"/>
              <a:t>trees …</a:t>
            </a:r>
          </a:p>
          <a:p>
            <a:pPr marL="0" indent="0">
              <a:buNone/>
            </a:pPr>
            <a:r>
              <a:rPr lang="en-GB" sz="2400" dirty="0" smtClean="0"/>
              <a:t>(Pt. 2) The </a:t>
            </a:r>
            <a:r>
              <a:rPr lang="en-GB" sz="2400" dirty="0"/>
              <a:t>savage who was </a:t>
            </a:r>
            <a:r>
              <a:rPr lang="en-GB" sz="2400" dirty="0" smtClean="0"/>
              <a:t>fireman: </a:t>
            </a:r>
            <a:r>
              <a:rPr lang="en-GB" sz="2400" dirty="0"/>
              <a:t>He was an improved specimen; he could fire up a vertical boiler. He was there below me, and, upon my word, to look at him was as edifying as seeing a dog in a parody of breeches and a feather hat, walking on his hind-legs. </a:t>
            </a:r>
            <a:endParaRPr lang="en-US" altLang="zh-CN" sz="2400" dirty="0" smtClean="0">
              <a:solidFill>
                <a:srgbClr val="1B357F"/>
              </a:solidFill>
            </a:endParaRPr>
          </a:p>
          <a:p>
            <a:pPr marL="0" indent="0">
              <a:buNone/>
            </a:pPr>
            <a:endParaRPr lang="en-US" altLang="zh-CN" sz="2400" i="1" dirty="0" smtClean="0">
              <a:solidFill>
                <a:srgbClr val="1B357F"/>
              </a:solidFill>
            </a:endParaRPr>
          </a:p>
        </p:txBody>
      </p:sp>
    </p:spTree>
    <p:extLst>
      <p:ext uri="{BB962C8B-B14F-4D97-AF65-F5344CB8AC3E}">
        <p14:creationId xmlns:p14="http://schemas.microsoft.com/office/powerpoint/2010/main" xmlns="" val="16348816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r>
              <a:rPr lang="en-US" altLang="zh-CN" sz="2400" dirty="0" smtClean="0">
                <a:solidFill>
                  <a:srgbClr val="1B357F"/>
                </a:solidFill>
              </a:rPr>
              <a:t>(</a:t>
            </a:r>
            <a:r>
              <a:rPr lang="en-US" altLang="zh-CN" sz="2400" i="1" dirty="0" smtClean="0">
                <a:solidFill>
                  <a:srgbClr val="1B357F"/>
                </a:solidFill>
              </a:rPr>
              <a:t>Heart of Darkness</a:t>
            </a:r>
            <a:r>
              <a:rPr lang="en-US" altLang="zh-CN" sz="2400" dirty="0" smtClean="0">
                <a:solidFill>
                  <a:srgbClr val="1B357F"/>
                </a:solidFill>
              </a:rPr>
              <a:t>)</a:t>
            </a:r>
          </a:p>
          <a:p>
            <a:pPr marL="0" indent="0">
              <a:buNone/>
            </a:pPr>
            <a:r>
              <a:rPr lang="en-GB" sz="2400" dirty="0" smtClean="0"/>
              <a:t>The </a:t>
            </a:r>
            <a:r>
              <a:rPr lang="en-GB" sz="2400" dirty="0"/>
              <a:t>men were—No, they were not inhuman. Well, you know, that was the worst of it—this suspicion of their not being inhuman</a:t>
            </a:r>
            <a:r>
              <a:rPr lang="en-GB" sz="2400" dirty="0" smtClean="0"/>
              <a:t>.</a:t>
            </a:r>
            <a:r>
              <a:rPr lang="en-GB" sz="2400" dirty="0"/>
              <a:t> </a:t>
            </a:r>
            <a:r>
              <a:rPr lang="en-GB" sz="2400" dirty="0" smtClean="0"/>
              <a:t>What </a:t>
            </a:r>
            <a:r>
              <a:rPr lang="en-GB" sz="2400" dirty="0"/>
              <a:t>thrilled you was just the thought of their humanity—like yours—the thought of your remote kinship with this wild and passionate uproar. </a:t>
            </a:r>
            <a:r>
              <a:rPr lang="en-GB" sz="2400" dirty="0" smtClean="0"/>
              <a:t>  </a:t>
            </a:r>
          </a:p>
          <a:p>
            <a:pPr marL="0" indent="0">
              <a:buNone/>
            </a:pPr>
            <a:r>
              <a:rPr lang="en-GB" sz="2400" dirty="0"/>
              <a:t>I missed my late helmsman awfully,—I missed him even while his body was still lying in the pilot-house. And the intimate profundity of that look he gave me </a:t>
            </a:r>
            <a:r>
              <a:rPr lang="en-GB" sz="2400" dirty="0" smtClean="0"/>
              <a:t>… a </a:t>
            </a:r>
            <a:r>
              <a:rPr lang="en-GB" sz="2400" dirty="0"/>
              <a:t>claim of distant kinship affirmed in a supreme moment</a:t>
            </a:r>
            <a:r>
              <a:rPr lang="en-GB" sz="2400" dirty="0" smtClean="0"/>
              <a:t>.</a:t>
            </a:r>
            <a:r>
              <a:rPr lang="en-GB" sz="2400" dirty="0"/>
              <a:t> He had no restraint, no restraint—just like </a:t>
            </a:r>
            <a:r>
              <a:rPr lang="en-GB" sz="2400" dirty="0" smtClean="0"/>
              <a:t>Kurtz.</a:t>
            </a:r>
            <a:endParaRPr lang="de-DE" sz="2400" dirty="0"/>
          </a:p>
          <a:p>
            <a:pPr marL="0" indent="0">
              <a:buNone/>
            </a:pPr>
            <a:endParaRPr lang="en-US" altLang="zh-CN" sz="2400" dirty="0" smtClean="0">
              <a:solidFill>
                <a:srgbClr val="1B357F"/>
              </a:solidFill>
            </a:endParaRPr>
          </a:p>
          <a:p>
            <a:pPr marL="0" indent="0">
              <a:buNone/>
            </a:pPr>
            <a:endParaRPr lang="en-US" altLang="zh-CN" sz="2400" i="1" dirty="0" smtClean="0">
              <a:solidFill>
                <a:srgbClr val="1B357F"/>
              </a:solidFill>
            </a:endParaRPr>
          </a:p>
        </p:txBody>
      </p:sp>
    </p:spTree>
    <p:extLst>
      <p:ext uri="{BB962C8B-B14F-4D97-AF65-F5344CB8AC3E}">
        <p14:creationId xmlns:p14="http://schemas.microsoft.com/office/powerpoint/2010/main" xmlns="" val="3253214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r>
              <a:rPr lang="en-US" altLang="zh-CN" sz="2400" dirty="0" smtClean="0">
                <a:solidFill>
                  <a:srgbClr val="1B357F"/>
                </a:solidFill>
              </a:rPr>
              <a:t>(</a:t>
            </a:r>
            <a:r>
              <a:rPr lang="en-US" altLang="zh-CN" sz="2400" i="1" dirty="0" smtClean="0">
                <a:solidFill>
                  <a:srgbClr val="1B357F"/>
                </a:solidFill>
              </a:rPr>
              <a:t>Heart of Darkness</a:t>
            </a:r>
            <a:r>
              <a:rPr lang="en-US" altLang="zh-CN" sz="2400" dirty="0" smtClean="0">
                <a:solidFill>
                  <a:srgbClr val="1B357F"/>
                </a:solidFill>
              </a:rPr>
              <a:t>)</a:t>
            </a:r>
          </a:p>
          <a:p>
            <a:pPr marL="0" indent="0">
              <a:buNone/>
            </a:pPr>
            <a:r>
              <a:rPr lang="en-GB" sz="2400" dirty="0" smtClean="0"/>
              <a:t>I let </a:t>
            </a:r>
            <a:r>
              <a:rPr lang="en-GB" sz="2400" dirty="0"/>
              <a:t>the young fool </a:t>
            </a:r>
            <a:r>
              <a:rPr lang="en-GB" sz="2400" dirty="0" smtClean="0"/>
              <a:t>believe </a:t>
            </a:r>
            <a:r>
              <a:rPr lang="en-GB" sz="2400" dirty="0"/>
              <a:t>anything he liked to imagine as to my influence in Europe. I became in an instant as much of a </a:t>
            </a:r>
            <a:r>
              <a:rPr lang="en-GB" sz="2400" dirty="0" err="1"/>
              <a:t>pretense</a:t>
            </a:r>
            <a:r>
              <a:rPr lang="en-GB" sz="2400" dirty="0"/>
              <a:t> as the rest of the bewitched pilgrims. This simply because I had a notion it somehow would be of help to that Kurtz whom at the time I did not see—you </a:t>
            </a:r>
            <a:r>
              <a:rPr lang="en-GB" sz="2400" dirty="0" smtClean="0"/>
              <a:t>under-stand</a:t>
            </a:r>
            <a:r>
              <a:rPr lang="en-GB" sz="2400" dirty="0"/>
              <a:t>. He was just a word for me. </a:t>
            </a:r>
            <a:r>
              <a:rPr lang="en-GB" sz="2400" dirty="0" smtClean="0"/>
              <a:t>… It </a:t>
            </a:r>
            <a:r>
              <a:rPr lang="en-GB" sz="2400" dirty="0"/>
              <a:t>seems to me I am trying to tell you a </a:t>
            </a:r>
            <a:r>
              <a:rPr lang="en-GB" sz="2400" dirty="0" smtClean="0"/>
              <a:t>dream … (It </a:t>
            </a:r>
            <a:r>
              <a:rPr lang="en-GB" sz="2400" dirty="0"/>
              <a:t>had become so pitch dark that we listeners could hardly see one another. For a long time already he, sitting apart, had been no more to us than a voice</a:t>
            </a:r>
            <a:r>
              <a:rPr lang="en-GB" sz="2400" dirty="0" smtClean="0"/>
              <a:t>.) </a:t>
            </a:r>
          </a:p>
          <a:p>
            <a:pPr marL="0" indent="0">
              <a:buNone/>
            </a:pPr>
            <a:r>
              <a:rPr lang="en-GB" sz="2400" dirty="0" smtClean="0"/>
              <a:t>(Marlow on Kurtz): </a:t>
            </a:r>
            <a:r>
              <a:rPr lang="en-GB" sz="2400" dirty="0"/>
              <a:t>The man presented himself as a voice. </a:t>
            </a:r>
            <a:endParaRPr lang="en-US" altLang="zh-CN" sz="2400" i="1" dirty="0" smtClean="0">
              <a:solidFill>
                <a:srgbClr val="1B357F"/>
              </a:solidFill>
            </a:endParaRPr>
          </a:p>
        </p:txBody>
      </p:sp>
    </p:spTree>
    <p:extLst>
      <p:ext uri="{BB962C8B-B14F-4D97-AF65-F5344CB8AC3E}">
        <p14:creationId xmlns:p14="http://schemas.microsoft.com/office/powerpoint/2010/main" xmlns="" val="42914613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endParaRPr lang="en-US" altLang="zh-CN" sz="2400" dirty="0" smtClean="0">
              <a:solidFill>
                <a:srgbClr val="1B357F"/>
              </a:solidFill>
            </a:endParaRPr>
          </a:p>
          <a:p>
            <a:pPr marL="0" indent="0">
              <a:buNone/>
            </a:pPr>
            <a:endParaRPr lang="en-US" altLang="zh-CN" sz="2400" dirty="0" smtClean="0">
              <a:solidFill>
                <a:srgbClr val="1B357F"/>
              </a:solidFill>
            </a:endParaRPr>
          </a:p>
          <a:p>
            <a:pPr marL="0" indent="0">
              <a:spcBef>
                <a:spcPts val="0"/>
              </a:spcBef>
              <a:spcAft>
                <a:spcPts val="0"/>
              </a:spcAft>
              <a:buNone/>
            </a:pPr>
            <a:r>
              <a:rPr lang="en-US" altLang="zh-CN" sz="2400" b="1" dirty="0" smtClean="0">
                <a:solidFill>
                  <a:srgbClr val="1B357F"/>
                </a:solidFill>
              </a:rPr>
              <a:t>Identities are constructed through </a:t>
            </a:r>
          </a:p>
          <a:p>
            <a:pPr marL="0" indent="0">
              <a:spcBef>
                <a:spcPts val="0"/>
              </a:spcBef>
              <a:spcAft>
                <a:spcPts val="0"/>
              </a:spcAft>
              <a:buNone/>
            </a:pPr>
            <a:r>
              <a:rPr lang="en-US" altLang="zh-CN" sz="2400" b="1" dirty="0" smtClean="0">
                <a:solidFill>
                  <a:srgbClr val="1B357F"/>
                </a:solidFill>
              </a:rPr>
              <a:t>difference—through the relation to </a:t>
            </a:r>
          </a:p>
          <a:p>
            <a:pPr marL="0" indent="0">
              <a:spcBef>
                <a:spcPts val="0"/>
              </a:spcBef>
              <a:spcAft>
                <a:spcPts val="0"/>
              </a:spcAft>
              <a:buNone/>
            </a:pPr>
            <a:r>
              <a:rPr lang="en-US" altLang="zh-CN" sz="2400" b="1" dirty="0" smtClean="0">
                <a:solidFill>
                  <a:srgbClr val="1B357F"/>
                </a:solidFill>
              </a:rPr>
              <a:t>the Other and to their ‘constitutive </a:t>
            </a:r>
          </a:p>
          <a:p>
            <a:pPr marL="0" indent="0">
              <a:spcBef>
                <a:spcPts val="0"/>
              </a:spcBef>
              <a:spcAft>
                <a:spcPts val="0"/>
              </a:spcAft>
              <a:buNone/>
            </a:pPr>
            <a:r>
              <a:rPr lang="en-US" altLang="zh-CN" sz="2400" b="1" dirty="0" smtClean="0">
                <a:solidFill>
                  <a:srgbClr val="1B357F"/>
                </a:solidFill>
              </a:rPr>
              <a:t>outside’ (Stuart Hall) …..</a:t>
            </a:r>
          </a:p>
          <a:p>
            <a:pPr marL="0" indent="0">
              <a:spcBef>
                <a:spcPts val="1800"/>
              </a:spcBef>
              <a:buNone/>
            </a:pPr>
            <a:r>
              <a:rPr lang="en-US" altLang="zh-CN" sz="2400" b="1" dirty="0" smtClean="0">
                <a:solidFill>
                  <a:srgbClr val="1B357F"/>
                </a:solidFill>
              </a:rPr>
              <a:t>As in this work?</a:t>
            </a:r>
          </a:p>
          <a:p>
            <a:endParaRPr lang="de-DE" dirty="0"/>
          </a:p>
        </p:txBody>
      </p:sp>
      <p:pic>
        <p:nvPicPr>
          <p:cNvPr id="4" name="Grafik 3" descr="Conrad-HOD.jpg"/>
          <p:cNvPicPr>
            <a:picLocks noChangeAspect="1"/>
          </p:cNvPicPr>
          <p:nvPr/>
        </p:nvPicPr>
        <p:blipFill>
          <a:blip r:embed="rId2" cstate="print"/>
          <a:stretch>
            <a:fillRect/>
          </a:stretch>
        </p:blipFill>
        <p:spPr>
          <a:xfrm>
            <a:off x="6156176" y="2276872"/>
            <a:ext cx="2176200" cy="3348000"/>
          </a:xfrm>
          <a:prstGeom prst="rect">
            <a:avLst/>
          </a:prstGeom>
        </p:spPr>
      </p:pic>
    </p:spTree>
    <p:extLst>
      <p:ext uri="{BB962C8B-B14F-4D97-AF65-F5344CB8AC3E}">
        <p14:creationId xmlns:p14="http://schemas.microsoft.com/office/powerpoint/2010/main" xmlns="" val="2964526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endParaRPr lang="en-US" altLang="zh-CN" sz="2400" dirty="0" smtClean="0">
              <a:solidFill>
                <a:srgbClr val="1B357F"/>
              </a:solidFill>
            </a:endParaRPr>
          </a:p>
          <a:p>
            <a:pPr marL="0" indent="0">
              <a:buNone/>
            </a:pPr>
            <a:endParaRPr lang="en-US" altLang="zh-CN" sz="2400" b="1" dirty="0" smtClean="0">
              <a:solidFill>
                <a:srgbClr val="1B357F"/>
              </a:solidFill>
            </a:endParaRPr>
          </a:p>
          <a:p>
            <a:pPr marL="0" indent="0">
              <a:spcAft>
                <a:spcPts val="1800"/>
              </a:spcAft>
              <a:buNone/>
            </a:pPr>
            <a:r>
              <a:rPr lang="en-US" altLang="zh-CN" sz="2400" b="1" dirty="0" smtClean="0">
                <a:solidFill>
                  <a:srgbClr val="1B357F"/>
                </a:solidFill>
              </a:rPr>
              <a:t>Conrad’s HEART OF DARKNESS</a:t>
            </a:r>
          </a:p>
          <a:p>
            <a:pPr marL="0" indent="0">
              <a:spcAft>
                <a:spcPts val="0"/>
              </a:spcAft>
              <a:buNone/>
            </a:pPr>
            <a:r>
              <a:rPr lang="en-US" altLang="zh-CN" sz="2400" dirty="0" smtClean="0">
                <a:solidFill>
                  <a:srgbClr val="1B357F"/>
                </a:solidFill>
              </a:rPr>
              <a:t>Kurtz is “hollow at the core”</a:t>
            </a:r>
          </a:p>
          <a:p>
            <a:pPr marL="0" indent="0">
              <a:spcAft>
                <a:spcPts val="0"/>
              </a:spcAft>
              <a:buNone/>
            </a:pPr>
            <a:r>
              <a:rPr lang="en-US" altLang="zh-CN" sz="2400" dirty="0" smtClean="0">
                <a:solidFill>
                  <a:srgbClr val="1B357F"/>
                </a:solidFill>
              </a:rPr>
              <a:t> … “It is his extremity that </a:t>
            </a:r>
          </a:p>
          <a:p>
            <a:pPr marL="0" indent="0">
              <a:spcAft>
                <a:spcPts val="0"/>
              </a:spcAft>
              <a:buNone/>
            </a:pPr>
            <a:r>
              <a:rPr lang="en-US" altLang="zh-CN" sz="2400" dirty="0" smtClean="0">
                <a:solidFill>
                  <a:srgbClr val="1B357F"/>
                </a:solidFill>
              </a:rPr>
              <a:t>I seem to have lived through” </a:t>
            </a:r>
          </a:p>
          <a:p>
            <a:pPr>
              <a:spcAft>
                <a:spcPts val="0"/>
              </a:spcAft>
              <a:buFont typeface="Wingdings"/>
              <a:buChar char="à"/>
            </a:pPr>
            <a:r>
              <a:rPr lang="en-US" altLang="zh-CN" sz="2400" dirty="0" smtClean="0">
                <a:solidFill>
                  <a:srgbClr val="1B357F"/>
                </a:solidFill>
                <a:sym typeface="Wingdings" panose="05000000000000000000" pitchFamily="2" charset="2"/>
              </a:rPr>
              <a:t>Charlie Marlow as Buddha </a:t>
            </a:r>
          </a:p>
          <a:p>
            <a:pPr>
              <a:spcAft>
                <a:spcPts val="0"/>
              </a:spcAft>
              <a:buFont typeface="Wingdings"/>
              <a:buChar char="à"/>
            </a:pPr>
            <a:r>
              <a:rPr lang="en-US" altLang="zh-CN" sz="2400" dirty="0" smtClean="0">
                <a:solidFill>
                  <a:srgbClr val="1B357F"/>
                </a:solidFill>
                <a:sym typeface="Wingdings" panose="05000000000000000000" pitchFamily="2" charset="2"/>
              </a:rPr>
              <a:t>but with “sunken cheeks”?</a:t>
            </a:r>
            <a:endParaRPr lang="en-US" altLang="zh-CN" sz="2400" dirty="0" smtClean="0">
              <a:solidFill>
                <a:srgbClr val="1B357F"/>
              </a:solidFill>
            </a:endParaRPr>
          </a:p>
          <a:p>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44008" y="3068960"/>
            <a:ext cx="3810000" cy="3019425"/>
          </a:xfrm>
          <a:prstGeom prst="rect">
            <a:avLst/>
          </a:prstGeom>
        </p:spPr>
      </p:pic>
    </p:spTree>
    <p:extLst>
      <p:ext uri="{BB962C8B-B14F-4D97-AF65-F5344CB8AC3E}">
        <p14:creationId xmlns:p14="http://schemas.microsoft.com/office/powerpoint/2010/main" xmlns="" val="346855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484784"/>
            <a:ext cx="8229600" cy="4896966"/>
          </a:xfrm>
          <a:ln>
            <a:noFill/>
          </a:ln>
          <a:effectLst/>
          <a:scene3d>
            <a:camera prst="orthographicFront">
              <a:rot lat="0" lon="0" rev="0"/>
            </a:camera>
            <a:lightRig rig="chilly" dir="t">
              <a:rot lat="0" lon="0" rev="18480000"/>
            </a:lightRig>
          </a:scene3d>
          <a:sp3d prstMaterial="clear">
            <a:bevelT h="63500"/>
          </a:sp3d>
        </p:spPr>
        <p:txBody>
          <a:bodyPr/>
          <a:lstStyle/>
          <a:p>
            <a:pPr marL="0" indent="0">
              <a:buNone/>
            </a:pPr>
            <a:r>
              <a:rPr lang="en-US" altLang="zh-CN" sz="2400" dirty="0" smtClean="0">
                <a:solidFill>
                  <a:srgbClr val="CC3300"/>
                </a:solidFill>
              </a:rPr>
              <a:t>Spring 2018</a:t>
            </a:r>
          </a:p>
          <a:p>
            <a:pPr marL="0" indent="0">
              <a:buNone/>
            </a:pPr>
            <a:endParaRPr lang="de-DE" altLang="zh-CN" dirty="0">
              <a:solidFill>
                <a:srgbClr val="CC3300"/>
              </a:solidFill>
            </a:endParaRPr>
          </a:p>
          <a:p>
            <a:r>
              <a:rPr lang="en-US" sz="2000" dirty="0" smtClean="0"/>
              <a:t>For 2 credits: ESSAY </a:t>
            </a:r>
            <a:r>
              <a:rPr lang="en-US" sz="2000" dirty="0" smtClean="0">
                <a:sym typeface="Wingdings" pitchFamily="2" charset="2"/>
              </a:rPr>
              <a:t> due by end of August</a:t>
            </a:r>
            <a:endParaRPr lang="de-DE" sz="2000" dirty="0" smtClean="0"/>
          </a:p>
          <a:p>
            <a:pPr>
              <a:buNone/>
            </a:pPr>
            <a:r>
              <a:rPr lang="en-US" sz="2000" dirty="0" smtClean="0"/>
              <a:t>	Minimum 1400 words</a:t>
            </a:r>
            <a:endParaRPr lang="de-DE" sz="2000" dirty="0" smtClean="0"/>
          </a:p>
          <a:p>
            <a:pPr>
              <a:buNone/>
            </a:pPr>
            <a:endParaRPr lang="de-DE" sz="2000" dirty="0" smtClean="0"/>
          </a:p>
          <a:p>
            <a:pPr>
              <a:buNone/>
            </a:pPr>
            <a:r>
              <a:rPr lang="en-US" sz="2000" dirty="0" smtClean="0"/>
              <a:t>	How do </a:t>
            </a:r>
            <a:r>
              <a:rPr lang="en-US" sz="2000" dirty="0" err="1" smtClean="0"/>
              <a:t>Poststructuralism</a:t>
            </a:r>
            <a:r>
              <a:rPr lang="en-US" sz="2000" dirty="0" smtClean="0"/>
              <a:t> and Deconstruction relate to at least one other theory that you know? Please outline any similarities or differences. </a:t>
            </a:r>
            <a:r>
              <a:rPr lang="en-US" sz="2000" dirty="0" smtClean="0">
                <a:solidFill>
                  <a:srgbClr val="1B357F"/>
                </a:solidFill>
              </a:rPr>
              <a:t>(PLUS a question about the helpfulness of theory for investigating literature: </a:t>
            </a:r>
            <a:r>
              <a:rPr lang="en-US" sz="2000" dirty="0" smtClean="0">
                <a:solidFill>
                  <a:srgbClr val="CC3300"/>
                </a:solidFill>
              </a:rPr>
              <a:t>to be specified, see </a:t>
            </a:r>
            <a:r>
              <a:rPr lang="en-US" sz="2000" u="sng" dirty="0" smtClean="0">
                <a:solidFill>
                  <a:srgbClr val="CC3300"/>
                </a:solidFill>
              </a:rPr>
              <a:t>e-learning platform</a:t>
            </a:r>
            <a:r>
              <a:rPr lang="en-US" sz="2000" dirty="0" smtClean="0">
                <a:solidFill>
                  <a:srgbClr val="CC3300"/>
                </a:solidFill>
              </a:rPr>
              <a:t>!</a:t>
            </a:r>
            <a:r>
              <a:rPr lang="en-US" sz="2000" dirty="0" smtClean="0">
                <a:solidFill>
                  <a:srgbClr val="1B357F"/>
                </a:solidFill>
              </a:rPr>
              <a:t>)</a:t>
            </a:r>
          </a:p>
          <a:p>
            <a:pPr>
              <a:buNone/>
            </a:pPr>
            <a:endParaRPr lang="en-US" sz="2000" dirty="0" smtClean="0"/>
          </a:p>
          <a:p>
            <a:pPr>
              <a:buNone/>
            </a:pPr>
            <a:r>
              <a:rPr lang="en-US" sz="2000" dirty="0" smtClean="0"/>
              <a:t>	</a:t>
            </a:r>
            <a:endParaRPr lang="de-DE" sz="2000" dirty="0"/>
          </a:p>
        </p:txBody>
      </p:sp>
    </p:spTree>
    <p:extLst>
      <p:ext uri="{BB962C8B-B14F-4D97-AF65-F5344CB8AC3E}">
        <p14:creationId xmlns:p14="http://schemas.microsoft.com/office/powerpoint/2010/main" xmlns="" val="16682309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endParaRPr lang="en-US" altLang="zh-CN" sz="2400" dirty="0" smtClean="0">
              <a:solidFill>
                <a:srgbClr val="1B357F"/>
              </a:solidFill>
            </a:endParaRPr>
          </a:p>
          <a:p>
            <a:pPr marL="0" indent="0">
              <a:buNone/>
            </a:pPr>
            <a:r>
              <a:rPr lang="en-US" altLang="zh-CN" sz="2400" dirty="0" smtClean="0">
                <a:solidFill>
                  <a:srgbClr val="FF0000"/>
                </a:solidFill>
              </a:rPr>
              <a:t>To back up the overview (option)</a:t>
            </a:r>
            <a:endParaRPr lang="en-US" altLang="zh-CN" sz="2400" dirty="0" smtClean="0">
              <a:solidFill>
                <a:srgbClr val="1B357F"/>
              </a:solidFill>
            </a:endParaRPr>
          </a:p>
          <a:p>
            <a:pPr marL="0" indent="0">
              <a:buNone/>
            </a:pPr>
            <a:endParaRPr lang="en-US" altLang="zh-CN" sz="2400" dirty="0" smtClean="0">
              <a:solidFill>
                <a:srgbClr val="1B357F"/>
              </a:solidFill>
            </a:endParaRPr>
          </a:p>
          <a:p>
            <a:pPr marL="0" indent="0">
              <a:buNone/>
            </a:pPr>
            <a:endParaRPr lang="en-US" altLang="zh-CN" sz="2400" b="1" dirty="0" smtClean="0">
              <a:solidFill>
                <a:srgbClr val="1B357F"/>
              </a:solidFill>
            </a:endParaRPr>
          </a:p>
          <a:p>
            <a:pPr marL="0" indent="0">
              <a:buNone/>
            </a:pPr>
            <a:r>
              <a:rPr lang="en-US" altLang="zh-CN" sz="2400" b="1" dirty="0" smtClean="0">
                <a:solidFill>
                  <a:srgbClr val="1B357F"/>
                </a:solidFill>
              </a:rPr>
              <a:t>Jonathan Culler, </a:t>
            </a:r>
            <a:r>
              <a:rPr lang="en-US" altLang="zh-CN" sz="2400" b="1" i="1" dirty="0" smtClean="0">
                <a:solidFill>
                  <a:srgbClr val="1B357F"/>
                </a:solidFill>
              </a:rPr>
              <a:t>Literary Theory</a:t>
            </a:r>
          </a:p>
          <a:p>
            <a:pPr marL="0" indent="0">
              <a:spcBef>
                <a:spcPts val="1800"/>
              </a:spcBef>
              <a:buNone/>
            </a:pPr>
            <a:r>
              <a:rPr lang="en-US" altLang="zh-CN" sz="2400" dirty="0" smtClean="0">
                <a:solidFill>
                  <a:srgbClr val="1B357F"/>
                </a:solidFill>
              </a:rPr>
              <a:t>Are there any approaches or theoretical propositions that go beyond what we have covered so far—or that raise new questions?</a:t>
            </a:r>
          </a:p>
          <a:p>
            <a:endParaRPr lang="de-DE" dirty="0"/>
          </a:p>
        </p:txBody>
      </p:sp>
      <p:pic>
        <p:nvPicPr>
          <p:cNvPr id="4" name="Grafik 3" descr="Culler-Lit-Theory.jpg"/>
          <p:cNvPicPr>
            <a:picLocks noChangeAspect="1"/>
          </p:cNvPicPr>
          <p:nvPr/>
        </p:nvPicPr>
        <p:blipFill>
          <a:blip r:embed="rId2" cstate="print"/>
          <a:stretch>
            <a:fillRect/>
          </a:stretch>
        </p:blipFill>
        <p:spPr>
          <a:xfrm>
            <a:off x="6588224" y="1772816"/>
            <a:ext cx="1476519" cy="2376000"/>
          </a:xfrm>
          <a:prstGeom prst="rect">
            <a:avLst/>
          </a:prstGeom>
        </p:spPr>
      </p:pic>
    </p:spTree>
    <p:extLst>
      <p:ext uri="{BB962C8B-B14F-4D97-AF65-F5344CB8AC3E}">
        <p14:creationId xmlns:p14="http://schemas.microsoft.com/office/powerpoint/2010/main" xmlns="" val="3219356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endParaRPr lang="en-US" altLang="zh-CN" sz="2400" dirty="0" smtClean="0">
              <a:solidFill>
                <a:srgbClr val="1B357F"/>
              </a:solidFill>
            </a:endParaRPr>
          </a:p>
          <a:p>
            <a:pPr marL="0" indent="0">
              <a:buNone/>
            </a:pPr>
            <a:r>
              <a:rPr lang="en-US" altLang="zh-CN" sz="2400" b="1" dirty="0" smtClean="0">
                <a:solidFill>
                  <a:srgbClr val="FF0000"/>
                </a:solidFill>
              </a:rPr>
              <a:t>EXCURSUS</a:t>
            </a:r>
            <a:r>
              <a:rPr lang="en-US" altLang="zh-CN" sz="2400" b="1" dirty="0" smtClean="0">
                <a:solidFill>
                  <a:srgbClr val="1B357F"/>
                </a:solidFill>
              </a:rPr>
              <a:t> </a:t>
            </a:r>
            <a:r>
              <a:rPr lang="en-US" altLang="zh-CN" sz="2400" dirty="0" smtClean="0">
                <a:solidFill>
                  <a:srgbClr val="1B357F"/>
                </a:solidFill>
              </a:rPr>
              <a:t>(only if time allows)</a:t>
            </a:r>
          </a:p>
          <a:p>
            <a:pPr marL="0" indent="0">
              <a:buNone/>
            </a:pPr>
            <a:endParaRPr lang="en-US" altLang="zh-CN" sz="2400" dirty="0">
              <a:solidFill>
                <a:srgbClr val="1B357F"/>
              </a:solidFill>
            </a:endParaRPr>
          </a:p>
          <a:p>
            <a:pPr marL="0" indent="0">
              <a:buNone/>
            </a:pPr>
            <a:r>
              <a:rPr lang="en-US" altLang="zh-CN" sz="2400" dirty="0" smtClean="0">
                <a:solidFill>
                  <a:srgbClr val="1B357F"/>
                </a:solidFill>
              </a:rPr>
              <a:t>A question for us to consider:</a:t>
            </a:r>
          </a:p>
          <a:p>
            <a:pPr marL="0" indent="0">
              <a:buNone/>
            </a:pPr>
            <a:endParaRPr lang="en-US" altLang="zh-CN" sz="2400" dirty="0" smtClean="0">
              <a:solidFill>
                <a:srgbClr val="1B357F"/>
              </a:solidFill>
            </a:endParaRPr>
          </a:p>
          <a:p>
            <a:pPr marL="0" indent="0">
              <a:buNone/>
            </a:pPr>
            <a:r>
              <a:rPr lang="en-US" altLang="zh-CN" sz="2400" b="1" dirty="0" smtClean="0">
                <a:solidFill>
                  <a:srgbClr val="1B357F"/>
                </a:solidFill>
              </a:rPr>
              <a:t>Is the study of culture different from the study of society? If so, how is it different?</a:t>
            </a:r>
          </a:p>
          <a:p>
            <a:endParaRPr lang="de-DE" dirty="0"/>
          </a:p>
        </p:txBody>
      </p:sp>
    </p:spTree>
    <p:extLst>
      <p:ext uri="{BB962C8B-B14F-4D97-AF65-F5344CB8AC3E}">
        <p14:creationId xmlns:p14="http://schemas.microsoft.com/office/powerpoint/2010/main" xmlns="" val="1106098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EXCURSUS Two propositions</a:t>
            </a:r>
          </a:p>
          <a:p>
            <a:pPr marL="0" indent="0">
              <a:buNone/>
            </a:pPr>
            <a:endParaRPr lang="en-US" altLang="zh-CN" sz="2400" dirty="0">
              <a:solidFill>
                <a:srgbClr val="1B357F"/>
              </a:solidFill>
            </a:endParaRPr>
          </a:p>
          <a:p>
            <a:pPr marL="0" indent="0">
              <a:buNone/>
            </a:pPr>
            <a:r>
              <a:rPr lang="en-GB" sz="1800" b="1" dirty="0" smtClean="0"/>
              <a:t>A: </a:t>
            </a:r>
            <a:r>
              <a:rPr lang="en-GB" sz="1800" dirty="0" smtClean="0"/>
              <a:t>Culture is </a:t>
            </a:r>
            <a:r>
              <a:rPr lang="en-GB" sz="1800" dirty="0"/>
              <a:t>“a </a:t>
            </a:r>
            <a:r>
              <a:rPr lang="en-GB" sz="1800" dirty="0">
                <a:solidFill>
                  <a:srgbClr val="FF0000"/>
                </a:solidFill>
              </a:rPr>
              <a:t>social construction </a:t>
            </a:r>
            <a:r>
              <a:rPr lang="en-GB" sz="1800" dirty="0"/>
              <a:t>produced through communication practices within cultural discourse. Cultural discourse is the </a:t>
            </a:r>
            <a:r>
              <a:rPr lang="en-GB" sz="1800" dirty="0" smtClean="0"/>
              <a:t>historically </a:t>
            </a:r>
            <a:r>
              <a:rPr lang="en-GB" sz="1800" dirty="0"/>
              <a:t>transmitted expressive system of communication practices, of acts, events, and styles, which are composed of specific symbols, symbolic forms, norms, and their </a:t>
            </a:r>
            <a:r>
              <a:rPr lang="en-GB" sz="1800" dirty="0" smtClean="0"/>
              <a:t>meanings.” (Donal </a:t>
            </a:r>
            <a:r>
              <a:rPr lang="en-GB" sz="1800" dirty="0" err="1" smtClean="0"/>
              <a:t>Carbaugh</a:t>
            </a:r>
            <a:r>
              <a:rPr lang="en-GB" sz="1800" dirty="0" smtClean="0"/>
              <a:t>, 2007 &amp; 2013)</a:t>
            </a:r>
          </a:p>
          <a:p>
            <a:pPr marL="0" indent="0">
              <a:buNone/>
            </a:pPr>
            <a:r>
              <a:rPr lang="en-GB" sz="1800" b="1" dirty="0" smtClean="0"/>
              <a:t>OR</a:t>
            </a:r>
            <a:endParaRPr lang="en-GB" sz="1800" b="1" dirty="0"/>
          </a:p>
          <a:p>
            <a:pPr marL="0" indent="0">
              <a:buNone/>
            </a:pPr>
            <a:r>
              <a:rPr lang="en-US" sz="1800" b="1" dirty="0" smtClean="0"/>
              <a:t>B: </a:t>
            </a:r>
            <a:r>
              <a:rPr lang="en-US" sz="1800" dirty="0" smtClean="0"/>
              <a:t>Edward Sapir (a linguist): “There are as many cultures as there are </a:t>
            </a:r>
            <a:r>
              <a:rPr lang="en-US" sz="1800" dirty="0" smtClean="0">
                <a:solidFill>
                  <a:srgbClr val="FF0000"/>
                </a:solidFill>
              </a:rPr>
              <a:t>individuals</a:t>
            </a:r>
            <a:r>
              <a:rPr lang="en-US" sz="1800" dirty="0" smtClean="0"/>
              <a:t> in the population” (ed. E.F.K. </a:t>
            </a:r>
            <a:r>
              <a:rPr lang="en-US" sz="1800" dirty="0" err="1" smtClean="0"/>
              <a:t>Koerner</a:t>
            </a:r>
            <a:r>
              <a:rPr lang="en-US" sz="1800" dirty="0" smtClean="0"/>
              <a:t>, 1984)</a:t>
            </a:r>
            <a:endParaRPr lang="de-DE" sz="1800" dirty="0"/>
          </a:p>
        </p:txBody>
      </p:sp>
    </p:spTree>
    <p:extLst>
      <p:ext uri="{BB962C8B-B14F-4D97-AF65-F5344CB8AC3E}">
        <p14:creationId xmlns:p14="http://schemas.microsoft.com/office/powerpoint/2010/main" xmlns="" val="20001604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556792"/>
            <a:ext cx="8229600" cy="4824958"/>
          </a:xfrm>
        </p:spPr>
        <p:txBody>
          <a:bodyPr/>
          <a:lstStyle/>
          <a:p>
            <a:pPr marL="0" indent="0">
              <a:buNone/>
            </a:pPr>
            <a:r>
              <a:rPr lang="en-US" altLang="zh-CN" sz="2400" dirty="0" smtClean="0">
                <a:solidFill>
                  <a:srgbClr val="1B357F"/>
                </a:solidFill>
              </a:rPr>
              <a:t>Do you see any relevance of</a:t>
            </a:r>
          </a:p>
          <a:p>
            <a:pPr marL="0" indent="0">
              <a:buNone/>
            </a:pPr>
            <a:endParaRPr lang="en-US" altLang="zh-CN" sz="2400" dirty="0" smtClean="0">
              <a:solidFill>
                <a:srgbClr val="1B357F"/>
              </a:solidFill>
            </a:endParaRPr>
          </a:p>
          <a:p>
            <a:pPr marL="0" indent="0">
              <a:buNone/>
            </a:pPr>
            <a:r>
              <a:rPr lang="en-US" altLang="zh-CN" sz="2400" i="1" dirty="0" smtClean="0">
                <a:solidFill>
                  <a:srgbClr val="1B357F"/>
                </a:solidFill>
              </a:rPr>
              <a:t>… poststructuralism/</a:t>
            </a:r>
          </a:p>
          <a:p>
            <a:pPr marL="0" indent="0">
              <a:buNone/>
            </a:pPr>
            <a:r>
              <a:rPr lang="en-US" altLang="zh-CN" sz="2400" i="1" dirty="0" smtClean="0">
                <a:solidFill>
                  <a:srgbClr val="1B357F"/>
                </a:solidFill>
              </a:rPr>
              <a:t>     deconstruction</a:t>
            </a:r>
          </a:p>
          <a:p>
            <a:pPr marL="0" indent="0">
              <a:buNone/>
            </a:pPr>
            <a:r>
              <a:rPr lang="en-US" altLang="zh-CN" sz="2400" i="1" dirty="0" smtClean="0">
                <a:solidFill>
                  <a:srgbClr val="1B357F"/>
                </a:solidFill>
              </a:rPr>
              <a:t>… psychoanalytic theory</a:t>
            </a:r>
          </a:p>
          <a:p>
            <a:pPr marL="0" indent="0">
              <a:buNone/>
            </a:pPr>
            <a:r>
              <a:rPr lang="en-US" altLang="zh-CN" sz="2400" i="1" dirty="0" smtClean="0">
                <a:solidFill>
                  <a:srgbClr val="1B357F"/>
                </a:solidFill>
              </a:rPr>
              <a:t>… feminist theory</a:t>
            </a:r>
          </a:p>
          <a:p>
            <a:pPr marL="0" indent="0">
              <a:buNone/>
            </a:pPr>
            <a:r>
              <a:rPr lang="en-US" altLang="zh-CN" sz="2400" i="1" dirty="0" smtClean="0">
                <a:solidFill>
                  <a:srgbClr val="1B357F"/>
                </a:solidFill>
              </a:rPr>
              <a:t>… other theories</a:t>
            </a:r>
          </a:p>
          <a:p>
            <a:pPr marL="0" indent="0">
              <a:buNone/>
            </a:pPr>
            <a:endParaRPr lang="en-US" altLang="zh-CN" sz="2400" dirty="0">
              <a:solidFill>
                <a:srgbClr val="1B357F"/>
              </a:solidFill>
            </a:endParaRPr>
          </a:p>
          <a:p>
            <a:pPr marL="0" indent="0">
              <a:buNone/>
            </a:pPr>
            <a:r>
              <a:rPr lang="en-US" altLang="zh-CN" sz="2400" dirty="0" smtClean="0">
                <a:solidFill>
                  <a:srgbClr val="1B357F"/>
                </a:solidFill>
              </a:rPr>
              <a:t>for analyzing </a:t>
            </a:r>
            <a:r>
              <a:rPr lang="en-US" altLang="zh-CN" sz="2400" dirty="0" smtClean="0">
                <a:solidFill>
                  <a:srgbClr val="FF0000"/>
                </a:solidFill>
              </a:rPr>
              <a:t>Shakespeare’s</a:t>
            </a:r>
            <a:r>
              <a:rPr lang="en-US" altLang="zh-CN" sz="2400" dirty="0" smtClean="0">
                <a:solidFill>
                  <a:srgbClr val="1B357F"/>
                </a:solidFill>
              </a:rPr>
              <a:t> great tragedy </a:t>
            </a:r>
            <a:r>
              <a:rPr lang="en-US" altLang="zh-CN" sz="2400" dirty="0" smtClean="0">
                <a:solidFill>
                  <a:srgbClr val="FF0000"/>
                </a:solidFill>
              </a:rPr>
              <a:t>OTHELLO?</a:t>
            </a:r>
          </a:p>
        </p:txBody>
      </p:sp>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9992" y="2348880"/>
            <a:ext cx="4286250" cy="2409825"/>
          </a:xfrm>
          <a:prstGeom prst="rect">
            <a:avLst/>
          </a:prstGeom>
        </p:spPr>
      </p:pic>
    </p:spTree>
    <p:extLst>
      <p:ext uri="{BB962C8B-B14F-4D97-AF65-F5344CB8AC3E}">
        <p14:creationId xmlns:p14="http://schemas.microsoft.com/office/powerpoint/2010/main" xmlns="" val="37167537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Bringing together some theoretical paradigms:</a:t>
            </a:r>
          </a:p>
          <a:p>
            <a:pPr marL="0" indent="0">
              <a:buNone/>
            </a:pPr>
            <a:endParaRPr lang="en-US" altLang="zh-CN" sz="2400" dirty="0" smtClean="0">
              <a:solidFill>
                <a:srgbClr val="1B357F"/>
              </a:solidFill>
            </a:endParaRPr>
          </a:p>
          <a:p>
            <a:pPr marL="0" indent="0">
              <a:spcAft>
                <a:spcPts val="1800"/>
              </a:spcAft>
              <a:buNone/>
            </a:pPr>
            <a:r>
              <a:rPr lang="en-US" altLang="zh-CN" sz="2400" dirty="0" smtClean="0">
                <a:solidFill>
                  <a:srgbClr val="1B357F"/>
                </a:solidFill>
              </a:rPr>
              <a:t>Aristotelian ‘hamartia’ (</a:t>
            </a:r>
            <a:r>
              <a:rPr lang="en-US" altLang="zh-CN" sz="2400" smtClean="0">
                <a:solidFill>
                  <a:srgbClr val="1B357F"/>
                </a:solidFill>
              </a:rPr>
              <a:t>see Narratology) </a:t>
            </a:r>
            <a:r>
              <a:rPr lang="en-US" altLang="zh-CN" sz="2400" dirty="0" smtClean="0">
                <a:solidFill>
                  <a:srgbClr val="1B357F"/>
                </a:solidFill>
              </a:rPr>
              <a:t>….</a:t>
            </a:r>
          </a:p>
          <a:p>
            <a:pPr marL="0" indent="0">
              <a:spcAft>
                <a:spcPts val="1800"/>
              </a:spcAft>
              <a:buNone/>
            </a:pPr>
            <a:r>
              <a:rPr lang="en-US" altLang="zh-CN" sz="2400" dirty="0" smtClean="0">
                <a:solidFill>
                  <a:srgbClr val="1B357F"/>
                </a:solidFill>
              </a:rPr>
              <a:t>How are cultural identities constructed through difference—through the relation to the Other and to their ‘constitutive outside’ (Stuart Hall) ….</a:t>
            </a:r>
          </a:p>
          <a:p>
            <a:pPr marL="0" indent="0">
              <a:buNone/>
            </a:pPr>
            <a:r>
              <a:rPr lang="en-US" altLang="zh-CN" sz="2400" dirty="0" smtClean="0">
                <a:solidFill>
                  <a:srgbClr val="FF0000"/>
                </a:solidFill>
              </a:rPr>
              <a:t>As in OTHELLO?</a:t>
            </a:r>
          </a:p>
          <a:p>
            <a:endParaRPr lang="de-DE" dirty="0"/>
          </a:p>
        </p:txBody>
      </p:sp>
    </p:spTree>
    <p:extLst>
      <p:ext uri="{BB962C8B-B14F-4D97-AF65-F5344CB8AC3E}">
        <p14:creationId xmlns:p14="http://schemas.microsoft.com/office/powerpoint/2010/main" xmlns="" val="13769231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endParaRPr lang="en-US" altLang="zh-CN" sz="2400" b="1" dirty="0" smtClean="0">
              <a:solidFill>
                <a:srgbClr val="1B357F"/>
              </a:solidFill>
            </a:endParaRPr>
          </a:p>
          <a:p>
            <a:pPr marL="0" indent="0">
              <a:buNone/>
            </a:pPr>
            <a:r>
              <a:rPr lang="en-US" altLang="zh-CN" sz="2400" b="1" dirty="0" smtClean="0">
                <a:solidFill>
                  <a:srgbClr val="1B357F"/>
                </a:solidFill>
              </a:rPr>
              <a:t>Shakespeare’s </a:t>
            </a:r>
          </a:p>
          <a:p>
            <a:pPr marL="0" indent="0">
              <a:buNone/>
            </a:pPr>
            <a:r>
              <a:rPr lang="en-US" altLang="zh-CN" sz="2400" b="1" dirty="0" smtClean="0">
                <a:solidFill>
                  <a:srgbClr val="1B357F"/>
                </a:solidFill>
              </a:rPr>
              <a:t>OTHELLO </a:t>
            </a:r>
          </a:p>
          <a:p>
            <a:pPr marL="0" indent="0">
              <a:buNone/>
            </a:pPr>
            <a:endParaRPr lang="en-US" altLang="zh-CN" sz="2400" b="1" dirty="0">
              <a:solidFill>
                <a:srgbClr val="1B357F"/>
              </a:solidFill>
            </a:endParaRPr>
          </a:p>
          <a:p>
            <a:pPr marL="0" indent="0">
              <a:buNone/>
            </a:pPr>
            <a:endParaRPr lang="en-US" altLang="zh-CN" sz="2400" dirty="0" smtClean="0">
              <a:solidFill>
                <a:srgbClr val="1B357F"/>
              </a:solidFill>
            </a:endParaRPr>
          </a:p>
          <a:p>
            <a:pPr marL="0" indent="0">
              <a:buNone/>
            </a:pPr>
            <a:endParaRPr lang="en-US" altLang="zh-CN" sz="2400" dirty="0" smtClean="0">
              <a:solidFill>
                <a:srgbClr val="1B357F"/>
              </a:solidFill>
            </a:endParaRPr>
          </a:p>
          <a:p>
            <a:pPr marL="0" indent="0">
              <a:buNone/>
            </a:pPr>
            <a:r>
              <a:rPr lang="en-US" altLang="zh-CN" sz="2400" dirty="0" err="1" smtClean="0">
                <a:solidFill>
                  <a:srgbClr val="1B357F"/>
                </a:solidFill>
              </a:rPr>
              <a:t>Performative</a:t>
            </a:r>
            <a:r>
              <a:rPr lang="en-US" altLang="zh-CN" sz="2400" dirty="0" smtClean="0">
                <a:solidFill>
                  <a:srgbClr val="1B357F"/>
                </a:solidFill>
              </a:rPr>
              <a:t> dimension of drama: Does the distinction between actor and role (including female role) leave room for a ‘center’? Is there a theory that might explain this? </a:t>
            </a: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97221" y="1916832"/>
            <a:ext cx="4286250" cy="2409825"/>
          </a:xfrm>
          <a:prstGeom prst="rect">
            <a:avLst/>
          </a:prstGeom>
        </p:spPr>
      </p:pic>
    </p:spTree>
    <p:extLst>
      <p:ext uri="{BB962C8B-B14F-4D97-AF65-F5344CB8AC3E}">
        <p14:creationId xmlns:p14="http://schemas.microsoft.com/office/powerpoint/2010/main" xmlns="" val="36497070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23850" y="3212976"/>
            <a:ext cx="8568630" cy="1871787"/>
          </a:xfrm>
          <a:gradFill flip="none" rotWithShape="1">
            <a:gsLst>
              <a:gs pos="0">
                <a:srgbClr val="025198">
                  <a:tint val="66000"/>
                  <a:satMod val="160000"/>
                </a:srgbClr>
              </a:gs>
              <a:gs pos="50000">
                <a:srgbClr val="025198">
                  <a:tint val="44500"/>
                  <a:satMod val="160000"/>
                </a:srgbClr>
              </a:gs>
              <a:gs pos="33000">
                <a:srgbClr val="025198">
                  <a:tint val="23500"/>
                  <a:satMod val="160000"/>
                </a:srgbClr>
              </a:gs>
            </a:gsLst>
            <a:path path="circle">
              <a:fillToRect l="100000" t="100000"/>
            </a:path>
            <a:tileRect r="-100000" b="-100000"/>
          </a:gradFill>
          <a:ln/>
        </p:spPr>
        <p:txBody>
          <a:bodyPr/>
          <a:lstStyle/>
          <a:p>
            <a:pPr>
              <a:lnSpc>
                <a:spcPct val="150000"/>
              </a:lnSpc>
              <a:spcBef>
                <a:spcPts val="2400"/>
              </a:spcBef>
              <a:spcAft>
                <a:spcPts val="2400"/>
              </a:spcAft>
            </a:pPr>
            <a:r>
              <a:rPr lang="es-ES" sz="3200" b="1" dirty="0" smtClean="0">
                <a:solidFill>
                  <a:schemeClr val="tx1"/>
                </a:solidFill>
              </a:rPr>
              <a:t>Many thanks for your sustained attention!</a:t>
            </a:r>
            <a:br>
              <a:rPr lang="es-ES" sz="3200" b="1" dirty="0" smtClean="0">
                <a:solidFill>
                  <a:schemeClr val="tx1"/>
                </a:solidFill>
              </a:rPr>
            </a:br>
            <a:r>
              <a:rPr lang="ja-JP" altLang="de-DE" sz="3200" b="1" dirty="0"/>
              <a:t/>
            </a:r>
            <a:br>
              <a:rPr lang="ja-JP" altLang="de-DE" sz="3200" b="1" dirty="0"/>
            </a:br>
            <a:endParaRPr lang="es-ES" sz="3200" b="1" dirty="0">
              <a:solidFill>
                <a:schemeClr val="tx1"/>
              </a:solidFill>
            </a:endParaRPr>
          </a:p>
        </p:txBody>
      </p:sp>
      <p:sp>
        <p:nvSpPr>
          <p:cNvPr id="2170" name="Rectangle 122"/>
          <p:cNvSpPr>
            <a:spLocks noChangeArrowheads="1"/>
          </p:cNvSpPr>
          <p:nvPr/>
        </p:nvSpPr>
        <p:spPr bwMode="auto">
          <a:xfrm>
            <a:off x="323850" y="4581525"/>
            <a:ext cx="3960813" cy="503238"/>
          </a:xfrm>
          <a:prstGeom prst="rect">
            <a:avLst/>
          </a:prstGeom>
          <a:noFill/>
          <a:ln w="9525">
            <a:noFill/>
            <a:miter lim="800000"/>
            <a:headEnd/>
            <a:tailEnd/>
          </a:ln>
          <a:effectLst/>
        </p:spPr>
        <p:txBody>
          <a:bodyPr anchor="ctr"/>
          <a:lstStyle/>
          <a:p>
            <a:endParaRPr lang="es-ES" b="1" dirty="0">
              <a:solidFill>
                <a:schemeClr val="bg1"/>
              </a:solidFill>
            </a:endParaRPr>
          </a:p>
        </p:txBody>
      </p:sp>
      <p:pic>
        <p:nvPicPr>
          <p:cNvPr id="4" name="Grafik 3" descr="Signature3.tif"/>
          <p:cNvPicPr/>
          <p:nvPr/>
        </p:nvPicPr>
        <p:blipFill>
          <a:blip r:embed="rId2" cstate="print"/>
          <a:stretch>
            <a:fillRect/>
          </a:stretch>
        </p:blipFill>
        <p:spPr>
          <a:xfrm>
            <a:off x="6588224" y="5157192"/>
            <a:ext cx="2016633" cy="938117"/>
          </a:xfrm>
          <a:prstGeom prst="rect">
            <a:avLst/>
          </a:prstGeom>
        </p:spPr>
      </p:pic>
      <p:pic>
        <p:nvPicPr>
          <p:cNvPr id="5" name="Grafik 4" descr="Thankyou-xiexie.jpg"/>
          <p:cNvPicPr>
            <a:picLocks noChangeAspect="1"/>
          </p:cNvPicPr>
          <p:nvPr/>
        </p:nvPicPr>
        <p:blipFill>
          <a:blip r:embed="rId3" cstate="print"/>
          <a:stretch>
            <a:fillRect/>
          </a:stretch>
        </p:blipFill>
        <p:spPr>
          <a:xfrm>
            <a:off x="3203851" y="3717032"/>
            <a:ext cx="2545493" cy="1224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447800"/>
            <a:ext cx="8229600" cy="4933950"/>
          </a:xfrm>
        </p:spPr>
        <p:txBody>
          <a:bodyPr/>
          <a:lstStyle/>
          <a:p>
            <a:pPr marL="0" indent="0">
              <a:buNone/>
            </a:pPr>
            <a:r>
              <a:rPr lang="de-DE" altLang="zh-CN" sz="2400" dirty="0" smtClean="0">
                <a:solidFill>
                  <a:srgbClr val="1B357F"/>
                </a:solidFill>
              </a:rPr>
              <a:t>A </a:t>
            </a:r>
            <a:r>
              <a:rPr lang="de-DE" altLang="zh-CN" sz="2400" dirty="0" err="1" smtClean="0">
                <a:solidFill>
                  <a:srgbClr val="1B357F"/>
                </a:solidFill>
              </a:rPr>
              <a:t>voyage</a:t>
            </a:r>
            <a:r>
              <a:rPr lang="de-DE" altLang="zh-CN" sz="2400" dirty="0" smtClean="0">
                <a:solidFill>
                  <a:srgbClr val="1B357F"/>
                </a:solidFill>
              </a:rPr>
              <a:t> of </a:t>
            </a:r>
            <a:r>
              <a:rPr lang="de-DE" altLang="zh-CN" sz="2400" dirty="0" err="1" smtClean="0">
                <a:solidFill>
                  <a:srgbClr val="1B357F"/>
                </a:solidFill>
              </a:rPr>
              <a:t>exploration</a:t>
            </a:r>
            <a:endParaRPr lang="de-DE" altLang="zh-CN" sz="2400" dirty="0" smtClean="0">
              <a:solidFill>
                <a:srgbClr val="1B357F"/>
              </a:solidFill>
            </a:endParaRPr>
          </a:p>
          <a:p>
            <a:pPr marL="0" indent="0">
              <a:buNone/>
            </a:pPr>
            <a:r>
              <a:rPr lang="de-DE" altLang="zh-CN" sz="2400" dirty="0" err="1" smtClean="0">
                <a:solidFill>
                  <a:srgbClr val="1B357F"/>
                </a:solidFill>
              </a:rPr>
              <a:t>Our</a:t>
            </a:r>
            <a:r>
              <a:rPr lang="de-DE" altLang="zh-CN" sz="2400" dirty="0" smtClean="0">
                <a:solidFill>
                  <a:srgbClr val="1B357F"/>
                </a:solidFill>
              </a:rPr>
              <a:t> </a:t>
            </a:r>
            <a:r>
              <a:rPr lang="de-DE" altLang="zh-CN" sz="2400" dirty="0" err="1" smtClean="0">
                <a:solidFill>
                  <a:srgbClr val="1B357F"/>
                </a:solidFill>
              </a:rPr>
              <a:t>starting</a:t>
            </a:r>
            <a:r>
              <a:rPr lang="de-DE" altLang="zh-CN" sz="2400" dirty="0" smtClean="0">
                <a:solidFill>
                  <a:srgbClr val="1B357F"/>
                </a:solidFill>
              </a:rPr>
              <a:t> point:</a:t>
            </a:r>
          </a:p>
          <a:p>
            <a:pPr marL="0" indent="0">
              <a:buNone/>
            </a:pPr>
            <a:endParaRPr lang="en-US" altLang="zh-CN" sz="2400" dirty="0">
              <a:solidFill>
                <a:srgbClr val="1B357F"/>
              </a:solidFill>
            </a:endParaRPr>
          </a:p>
        </p:txBody>
      </p:sp>
      <p:pic>
        <p:nvPicPr>
          <p:cNvPr id="4" name="Bild 3" descr="Magritte-1928-1.jpg"/>
          <p:cNvPicPr>
            <a:picLocks noChangeAspect="1"/>
          </p:cNvPicPr>
          <p:nvPr/>
        </p:nvPicPr>
        <p:blipFill>
          <a:blip r:embed="rId2" cstate="print"/>
          <a:stretch>
            <a:fillRect/>
          </a:stretch>
        </p:blipFill>
        <p:spPr>
          <a:xfrm>
            <a:off x="1905000" y="2514600"/>
            <a:ext cx="5170537" cy="3603600"/>
          </a:xfrm>
          <a:prstGeom prst="rect">
            <a:avLst/>
          </a:prstGeom>
        </p:spPr>
      </p:pic>
    </p:spTree>
    <p:extLst>
      <p:ext uri="{BB962C8B-B14F-4D97-AF65-F5344CB8AC3E}">
        <p14:creationId xmlns:p14="http://schemas.microsoft.com/office/powerpoint/2010/main" xmlns="" val="166823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endParaRPr lang="en-US" altLang="zh-CN" sz="2400" dirty="0" smtClean="0">
              <a:solidFill>
                <a:srgbClr val="1B357F"/>
              </a:solidFill>
            </a:endParaRPr>
          </a:p>
          <a:p>
            <a:pPr marL="0" indent="0">
              <a:buNone/>
            </a:pPr>
            <a:r>
              <a:rPr lang="en-US" altLang="zh-CN" sz="2400" dirty="0" smtClean="0">
                <a:solidFill>
                  <a:srgbClr val="1B357F"/>
                </a:solidFill>
                <a:latin typeface="Wingdings"/>
                <a:ea typeface="Wingdings"/>
                <a:cs typeface="Wingdings"/>
              </a:rPr>
              <a:t> </a:t>
            </a:r>
            <a:r>
              <a:rPr lang="en-US" altLang="zh-CN" sz="2400" dirty="0" smtClean="0">
                <a:solidFill>
                  <a:srgbClr val="1B357F"/>
                </a:solidFill>
              </a:rPr>
              <a:t>This is YOUR course …</a:t>
            </a:r>
          </a:p>
          <a:p>
            <a:pPr marL="0" indent="0">
              <a:buNone/>
            </a:pPr>
            <a:endParaRPr lang="en-US" altLang="zh-CN" sz="2400" dirty="0" smtClean="0">
              <a:solidFill>
                <a:srgbClr val="FF0000"/>
              </a:solidFill>
            </a:endParaRPr>
          </a:p>
          <a:p>
            <a:pPr marL="0" indent="0">
              <a:buNone/>
            </a:pPr>
            <a:r>
              <a:rPr lang="en-US" altLang="zh-CN" sz="2400" b="1" dirty="0" smtClean="0">
                <a:solidFill>
                  <a:srgbClr val="1B357F"/>
                </a:solidFill>
              </a:rPr>
              <a:t>*    I will ask you along the way: Is </a:t>
            </a:r>
            <a:r>
              <a:rPr lang="en-US" altLang="zh-CN" sz="2400" b="1" dirty="0">
                <a:solidFill>
                  <a:srgbClr val="1B357F"/>
                </a:solidFill>
              </a:rPr>
              <a:t>there anything you </a:t>
            </a:r>
            <a:r>
              <a:rPr lang="en-US" altLang="zh-CN" sz="2400" b="1" dirty="0" smtClean="0">
                <a:solidFill>
                  <a:srgbClr val="1B357F"/>
                </a:solidFill>
              </a:rPr>
              <a:t> would </a:t>
            </a:r>
            <a:r>
              <a:rPr lang="en-US" altLang="zh-CN" sz="2400" b="1" dirty="0">
                <a:solidFill>
                  <a:srgbClr val="1B357F"/>
                </a:solidFill>
              </a:rPr>
              <a:t>like me to change</a:t>
            </a:r>
            <a:r>
              <a:rPr lang="en-US" altLang="zh-CN" sz="2400" b="1" dirty="0" smtClean="0">
                <a:solidFill>
                  <a:srgbClr val="1B357F"/>
                </a:solidFill>
              </a:rPr>
              <a:t>? Do differently? (You could just let </a:t>
            </a:r>
            <a:r>
              <a:rPr lang="en-US" altLang="zh-CN" sz="2400" b="1" smtClean="0">
                <a:solidFill>
                  <a:srgbClr val="1B357F"/>
                </a:solidFill>
              </a:rPr>
              <a:t>me know)</a:t>
            </a:r>
            <a:endParaRPr lang="en-US" altLang="zh-CN" sz="2400" b="1" dirty="0">
              <a:solidFill>
                <a:srgbClr val="1B357F"/>
              </a:solidFill>
            </a:endParaRPr>
          </a:p>
          <a:p>
            <a:pPr marL="0" indent="0">
              <a:buNone/>
            </a:pPr>
            <a:endParaRPr lang="de-DE" sz="2400" i="1" dirty="0">
              <a:solidFill>
                <a:srgbClr val="025198"/>
              </a:solidFill>
            </a:endParaRPr>
          </a:p>
          <a:p>
            <a:pPr marL="0" indent="0">
              <a:buNone/>
            </a:pPr>
            <a:endParaRPr lang="en-US" altLang="zh-CN" sz="2400" b="1" dirty="0" smtClean="0">
              <a:solidFill>
                <a:srgbClr val="1B357F"/>
              </a:solidFill>
            </a:endParaRPr>
          </a:p>
          <a:p>
            <a:pPr marL="0" indent="0">
              <a:buNone/>
            </a:pPr>
            <a:endParaRPr lang="de-DE" sz="2400" dirty="0" smtClean="0">
              <a:solidFill>
                <a:srgbClr val="FF0000"/>
              </a:solidFill>
            </a:endParaRPr>
          </a:p>
          <a:p>
            <a:pPr>
              <a:buNone/>
            </a:pPr>
            <a:endParaRPr lang="de-DE" sz="2000" dirty="0">
              <a:solidFill>
                <a:srgbClr val="025198"/>
              </a:solidFill>
            </a:endParaRPr>
          </a:p>
        </p:txBody>
      </p:sp>
    </p:spTree>
    <p:extLst>
      <p:ext uri="{BB962C8B-B14F-4D97-AF65-F5344CB8AC3E}">
        <p14:creationId xmlns:p14="http://schemas.microsoft.com/office/powerpoint/2010/main" xmlns="" val="1798689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endParaRPr lang="en-US" altLang="zh-CN" sz="2400" dirty="0" smtClean="0">
              <a:solidFill>
                <a:srgbClr val="1B357F"/>
              </a:solidFill>
            </a:endParaRPr>
          </a:p>
          <a:p>
            <a:pPr marL="0" indent="0">
              <a:buNone/>
            </a:pPr>
            <a:r>
              <a:rPr lang="en-US" altLang="zh-CN" sz="2400" dirty="0" smtClean="0">
                <a:solidFill>
                  <a:srgbClr val="1B357F"/>
                </a:solidFill>
                <a:latin typeface="Wingdings"/>
                <a:ea typeface="Wingdings"/>
                <a:cs typeface="Wingdings"/>
              </a:rPr>
              <a:t> </a:t>
            </a:r>
            <a:r>
              <a:rPr lang="en-US" altLang="zh-CN" sz="2400" dirty="0" smtClean="0">
                <a:solidFill>
                  <a:srgbClr val="1B357F"/>
                </a:solidFill>
                <a:ea typeface="Wingdings"/>
                <a:cs typeface="Wingdings"/>
              </a:rPr>
              <a:t>Again: </a:t>
            </a:r>
            <a:r>
              <a:rPr lang="en-US" altLang="zh-CN" sz="2400" dirty="0" smtClean="0">
                <a:solidFill>
                  <a:srgbClr val="1B357F"/>
                </a:solidFill>
              </a:rPr>
              <a:t>This is YOUR course …</a:t>
            </a:r>
          </a:p>
          <a:p>
            <a:pPr marL="0" indent="0">
              <a:buNone/>
            </a:pPr>
            <a:endParaRPr lang="en-US" altLang="zh-CN" sz="2400" dirty="0" smtClean="0">
              <a:solidFill>
                <a:srgbClr val="FF0000"/>
              </a:solidFill>
            </a:endParaRPr>
          </a:p>
          <a:p>
            <a:pPr marL="0" indent="0">
              <a:buNone/>
            </a:pPr>
            <a:r>
              <a:rPr lang="en-US" altLang="zh-CN" sz="2400" b="1" dirty="0" smtClean="0">
                <a:solidFill>
                  <a:srgbClr val="1B357F"/>
                </a:solidFill>
              </a:rPr>
              <a:t>*    Are there any statements or topics you would have highlighted in the textbook, and which I did not highlight? Please consider this… for each of the sections… and just let us know (e.g., e-learning forum)</a:t>
            </a:r>
            <a:endParaRPr lang="en-US" altLang="zh-CN" sz="2400" b="1" dirty="0">
              <a:solidFill>
                <a:srgbClr val="1B357F"/>
              </a:solidFill>
            </a:endParaRPr>
          </a:p>
          <a:p>
            <a:pPr marL="0" indent="0">
              <a:buNone/>
            </a:pPr>
            <a:endParaRPr lang="de-DE" sz="2400" i="1" dirty="0">
              <a:solidFill>
                <a:srgbClr val="025198"/>
              </a:solidFill>
            </a:endParaRPr>
          </a:p>
          <a:p>
            <a:pPr marL="0" indent="0">
              <a:buNone/>
            </a:pPr>
            <a:r>
              <a:rPr lang="en-US" altLang="zh-CN" sz="2400" b="1" dirty="0" smtClean="0">
                <a:solidFill>
                  <a:srgbClr val="1B357F"/>
                </a:solidFill>
              </a:rPr>
              <a:t> </a:t>
            </a:r>
          </a:p>
          <a:p>
            <a:pPr marL="0" indent="0">
              <a:buNone/>
            </a:pPr>
            <a:endParaRPr lang="de-DE" sz="2400" dirty="0" smtClean="0">
              <a:solidFill>
                <a:srgbClr val="FF0000"/>
              </a:solidFill>
            </a:endParaRPr>
          </a:p>
          <a:p>
            <a:pPr>
              <a:buNone/>
            </a:pPr>
            <a:endParaRPr lang="de-DE" sz="2000" dirty="0">
              <a:solidFill>
                <a:srgbClr val="025198"/>
              </a:solidFill>
            </a:endParaRPr>
          </a:p>
        </p:txBody>
      </p:sp>
    </p:spTree>
    <p:extLst>
      <p:ext uri="{BB962C8B-B14F-4D97-AF65-F5344CB8AC3E}">
        <p14:creationId xmlns:p14="http://schemas.microsoft.com/office/powerpoint/2010/main" xmlns="" val="2298780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algn="l"/>
            <a:r>
              <a:rPr lang="en-US" altLang="zh-CN" sz="3200" dirty="0" smtClean="0">
                <a:solidFill>
                  <a:schemeClr val="bg1"/>
                </a:solidFill>
              </a:rPr>
              <a:t>Literary and cultural theory</a:t>
            </a:r>
            <a:endParaRPr lang="de-DE" sz="3200" dirty="0">
              <a:solidFill>
                <a:schemeClr val="bg1"/>
              </a:solidFill>
            </a:endParaRPr>
          </a:p>
        </p:txBody>
      </p:sp>
      <p:sp>
        <p:nvSpPr>
          <p:cNvPr id="106499" name="Rectangle 3"/>
          <p:cNvSpPr>
            <a:spLocks noGrp="1" noChangeArrowheads="1"/>
          </p:cNvSpPr>
          <p:nvPr>
            <p:ph type="body" idx="1"/>
          </p:nvPr>
        </p:nvSpPr>
        <p:spPr>
          <a:xfrm>
            <a:off x="457200" y="1855788"/>
            <a:ext cx="8229600" cy="4525962"/>
          </a:xfrm>
        </p:spPr>
        <p:txBody>
          <a:bodyPr/>
          <a:lstStyle/>
          <a:p>
            <a:pPr marL="0" indent="0">
              <a:buNone/>
            </a:pPr>
            <a:r>
              <a:rPr lang="en-US" altLang="zh-CN" sz="2400" dirty="0" smtClean="0">
                <a:solidFill>
                  <a:srgbClr val="1B357F"/>
                </a:solidFill>
              </a:rPr>
              <a:t>First major stop:</a:t>
            </a:r>
          </a:p>
          <a:p>
            <a:pPr marL="0" indent="0">
              <a:buNone/>
            </a:pPr>
            <a:endParaRPr lang="en-US" altLang="zh-CN" sz="2400" dirty="0" smtClean="0">
              <a:solidFill>
                <a:srgbClr val="1B357F"/>
              </a:solidFill>
            </a:endParaRPr>
          </a:p>
          <a:p>
            <a:r>
              <a:rPr lang="de-DE" sz="2400" dirty="0" smtClean="0">
                <a:solidFill>
                  <a:srgbClr val="025198"/>
                </a:solidFill>
              </a:rPr>
              <a:t>Peter Barry, </a:t>
            </a:r>
            <a:r>
              <a:rPr lang="de-DE" sz="2400" i="1" dirty="0" err="1" smtClean="0">
                <a:solidFill>
                  <a:srgbClr val="025198"/>
                </a:solidFill>
              </a:rPr>
              <a:t>Beginning</a:t>
            </a:r>
            <a:r>
              <a:rPr lang="de-DE" sz="2400" i="1" dirty="0" smtClean="0">
                <a:solidFill>
                  <a:srgbClr val="025198"/>
                </a:solidFill>
              </a:rPr>
              <a:t> </a:t>
            </a:r>
            <a:r>
              <a:rPr lang="de-DE" sz="2400" i="1" dirty="0" err="1" smtClean="0">
                <a:solidFill>
                  <a:srgbClr val="025198"/>
                </a:solidFill>
              </a:rPr>
              <a:t>Theory</a:t>
            </a:r>
            <a:endParaRPr lang="de-DE" sz="2400" i="1" dirty="0" smtClean="0">
              <a:solidFill>
                <a:srgbClr val="025198"/>
              </a:solidFill>
            </a:endParaRPr>
          </a:p>
          <a:p>
            <a:pPr>
              <a:buNone/>
            </a:pPr>
            <a:endParaRPr lang="de-DE" sz="2400" dirty="0" smtClean="0">
              <a:solidFill>
                <a:srgbClr val="FF0000"/>
              </a:solidFill>
            </a:endParaRPr>
          </a:p>
          <a:p>
            <a:pPr>
              <a:buNone/>
            </a:pPr>
            <a:endParaRPr lang="de-DE" sz="2400" dirty="0" smtClean="0">
              <a:solidFill>
                <a:srgbClr val="025198"/>
              </a:solidFill>
            </a:endParaRPr>
          </a:p>
          <a:p>
            <a:pPr>
              <a:spcBef>
                <a:spcPts val="1200"/>
              </a:spcBef>
              <a:buNone/>
            </a:pPr>
            <a:r>
              <a:rPr lang="de-DE" sz="2400" dirty="0" err="1" smtClean="0">
                <a:solidFill>
                  <a:srgbClr val="025198"/>
                </a:solidFill>
              </a:rPr>
              <a:t>Structuralism</a:t>
            </a:r>
            <a:endParaRPr lang="de-DE" sz="2400" dirty="0" smtClean="0">
              <a:solidFill>
                <a:srgbClr val="025198"/>
              </a:solidFill>
            </a:endParaRPr>
          </a:p>
          <a:p>
            <a:pPr>
              <a:buNone/>
            </a:pPr>
            <a:r>
              <a:rPr lang="de-DE" sz="2000" dirty="0" smtClean="0"/>
              <a:t>“</a:t>
            </a:r>
            <a:r>
              <a:rPr lang="de-DE" sz="2000" dirty="0" err="1" smtClean="0"/>
              <a:t>Structuralism</a:t>
            </a:r>
            <a:r>
              <a:rPr lang="de-DE" sz="2000" dirty="0" smtClean="0"/>
              <a:t> </a:t>
            </a:r>
            <a:r>
              <a:rPr lang="de-DE" sz="2000" dirty="0" err="1" smtClean="0"/>
              <a:t>is</a:t>
            </a:r>
            <a:r>
              <a:rPr lang="de-DE" sz="2000" dirty="0" smtClean="0"/>
              <a:t> an </a:t>
            </a:r>
            <a:r>
              <a:rPr lang="de-DE" sz="2000" dirty="0" err="1" smtClean="0"/>
              <a:t>intellectual</a:t>
            </a:r>
            <a:r>
              <a:rPr lang="de-DE" sz="2000" dirty="0" smtClean="0"/>
              <a:t> </a:t>
            </a:r>
            <a:r>
              <a:rPr lang="de-DE" sz="2000" dirty="0" err="1" smtClean="0"/>
              <a:t>movement</a:t>
            </a:r>
            <a:r>
              <a:rPr lang="de-DE" sz="2000" dirty="0" smtClean="0"/>
              <a:t> </a:t>
            </a:r>
            <a:r>
              <a:rPr lang="de-DE" sz="2000" dirty="0" err="1" smtClean="0"/>
              <a:t>which</a:t>
            </a:r>
            <a:r>
              <a:rPr lang="de-DE" sz="2000" dirty="0" smtClean="0"/>
              <a:t> </a:t>
            </a:r>
            <a:r>
              <a:rPr lang="de-DE" sz="2000" dirty="0" err="1" smtClean="0"/>
              <a:t>began</a:t>
            </a:r>
            <a:r>
              <a:rPr lang="de-DE" sz="2000" dirty="0" smtClean="0"/>
              <a:t> in France in </a:t>
            </a:r>
            <a:r>
              <a:rPr lang="de-DE" sz="2000" dirty="0" err="1" smtClean="0"/>
              <a:t>the</a:t>
            </a:r>
            <a:r>
              <a:rPr lang="de-DE" sz="2000" dirty="0" smtClean="0"/>
              <a:t> 1950s ....“</a:t>
            </a:r>
          </a:p>
          <a:p>
            <a:pPr>
              <a:buNone/>
            </a:pPr>
            <a:endParaRPr lang="de-DE" sz="2000" dirty="0" smtClean="0">
              <a:solidFill>
                <a:srgbClr val="025198"/>
              </a:solidFill>
            </a:endParaRPr>
          </a:p>
          <a:p>
            <a:pPr>
              <a:buNone/>
            </a:pPr>
            <a:r>
              <a:rPr lang="de-DE" sz="2000" dirty="0" smtClean="0">
                <a:solidFill>
                  <a:srgbClr val="025198"/>
                </a:solidFill>
              </a:rPr>
              <a:t>For </a:t>
            </a:r>
            <a:r>
              <a:rPr lang="de-DE" sz="2000" dirty="0" err="1" smtClean="0">
                <a:solidFill>
                  <a:srgbClr val="025198"/>
                </a:solidFill>
              </a:rPr>
              <a:t>discussion</a:t>
            </a:r>
            <a:r>
              <a:rPr lang="de-DE" sz="2000" dirty="0" smtClean="0">
                <a:solidFill>
                  <a:srgbClr val="025198"/>
                </a:solidFill>
              </a:rPr>
              <a:t> and </a:t>
            </a:r>
            <a:r>
              <a:rPr lang="de-DE" sz="2000" dirty="0" err="1" smtClean="0">
                <a:solidFill>
                  <a:srgbClr val="025198"/>
                </a:solidFill>
              </a:rPr>
              <a:t>analysis</a:t>
            </a:r>
            <a:r>
              <a:rPr lang="de-DE" sz="2000" dirty="0" smtClean="0">
                <a:solidFill>
                  <a:srgbClr val="025198"/>
                </a:solidFill>
              </a:rPr>
              <a:t>: YOUR </a:t>
            </a:r>
            <a:r>
              <a:rPr lang="de-DE" sz="2000" dirty="0" err="1" smtClean="0">
                <a:solidFill>
                  <a:srgbClr val="025198"/>
                </a:solidFill>
              </a:rPr>
              <a:t>questions</a:t>
            </a:r>
            <a:r>
              <a:rPr lang="de-DE" sz="2000" dirty="0" smtClean="0">
                <a:solidFill>
                  <a:srgbClr val="025198"/>
                </a:solidFill>
              </a:rPr>
              <a:t> (</a:t>
            </a:r>
            <a:r>
              <a:rPr lang="de-DE" sz="2000" dirty="0" err="1" smtClean="0">
                <a:solidFill>
                  <a:srgbClr val="025198"/>
                </a:solidFill>
              </a:rPr>
              <a:t>to</a:t>
            </a:r>
            <a:r>
              <a:rPr lang="de-DE" sz="2000" dirty="0" smtClean="0">
                <a:solidFill>
                  <a:srgbClr val="025198"/>
                </a:solidFill>
              </a:rPr>
              <a:t> </a:t>
            </a:r>
            <a:r>
              <a:rPr lang="de-DE" sz="2000" dirty="0" err="1" smtClean="0">
                <a:solidFill>
                  <a:srgbClr val="025198"/>
                </a:solidFill>
              </a:rPr>
              <a:t>upload</a:t>
            </a:r>
            <a:r>
              <a:rPr lang="de-DE" sz="2000" dirty="0" smtClean="0">
                <a:solidFill>
                  <a:srgbClr val="025198"/>
                </a:solidFill>
              </a:rPr>
              <a:t> </a:t>
            </a:r>
            <a:r>
              <a:rPr lang="de-DE" sz="2000" dirty="0" err="1" smtClean="0">
                <a:solidFill>
                  <a:srgbClr val="025198"/>
                </a:solidFill>
              </a:rPr>
              <a:t>for</a:t>
            </a:r>
            <a:r>
              <a:rPr lang="de-DE" sz="2000" dirty="0" smtClean="0">
                <a:solidFill>
                  <a:srgbClr val="025198"/>
                </a:solidFill>
              </a:rPr>
              <a:t> </a:t>
            </a:r>
            <a:r>
              <a:rPr lang="de-DE" sz="2000" dirty="0" err="1" smtClean="0">
                <a:solidFill>
                  <a:srgbClr val="025198"/>
                </a:solidFill>
              </a:rPr>
              <a:t>circulation</a:t>
            </a:r>
            <a:r>
              <a:rPr lang="de-DE" sz="2000" smtClean="0">
                <a:solidFill>
                  <a:srgbClr val="025198"/>
                </a:solidFill>
              </a:rPr>
              <a:t>)</a:t>
            </a:r>
            <a:endParaRPr lang="de-DE" sz="2000" dirty="0">
              <a:solidFill>
                <a:srgbClr val="025198"/>
              </a:solidFill>
            </a:endParaRPr>
          </a:p>
        </p:txBody>
      </p:sp>
      <p:pic>
        <p:nvPicPr>
          <p:cNvPr id="4" name="Grafik 3" descr="Barry-Beginning-pic.jpg"/>
          <p:cNvPicPr>
            <a:picLocks noChangeAspect="1"/>
          </p:cNvPicPr>
          <p:nvPr/>
        </p:nvPicPr>
        <p:blipFill>
          <a:blip r:embed="rId2" cstate="print"/>
          <a:stretch>
            <a:fillRect/>
          </a:stretch>
        </p:blipFill>
        <p:spPr>
          <a:xfrm>
            <a:off x="5940152" y="1124744"/>
            <a:ext cx="2162160" cy="3276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2495</Words>
  <Application>Microsoft Office PowerPoint</Application>
  <PresentationFormat>Bildschirmpräsentation (4:3)</PresentationFormat>
  <Paragraphs>419</Paragraphs>
  <Slides>56</Slides>
  <Notes>0</Notes>
  <HiddenSlides>0</HiddenSlides>
  <MMClips>0</MMClips>
  <ScaleCrop>false</ScaleCrop>
  <HeadingPairs>
    <vt:vector size="4" baseType="variant">
      <vt:variant>
        <vt:lpstr>Design</vt:lpstr>
      </vt:variant>
      <vt:variant>
        <vt:i4>1</vt:i4>
      </vt:variant>
      <vt:variant>
        <vt:lpstr>Folientitel</vt:lpstr>
      </vt:variant>
      <vt:variant>
        <vt:i4>56</vt:i4>
      </vt:variant>
    </vt:vector>
  </HeadingPairs>
  <TitlesOfParts>
    <vt:vector size="57" baseType="lpstr">
      <vt:lpstr>Diseño predeterminado</vt:lpstr>
      <vt:lpstr>Literary and cultural theory Intensive introduction (for Spring 2018) 2 credits</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Literary and cultural theory</vt:lpstr>
      <vt:lpstr>Many thanks for your sustained attention!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0000</cp:lastModifiedBy>
  <cp:revision>1326</cp:revision>
  <dcterms:created xsi:type="dcterms:W3CDTF">2014-11-19T11:32:05Z</dcterms:created>
  <dcterms:modified xsi:type="dcterms:W3CDTF">2018-02-25T01:00:39Z</dcterms:modified>
</cp:coreProperties>
</file>