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</p:sldMasterIdLst>
  <p:notesMasterIdLst>
    <p:notesMasterId r:id="rId42"/>
  </p:notesMasterIdLst>
  <p:sldIdLst>
    <p:sldId id="256" r:id="rId2"/>
    <p:sldId id="257" r:id="rId3"/>
    <p:sldId id="259" r:id="rId4"/>
    <p:sldId id="299" r:id="rId5"/>
    <p:sldId id="300" r:id="rId6"/>
    <p:sldId id="301" r:id="rId7"/>
    <p:sldId id="260" r:id="rId8"/>
    <p:sldId id="261" r:id="rId9"/>
    <p:sldId id="326" r:id="rId10"/>
    <p:sldId id="262" r:id="rId11"/>
    <p:sldId id="303" r:id="rId12"/>
    <p:sldId id="302" r:id="rId13"/>
    <p:sldId id="323" r:id="rId14"/>
    <p:sldId id="304" r:id="rId15"/>
    <p:sldId id="263" r:id="rId16"/>
    <p:sldId id="322" r:id="rId17"/>
    <p:sldId id="305" r:id="rId18"/>
    <p:sldId id="265" r:id="rId19"/>
    <p:sldId id="306" r:id="rId20"/>
    <p:sldId id="274" r:id="rId21"/>
    <p:sldId id="307" r:id="rId22"/>
    <p:sldId id="308" r:id="rId23"/>
    <p:sldId id="309" r:id="rId24"/>
    <p:sldId id="321" r:id="rId25"/>
    <p:sldId id="311" r:id="rId26"/>
    <p:sldId id="310" r:id="rId27"/>
    <p:sldId id="313" r:id="rId28"/>
    <p:sldId id="315" r:id="rId29"/>
    <p:sldId id="316" r:id="rId30"/>
    <p:sldId id="317" r:id="rId31"/>
    <p:sldId id="318" r:id="rId32"/>
    <p:sldId id="324" r:id="rId33"/>
    <p:sldId id="325" r:id="rId34"/>
    <p:sldId id="312" r:id="rId35"/>
    <p:sldId id="319" r:id="rId36"/>
    <p:sldId id="293" r:id="rId37"/>
    <p:sldId id="327" r:id="rId38"/>
    <p:sldId id="328" r:id="rId39"/>
    <p:sldId id="329" r:id="rId40"/>
    <p:sldId id="320" r:id="rId41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9040" autoAdjust="0"/>
  </p:normalViewPr>
  <p:slideViewPr>
    <p:cSldViewPr snapToGrid="0" snapToObjects="1">
      <p:cViewPr varScale="1">
        <p:scale>
          <a:sx n="65" d="100"/>
          <a:sy n="65" d="100"/>
        </p:scale>
        <p:origin x="1323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/>
              <a:t>P</a:t>
            </a:r>
            <a:r>
              <a:rPr lang="zh-CN"/>
              <a:t>车型注册用户购车周期分布</a:t>
            </a:r>
          </a:p>
        </c:rich>
      </c:tx>
      <c:layout>
        <c:manualLayout>
          <c:xMode val="edge"/>
          <c:yMode val="edge"/>
          <c:x val="0.23942214385225599"/>
          <c:y val="2.115151395708459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人群占比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1788007244862699E-3"/>
                  <c:y val="3.6546194677838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BF-48F4-84BC-6273304726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10天以内</c:v>
                </c:pt>
                <c:pt idx="1">
                  <c:v>10-20天</c:v>
                </c:pt>
                <c:pt idx="2">
                  <c:v>21-30天</c:v>
                </c:pt>
                <c:pt idx="3">
                  <c:v>30-40天</c:v>
                </c:pt>
                <c:pt idx="4">
                  <c:v>40-50天</c:v>
                </c:pt>
                <c:pt idx="5">
                  <c:v>50-60天</c:v>
                </c:pt>
                <c:pt idx="6">
                  <c:v>60-70天</c:v>
                </c:pt>
                <c:pt idx="7">
                  <c:v>70-80天</c:v>
                </c:pt>
                <c:pt idx="8">
                  <c:v>80天以上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0.229437229437229</c:v>
                </c:pt>
                <c:pt idx="1">
                  <c:v>0.17316017316017299</c:v>
                </c:pt>
                <c:pt idx="2">
                  <c:v>0.14935064935064901</c:v>
                </c:pt>
                <c:pt idx="3">
                  <c:v>0.13744588744588701</c:v>
                </c:pt>
                <c:pt idx="4">
                  <c:v>9.4155844155844201E-2</c:v>
                </c:pt>
                <c:pt idx="5">
                  <c:v>7.9004329004328994E-2</c:v>
                </c:pt>
                <c:pt idx="6">
                  <c:v>0.10173160173160201</c:v>
                </c:pt>
                <c:pt idx="7">
                  <c:v>3.2467532467532499E-2</c:v>
                </c:pt>
                <c:pt idx="8">
                  <c:v>3.24675324675325E-3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BF-48F4-84BC-627330472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374681256"/>
        <c:axId val="374683216"/>
      </c:barChart>
      <c:catAx>
        <c:axId val="374681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4683216"/>
        <c:crosses val="autoZero"/>
        <c:auto val="1"/>
        <c:lblAlgn val="ctr"/>
        <c:lblOffset val="100"/>
        <c:noMultiLvlLbl val="0"/>
      </c:catAx>
      <c:valAx>
        <c:axId val="3746832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746812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 algn="ctr" rtl="0">
              <a:defRPr/>
            </a:pPr>
            <a:endParaRPr lang="zh-CN"/>
          </a:p>
        </c:txPr>
      </c:legendEntry>
      <c:overlay val="0"/>
      <c:txPr>
        <a:bodyPr/>
        <a:lstStyle/>
        <a:p>
          <a:pPr algn="ctr" rtl="0">
            <a:defRPr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红高粱</c:v>
                </c:pt>
                <c:pt idx="1">
                  <c:v>奔跑吧兄弟</c:v>
                </c:pt>
                <c:pt idx="2">
                  <c:v>敢死队3</c:v>
                </c:pt>
                <c:pt idx="3">
                  <c:v>快乐大本营</c:v>
                </c:pt>
                <c:pt idx="4">
                  <c:v>Running Man</c:v>
                </c:pt>
                <c:pt idx="5">
                  <c:v>速配男女</c:v>
                </c:pt>
                <c:pt idx="6">
                  <c:v>天天向上</c:v>
                </c:pt>
                <c:pt idx="7">
                  <c:v>京城81号</c:v>
                </c:pt>
                <c:pt idx="8">
                  <c:v>明星到我家</c:v>
                </c:pt>
                <c:pt idx="9">
                  <c:v>风中奇缘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0.104008838383838</c:v>
                </c:pt>
                <c:pt idx="1">
                  <c:v>5.2872474747474703E-2</c:v>
                </c:pt>
                <c:pt idx="2">
                  <c:v>3.7405303030302997E-2</c:v>
                </c:pt>
                <c:pt idx="3">
                  <c:v>3.6931818181818198E-2</c:v>
                </c:pt>
                <c:pt idx="4">
                  <c:v>2.82512626262626E-2</c:v>
                </c:pt>
                <c:pt idx="5">
                  <c:v>2.2885101010101001E-2</c:v>
                </c:pt>
                <c:pt idx="6">
                  <c:v>2.2095959595959599E-2</c:v>
                </c:pt>
                <c:pt idx="7">
                  <c:v>1.7834595959596002E-2</c:v>
                </c:pt>
                <c:pt idx="8">
                  <c:v>1.76767676767677E-2</c:v>
                </c:pt>
                <c:pt idx="9">
                  <c:v>1.40467171717172E-2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1-45D6-B7BE-ED8B514AA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74683608"/>
        <c:axId val="374679688"/>
      </c:barChart>
      <c:catAx>
        <c:axId val="37468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374679688"/>
        <c:crosses val="autoZero"/>
        <c:auto val="1"/>
        <c:lblAlgn val="ctr"/>
        <c:lblOffset val="100"/>
        <c:noMultiLvlLbl val="0"/>
      </c:catAx>
      <c:valAx>
        <c:axId val="37467968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7468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59532101823501E-2"/>
          <c:y val="3.4375000000000003E-2"/>
          <c:w val="0.98326497350300401"/>
          <c:h val="0.80954183070866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产品库</c:v>
                </c:pt>
                <c:pt idx="1">
                  <c:v>汽车论坛</c:v>
                </c:pt>
                <c:pt idx="2">
                  <c:v>经销商</c:v>
                </c:pt>
                <c:pt idx="3">
                  <c:v>视频</c:v>
                </c:pt>
                <c:pt idx="4">
                  <c:v>汽车之家搜索</c:v>
                </c:pt>
                <c:pt idx="5">
                  <c:v>口碑</c:v>
                </c:pt>
                <c:pt idx="6">
                  <c:v>车商城双十一</c:v>
                </c:pt>
                <c:pt idx="7">
                  <c:v>专题频道</c:v>
                </c:pt>
                <c:pt idx="8">
                  <c:v>车商城</c:v>
                </c:pt>
                <c:pt idx="9">
                  <c:v>降价排行版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0.70455309139784905</c:v>
                </c:pt>
                <c:pt idx="1">
                  <c:v>0.41675067204301097</c:v>
                </c:pt>
                <c:pt idx="2">
                  <c:v>0.16809475806451599</c:v>
                </c:pt>
                <c:pt idx="3">
                  <c:v>0.16658266129032301</c:v>
                </c:pt>
                <c:pt idx="4">
                  <c:v>0.164566532258065</c:v>
                </c:pt>
                <c:pt idx="5">
                  <c:v>0.14801747311828001</c:v>
                </c:pt>
                <c:pt idx="6">
                  <c:v>0.13911290322580599</c:v>
                </c:pt>
                <c:pt idx="7">
                  <c:v>0.117271505376344</c:v>
                </c:pt>
                <c:pt idx="8">
                  <c:v>9.8706317204301106E-2</c:v>
                </c:pt>
                <c:pt idx="9">
                  <c:v>8.0813172043010695E-2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3-493E-A02B-74E8910CA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374682824"/>
        <c:axId val="374677728"/>
      </c:barChart>
      <c:catAx>
        <c:axId val="37468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74677728"/>
        <c:crosses val="autoZero"/>
        <c:auto val="1"/>
        <c:lblAlgn val="ctr"/>
        <c:lblOffset val="100"/>
        <c:noMultiLvlLbl val="0"/>
      </c:catAx>
      <c:valAx>
        <c:axId val="37467772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7468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车型</c:v>
                </c:pt>
                <c:pt idx="1">
                  <c:v>新闻</c:v>
                </c:pt>
                <c:pt idx="2">
                  <c:v>图片</c:v>
                </c:pt>
                <c:pt idx="3">
                  <c:v>首页</c:v>
                </c:pt>
                <c:pt idx="4">
                  <c:v>经销商</c:v>
                </c:pt>
                <c:pt idx="5">
                  <c:v>视频</c:v>
                </c:pt>
                <c:pt idx="6">
                  <c:v>汽车论坛</c:v>
                </c:pt>
                <c:pt idx="7">
                  <c:v>汽车问答</c:v>
                </c:pt>
                <c:pt idx="8">
                  <c:v>降价</c:v>
                </c:pt>
                <c:pt idx="9">
                  <c:v>报价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0.69827429609446001</c:v>
                </c:pt>
                <c:pt idx="1">
                  <c:v>0.55840145322434198</c:v>
                </c:pt>
                <c:pt idx="2">
                  <c:v>0.52170753860127195</c:v>
                </c:pt>
                <c:pt idx="3">
                  <c:v>0.39727520435967301</c:v>
                </c:pt>
                <c:pt idx="4">
                  <c:v>0.211171662125341</c:v>
                </c:pt>
                <c:pt idx="5">
                  <c:v>0.195821980018165</c:v>
                </c:pt>
                <c:pt idx="6">
                  <c:v>0.13996366939146199</c:v>
                </c:pt>
                <c:pt idx="7">
                  <c:v>7.21162579473206E-2</c:v>
                </c:pt>
                <c:pt idx="8">
                  <c:v>5.3042688465031802E-2</c:v>
                </c:pt>
                <c:pt idx="9">
                  <c:v>3.4786557674840998E-2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4-4AB9-AEE7-E5914A655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374676552"/>
        <c:axId val="374680472"/>
      </c:barChart>
      <c:catAx>
        <c:axId val="37467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74680472"/>
        <c:crosses val="autoZero"/>
        <c:auto val="1"/>
        <c:lblAlgn val="ctr"/>
        <c:lblOffset val="100"/>
        <c:noMultiLvlLbl val="0"/>
      </c:catAx>
      <c:valAx>
        <c:axId val="3746804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74676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FFFFFF"/>
          </a:solidFill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E0E5D-6FB4-934E-8779-5891F7889648}" type="datetimeFigureOut">
              <a:rPr kumimoji="1" lang="zh-CN" altLang="en-US" smtClean="0"/>
              <a:t>2016/12/13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AC807-9212-6E4C-B69B-535FA6D361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9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AC807-9212-6E4C-B69B-535FA6D36167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955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AC807-9212-6E4C-B69B-535FA6D36167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270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D88D-D53A-3F42-A1FF-1F0F17F2E19A}" type="datetimeFigureOut">
              <a:rPr kumimoji="1" lang="zh-CN" altLang="en-US" smtClean="0"/>
              <a:t>2016/12/13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D88D-D53A-3F42-A1FF-1F0F17F2E19A}" type="datetimeFigureOut">
              <a:rPr kumimoji="1" lang="zh-CN" altLang="en-US" smtClean="0"/>
              <a:t>2016/12/13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39BB-E3BF-FB43-8D09-CED92F8323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D88D-D53A-3F42-A1FF-1F0F17F2E19A}" type="datetimeFigureOut">
              <a:rPr kumimoji="1" lang="zh-CN" altLang="en-US" smtClean="0"/>
              <a:t>2016/12/13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39BB-E3BF-FB43-8D09-CED92F8323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D88D-D53A-3F42-A1FF-1F0F17F2E19A}" type="datetimeFigureOut">
              <a:rPr kumimoji="1" lang="zh-CN" altLang="en-US" smtClean="0"/>
              <a:t>2016/12/13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39BB-E3BF-FB43-8D09-CED92F8323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D88D-D53A-3F42-A1FF-1F0F17F2E19A}" type="datetimeFigureOut">
              <a:rPr kumimoji="1" lang="zh-CN" altLang="en-US" smtClean="0"/>
              <a:t>2016/12/13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39BB-E3BF-FB43-8D09-CED92F8323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D88D-D53A-3F42-A1FF-1F0F17F2E19A}" type="datetimeFigureOut">
              <a:rPr kumimoji="1" lang="zh-CN" altLang="en-US" smtClean="0"/>
              <a:t>2016/12/13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39BB-E3BF-FB43-8D09-CED92F8323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D88D-D53A-3F42-A1FF-1F0F17F2E19A}" type="datetimeFigureOut">
              <a:rPr kumimoji="1" lang="zh-CN" altLang="en-US" smtClean="0"/>
              <a:t>2016/12/13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39BB-E3BF-FB43-8D09-CED92F8323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D88D-D53A-3F42-A1FF-1F0F17F2E19A}" type="datetimeFigureOut">
              <a:rPr kumimoji="1" lang="zh-CN" altLang="en-US" smtClean="0"/>
              <a:t>2016/12/13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39BB-E3BF-FB43-8D09-CED92F8323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D88D-D53A-3F42-A1FF-1F0F17F2E19A}" type="datetimeFigureOut">
              <a:rPr kumimoji="1" lang="zh-CN" altLang="en-US" smtClean="0"/>
              <a:t>2016/12/13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39BB-E3BF-FB43-8D09-CED92F8323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D88D-D53A-3F42-A1FF-1F0F17F2E19A}" type="datetimeFigureOut">
              <a:rPr kumimoji="1" lang="zh-CN" altLang="en-US" smtClean="0"/>
              <a:t>2016/12/13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39BB-E3BF-FB43-8D09-CED92F8323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D88D-D53A-3F42-A1FF-1F0F17F2E19A}" type="datetimeFigureOut">
              <a:rPr kumimoji="1" lang="zh-CN" altLang="en-US" smtClean="0"/>
              <a:t>2016/12/13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39BB-E3BF-FB43-8D09-CED92F8323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D88D-D53A-3F42-A1FF-1F0F17F2E19A}" type="datetimeFigureOut">
              <a:rPr kumimoji="1" lang="zh-CN" altLang="en-US" smtClean="0"/>
              <a:t>2016/12/13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839BB-E3BF-FB43-8D09-CED92F8323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Users\SiChen\Desktop\%25E4%25B8%258A%25E6%25B1%25BD%25E6%25A1%2588%25E4%25BE%258B-final.mp4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13" Type="http://schemas.openxmlformats.org/officeDocument/2006/relationships/image" Target="../media/image22.png"/><Relationship Id="rId18" Type="http://schemas.openxmlformats.org/officeDocument/2006/relationships/image" Target="../media/image27.tmp"/><Relationship Id="rId3" Type="http://schemas.openxmlformats.org/officeDocument/2006/relationships/image" Target="../media/image12.tmp"/><Relationship Id="rId21" Type="http://schemas.openxmlformats.org/officeDocument/2006/relationships/image" Target="../media/image30.tmp"/><Relationship Id="rId7" Type="http://schemas.openxmlformats.org/officeDocument/2006/relationships/image" Target="../media/image16.tmp"/><Relationship Id="rId12" Type="http://schemas.openxmlformats.org/officeDocument/2006/relationships/image" Target="../media/image21.png"/><Relationship Id="rId17" Type="http://schemas.openxmlformats.org/officeDocument/2006/relationships/image" Target="../media/image26.tmp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mp"/><Relationship Id="rId11" Type="http://schemas.openxmlformats.org/officeDocument/2006/relationships/image" Target="../media/image20.png"/><Relationship Id="rId5" Type="http://schemas.openxmlformats.org/officeDocument/2006/relationships/image" Target="../media/image14.tmp"/><Relationship Id="rId15" Type="http://schemas.openxmlformats.org/officeDocument/2006/relationships/image" Target="../media/image24.tmp"/><Relationship Id="rId23" Type="http://schemas.openxmlformats.org/officeDocument/2006/relationships/image" Target="../media/image32.tmp"/><Relationship Id="rId10" Type="http://schemas.openxmlformats.org/officeDocument/2006/relationships/image" Target="../media/image19.png"/><Relationship Id="rId19" Type="http://schemas.openxmlformats.org/officeDocument/2006/relationships/image" Target="../media/image28.tmp"/><Relationship Id="rId4" Type="http://schemas.openxmlformats.org/officeDocument/2006/relationships/image" Target="../media/image13.tmp"/><Relationship Id="rId9" Type="http://schemas.openxmlformats.org/officeDocument/2006/relationships/image" Target="../media/image18.png"/><Relationship Id="rId14" Type="http://schemas.openxmlformats.org/officeDocument/2006/relationships/image" Target="../media/image23.tmp"/><Relationship Id="rId22" Type="http://schemas.openxmlformats.org/officeDocument/2006/relationships/image" Target="../media/image31.tm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33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84055"/>
            <a:ext cx="7772400" cy="1994003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br>
              <a:rPr kumimoji="1" lang="en-US" altLang="zh-CN" dirty="0"/>
            </a:br>
            <a:r>
              <a:rPr kumimoji="1" lang="zh-CN" altLang="en-US" dirty="0"/>
              <a:t>大数据下的广告效果评估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2454" y="4115805"/>
            <a:ext cx="6400800" cy="826046"/>
          </a:xfrm>
        </p:spPr>
        <p:txBody>
          <a:bodyPr vert="horz" anchor="ctr">
            <a:normAutofit/>
          </a:bodyPr>
          <a:lstStyle/>
          <a:p>
            <a:endParaRPr kumimoji="1"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83744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理论模型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640" y="1255241"/>
            <a:ext cx="8229600" cy="66412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800" b="1" dirty="0"/>
              <a:t>【POEM</a:t>
            </a:r>
            <a:r>
              <a:rPr kumimoji="1" lang="zh-CN" altLang="en-US" sz="2800" b="1" dirty="0"/>
              <a:t>模型 </a:t>
            </a:r>
            <a:r>
              <a:rPr kumimoji="1" lang="en-US" altLang="zh-CN" sz="2800" b="1" dirty="0"/>
              <a:t>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2191" y="2289266"/>
            <a:ext cx="3454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P-Paid</a:t>
            </a:r>
            <a:r>
              <a:rPr kumimoji="1" lang="zh-CN" altLang="en-US" sz="1200" dirty="0"/>
              <a:t>：</a:t>
            </a:r>
            <a:endParaRPr kumimoji="1" lang="en-US" altLang="zh-CN" sz="1200" dirty="0"/>
          </a:p>
          <a:p>
            <a:r>
              <a:rPr kumimoji="1" lang="zh-CN" altLang="en-US" sz="1200" dirty="0"/>
              <a:t>         </a:t>
            </a:r>
            <a:r>
              <a:rPr kumimoji="1" lang="en-US" altLang="zh-CN" sz="1200" dirty="0"/>
              <a:t>E</a:t>
            </a:r>
            <a:r>
              <a:rPr kumimoji="1" lang="en-US" altLang="zh-CN" sz="1200" baseline="-25000" dirty="0"/>
              <a:t>pad1</a:t>
            </a:r>
            <a:r>
              <a:rPr kumimoji="1" lang="en-US" altLang="zh-CN" sz="1200" dirty="0"/>
              <a:t>=E</a:t>
            </a:r>
            <a:r>
              <a:rPr kumimoji="1" lang="en-US" altLang="zh-CN" sz="1200" baseline="-25000" dirty="0"/>
              <a:t>x1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x2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x3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x4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x5</a:t>
            </a:r>
            <a:r>
              <a:rPr kumimoji="1" lang="en-US" altLang="zh-CN" sz="1200" dirty="0"/>
              <a:t>+……+</a:t>
            </a:r>
            <a:r>
              <a:rPr kumimoji="1" lang="en-US" altLang="zh-CN" sz="1200" dirty="0" err="1"/>
              <a:t>E</a:t>
            </a:r>
            <a:r>
              <a:rPr kumimoji="1" lang="en-US" altLang="zh-CN" sz="1200" baseline="-25000" dirty="0" err="1"/>
              <a:t>xx</a:t>
            </a:r>
            <a:endParaRPr kumimoji="1" lang="en-US" altLang="zh-CN" sz="1200" baseline="-25000" dirty="0"/>
          </a:p>
          <a:p>
            <a:endParaRPr kumimoji="1" lang="en-US" altLang="zh-CN" sz="1200" baseline="-25000" dirty="0"/>
          </a:p>
          <a:p>
            <a:r>
              <a:rPr kumimoji="1" lang="zh-CN" altLang="en-US" sz="1200" dirty="0"/>
              <a:t>       </a:t>
            </a:r>
            <a:r>
              <a:rPr kumimoji="1" lang="en-US" altLang="zh-CN" sz="1200" dirty="0"/>
              <a:t>E</a:t>
            </a:r>
            <a:r>
              <a:rPr kumimoji="1" lang="en-US" altLang="zh-CN" sz="1200" baseline="-25000" dirty="0"/>
              <a:t>pad2</a:t>
            </a:r>
            <a:r>
              <a:rPr kumimoji="1" lang="en-US" altLang="zh-CN" sz="1200" dirty="0"/>
              <a:t>=E</a:t>
            </a:r>
            <a:r>
              <a:rPr kumimoji="1" lang="en-US" altLang="zh-CN" sz="1200" baseline="-25000" dirty="0"/>
              <a:t>x1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x2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x3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x4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x5</a:t>
            </a:r>
            <a:r>
              <a:rPr kumimoji="1" lang="en-US" altLang="zh-CN" sz="1200" dirty="0"/>
              <a:t>+……+</a:t>
            </a:r>
            <a:r>
              <a:rPr kumimoji="1" lang="en-US" altLang="zh-CN" sz="1200" dirty="0" err="1"/>
              <a:t>E</a:t>
            </a:r>
            <a:r>
              <a:rPr kumimoji="1" lang="en-US" altLang="zh-CN" sz="1200" baseline="-25000" dirty="0" err="1"/>
              <a:t>xx</a:t>
            </a:r>
            <a:endParaRPr kumimoji="1" lang="en-US" altLang="zh-CN" sz="1200" baseline="-25000" dirty="0"/>
          </a:p>
        </p:txBody>
      </p:sp>
      <p:sp>
        <p:nvSpPr>
          <p:cNvPr id="6" name="文本框 5"/>
          <p:cNvSpPr txBox="1"/>
          <p:nvPr/>
        </p:nvSpPr>
        <p:spPr>
          <a:xfrm>
            <a:off x="681637" y="3165154"/>
            <a:ext cx="400110" cy="362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400" dirty="0"/>
              <a:t>…</a:t>
            </a:r>
            <a:endParaRPr kumimoji="1"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277811" y="3398146"/>
            <a:ext cx="3459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O-Owned</a:t>
            </a:r>
            <a:r>
              <a:rPr kumimoji="1" lang="zh-CN" altLang="en-US" sz="1200" dirty="0"/>
              <a:t>：</a:t>
            </a:r>
            <a:endParaRPr kumimoji="1" lang="en-US" altLang="zh-CN" sz="1200" dirty="0"/>
          </a:p>
          <a:p>
            <a:r>
              <a:rPr kumimoji="1" lang="zh-CN" altLang="en-US" sz="1200" dirty="0"/>
              <a:t>         </a:t>
            </a:r>
            <a:r>
              <a:rPr kumimoji="1" lang="en-US" altLang="zh-CN" sz="1200" dirty="0"/>
              <a:t>E</a:t>
            </a:r>
            <a:r>
              <a:rPr kumimoji="1" lang="en-US" altLang="zh-CN" sz="1200" baseline="-25000" dirty="0"/>
              <a:t>oad1</a:t>
            </a:r>
            <a:r>
              <a:rPr kumimoji="1" lang="en-US" altLang="zh-CN" sz="1200" dirty="0"/>
              <a:t>=E</a:t>
            </a:r>
            <a:r>
              <a:rPr kumimoji="1" lang="en-US" altLang="zh-CN" sz="1200" baseline="-25000" dirty="0"/>
              <a:t>x1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x2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x3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x4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x5</a:t>
            </a:r>
            <a:r>
              <a:rPr kumimoji="1" lang="en-US" altLang="zh-CN" sz="1200" dirty="0"/>
              <a:t>+……+</a:t>
            </a:r>
            <a:r>
              <a:rPr kumimoji="1" lang="en-US" altLang="zh-CN" sz="1200" dirty="0" err="1"/>
              <a:t>E</a:t>
            </a:r>
            <a:r>
              <a:rPr kumimoji="1" lang="en-US" altLang="zh-CN" sz="1200" baseline="-25000" dirty="0" err="1"/>
              <a:t>xx</a:t>
            </a:r>
            <a:endParaRPr kumimoji="1" lang="en-US" altLang="zh-CN" sz="1200" baseline="-25000" dirty="0"/>
          </a:p>
          <a:p>
            <a:endParaRPr kumimoji="1" lang="en-US" altLang="zh-CN" sz="1200" baseline="-25000" dirty="0"/>
          </a:p>
          <a:p>
            <a:r>
              <a:rPr kumimoji="1" lang="zh-CN" altLang="en-US" sz="1200" dirty="0"/>
              <a:t>       </a:t>
            </a:r>
            <a:r>
              <a:rPr kumimoji="1" lang="en-US" altLang="zh-CN" sz="1200" dirty="0"/>
              <a:t>E</a:t>
            </a:r>
            <a:r>
              <a:rPr kumimoji="1" lang="en-US" altLang="zh-CN" sz="1200" baseline="-25000" dirty="0"/>
              <a:t>oad2</a:t>
            </a:r>
            <a:r>
              <a:rPr kumimoji="1" lang="en-US" altLang="zh-CN" sz="1200" dirty="0"/>
              <a:t>=E</a:t>
            </a:r>
            <a:r>
              <a:rPr kumimoji="1" lang="en-US" altLang="zh-CN" sz="1200" baseline="-25000" dirty="0"/>
              <a:t>x1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x2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x3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x4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x5</a:t>
            </a:r>
            <a:r>
              <a:rPr kumimoji="1" lang="en-US" altLang="zh-CN" sz="1200" dirty="0"/>
              <a:t>+……+</a:t>
            </a:r>
            <a:r>
              <a:rPr kumimoji="1" lang="en-US" altLang="zh-CN" sz="1200" dirty="0" err="1"/>
              <a:t>E</a:t>
            </a:r>
            <a:r>
              <a:rPr kumimoji="1" lang="en-US" altLang="zh-CN" sz="1200" baseline="-25000" dirty="0" err="1"/>
              <a:t>xx</a:t>
            </a:r>
            <a:endParaRPr kumimoji="1" lang="en-US" altLang="zh-CN" sz="1200" baseline="-25000" dirty="0"/>
          </a:p>
        </p:txBody>
      </p:sp>
      <p:sp>
        <p:nvSpPr>
          <p:cNvPr id="10" name="文本框 9"/>
          <p:cNvSpPr txBox="1"/>
          <p:nvPr/>
        </p:nvSpPr>
        <p:spPr>
          <a:xfrm>
            <a:off x="677257" y="4274034"/>
            <a:ext cx="400110" cy="362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400" dirty="0"/>
              <a:t>…</a:t>
            </a:r>
            <a:endParaRPr kumimoji="1"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82191" y="4527095"/>
            <a:ext cx="3454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E-Earned</a:t>
            </a:r>
            <a:r>
              <a:rPr kumimoji="1" lang="zh-CN" altLang="en-US" sz="1200" dirty="0"/>
              <a:t>：</a:t>
            </a:r>
            <a:endParaRPr kumimoji="1" lang="en-US" altLang="zh-CN" sz="1200" dirty="0"/>
          </a:p>
          <a:p>
            <a:r>
              <a:rPr kumimoji="1" lang="zh-CN" altLang="en-US" sz="1200" dirty="0"/>
              <a:t>         </a:t>
            </a:r>
            <a:r>
              <a:rPr kumimoji="1" lang="en-US" altLang="zh-CN" sz="1200" dirty="0"/>
              <a:t>E</a:t>
            </a:r>
            <a:r>
              <a:rPr kumimoji="1" lang="en-US" altLang="zh-CN" sz="1200" baseline="-25000" dirty="0"/>
              <a:t>ead1</a:t>
            </a:r>
            <a:r>
              <a:rPr kumimoji="1" lang="en-US" altLang="zh-CN" sz="1200" dirty="0"/>
              <a:t>=E</a:t>
            </a:r>
            <a:r>
              <a:rPr kumimoji="1" lang="en-US" altLang="zh-CN" sz="1200" baseline="-25000" dirty="0"/>
              <a:t>x1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x2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x3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x4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x5</a:t>
            </a:r>
            <a:r>
              <a:rPr kumimoji="1" lang="en-US" altLang="zh-CN" sz="1200" dirty="0"/>
              <a:t>+……+</a:t>
            </a:r>
            <a:r>
              <a:rPr kumimoji="1" lang="en-US" altLang="zh-CN" sz="1200" dirty="0" err="1"/>
              <a:t>E</a:t>
            </a:r>
            <a:r>
              <a:rPr kumimoji="1" lang="en-US" altLang="zh-CN" sz="1200" baseline="-25000" dirty="0" err="1"/>
              <a:t>xx</a:t>
            </a:r>
            <a:endParaRPr kumimoji="1" lang="en-US" altLang="zh-CN" sz="1200" baseline="-25000" dirty="0"/>
          </a:p>
          <a:p>
            <a:endParaRPr kumimoji="1" lang="en-US" altLang="zh-CN" sz="1200" baseline="-25000" dirty="0"/>
          </a:p>
          <a:p>
            <a:r>
              <a:rPr kumimoji="1" lang="zh-CN" altLang="en-US" sz="1200" dirty="0"/>
              <a:t>       </a:t>
            </a:r>
            <a:r>
              <a:rPr kumimoji="1" lang="en-US" altLang="zh-CN" sz="1200" dirty="0"/>
              <a:t>E</a:t>
            </a:r>
            <a:r>
              <a:rPr kumimoji="1" lang="en-US" altLang="zh-CN" sz="1200" baseline="-25000" dirty="0"/>
              <a:t>ead2</a:t>
            </a:r>
            <a:r>
              <a:rPr kumimoji="1" lang="en-US" altLang="zh-CN" sz="1200" dirty="0"/>
              <a:t>=E</a:t>
            </a:r>
            <a:r>
              <a:rPr kumimoji="1" lang="en-US" altLang="zh-CN" sz="1200" baseline="-25000" dirty="0"/>
              <a:t>x1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x2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x3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x4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x5</a:t>
            </a:r>
            <a:r>
              <a:rPr kumimoji="1" lang="en-US" altLang="zh-CN" sz="1200" dirty="0"/>
              <a:t>+……+</a:t>
            </a:r>
            <a:r>
              <a:rPr kumimoji="1" lang="en-US" altLang="zh-CN" sz="1200" dirty="0" err="1"/>
              <a:t>E</a:t>
            </a:r>
            <a:r>
              <a:rPr kumimoji="1" lang="en-US" altLang="zh-CN" sz="1200" baseline="-25000" dirty="0" err="1"/>
              <a:t>xx</a:t>
            </a:r>
            <a:endParaRPr kumimoji="1" lang="en-US" altLang="zh-CN" sz="1200" baseline="-25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81637" y="5402983"/>
            <a:ext cx="400110" cy="362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400" dirty="0"/>
              <a:t>…</a:t>
            </a:r>
            <a:endParaRPr kumimoji="1"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77811" y="5659740"/>
            <a:ext cx="3459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M-Mobile</a:t>
            </a:r>
            <a:r>
              <a:rPr kumimoji="1" lang="zh-CN" altLang="en-US" sz="1200" dirty="0"/>
              <a:t>：</a:t>
            </a:r>
            <a:endParaRPr kumimoji="1" lang="en-US" altLang="zh-CN" sz="1200" dirty="0"/>
          </a:p>
          <a:p>
            <a:r>
              <a:rPr kumimoji="1" lang="zh-CN" altLang="en-US" sz="1200" dirty="0"/>
              <a:t>         </a:t>
            </a:r>
            <a:r>
              <a:rPr kumimoji="1" lang="en-US" altLang="zh-CN" sz="1200" dirty="0"/>
              <a:t>E</a:t>
            </a:r>
            <a:r>
              <a:rPr kumimoji="1" lang="en-US" altLang="zh-CN" sz="1200" baseline="-25000" dirty="0"/>
              <a:t>mad1</a:t>
            </a:r>
            <a:r>
              <a:rPr kumimoji="1" lang="en-US" altLang="zh-CN" sz="1200" dirty="0"/>
              <a:t>=E</a:t>
            </a:r>
            <a:r>
              <a:rPr kumimoji="1" lang="en-US" altLang="zh-CN" sz="1200" baseline="-25000" dirty="0"/>
              <a:t>x1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x2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x3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x4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x5</a:t>
            </a:r>
            <a:r>
              <a:rPr kumimoji="1" lang="en-US" altLang="zh-CN" sz="1200" dirty="0"/>
              <a:t>+……+</a:t>
            </a:r>
            <a:r>
              <a:rPr kumimoji="1" lang="en-US" altLang="zh-CN" sz="1200" dirty="0" err="1"/>
              <a:t>E</a:t>
            </a:r>
            <a:r>
              <a:rPr kumimoji="1" lang="en-US" altLang="zh-CN" sz="1200" baseline="-25000" dirty="0" err="1"/>
              <a:t>xx</a:t>
            </a:r>
            <a:endParaRPr kumimoji="1" lang="en-US" altLang="zh-CN" sz="1200" baseline="-25000" dirty="0"/>
          </a:p>
          <a:p>
            <a:endParaRPr kumimoji="1" lang="en-US" altLang="zh-CN" sz="1200" baseline="-25000" dirty="0"/>
          </a:p>
          <a:p>
            <a:r>
              <a:rPr kumimoji="1" lang="zh-CN" altLang="en-US" sz="1200" dirty="0"/>
              <a:t>       </a:t>
            </a:r>
            <a:r>
              <a:rPr kumimoji="1" lang="en-US" altLang="zh-CN" sz="1200" dirty="0"/>
              <a:t>E</a:t>
            </a:r>
            <a:r>
              <a:rPr kumimoji="1" lang="en-US" altLang="zh-CN" sz="1200" baseline="-25000" dirty="0"/>
              <a:t>mad2</a:t>
            </a:r>
            <a:r>
              <a:rPr kumimoji="1" lang="en-US" altLang="zh-CN" sz="1200" dirty="0"/>
              <a:t>=E</a:t>
            </a:r>
            <a:r>
              <a:rPr kumimoji="1" lang="en-US" altLang="zh-CN" sz="1200" baseline="-25000" dirty="0"/>
              <a:t>x1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x2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x3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x4</a:t>
            </a:r>
            <a:r>
              <a:rPr kumimoji="1" lang="en-US" altLang="zh-CN" sz="1200" dirty="0"/>
              <a:t>+E</a:t>
            </a:r>
            <a:r>
              <a:rPr kumimoji="1" lang="en-US" altLang="zh-CN" sz="1200" baseline="-25000" dirty="0"/>
              <a:t>x5</a:t>
            </a:r>
            <a:r>
              <a:rPr kumimoji="1" lang="en-US" altLang="zh-CN" sz="1200" dirty="0"/>
              <a:t>+……+</a:t>
            </a:r>
            <a:r>
              <a:rPr kumimoji="1" lang="en-US" altLang="zh-CN" sz="1200" dirty="0" err="1"/>
              <a:t>E</a:t>
            </a:r>
            <a:r>
              <a:rPr kumimoji="1" lang="en-US" altLang="zh-CN" sz="1200" baseline="-25000" dirty="0" err="1"/>
              <a:t>xx</a:t>
            </a:r>
            <a:endParaRPr kumimoji="1" lang="en-US" altLang="zh-CN" sz="1200" baseline="-25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68032" y="1865327"/>
            <a:ext cx="608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∑</a:t>
            </a:r>
            <a:r>
              <a:rPr kumimoji="1" lang="en-US" altLang="zh-CN" baseline="-25000" dirty="0"/>
              <a:t>ad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</a:t>
            </a:r>
            <a:r>
              <a:rPr kumimoji="1" lang="en-US" altLang="zh-CN" baseline="-25000" dirty="0" err="1"/>
              <a:t>padx</a:t>
            </a:r>
            <a:r>
              <a:rPr kumimoji="1" lang="zh-CN" altLang="en-US" baseline="-25000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</a:t>
            </a:r>
            <a:r>
              <a:rPr kumimoji="1" lang="en-US" altLang="zh-CN" baseline="-25000" dirty="0" err="1"/>
              <a:t>oadx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</a:t>
            </a:r>
            <a:r>
              <a:rPr kumimoji="1" lang="en-US" altLang="zh-CN" baseline="-25000" dirty="0" err="1"/>
              <a:t>eadx</a:t>
            </a:r>
            <a:r>
              <a:rPr kumimoji="1" lang="zh-CN" altLang="en-US" baseline="-25000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</a:t>
            </a:r>
            <a:r>
              <a:rPr kumimoji="1" lang="en-US" altLang="zh-CN" baseline="-25000" dirty="0" err="1"/>
              <a:t>madx</a:t>
            </a:r>
            <a:endParaRPr kumimoji="1" lang="zh-CN" altLang="en-US" baseline="-25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931747" y="1823601"/>
            <a:ext cx="40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亲，真的没有那么复杂，几个解释：</a:t>
            </a:r>
          </a:p>
        </p:txBody>
      </p:sp>
      <p:cxnSp>
        <p:nvCxnSpPr>
          <p:cNvPr id="19" name="直线连接符 18"/>
          <p:cNvCxnSpPr/>
          <p:nvPr/>
        </p:nvCxnSpPr>
        <p:spPr>
          <a:xfrm>
            <a:off x="4539910" y="1919367"/>
            <a:ext cx="0" cy="4509814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742582" y="3188355"/>
            <a:ext cx="408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CPE</a:t>
            </a:r>
            <a:r>
              <a:rPr kumimoji="1" lang="zh-CN" altLang="en-US" sz="2400" dirty="0"/>
              <a:t>（</a:t>
            </a:r>
            <a:r>
              <a:rPr kumimoji="1" lang="en-US" altLang="zh-CN" sz="2400" dirty="0"/>
              <a:t>Cost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Eyeball</a:t>
            </a:r>
            <a:r>
              <a:rPr kumimoji="1" lang="zh-CN" altLang="en-US" sz="2400" dirty="0"/>
              <a:t>）</a:t>
            </a:r>
            <a:endParaRPr kumimoji="1" lang="en-US" altLang="zh-CN" sz="2400" dirty="0"/>
          </a:p>
        </p:txBody>
      </p:sp>
      <p:sp>
        <p:nvSpPr>
          <p:cNvPr id="21" name="矩形 20"/>
          <p:cNvSpPr/>
          <p:nvPr/>
        </p:nvSpPr>
        <p:spPr>
          <a:xfrm>
            <a:off x="5706876" y="2652666"/>
            <a:ext cx="2108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000" dirty="0"/>
              <a:t>为什么会有</a:t>
            </a:r>
            <a:r>
              <a:rPr kumimoji="1" lang="en-US" altLang="zh-CN" sz="2000" dirty="0"/>
              <a:t>“M”</a:t>
            </a:r>
            <a:r>
              <a:rPr kumimoji="1" lang="zh-CN" altLang="en-US" sz="2000" dirty="0"/>
              <a:t>？</a:t>
            </a:r>
            <a:endParaRPr kumimoji="1" lang="en-US" altLang="zh-CN" sz="2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4746350" y="3908175"/>
            <a:ext cx="408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/>
              <a:t>按需索取</a:t>
            </a:r>
            <a:endParaRPr kumimoji="1" lang="en-US" altLang="zh-CN" sz="2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4750118" y="5222435"/>
            <a:ext cx="408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/>
              <a:t>变量 </a:t>
            </a:r>
            <a:r>
              <a:rPr kumimoji="1" lang="en-US" altLang="zh-CN" sz="2400" dirty="0"/>
              <a:t>VS</a:t>
            </a:r>
            <a:r>
              <a:rPr kumimoji="1" lang="zh-CN" altLang="en-US" sz="2400" dirty="0"/>
              <a:t> 稳定</a:t>
            </a:r>
            <a:endParaRPr kumimoji="1" lang="en-US" altLang="zh-CN" sz="2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4750118" y="4533425"/>
            <a:ext cx="408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/>
              <a:t>用户路径识别 </a:t>
            </a:r>
            <a:r>
              <a:rPr kumimoji="1" lang="en-US" altLang="zh-CN" sz="2400" dirty="0"/>
              <a:t>VS</a:t>
            </a:r>
            <a:r>
              <a:rPr kumimoji="1" lang="zh-CN" altLang="en-US" sz="2400" dirty="0"/>
              <a:t> 去重</a:t>
            </a:r>
            <a:endParaRPr kumimoji="1"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8549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内容占位符 2"/>
          <p:cNvSpPr txBox="1">
            <a:spLocks/>
          </p:cNvSpPr>
          <p:nvPr/>
        </p:nvSpPr>
        <p:spPr>
          <a:xfrm>
            <a:off x="192325" y="3646699"/>
            <a:ext cx="7595315" cy="475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CN" dirty="0"/>
              <a:t>【</a:t>
            </a:r>
            <a:r>
              <a:rPr kumimoji="1" lang="zh-CN" altLang="en-US" dirty="0"/>
              <a:t>实践：最初设想</a:t>
            </a:r>
            <a:r>
              <a:rPr kumimoji="1" lang="en-US" altLang="zh-CN" dirty="0"/>
              <a:t>】</a:t>
            </a:r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</p:spTree>
    <p:extLst>
      <p:ext uri="{BB962C8B-B14F-4D97-AF65-F5344CB8AC3E}">
        <p14:creationId xmlns:p14="http://schemas.microsoft.com/office/powerpoint/2010/main" val="250190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下箭头 91"/>
          <p:cNvSpPr/>
          <p:nvPr/>
        </p:nvSpPr>
        <p:spPr>
          <a:xfrm rot="16200000">
            <a:off x="1770743" y="1126906"/>
            <a:ext cx="672465" cy="8063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2" name="直线连接符 81"/>
          <p:cNvCxnSpPr/>
          <p:nvPr/>
        </p:nvCxnSpPr>
        <p:spPr>
          <a:xfrm>
            <a:off x="418141" y="2389363"/>
            <a:ext cx="0" cy="4468637"/>
          </a:xfrm>
          <a:prstGeom prst="line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27173" y="25993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latin typeface="Microsoft YaHei"/>
                <a:ea typeface="Microsoft YaHei"/>
                <a:cs typeface="Microsoft YaHei"/>
              </a:rPr>
              <a:t>起心动念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0587" y="3090424"/>
            <a:ext cx="101822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1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、预算</a:t>
            </a:r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zh-CN" dirty="0">
                <a:latin typeface="Microsoft YaHei"/>
                <a:ea typeface="Microsoft YaHei"/>
                <a:cs typeface="Microsoft YaHei"/>
              </a:rPr>
              <a:t>2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、初筛</a:t>
            </a:r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zh-CN" dirty="0">
                <a:latin typeface="Microsoft YaHei"/>
                <a:ea typeface="Microsoft YaHei"/>
                <a:cs typeface="Microsoft YaHei"/>
              </a:rPr>
              <a:t>3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、细选</a:t>
            </a:r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zh-CN" dirty="0">
                <a:latin typeface="Microsoft YaHei"/>
                <a:ea typeface="Microsoft YaHei"/>
                <a:cs typeface="Microsoft YaHei"/>
              </a:rPr>
              <a:t>4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、定店</a:t>
            </a:r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zh-CN" dirty="0">
                <a:latin typeface="Microsoft YaHei"/>
                <a:ea typeface="Microsoft YaHei"/>
                <a:cs typeface="Microsoft YaHei"/>
              </a:rPr>
              <a:t>5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、进店</a:t>
            </a:r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zh-CN" dirty="0">
                <a:latin typeface="Microsoft YaHei"/>
                <a:ea typeface="Microsoft YaHei"/>
                <a:cs typeface="Microsoft YaHei"/>
              </a:rPr>
              <a:t>6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、解惑</a:t>
            </a:r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zh-CN" dirty="0">
                <a:latin typeface="Microsoft YaHei"/>
                <a:ea typeface="Microsoft YaHei"/>
                <a:cs typeface="Microsoft YaHei"/>
              </a:rPr>
              <a:t>7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、成交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04933" y="2599373"/>
            <a:ext cx="260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latin typeface="Microsoft YaHei"/>
                <a:ea typeface="Microsoft YaHei"/>
                <a:cs typeface="Microsoft YaHei"/>
              </a:rPr>
              <a:t>关键动作</a:t>
            </a:r>
            <a:r>
              <a:rPr kumimoji="1" lang="zh-CN" altLang="en-US" sz="1200" b="1" dirty="0">
                <a:latin typeface="Microsoft YaHei"/>
                <a:ea typeface="Microsoft YaHei"/>
                <a:cs typeface="Microsoft YaHei"/>
              </a:rPr>
              <a:t>（</a:t>
            </a:r>
            <a:r>
              <a:rPr kumimoji="1" lang="en-US" altLang="zh-CN" sz="1200" b="1" dirty="0">
                <a:latin typeface="Microsoft YaHei"/>
                <a:ea typeface="Microsoft YaHei"/>
                <a:cs typeface="Microsoft YaHei"/>
              </a:rPr>
              <a:t>Motive</a:t>
            </a:r>
            <a:r>
              <a:rPr kumimoji="1" lang="zh-CN" altLang="en-US" sz="1200" b="1" dirty="0">
                <a:latin typeface="Microsoft YaHei"/>
                <a:ea typeface="Microsoft YaHei"/>
                <a:cs typeface="Microsoft YaHei"/>
              </a:rPr>
              <a:t> </a:t>
            </a:r>
            <a:r>
              <a:rPr kumimoji="1" lang="en-US" altLang="zh-CN" sz="1200" b="1" dirty="0">
                <a:latin typeface="Microsoft YaHei"/>
                <a:ea typeface="Microsoft YaHei"/>
                <a:cs typeface="Microsoft YaHei"/>
              </a:rPr>
              <a:t>of</a:t>
            </a:r>
            <a:r>
              <a:rPr kumimoji="1" lang="zh-CN" altLang="en-US" sz="1200" b="1" dirty="0">
                <a:latin typeface="Microsoft YaHei"/>
                <a:ea typeface="Microsoft YaHei"/>
                <a:cs typeface="Microsoft YaHei"/>
              </a:rPr>
              <a:t> </a:t>
            </a:r>
            <a:r>
              <a:rPr kumimoji="1" lang="en-US" altLang="zh-CN" sz="1200" b="1" dirty="0">
                <a:latin typeface="Microsoft YaHei"/>
                <a:ea typeface="Microsoft YaHei"/>
                <a:cs typeface="Microsoft YaHei"/>
              </a:rPr>
              <a:t>truth</a:t>
            </a:r>
            <a:r>
              <a:rPr kumimoji="1" lang="zh-CN" altLang="en-US" sz="1200" b="1" dirty="0">
                <a:latin typeface="Microsoft YaHei"/>
                <a:ea typeface="Microsoft YaHei"/>
                <a:cs typeface="Microsoft YaHei"/>
              </a:rPr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05019" y="2468857"/>
            <a:ext cx="277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latin typeface="Microsoft YaHei"/>
                <a:ea typeface="Microsoft YaHei"/>
                <a:cs typeface="Microsoft YaHei"/>
              </a:rPr>
              <a:t>相应渠道（宽度</a:t>
            </a:r>
            <a:r>
              <a:rPr kumimoji="1" lang="en-US" altLang="zh-CN" b="1" dirty="0">
                <a:latin typeface="Microsoft YaHei"/>
                <a:ea typeface="Microsoft YaHei"/>
                <a:cs typeface="Microsoft YaHei"/>
              </a:rPr>
              <a:t>&amp;</a:t>
            </a:r>
            <a:r>
              <a:rPr kumimoji="1" lang="zh-CN" altLang="en-US" b="1" dirty="0">
                <a:latin typeface="Microsoft YaHei"/>
                <a:ea typeface="Microsoft YaHei"/>
                <a:cs typeface="Microsoft YaHei"/>
              </a:rPr>
              <a:t>纵度）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93515" y="2820999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搜索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24717" y="28209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垂直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89965" y="28209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官网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40386" y="28209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电商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26069" y="28209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双微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60623" y="309042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查询价格区间相关车型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60623" y="3612156"/>
            <a:ext cx="255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外形</a:t>
            </a:r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/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安全</a:t>
            </a:r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/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空间</a:t>
            </a:r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/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油耗等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60623" y="418343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了解配置、口碑、评测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60623" y="473257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了解优惠活动、确定</a:t>
            </a:r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4S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60623" y="5290683"/>
            <a:ext cx="266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地图查找、</a:t>
            </a:r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400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电话问询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60623" y="583594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通过朋友、论坛消除疑虑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760623" y="639238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享受金融服务、提车作业</a:t>
            </a:r>
          </a:p>
        </p:txBody>
      </p:sp>
      <p:cxnSp>
        <p:nvCxnSpPr>
          <p:cNvPr id="24" name="直线连接符 23"/>
          <p:cNvCxnSpPr/>
          <p:nvPr/>
        </p:nvCxnSpPr>
        <p:spPr>
          <a:xfrm>
            <a:off x="418140" y="4668205"/>
            <a:ext cx="4049352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45331" y="3090424"/>
            <a:ext cx="345618" cy="14574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5331" y="4819150"/>
            <a:ext cx="345618" cy="1827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7605" y="3459756"/>
            <a:ext cx="50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咨询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10126" y="5415906"/>
            <a:ext cx="50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交易</a:t>
            </a:r>
          </a:p>
        </p:txBody>
      </p:sp>
      <p:sp>
        <p:nvSpPr>
          <p:cNvPr id="31" name="矩形 30"/>
          <p:cNvSpPr/>
          <p:nvPr/>
        </p:nvSpPr>
        <p:spPr>
          <a:xfrm>
            <a:off x="4733336" y="4769371"/>
            <a:ext cx="389770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33335" y="3193045"/>
            <a:ext cx="774769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33335" y="3700979"/>
            <a:ext cx="774769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731019" y="4223557"/>
            <a:ext cx="774769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31019" y="6404845"/>
            <a:ext cx="774769" cy="4191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654436" y="4762963"/>
            <a:ext cx="737574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654436" y="3186637"/>
            <a:ext cx="737574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54436" y="3694571"/>
            <a:ext cx="737574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652120" y="4217149"/>
            <a:ext cx="737574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652120" y="5855786"/>
            <a:ext cx="737574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52120" y="6398437"/>
            <a:ext cx="737574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497827" y="4762963"/>
            <a:ext cx="767885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497827" y="3694571"/>
            <a:ext cx="767885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495511" y="4217149"/>
            <a:ext cx="767885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cxnSp>
        <p:nvCxnSpPr>
          <p:cNvPr id="74" name="直线连接符 73"/>
          <p:cNvCxnSpPr/>
          <p:nvPr/>
        </p:nvCxnSpPr>
        <p:spPr>
          <a:xfrm>
            <a:off x="418140" y="2424647"/>
            <a:ext cx="8486833" cy="3226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749694" y="18663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latin typeface="Microsoft YaHei"/>
                <a:ea typeface="Microsoft YaHei"/>
                <a:cs typeface="Microsoft YaHei"/>
              </a:rPr>
              <a:t>好感培养</a:t>
            </a:r>
          </a:p>
        </p:txBody>
      </p:sp>
      <p:sp>
        <p:nvSpPr>
          <p:cNvPr id="77" name="梯形 76"/>
          <p:cNvSpPr/>
          <p:nvPr/>
        </p:nvSpPr>
        <p:spPr>
          <a:xfrm rot="10800000">
            <a:off x="550412" y="1093942"/>
            <a:ext cx="1516025" cy="812901"/>
          </a:xfrm>
          <a:prstGeom prst="trapezoid">
            <a:avLst>
              <a:gd name="adj" fmla="val 448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883460" y="73212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窗口期</a:t>
            </a:r>
          </a:p>
        </p:txBody>
      </p:sp>
      <p:sp>
        <p:nvSpPr>
          <p:cNvPr id="81" name="下箭头 80"/>
          <p:cNvSpPr/>
          <p:nvPr/>
        </p:nvSpPr>
        <p:spPr>
          <a:xfrm>
            <a:off x="896972" y="2235645"/>
            <a:ext cx="672465" cy="3637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9" name="文本框 88"/>
          <p:cNvSpPr txBox="1"/>
          <p:nvPr/>
        </p:nvSpPr>
        <p:spPr>
          <a:xfrm>
            <a:off x="4620458" y="12790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看视频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412715" y="1278608"/>
            <a:ext cx="145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玩高</a:t>
            </a:r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TGI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 </a:t>
            </a:r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……</a:t>
            </a:r>
            <a:endParaRPr kumimoji="1" lang="zh-CN" altLang="en-US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2740271" y="12786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看新闻</a:t>
            </a:r>
          </a:p>
        </p:txBody>
      </p:sp>
      <p:sp>
        <p:nvSpPr>
          <p:cNvPr id="80" name="矩形 36"/>
          <p:cNvSpPr/>
          <p:nvPr/>
        </p:nvSpPr>
        <p:spPr>
          <a:xfrm>
            <a:off x="4731019" y="5313917"/>
            <a:ext cx="774769" cy="4191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3" name="矩形 36"/>
          <p:cNvSpPr/>
          <p:nvPr/>
        </p:nvSpPr>
        <p:spPr>
          <a:xfrm>
            <a:off x="4731019" y="5852681"/>
            <a:ext cx="774769" cy="4191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4" name="矩形 42"/>
          <p:cNvSpPr/>
          <p:nvPr/>
        </p:nvSpPr>
        <p:spPr>
          <a:xfrm>
            <a:off x="5654436" y="5299871"/>
            <a:ext cx="737574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5" name="矩形 46"/>
          <p:cNvSpPr/>
          <p:nvPr/>
        </p:nvSpPr>
        <p:spPr>
          <a:xfrm>
            <a:off x="6497827" y="3186637"/>
            <a:ext cx="767885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6" name="矩形 44"/>
          <p:cNvSpPr/>
          <p:nvPr/>
        </p:nvSpPr>
        <p:spPr>
          <a:xfrm>
            <a:off x="7390867" y="4772439"/>
            <a:ext cx="767885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7" name="矩形 46"/>
          <p:cNvSpPr/>
          <p:nvPr/>
        </p:nvSpPr>
        <p:spPr>
          <a:xfrm>
            <a:off x="7390867" y="3704047"/>
            <a:ext cx="458367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8" name="矩形 47"/>
          <p:cNvSpPr/>
          <p:nvPr/>
        </p:nvSpPr>
        <p:spPr>
          <a:xfrm>
            <a:off x="7388551" y="4226625"/>
            <a:ext cx="767885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3" name="矩形 48"/>
          <p:cNvSpPr/>
          <p:nvPr/>
        </p:nvSpPr>
        <p:spPr>
          <a:xfrm>
            <a:off x="7388551" y="5309347"/>
            <a:ext cx="767885" cy="41911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4" name="矩形 49"/>
          <p:cNvSpPr/>
          <p:nvPr/>
        </p:nvSpPr>
        <p:spPr>
          <a:xfrm>
            <a:off x="7388551" y="5865262"/>
            <a:ext cx="767885" cy="41911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5" name="矩形 50"/>
          <p:cNvSpPr/>
          <p:nvPr/>
        </p:nvSpPr>
        <p:spPr>
          <a:xfrm>
            <a:off x="7388551" y="6407913"/>
            <a:ext cx="767885" cy="41911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6" name="矩形 46"/>
          <p:cNvSpPr/>
          <p:nvPr/>
        </p:nvSpPr>
        <p:spPr>
          <a:xfrm>
            <a:off x="7390867" y="3196113"/>
            <a:ext cx="458367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7" name="矩形 44"/>
          <p:cNvSpPr/>
          <p:nvPr/>
        </p:nvSpPr>
        <p:spPr>
          <a:xfrm>
            <a:off x="8268611" y="4771886"/>
            <a:ext cx="767885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1" name="矩形 49"/>
          <p:cNvSpPr/>
          <p:nvPr/>
        </p:nvSpPr>
        <p:spPr>
          <a:xfrm>
            <a:off x="8266295" y="5864709"/>
            <a:ext cx="767885" cy="41911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2" name="矩形 50"/>
          <p:cNvSpPr/>
          <p:nvPr/>
        </p:nvSpPr>
        <p:spPr>
          <a:xfrm>
            <a:off x="8266295" y="6407360"/>
            <a:ext cx="767885" cy="41911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4" name="矩形 44"/>
          <p:cNvSpPr/>
          <p:nvPr/>
        </p:nvSpPr>
        <p:spPr>
          <a:xfrm>
            <a:off x="8268611" y="5314145"/>
            <a:ext cx="767885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5" name="矩形 49"/>
          <p:cNvSpPr/>
          <p:nvPr/>
        </p:nvSpPr>
        <p:spPr>
          <a:xfrm>
            <a:off x="8268611" y="4221088"/>
            <a:ext cx="767885" cy="41911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6" name="矩形 49"/>
          <p:cNvSpPr/>
          <p:nvPr/>
        </p:nvSpPr>
        <p:spPr>
          <a:xfrm>
            <a:off x="8275472" y="3187318"/>
            <a:ext cx="767885" cy="41911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7" name="矩形 50"/>
          <p:cNvSpPr/>
          <p:nvPr/>
        </p:nvSpPr>
        <p:spPr>
          <a:xfrm>
            <a:off x="8275472" y="3702673"/>
            <a:ext cx="767885" cy="41911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8" name="矩形 44"/>
          <p:cNvSpPr/>
          <p:nvPr/>
        </p:nvSpPr>
        <p:spPr>
          <a:xfrm>
            <a:off x="6491237" y="6383248"/>
            <a:ext cx="383942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9" name="矩形 46"/>
          <p:cNvSpPr/>
          <p:nvPr/>
        </p:nvSpPr>
        <p:spPr>
          <a:xfrm>
            <a:off x="6491236" y="5301208"/>
            <a:ext cx="767885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10" name="矩形 47"/>
          <p:cNvSpPr/>
          <p:nvPr/>
        </p:nvSpPr>
        <p:spPr>
          <a:xfrm>
            <a:off x="6488920" y="5823786"/>
            <a:ext cx="392849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0" name="内容占位符 2"/>
          <p:cNvSpPr txBox="1">
            <a:spLocks/>
          </p:cNvSpPr>
          <p:nvPr/>
        </p:nvSpPr>
        <p:spPr>
          <a:xfrm>
            <a:off x="2211682" y="198649"/>
            <a:ext cx="5408368" cy="475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CN" sz="2400" b="1" dirty="0"/>
              <a:t>[</a:t>
            </a:r>
            <a:r>
              <a:rPr kumimoji="1" lang="zh-CN" altLang="en-US" sz="2400" b="1" dirty="0"/>
              <a:t>评估全覆盖 </a:t>
            </a:r>
            <a:r>
              <a:rPr kumimoji="1" lang="en-US" altLang="zh-CN" sz="2400" b="1" dirty="0"/>
              <a:t>=  </a:t>
            </a:r>
            <a:r>
              <a:rPr kumimoji="1" lang="zh-CN" altLang="en-US" sz="2400" b="1" dirty="0"/>
              <a:t>购车行为触点 </a:t>
            </a:r>
            <a:r>
              <a:rPr kumimoji="1" lang="en-US" altLang="zh-CN" sz="2400" b="1" dirty="0"/>
              <a:t>×</a:t>
            </a:r>
            <a:r>
              <a:rPr kumimoji="1" lang="zh-CN" altLang="en-US" sz="2400" b="1" dirty="0"/>
              <a:t> 媒介平台</a:t>
            </a:r>
            <a:r>
              <a:rPr kumimoji="1" lang="en-US" altLang="zh-CN" sz="2400" b="1" dirty="0"/>
              <a:t>]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0458" y="2820999"/>
            <a:ext cx="2713663" cy="41567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1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17393"/>
            <a:ext cx="1259632" cy="101566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目标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Microsoft YaHei"/>
              </a:rPr>
              <a:t>&amp;</a:t>
            </a:r>
          </a:p>
          <a:p>
            <a:pPr algn="ctr"/>
            <a:r>
              <a:rPr kumimoji="1"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Microsoft YaHei"/>
              </a:rPr>
              <a:t>方法</a:t>
            </a:r>
            <a:endParaRPr kumimoji="1" lang="zh-CN" altLang="en-US" sz="2000" b="1" dirty="0">
              <a:solidFill>
                <a:srgbClr val="FFFFFF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259632" y="404664"/>
            <a:ext cx="432048" cy="61206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63688" y="260648"/>
            <a:ext cx="11521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Where?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1556792"/>
            <a:ext cx="11521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What?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893006"/>
            <a:ext cx="11521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Who?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4189150"/>
            <a:ext cx="11521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Why?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5453356"/>
            <a:ext cx="11521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How?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260648"/>
            <a:ext cx="56886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消费者在网络上哪里？哪里分布人最多？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832" y="1569098"/>
            <a:ext cx="56886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从起心动念到官网注册前后，每一步都做了什么？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9832" y="2880700"/>
            <a:ext cx="56886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反映到每一个消费者，他们是怎样的画像？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9832" y="4189150"/>
            <a:ext cx="56886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什么促使他们产生这样的行为？什么影响了决策？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9832" y="5455088"/>
            <a:ext cx="56886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针对上述发现，未来我们怎样做？</a:t>
            </a:r>
          </a:p>
        </p:txBody>
      </p:sp>
      <p:sp>
        <p:nvSpPr>
          <p:cNvPr id="17" name="矩形 16"/>
          <p:cNvSpPr/>
          <p:nvPr/>
        </p:nvSpPr>
        <p:spPr>
          <a:xfrm>
            <a:off x="1763688" y="764704"/>
            <a:ext cx="6984776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方法：运用搜索、垂直、官网平台数据发现消费者一个月内各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网络平台的量级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；下钻各个平台，发现消费者在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网站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以及具体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上的分布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量级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763688" y="2073622"/>
            <a:ext cx="6984776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方法：运用大数据分析，从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官网注册行为切入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，追溯消费者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前后网络行为路径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763688" y="3397062"/>
            <a:ext cx="6984776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方法：运用大数据分析，选取典型消费者的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全网购车路径</a:t>
            </a:r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进行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有趣的消费者画像</a:t>
            </a:r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763688" y="4661268"/>
            <a:ext cx="6984776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方法：</a:t>
            </a: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结合线下田野调查方法，全面了解消费</a:t>
            </a:r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者网络行为，该部分作为上述网络上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自然沉淀的定量数据分析的重要补充</a:t>
            </a:r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763688" y="5949280"/>
            <a:ext cx="6984776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方法：该部分贯穿在整个上述四步骤的研究之中，研究过程中随时产出成果，随时反哺品牌决策。</a:t>
            </a:r>
          </a:p>
        </p:txBody>
      </p:sp>
    </p:spTree>
    <p:extLst>
      <p:ext uri="{BB962C8B-B14F-4D97-AF65-F5344CB8AC3E}">
        <p14:creationId xmlns:p14="http://schemas.microsoft.com/office/powerpoint/2010/main" val="420457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内容占位符 2"/>
          <p:cNvSpPr txBox="1">
            <a:spLocks/>
          </p:cNvSpPr>
          <p:nvPr/>
        </p:nvSpPr>
        <p:spPr>
          <a:xfrm>
            <a:off x="192325" y="3646699"/>
            <a:ext cx="7595315" cy="475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CN" dirty="0"/>
              <a:t>【</a:t>
            </a:r>
            <a:r>
              <a:rPr kumimoji="1" lang="zh-CN" altLang="en-US" dirty="0"/>
              <a:t>实践：试试看</a:t>
            </a:r>
            <a:r>
              <a:rPr kumimoji="1" lang="en-US" altLang="zh-CN" dirty="0"/>
              <a:t>】</a:t>
            </a:r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</p:spTree>
    <p:extLst>
      <p:ext uri="{BB962C8B-B14F-4D97-AF65-F5344CB8AC3E}">
        <p14:creationId xmlns:p14="http://schemas.microsoft.com/office/powerpoint/2010/main" val="339368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4454" y="292413"/>
            <a:ext cx="2564468" cy="461665"/>
          </a:xfrm>
        </p:spPr>
        <p:txBody>
          <a:bodyPr>
            <a:normAutofit/>
          </a:bodyPr>
          <a:lstStyle/>
          <a:p>
            <a:pPr algn="l"/>
            <a:r>
              <a:rPr kumimoji="1" lang="zh-CN" altLang="en-US" sz="2400" dirty="0">
                <a:solidFill>
                  <a:srgbClr val="FFFFFF"/>
                </a:solidFill>
              </a:rPr>
              <a:t>一个</a:t>
            </a:r>
            <a:r>
              <a:rPr kumimoji="1" lang="zh-CN" altLang="en-US" sz="2400" dirty="0">
                <a:solidFill>
                  <a:srgbClr val="9BBB59"/>
                </a:solidFill>
              </a:rPr>
              <a:t>：实践案例 </a:t>
            </a:r>
          </a:p>
        </p:txBody>
      </p:sp>
      <p:grpSp>
        <p:nvGrpSpPr>
          <p:cNvPr id="73" name="组 72"/>
          <p:cNvGrpSpPr/>
          <p:nvPr/>
        </p:nvGrpSpPr>
        <p:grpSpPr>
          <a:xfrm>
            <a:off x="177558" y="1320329"/>
            <a:ext cx="8951217" cy="5179058"/>
            <a:chOff x="177558" y="193204"/>
            <a:chExt cx="8951217" cy="5179058"/>
          </a:xfrm>
        </p:grpSpPr>
        <p:sp>
          <p:nvSpPr>
            <p:cNvPr id="93" name="矩形 92"/>
            <p:cNvSpPr/>
            <p:nvPr/>
          </p:nvSpPr>
          <p:spPr>
            <a:xfrm>
              <a:off x="1437196" y="617312"/>
              <a:ext cx="1318392" cy="459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4.17-5.16【P</a:t>
              </a: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相关关键词</a:t>
              </a:r>
              <a:endPara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搜索数量</a:t>
              </a:r>
            </a:p>
          </p:txBody>
        </p:sp>
        <p:grpSp>
          <p:nvGrpSpPr>
            <p:cNvPr id="74" name="组合 5"/>
            <p:cNvGrpSpPr/>
            <p:nvPr/>
          </p:nvGrpSpPr>
          <p:grpSpPr>
            <a:xfrm>
              <a:off x="177558" y="193204"/>
              <a:ext cx="1477725" cy="1355773"/>
              <a:chOff x="7101191" y="1751374"/>
              <a:chExt cx="1970301" cy="1807697"/>
            </a:xfrm>
          </p:grpSpPr>
          <p:sp>
            <p:nvSpPr>
              <p:cNvPr id="136" name="椭圆 135"/>
              <p:cNvSpPr/>
              <p:nvPr/>
            </p:nvSpPr>
            <p:spPr>
              <a:xfrm>
                <a:off x="7101191" y="1751374"/>
                <a:ext cx="1807691" cy="180769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rgbClr val="9BBB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7180578" y="1899150"/>
                <a:ext cx="1890914" cy="410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搜索引擎</a:t>
                </a:r>
                <a:endParaRPr lang="en-US" altLang="zh-CN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39" name="图片 1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1703" y="2427431"/>
                <a:ext cx="935106" cy="362059"/>
              </a:xfrm>
              <a:prstGeom prst="rect">
                <a:avLst/>
              </a:prstGeom>
            </p:spPr>
          </p:pic>
          <p:pic>
            <p:nvPicPr>
              <p:cNvPr id="140" name="图片 139" descr="屏幕剪辑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3838" y="2870792"/>
                <a:ext cx="1175166" cy="308044"/>
              </a:xfrm>
              <a:prstGeom prst="rect">
                <a:avLst/>
              </a:prstGeom>
            </p:spPr>
          </p:pic>
        </p:grpSp>
        <p:grpSp>
          <p:nvGrpSpPr>
            <p:cNvPr id="75" name="组合 2"/>
            <p:cNvGrpSpPr/>
            <p:nvPr/>
          </p:nvGrpSpPr>
          <p:grpSpPr>
            <a:xfrm>
              <a:off x="361261" y="1358027"/>
              <a:ext cx="2078091" cy="2937146"/>
              <a:chOff x="713507" y="2776438"/>
              <a:chExt cx="2770788" cy="3916194"/>
            </a:xfrm>
          </p:grpSpPr>
          <p:cxnSp>
            <p:nvCxnSpPr>
              <p:cNvPr id="126" name="直接连接符 12"/>
              <p:cNvCxnSpPr/>
              <p:nvPr/>
            </p:nvCxnSpPr>
            <p:spPr>
              <a:xfrm flipH="1">
                <a:off x="713507" y="2776438"/>
                <a:ext cx="19803" cy="3548162"/>
              </a:xfrm>
              <a:prstGeom prst="line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7" name="组合 1"/>
              <p:cNvGrpSpPr/>
              <p:nvPr/>
            </p:nvGrpSpPr>
            <p:grpSpPr>
              <a:xfrm>
                <a:off x="713507" y="3144438"/>
                <a:ext cx="2770788" cy="3548194"/>
                <a:chOff x="713507" y="3144438"/>
                <a:chExt cx="2770788" cy="3548194"/>
              </a:xfrm>
            </p:grpSpPr>
            <p:cxnSp>
              <p:nvCxnSpPr>
                <p:cNvPr id="128" name="直接连接符 14"/>
                <p:cNvCxnSpPr/>
                <p:nvPr/>
              </p:nvCxnSpPr>
              <p:spPr>
                <a:xfrm>
                  <a:off x="719380" y="3553138"/>
                  <a:ext cx="468000" cy="0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5"/>
                <p:cNvCxnSpPr/>
                <p:nvPr/>
              </p:nvCxnSpPr>
              <p:spPr>
                <a:xfrm>
                  <a:off x="742632" y="4434038"/>
                  <a:ext cx="468000" cy="0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6"/>
                <p:cNvCxnSpPr/>
                <p:nvPr/>
              </p:nvCxnSpPr>
              <p:spPr>
                <a:xfrm>
                  <a:off x="736572" y="5336862"/>
                  <a:ext cx="468000" cy="0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8"/>
                <p:cNvCxnSpPr/>
                <p:nvPr/>
              </p:nvCxnSpPr>
              <p:spPr>
                <a:xfrm>
                  <a:off x="713507" y="6298140"/>
                  <a:ext cx="46800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圆角矩形 131"/>
                <p:cNvSpPr/>
                <p:nvPr/>
              </p:nvSpPr>
              <p:spPr>
                <a:xfrm>
                  <a:off x="1252296" y="3144438"/>
                  <a:ext cx="2231999" cy="792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竞品词</a:t>
                  </a:r>
                  <a:r>
                    <a:rPr lang="en-US" altLang="zh-CN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:</a:t>
                  </a:r>
                </a:p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1,203,493, 80.01%</a:t>
                  </a:r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3" name="圆角矩形 132"/>
                <p:cNvSpPr/>
                <p:nvPr/>
              </p:nvSpPr>
              <p:spPr>
                <a:xfrm>
                  <a:off x="1245142" y="4038038"/>
                  <a:ext cx="2232000" cy="792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品牌词</a:t>
                  </a:r>
                  <a:r>
                    <a:rPr lang="en-US" altLang="zh-CN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:</a:t>
                  </a:r>
                </a:p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237,611, 15.80%</a:t>
                  </a:r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4" name="圆角矩形 133"/>
                <p:cNvSpPr/>
                <p:nvPr/>
              </p:nvSpPr>
              <p:spPr>
                <a:xfrm>
                  <a:off x="1245142" y="4940862"/>
                  <a:ext cx="2232000" cy="792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通用词</a:t>
                  </a:r>
                  <a:r>
                    <a:rPr lang="en-US" altLang="zh-CN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:</a:t>
                  </a:r>
                </a:p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62,722, 4.17%</a:t>
                  </a:r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5" name="圆角矩形 134"/>
                <p:cNvSpPr/>
                <p:nvPr/>
              </p:nvSpPr>
              <p:spPr>
                <a:xfrm>
                  <a:off x="1252295" y="5900632"/>
                  <a:ext cx="2194086" cy="792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活动词</a:t>
                  </a:r>
                  <a:r>
                    <a:rPr lang="en-US" altLang="zh-CN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:</a:t>
                  </a:r>
                </a:p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354, 0.02%</a:t>
                  </a:r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6" name="组合 4"/>
            <p:cNvGrpSpPr/>
            <p:nvPr/>
          </p:nvGrpSpPr>
          <p:grpSpPr>
            <a:xfrm>
              <a:off x="3337902" y="210576"/>
              <a:ext cx="1338400" cy="1338401"/>
              <a:chOff x="4682357" y="1246502"/>
              <a:chExt cx="1784533" cy="1784535"/>
            </a:xfrm>
          </p:grpSpPr>
          <p:sp>
            <p:nvSpPr>
              <p:cNvPr id="122" name="椭圆 121"/>
              <p:cNvSpPr/>
              <p:nvPr/>
            </p:nvSpPr>
            <p:spPr>
              <a:xfrm>
                <a:off x="4682357" y="1246502"/>
                <a:ext cx="1784533" cy="178453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rgbClr val="9BBB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4692233" y="1406898"/>
                <a:ext cx="1772537" cy="410369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汽车垂直</a:t>
                </a:r>
                <a:endParaRPr lang="en-US" altLang="zh-CN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24" name="图片 1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2698" y="2299213"/>
                <a:ext cx="1207734" cy="402579"/>
              </a:xfrm>
              <a:prstGeom prst="rect">
                <a:avLst/>
              </a:prstGeom>
              <a:ln w="19050">
                <a:noFill/>
              </a:ln>
            </p:spPr>
          </p:pic>
          <p:pic>
            <p:nvPicPr>
              <p:cNvPr id="125" name="图片 124" descr="屏幕剪辑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92"/>
              <a:stretch/>
            </p:blipFill>
            <p:spPr>
              <a:xfrm>
                <a:off x="5111262" y="1849957"/>
                <a:ext cx="925218" cy="398439"/>
              </a:xfrm>
              <a:prstGeom prst="rect">
                <a:avLst/>
              </a:prstGeom>
              <a:ln w="19050">
                <a:noFill/>
              </a:ln>
            </p:spPr>
          </p:pic>
        </p:grpSp>
        <p:grpSp>
          <p:nvGrpSpPr>
            <p:cNvPr id="77" name="组合 6"/>
            <p:cNvGrpSpPr/>
            <p:nvPr/>
          </p:nvGrpSpPr>
          <p:grpSpPr>
            <a:xfrm>
              <a:off x="6568774" y="210576"/>
              <a:ext cx="1338401" cy="1338400"/>
              <a:chOff x="9013057" y="1148763"/>
              <a:chExt cx="1784533" cy="1784535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9013057" y="1148763"/>
                <a:ext cx="1784533" cy="178453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rgbClr val="9BBB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9016448" y="1360631"/>
                <a:ext cx="1772537" cy="4103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官网</a:t>
                </a:r>
                <a:endParaRPr lang="en-US" altLang="zh-CN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8" name="组合 28"/>
            <p:cNvGrpSpPr/>
            <p:nvPr/>
          </p:nvGrpSpPr>
          <p:grpSpPr>
            <a:xfrm>
              <a:off x="6721429" y="1325224"/>
              <a:ext cx="2072726" cy="2937146"/>
              <a:chOff x="844133" y="2776438"/>
              <a:chExt cx="2763635" cy="3916194"/>
            </a:xfrm>
          </p:grpSpPr>
          <p:cxnSp>
            <p:nvCxnSpPr>
              <p:cNvPr id="109" name="直接连接符 29"/>
              <p:cNvCxnSpPr/>
              <p:nvPr/>
            </p:nvCxnSpPr>
            <p:spPr>
              <a:xfrm flipH="1">
                <a:off x="844133" y="2776438"/>
                <a:ext cx="19802" cy="3548162"/>
              </a:xfrm>
              <a:prstGeom prst="line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组合 34"/>
              <p:cNvGrpSpPr/>
              <p:nvPr/>
            </p:nvGrpSpPr>
            <p:grpSpPr>
              <a:xfrm>
                <a:off x="844133" y="3144438"/>
                <a:ext cx="2763635" cy="3548194"/>
                <a:chOff x="844133" y="3144438"/>
                <a:chExt cx="2763635" cy="3548194"/>
              </a:xfrm>
            </p:grpSpPr>
            <p:cxnSp>
              <p:nvCxnSpPr>
                <p:cNvPr id="111" name="直接连接符 38"/>
                <p:cNvCxnSpPr/>
                <p:nvPr/>
              </p:nvCxnSpPr>
              <p:spPr>
                <a:xfrm>
                  <a:off x="850006" y="3553138"/>
                  <a:ext cx="468000" cy="0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39"/>
                <p:cNvCxnSpPr/>
                <p:nvPr/>
              </p:nvCxnSpPr>
              <p:spPr>
                <a:xfrm>
                  <a:off x="873259" y="4434038"/>
                  <a:ext cx="468000" cy="0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40"/>
                <p:cNvCxnSpPr/>
                <p:nvPr/>
              </p:nvCxnSpPr>
              <p:spPr>
                <a:xfrm>
                  <a:off x="867200" y="5336861"/>
                  <a:ext cx="468000" cy="0"/>
                </a:xfrm>
                <a:prstGeom prst="line">
                  <a:avLst/>
                </a:prstGeom>
                <a:ln w="31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41"/>
                <p:cNvCxnSpPr/>
                <p:nvPr/>
              </p:nvCxnSpPr>
              <p:spPr>
                <a:xfrm>
                  <a:off x="844133" y="6324600"/>
                  <a:ext cx="46800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圆角矩形 114"/>
                <p:cNvSpPr/>
                <p:nvPr/>
              </p:nvSpPr>
              <p:spPr>
                <a:xfrm>
                  <a:off x="1345011" y="3144438"/>
                  <a:ext cx="2232000" cy="792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投放来源</a:t>
                  </a:r>
                  <a:r>
                    <a:rPr lang="en-US" altLang="zh-CN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:</a:t>
                  </a:r>
                </a:p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303,664, 79.00%</a:t>
                  </a:r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6" name="圆角矩形 115"/>
                <p:cNvSpPr/>
                <p:nvPr/>
              </p:nvSpPr>
              <p:spPr>
                <a:xfrm>
                  <a:off x="1375768" y="4038038"/>
                  <a:ext cx="2232000" cy="792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搜索来源</a:t>
                  </a:r>
                  <a:r>
                    <a:rPr lang="en-US" altLang="zh-CN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:</a:t>
                  </a:r>
                </a:p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70,905, 18.45%</a:t>
                  </a:r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7" name="圆角矩形 116"/>
                <p:cNvSpPr/>
                <p:nvPr/>
              </p:nvSpPr>
              <p:spPr>
                <a:xfrm>
                  <a:off x="1375768" y="4940861"/>
                  <a:ext cx="2232000" cy="792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推荐网站</a:t>
                  </a:r>
                  <a:r>
                    <a:rPr lang="en-US" altLang="zh-CN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:</a:t>
                  </a:r>
                </a:p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6,795, 1.77%</a:t>
                  </a:r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8" name="圆角矩形 117"/>
                <p:cNvSpPr/>
                <p:nvPr/>
              </p:nvSpPr>
              <p:spPr>
                <a:xfrm>
                  <a:off x="1345011" y="5900632"/>
                  <a:ext cx="2232000" cy="792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直接进入</a:t>
                  </a:r>
                  <a:r>
                    <a:rPr lang="en-US" altLang="zh-CN" sz="1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:</a:t>
                  </a:r>
                </a:p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3,041, 0.79%</a:t>
                  </a:r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9" name="组合 8"/>
            <p:cNvGrpSpPr/>
            <p:nvPr/>
          </p:nvGrpSpPr>
          <p:grpSpPr>
            <a:xfrm>
              <a:off x="3093450" y="1740032"/>
              <a:ext cx="1136623" cy="2552101"/>
              <a:chOff x="-11216" y="2075600"/>
              <a:chExt cx="2075964" cy="3854130"/>
            </a:xfrm>
            <a:solidFill>
              <a:srgbClr val="8EB4E3"/>
            </a:solidFill>
          </p:grpSpPr>
          <p:sp>
            <p:nvSpPr>
              <p:cNvPr id="106" name="矩形 73"/>
              <p:cNvSpPr/>
              <p:nvPr/>
            </p:nvSpPr>
            <p:spPr>
              <a:xfrm>
                <a:off x="-11216" y="2075600"/>
                <a:ext cx="2075964" cy="3854130"/>
              </a:xfrm>
              <a:custGeom>
                <a:avLst/>
                <a:gdLst>
                  <a:gd name="connsiteX0" fmla="*/ 0 w 1987337"/>
                  <a:gd name="connsiteY0" fmla="*/ 0 h 3825077"/>
                  <a:gd name="connsiteX1" fmla="*/ 1987337 w 1987337"/>
                  <a:gd name="connsiteY1" fmla="*/ 0 h 3825077"/>
                  <a:gd name="connsiteX2" fmla="*/ 1987337 w 1987337"/>
                  <a:gd name="connsiteY2" fmla="*/ 3825077 h 3825077"/>
                  <a:gd name="connsiteX3" fmla="*/ 0 w 1987337"/>
                  <a:gd name="connsiteY3" fmla="*/ 3825077 h 3825077"/>
                  <a:gd name="connsiteX4" fmla="*/ 0 w 1987337"/>
                  <a:gd name="connsiteY4" fmla="*/ 0 h 3825077"/>
                  <a:gd name="connsiteX0" fmla="*/ 0 w 1987337"/>
                  <a:gd name="connsiteY0" fmla="*/ 0 h 3825077"/>
                  <a:gd name="connsiteX1" fmla="*/ 1987337 w 1987337"/>
                  <a:gd name="connsiteY1" fmla="*/ 0 h 3825077"/>
                  <a:gd name="connsiteX2" fmla="*/ 1174537 w 1987337"/>
                  <a:gd name="connsiteY2" fmla="*/ 3825077 h 3825077"/>
                  <a:gd name="connsiteX3" fmla="*/ 0 w 1987337"/>
                  <a:gd name="connsiteY3" fmla="*/ 3825077 h 3825077"/>
                  <a:gd name="connsiteX4" fmla="*/ 0 w 1987337"/>
                  <a:gd name="connsiteY4" fmla="*/ 0 h 382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337" h="3825077">
                    <a:moveTo>
                      <a:pt x="0" y="0"/>
                    </a:moveTo>
                    <a:lnTo>
                      <a:pt x="1987337" y="0"/>
                    </a:lnTo>
                    <a:lnTo>
                      <a:pt x="1174537" y="3825077"/>
                    </a:lnTo>
                    <a:lnTo>
                      <a:pt x="0" y="38250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TextBox 12"/>
              <p:cNvSpPr txBox="1">
                <a:spLocks noChangeArrowheads="1"/>
              </p:cNvSpPr>
              <p:nvPr/>
            </p:nvSpPr>
            <p:spPr bwMode="auto">
              <a:xfrm>
                <a:off x="195200" y="2340342"/>
                <a:ext cx="1284062" cy="418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初筛</a:t>
                </a:r>
              </a:p>
            </p:txBody>
          </p:sp>
          <p:sp>
            <p:nvSpPr>
              <p:cNvPr id="108" name="TextBox 13"/>
              <p:cNvSpPr txBox="1">
                <a:spLocks noChangeArrowheads="1"/>
              </p:cNvSpPr>
              <p:nvPr/>
            </p:nvSpPr>
            <p:spPr bwMode="auto">
              <a:xfrm>
                <a:off x="213199" y="3729130"/>
                <a:ext cx="986876" cy="4183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细选</a:t>
                </a:r>
              </a:p>
            </p:txBody>
          </p:sp>
        </p:grpSp>
        <p:sp>
          <p:nvSpPr>
            <p:cNvPr id="80" name="矩形 79"/>
            <p:cNvSpPr/>
            <p:nvPr/>
          </p:nvSpPr>
          <p:spPr>
            <a:xfrm>
              <a:off x="4197049" y="1842995"/>
              <a:ext cx="1040894" cy="2380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SUV</a:t>
              </a: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级别月均</a:t>
              </a:r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UV</a:t>
              </a:r>
              <a:endParaRPr lang="zh-CN" altLang="en-US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3936225" y="2754604"/>
              <a:ext cx="1212264" cy="2277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车系月均</a:t>
              </a:r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UV</a:t>
              </a:r>
              <a:endParaRPr lang="zh-CN" altLang="en-US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4100247" y="3841562"/>
              <a:ext cx="1269209" cy="211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报价页面月度</a:t>
              </a:r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UV</a:t>
              </a: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3267314" y="2368078"/>
              <a:ext cx="2102867" cy="300418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15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0"/>
                <a:sym typeface="Gill Sans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4141034" y="2951604"/>
              <a:ext cx="121251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购车意向转化率</a:t>
              </a:r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TextBox 13"/>
            <p:cNvSpPr txBox="1">
              <a:spLocks noChangeArrowheads="1"/>
            </p:cNvSpPr>
            <p:nvPr/>
          </p:nvSpPr>
          <p:spPr bwMode="auto">
            <a:xfrm>
              <a:off x="3215763" y="3798436"/>
              <a:ext cx="6949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定店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4163001" y="2039322"/>
              <a:ext cx="116755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关注度转化率</a:t>
              </a:r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TextBox 149"/>
            <p:cNvSpPr txBox="1"/>
            <p:nvPr/>
          </p:nvSpPr>
          <p:spPr>
            <a:xfrm>
              <a:off x="2852910" y="1740029"/>
              <a:ext cx="168758" cy="2552104"/>
            </a:xfrm>
            <a:prstGeom prst="downArrow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825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5274401" y="3850190"/>
              <a:ext cx="799728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anchor="ctr" anchorCtr="1">
              <a:noAutofit/>
            </a:bodyPr>
            <a:lstStyle/>
            <a:p>
              <a:pPr algn="ctr" fontAlgn="ctr"/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13.6</a:t>
              </a: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89" name="下箭头 88"/>
            <p:cNvSpPr/>
            <p:nvPr/>
          </p:nvSpPr>
          <p:spPr>
            <a:xfrm>
              <a:off x="5423406" y="2988765"/>
              <a:ext cx="533152" cy="270000"/>
            </a:xfrm>
            <a:prstGeom prst="downArrow">
              <a:avLst>
                <a:gd name="adj1" fmla="val 65802"/>
                <a:gd name="adj2" fmla="val 50000"/>
              </a:avLst>
            </a:prstGeom>
            <a:solidFill>
              <a:srgbClr val="D7E4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ctr"/>
              <a:r>
                <a:rPr lang="en-US" altLang="zh-CN" sz="82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8.14%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5279077" y="2742020"/>
              <a:ext cx="799728" cy="243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anchor="ctr" anchorCtr="1">
              <a:noAutofit/>
            </a:bodyPr>
            <a:lstStyle/>
            <a:p>
              <a:pPr algn="ctr"/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167.1</a:t>
              </a: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91" name="下箭头 90"/>
            <p:cNvSpPr/>
            <p:nvPr/>
          </p:nvSpPr>
          <p:spPr>
            <a:xfrm>
              <a:off x="5418750" y="2068308"/>
              <a:ext cx="533152" cy="270000"/>
            </a:xfrm>
            <a:prstGeom prst="downArrow">
              <a:avLst>
                <a:gd name="adj1" fmla="val 65802"/>
                <a:gd name="adj2" fmla="val 50000"/>
              </a:avLst>
            </a:prstGeom>
            <a:solidFill>
              <a:srgbClr val="D7E4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ctr"/>
              <a:r>
                <a:rPr lang="en-US" altLang="zh-CN" sz="82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1.99%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5274401" y="1845525"/>
              <a:ext cx="799728" cy="243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anchor="ctr" anchorCtr="1">
              <a:noAutofit/>
            </a:bodyPr>
            <a:lstStyle/>
            <a:p>
              <a:pPr algn="ctr"/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8404</a:t>
              </a: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4856726" y="573768"/>
              <a:ext cx="1380839" cy="459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4.17-5.16</a:t>
              </a:r>
              <a:r>
                <a:rPr lang="zh-CN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  <a:p>
              <a:pPr algn="ctr"/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垂直网站访问相关页面</a:t>
              </a:r>
              <a:endPara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UV</a:t>
              </a: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数量</a:t>
              </a:r>
            </a:p>
          </p:txBody>
        </p:sp>
        <p:sp>
          <p:nvSpPr>
            <p:cNvPr id="95" name="矩形 94"/>
            <p:cNvSpPr/>
            <p:nvPr/>
          </p:nvSpPr>
          <p:spPr>
            <a:xfrm>
              <a:off x="7912635" y="541109"/>
              <a:ext cx="1216140" cy="459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4.17-5.16【P</a:t>
              </a: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  <a:p>
              <a:pPr algn="ctr"/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官网访问</a:t>
              </a:r>
              <a:endPara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UV</a:t>
              </a: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数量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897711" y="4324467"/>
              <a:ext cx="1188000" cy="243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anchor="ctr" anchorCtr="1">
              <a:noAutofit/>
            </a:bodyPr>
            <a:lstStyle/>
            <a:p>
              <a:pPr algn="ctr"/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共计</a:t>
              </a:r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150w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次搜索</a:t>
              </a:r>
            </a:p>
          </p:txBody>
        </p:sp>
        <p:sp>
          <p:nvSpPr>
            <p:cNvPr id="97" name="矩形 96"/>
            <p:cNvSpPr/>
            <p:nvPr/>
          </p:nvSpPr>
          <p:spPr>
            <a:xfrm>
              <a:off x="7239838" y="4355955"/>
              <a:ext cx="1350000" cy="243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anchor="ctr" anchorCtr="1">
              <a:noAutofit/>
            </a:bodyPr>
            <a:lstStyle/>
            <a:p>
              <a:pPr algn="ctr"/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PC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端共计</a:t>
              </a:r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38w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次访问</a:t>
              </a:r>
            </a:p>
          </p:txBody>
        </p:sp>
        <p:sp>
          <p:nvSpPr>
            <p:cNvPr id="99" name="下箭头 98"/>
            <p:cNvSpPr/>
            <p:nvPr/>
          </p:nvSpPr>
          <p:spPr>
            <a:xfrm>
              <a:off x="1178254" y="4623539"/>
              <a:ext cx="533152" cy="270000"/>
            </a:xfrm>
            <a:prstGeom prst="downArrow">
              <a:avLst>
                <a:gd name="adj1" fmla="val 65802"/>
                <a:gd name="adj2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ctr"/>
              <a:endParaRPr lang="en-US" altLang="zh-CN" sz="825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909762" y="4918756"/>
              <a:ext cx="1188000" cy="243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anchor="ctr" anchorCtr="1">
              <a:noAutofit/>
            </a:bodyPr>
            <a:lstStyle/>
            <a:p>
              <a:pPr algn="ctr"/>
              <a:r>
                <a:rPr lang="zh-CN" altLang="en-US" sz="900" dirty="0">
                  <a:solidFill>
                    <a:srgbClr val="9BBB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导入官网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70,905</a:t>
              </a:r>
              <a:r>
                <a:rPr lang="zh-CN" altLang="en-US" sz="900" dirty="0">
                  <a:solidFill>
                    <a:srgbClr val="9BBB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r>
                <a:rPr lang="en-US" altLang="zh-CN" sz="900" dirty="0">
                  <a:solidFill>
                    <a:srgbClr val="9BBB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UV</a:t>
              </a:r>
              <a:endParaRPr lang="zh-CN" altLang="en-US" sz="900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3746396" y="4325206"/>
              <a:ext cx="1332000" cy="243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anchor="ctr" anchorCtr="1">
              <a:noAutofit/>
            </a:bodyPr>
            <a:lstStyle/>
            <a:p>
              <a:pPr algn="ctr"/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共计</a:t>
              </a:r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8404w</a:t>
              </a:r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SUV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兴趣用户</a:t>
              </a:r>
            </a:p>
          </p:txBody>
        </p:sp>
        <p:sp>
          <p:nvSpPr>
            <p:cNvPr id="102" name="下箭头 101"/>
            <p:cNvSpPr/>
            <p:nvPr/>
          </p:nvSpPr>
          <p:spPr>
            <a:xfrm>
              <a:off x="4139952" y="4635454"/>
              <a:ext cx="533152" cy="270000"/>
            </a:xfrm>
            <a:prstGeom prst="downArrow">
              <a:avLst>
                <a:gd name="adj1" fmla="val 65802"/>
                <a:gd name="adj2" fmla="val 50000"/>
              </a:avLst>
            </a:prstGeom>
            <a:solidFill>
              <a:srgbClr val="D7E4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ctr"/>
              <a:endParaRPr lang="en-US" altLang="zh-CN" sz="825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758447" y="4891970"/>
              <a:ext cx="1319949" cy="28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anchor="ctr" anchorCtr="1">
              <a:noAutofit/>
            </a:bodyPr>
            <a:lstStyle/>
            <a:p>
              <a:pPr algn="ctr" fontAlgn="ctr"/>
              <a:r>
                <a:rPr lang="zh-CN" altLang="en-US" sz="900" dirty="0">
                  <a:solidFill>
                    <a:srgbClr val="9BBB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导入双平台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841</a:t>
              </a:r>
              <a:r>
                <a:rPr lang="zh-CN" altLang="en-US" sz="900" b="1" dirty="0">
                  <a:solidFill>
                    <a:srgbClr val="9BBB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个意向客户</a:t>
              </a:r>
            </a:p>
          </p:txBody>
        </p:sp>
        <p:sp>
          <p:nvSpPr>
            <p:cNvPr id="104" name="下箭头 103"/>
            <p:cNvSpPr/>
            <p:nvPr/>
          </p:nvSpPr>
          <p:spPr>
            <a:xfrm>
              <a:off x="7653601" y="4637748"/>
              <a:ext cx="533152" cy="270000"/>
            </a:xfrm>
            <a:prstGeom prst="downArrow">
              <a:avLst>
                <a:gd name="adj1" fmla="val 65802"/>
                <a:gd name="adj2" fmla="val 50000"/>
              </a:avLst>
            </a:prstGeom>
            <a:solidFill>
              <a:srgbClr val="D7E4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ctr"/>
              <a:endParaRPr lang="en-US" altLang="zh-CN" sz="825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7103741" y="4882155"/>
              <a:ext cx="1779137" cy="28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anchor="ctr" anchorCtr="1">
              <a:noAutofit/>
            </a:bodyPr>
            <a:lstStyle/>
            <a:p>
              <a:pPr algn="ctr" fontAlgn="ctr"/>
              <a:r>
                <a:rPr lang="zh-CN" altLang="en-US" sz="900" dirty="0">
                  <a:solidFill>
                    <a:srgbClr val="9BBB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投放来源导入官网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30.3w</a:t>
              </a:r>
              <a:r>
                <a:rPr lang="zh-CN" altLang="en-US" sz="900" b="1" dirty="0">
                  <a:solidFill>
                    <a:srgbClr val="9BBB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r>
                <a:rPr lang="en-US" altLang="zh-CN" sz="900" b="1" dirty="0">
                  <a:solidFill>
                    <a:srgbClr val="9BBB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UV</a:t>
              </a:r>
              <a:endParaRPr lang="zh-CN" altLang="en-US" sz="900" b="1" dirty="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920562" y="303442"/>
            <a:ext cx="525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/>
              <a:t>[Available</a:t>
            </a:r>
            <a:r>
              <a:rPr kumimoji="1" lang="zh-CN" altLang="en-US" sz="2400" b="1" dirty="0"/>
              <a:t>数据 </a:t>
            </a:r>
            <a:r>
              <a:rPr kumimoji="1" lang="en-US" altLang="zh-CN" sz="2400" b="1" dirty="0"/>
              <a:t>= </a:t>
            </a:r>
            <a:r>
              <a:rPr kumimoji="1" lang="zh-CN" altLang="en-US" sz="2400" b="1" dirty="0"/>
              <a:t>搜索 </a:t>
            </a:r>
            <a:r>
              <a:rPr kumimoji="1" lang="en-US" altLang="zh-CN" sz="2400" b="1" dirty="0"/>
              <a:t>+ </a:t>
            </a:r>
            <a:r>
              <a:rPr kumimoji="1" lang="zh-CN" altLang="en-US" sz="2400" b="1" dirty="0"/>
              <a:t>垂直 </a:t>
            </a:r>
            <a:r>
              <a:rPr kumimoji="1" lang="en-US" altLang="zh-CN" sz="2400" b="1" dirty="0"/>
              <a:t>+ </a:t>
            </a:r>
            <a:r>
              <a:rPr kumimoji="1" lang="zh-CN" altLang="en-US" sz="2400" b="1" dirty="0"/>
              <a:t>官网</a:t>
            </a:r>
            <a:r>
              <a:rPr kumimoji="1" lang="en-US" altLang="zh-CN" sz="2400" b="1" dirty="0"/>
              <a:t>]</a:t>
            </a:r>
          </a:p>
        </p:txBody>
      </p:sp>
      <p:sp>
        <p:nvSpPr>
          <p:cNvPr id="70" name="矩形 119"/>
          <p:cNvSpPr/>
          <p:nvPr/>
        </p:nvSpPr>
        <p:spPr>
          <a:xfrm>
            <a:off x="6603971" y="1953810"/>
            <a:ext cx="1329404" cy="2616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i="1" u="sng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www.p.com.cn</a:t>
            </a:r>
          </a:p>
        </p:txBody>
      </p:sp>
    </p:spTree>
    <p:extLst>
      <p:ext uri="{BB962C8B-B14F-4D97-AF65-F5344CB8AC3E}">
        <p14:creationId xmlns:p14="http://schemas.microsoft.com/office/powerpoint/2010/main" val="183210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下箭头 91"/>
          <p:cNvSpPr/>
          <p:nvPr/>
        </p:nvSpPr>
        <p:spPr>
          <a:xfrm rot="16200000">
            <a:off x="1770743" y="1126906"/>
            <a:ext cx="672465" cy="8063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2" name="直线连接符 81"/>
          <p:cNvCxnSpPr/>
          <p:nvPr/>
        </p:nvCxnSpPr>
        <p:spPr>
          <a:xfrm>
            <a:off x="418141" y="2389363"/>
            <a:ext cx="0" cy="4468637"/>
          </a:xfrm>
          <a:prstGeom prst="line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27173" y="25993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latin typeface="Microsoft YaHei"/>
                <a:ea typeface="Microsoft YaHei"/>
                <a:cs typeface="Microsoft YaHei"/>
              </a:rPr>
              <a:t>起心动念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0587" y="3090424"/>
            <a:ext cx="101822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1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、预算</a:t>
            </a:r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zh-CN" dirty="0">
                <a:latin typeface="Microsoft YaHei"/>
                <a:ea typeface="Microsoft YaHei"/>
                <a:cs typeface="Microsoft YaHei"/>
              </a:rPr>
              <a:t>2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、初筛</a:t>
            </a:r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zh-CN" dirty="0">
                <a:latin typeface="Microsoft YaHei"/>
                <a:ea typeface="Microsoft YaHei"/>
                <a:cs typeface="Microsoft YaHei"/>
              </a:rPr>
              <a:t>3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、细选</a:t>
            </a:r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zh-CN" dirty="0">
                <a:latin typeface="Microsoft YaHei"/>
                <a:ea typeface="Microsoft YaHei"/>
                <a:cs typeface="Microsoft YaHei"/>
              </a:rPr>
              <a:t>4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、定店</a:t>
            </a:r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zh-CN" dirty="0">
                <a:latin typeface="Microsoft YaHei"/>
                <a:ea typeface="Microsoft YaHei"/>
                <a:cs typeface="Microsoft YaHei"/>
              </a:rPr>
              <a:t>5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、进店</a:t>
            </a:r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zh-CN" dirty="0">
                <a:latin typeface="Microsoft YaHei"/>
                <a:ea typeface="Microsoft YaHei"/>
                <a:cs typeface="Microsoft YaHei"/>
              </a:rPr>
              <a:t>6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、解惑</a:t>
            </a:r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endParaRPr kumimoji="1" lang="en-US" altLang="zh-CN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zh-CN" dirty="0">
                <a:latin typeface="Microsoft YaHei"/>
                <a:ea typeface="Microsoft YaHei"/>
                <a:cs typeface="Microsoft YaHei"/>
              </a:rPr>
              <a:t>7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、成交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04933" y="2599373"/>
            <a:ext cx="260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latin typeface="Microsoft YaHei"/>
                <a:ea typeface="Microsoft YaHei"/>
                <a:cs typeface="Microsoft YaHei"/>
              </a:rPr>
              <a:t>关键动作</a:t>
            </a:r>
            <a:r>
              <a:rPr kumimoji="1" lang="zh-CN" altLang="en-US" sz="1200" b="1" dirty="0">
                <a:latin typeface="Microsoft YaHei"/>
                <a:ea typeface="Microsoft YaHei"/>
                <a:cs typeface="Microsoft YaHei"/>
              </a:rPr>
              <a:t>（</a:t>
            </a:r>
            <a:r>
              <a:rPr kumimoji="1" lang="en-US" altLang="zh-CN" sz="1200" b="1" dirty="0">
                <a:latin typeface="Microsoft YaHei"/>
                <a:ea typeface="Microsoft YaHei"/>
                <a:cs typeface="Microsoft YaHei"/>
              </a:rPr>
              <a:t>Motive</a:t>
            </a:r>
            <a:r>
              <a:rPr kumimoji="1" lang="zh-CN" altLang="en-US" sz="1200" b="1" dirty="0">
                <a:latin typeface="Microsoft YaHei"/>
                <a:ea typeface="Microsoft YaHei"/>
                <a:cs typeface="Microsoft YaHei"/>
              </a:rPr>
              <a:t> </a:t>
            </a:r>
            <a:r>
              <a:rPr kumimoji="1" lang="en-US" altLang="zh-CN" sz="1200" b="1" dirty="0">
                <a:latin typeface="Microsoft YaHei"/>
                <a:ea typeface="Microsoft YaHei"/>
                <a:cs typeface="Microsoft YaHei"/>
              </a:rPr>
              <a:t>of</a:t>
            </a:r>
            <a:r>
              <a:rPr kumimoji="1" lang="zh-CN" altLang="en-US" sz="1200" b="1" dirty="0">
                <a:latin typeface="Microsoft YaHei"/>
                <a:ea typeface="Microsoft YaHei"/>
                <a:cs typeface="Microsoft YaHei"/>
              </a:rPr>
              <a:t> </a:t>
            </a:r>
            <a:r>
              <a:rPr kumimoji="1" lang="en-US" altLang="zh-CN" sz="1200" b="1" dirty="0">
                <a:latin typeface="Microsoft YaHei"/>
                <a:ea typeface="Microsoft YaHei"/>
                <a:cs typeface="Microsoft YaHei"/>
              </a:rPr>
              <a:t>truth</a:t>
            </a:r>
            <a:r>
              <a:rPr kumimoji="1" lang="zh-CN" altLang="en-US" sz="1200" b="1" dirty="0">
                <a:latin typeface="Microsoft YaHei"/>
                <a:ea typeface="Microsoft YaHei"/>
                <a:cs typeface="Microsoft YaHei"/>
              </a:rPr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05019" y="2468857"/>
            <a:ext cx="277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latin typeface="Microsoft YaHei"/>
                <a:ea typeface="Microsoft YaHei"/>
                <a:cs typeface="Microsoft YaHei"/>
              </a:rPr>
              <a:t>相应渠道（宽度</a:t>
            </a:r>
            <a:r>
              <a:rPr kumimoji="1" lang="en-US" altLang="zh-CN" b="1" dirty="0">
                <a:latin typeface="Microsoft YaHei"/>
                <a:ea typeface="Microsoft YaHei"/>
                <a:cs typeface="Microsoft YaHei"/>
              </a:rPr>
              <a:t>&amp;</a:t>
            </a:r>
            <a:r>
              <a:rPr kumimoji="1" lang="zh-CN" altLang="en-US" b="1" dirty="0">
                <a:latin typeface="Microsoft YaHei"/>
                <a:ea typeface="Microsoft YaHei"/>
                <a:cs typeface="Microsoft YaHei"/>
              </a:rPr>
              <a:t>纵度）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38955" y="2820999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搜索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44797" y="28209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垂直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14101" y="28209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官网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60623" y="309042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查询价格区间相关车型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60623" y="3612156"/>
            <a:ext cx="255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外形</a:t>
            </a:r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/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安全</a:t>
            </a:r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/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空间</a:t>
            </a:r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/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油耗等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106974" y="3988426"/>
            <a:ext cx="180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YaHei"/>
                <a:ea typeface="Microsoft YaHei"/>
                <a:cs typeface="Microsoft YaHei"/>
              </a:rPr>
              <a:t>根据品牌车型确定</a:t>
            </a:r>
            <a:r>
              <a:rPr kumimoji="1" lang="en-US" altLang="zh-CN" sz="1200" dirty="0">
                <a:latin typeface="Microsoft YaHei"/>
                <a:ea typeface="Microsoft YaHei"/>
                <a:cs typeface="Microsoft YaHei"/>
              </a:rPr>
              <a:t>TOP3</a:t>
            </a:r>
            <a:endParaRPr kumimoji="1" lang="zh-CN" altLang="en-US" sz="12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60623" y="418343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了解配置、口碑、评测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60623" y="473257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了解优惠活动、确定</a:t>
            </a:r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4S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60623" y="5290683"/>
            <a:ext cx="266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地图查找、</a:t>
            </a:r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400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电话问询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60623" y="583594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通过朋友、论坛消除疑虑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760623" y="639238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享受金融服务、提车作业</a:t>
            </a:r>
          </a:p>
        </p:txBody>
      </p:sp>
      <p:cxnSp>
        <p:nvCxnSpPr>
          <p:cNvPr id="24" name="直线连接符 23"/>
          <p:cNvCxnSpPr/>
          <p:nvPr/>
        </p:nvCxnSpPr>
        <p:spPr>
          <a:xfrm>
            <a:off x="418140" y="4668205"/>
            <a:ext cx="4049352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45331" y="3090424"/>
            <a:ext cx="345618" cy="14574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5331" y="4819150"/>
            <a:ext cx="345618" cy="1827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7605" y="3459756"/>
            <a:ext cx="50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咨询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10126" y="5415906"/>
            <a:ext cx="50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交易</a:t>
            </a:r>
          </a:p>
        </p:txBody>
      </p:sp>
      <p:sp>
        <p:nvSpPr>
          <p:cNvPr id="31" name="矩形 30"/>
          <p:cNvSpPr/>
          <p:nvPr/>
        </p:nvSpPr>
        <p:spPr>
          <a:xfrm>
            <a:off x="4733335" y="4769371"/>
            <a:ext cx="609073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33335" y="3193045"/>
            <a:ext cx="1208374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33335" y="3700979"/>
            <a:ext cx="1208374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731019" y="4223557"/>
            <a:ext cx="1210690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31019" y="6404845"/>
            <a:ext cx="1210690" cy="4191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129076" y="4762963"/>
            <a:ext cx="1152568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129076" y="3186637"/>
            <a:ext cx="1152568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129076" y="3645024"/>
            <a:ext cx="1152568" cy="2938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126760" y="4217149"/>
            <a:ext cx="1152568" cy="3307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26760" y="5855786"/>
            <a:ext cx="1152568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126760" y="6398437"/>
            <a:ext cx="1152568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476523" y="4762963"/>
            <a:ext cx="1199933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476523" y="3694571"/>
            <a:ext cx="1199933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474207" y="4217149"/>
            <a:ext cx="1199933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cxnSp>
        <p:nvCxnSpPr>
          <p:cNvPr id="74" name="直线连接符 73"/>
          <p:cNvCxnSpPr/>
          <p:nvPr/>
        </p:nvCxnSpPr>
        <p:spPr>
          <a:xfrm>
            <a:off x="418140" y="2424647"/>
            <a:ext cx="8486833" cy="3226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749694" y="18663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latin typeface="Microsoft YaHei"/>
                <a:ea typeface="Microsoft YaHei"/>
                <a:cs typeface="Microsoft YaHei"/>
              </a:rPr>
              <a:t>好感培养</a:t>
            </a:r>
          </a:p>
        </p:txBody>
      </p:sp>
      <p:sp>
        <p:nvSpPr>
          <p:cNvPr id="77" name="梯形 76"/>
          <p:cNvSpPr/>
          <p:nvPr/>
        </p:nvSpPr>
        <p:spPr>
          <a:xfrm rot="10800000">
            <a:off x="550412" y="1093942"/>
            <a:ext cx="1516025" cy="812901"/>
          </a:xfrm>
          <a:prstGeom prst="trapezoid">
            <a:avLst>
              <a:gd name="adj" fmla="val 448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883460" y="73212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窗口期</a:t>
            </a:r>
          </a:p>
        </p:txBody>
      </p:sp>
      <p:sp>
        <p:nvSpPr>
          <p:cNvPr id="81" name="下箭头 80"/>
          <p:cNvSpPr/>
          <p:nvPr/>
        </p:nvSpPr>
        <p:spPr>
          <a:xfrm>
            <a:off x="896972" y="2235645"/>
            <a:ext cx="672465" cy="3637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9" name="文本框 88"/>
          <p:cNvSpPr txBox="1"/>
          <p:nvPr/>
        </p:nvSpPr>
        <p:spPr>
          <a:xfrm>
            <a:off x="4620458" y="12790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看视频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412715" y="1278608"/>
            <a:ext cx="152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玩高</a:t>
            </a:r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TGI</a:t>
            </a:r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 </a:t>
            </a:r>
            <a:r>
              <a:rPr kumimoji="1" lang="en-US" altLang="zh-CN" dirty="0">
                <a:latin typeface="Microsoft YaHei"/>
                <a:ea typeface="Microsoft YaHei"/>
                <a:cs typeface="Microsoft YaHei"/>
              </a:rPr>
              <a:t>APP</a:t>
            </a:r>
            <a:endParaRPr kumimoji="1" lang="zh-CN" altLang="en-US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2740271" y="12786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Microsoft YaHei"/>
                <a:ea typeface="Microsoft YaHei"/>
                <a:cs typeface="Microsoft YaHei"/>
              </a:rPr>
              <a:t>看新闻</a:t>
            </a:r>
          </a:p>
        </p:txBody>
      </p:sp>
      <p:sp>
        <p:nvSpPr>
          <p:cNvPr id="80" name="矩形 36"/>
          <p:cNvSpPr/>
          <p:nvPr/>
        </p:nvSpPr>
        <p:spPr>
          <a:xfrm>
            <a:off x="4731019" y="5313917"/>
            <a:ext cx="1210690" cy="4191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3" name="矩形 36"/>
          <p:cNvSpPr/>
          <p:nvPr/>
        </p:nvSpPr>
        <p:spPr>
          <a:xfrm>
            <a:off x="4731019" y="5852681"/>
            <a:ext cx="1210690" cy="4191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4" name="矩形 42"/>
          <p:cNvSpPr/>
          <p:nvPr/>
        </p:nvSpPr>
        <p:spPr>
          <a:xfrm>
            <a:off x="6129076" y="5299871"/>
            <a:ext cx="1152568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5" name="矩形 46"/>
          <p:cNvSpPr/>
          <p:nvPr/>
        </p:nvSpPr>
        <p:spPr>
          <a:xfrm>
            <a:off x="7476523" y="3186637"/>
            <a:ext cx="1199933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8" name="矩形 44"/>
          <p:cNvSpPr/>
          <p:nvPr/>
        </p:nvSpPr>
        <p:spPr>
          <a:xfrm>
            <a:off x="7469933" y="6383248"/>
            <a:ext cx="599966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09" name="矩形 46"/>
          <p:cNvSpPr/>
          <p:nvPr/>
        </p:nvSpPr>
        <p:spPr>
          <a:xfrm>
            <a:off x="7469932" y="5301208"/>
            <a:ext cx="1199933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10" name="矩形 47"/>
          <p:cNvSpPr/>
          <p:nvPr/>
        </p:nvSpPr>
        <p:spPr>
          <a:xfrm>
            <a:off x="7467616" y="5823786"/>
            <a:ext cx="613884" cy="419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32122"/>
            <a:ext cx="9144000" cy="2051917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0" y="2440780"/>
            <a:ext cx="4661556" cy="441722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31019" y="3186637"/>
            <a:ext cx="1213006" cy="3671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150</a:t>
            </a:r>
            <a:r>
              <a:rPr lang="en-US" altLang="zh-CN" b="1" dirty="0"/>
              <a:t>W</a:t>
            </a:r>
            <a:endParaRPr lang="en-US" b="1" dirty="0"/>
          </a:p>
        </p:txBody>
      </p:sp>
      <p:sp>
        <p:nvSpPr>
          <p:cNvPr id="73" name="Rectangle 72"/>
          <p:cNvSpPr/>
          <p:nvPr/>
        </p:nvSpPr>
        <p:spPr>
          <a:xfrm>
            <a:off x="6129076" y="3186637"/>
            <a:ext cx="1213006" cy="801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8404</a:t>
            </a:r>
            <a:r>
              <a:rPr lang="en-US" altLang="zh-CN" b="1" dirty="0"/>
              <a:t>W</a:t>
            </a:r>
            <a:endParaRPr lang="en-US" b="1" dirty="0"/>
          </a:p>
        </p:txBody>
      </p:sp>
      <p:sp>
        <p:nvSpPr>
          <p:cNvPr id="75" name="Rectangle 74"/>
          <p:cNvSpPr/>
          <p:nvPr/>
        </p:nvSpPr>
        <p:spPr>
          <a:xfrm>
            <a:off x="6129076" y="4077371"/>
            <a:ext cx="1213006" cy="5621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167</a:t>
            </a:r>
            <a:r>
              <a:rPr lang="en-US" altLang="zh-CN" b="1" dirty="0"/>
              <a:t>W</a:t>
            </a:r>
            <a:endParaRPr lang="en-US" b="1" dirty="0"/>
          </a:p>
        </p:txBody>
      </p:sp>
      <p:sp>
        <p:nvSpPr>
          <p:cNvPr id="98" name="Rectangle 97"/>
          <p:cNvSpPr/>
          <p:nvPr/>
        </p:nvSpPr>
        <p:spPr>
          <a:xfrm>
            <a:off x="6129076" y="4732570"/>
            <a:ext cx="1213006" cy="21254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13.6</a:t>
            </a:r>
            <a:r>
              <a:rPr lang="en-US" altLang="zh-CN" b="1" dirty="0"/>
              <a:t>W</a:t>
            </a:r>
            <a:endParaRPr lang="en-US" b="1" dirty="0"/>
          </a:p>
        </p:txBody>
      </p:sp>
      <p:sp>
        <p:nvSpPr>
          <p:cNvPr id="99" name="Rectangle 98"/>
          <p:cNvSpPr/>
          <p:nvPr/>
        </p:nvSpPr>
        <p:spPr>
          <a:xfrm>
            <a:off x="7463394" y="3186637"/>
            <a:ext cx="1285069" cy="3675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38</a:t>
            </a:r>
            <a:r>
              <a:rPr lang="en-US" altLang="zh-CN" b="1" dirty="0"/>
              <a:t>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997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内容占位符 2"/>
          <p:cNvSpPr txBox="1">
            <a:spLocks/>
          </p:cNvSpPr>
          <p:nvPr/>
        </p:nvSpPr>
        <p:spPr>
          <a:xfrm>
            <a:off x="192325" y="3646699"/>
            <a:ext cx="7595315" cy="475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CN" dirty="0"/>
              <a:t>【</a:t>
            </a:r>
            <a:r>
              <a:rPr kumimoji="1" lang="zh-CN" altLang="en-US" dirty="0"/>
              <a:t>实践：痛下决心，底部打通</a:t>
            </a:r>
            <a:r>
              <a:rPr kumimoji="1" lang="en-US" altLang="zh-CN" dirty="0"/>
              <a:t>】</a:t>
            </a:r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</p:spTree>
    <p:extLst>
      <p:ext uri="{BB962C8B-B14F-4D97-AF65-F5344CB8AC3E}">
        <p14:creationId xmlns:p14="http://schemas.microsoft.com/office/powerpoint/2010/main" val="3614606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95994"/>
            <a:ext cx="2636965" cy="468643"/>
          </a:xfrm>
        </p:spPr>
        <p:txBody>
          <a:bodyPr>
            <a:normAutofit/>
          </a:bodyPr>
          <a:lstStyle/>
          <a:p>
            <a:pPr algn="l"/>
            <a:r>
              <a:rPr kumimoji="1" lang="zh-CN" altLang="en-US" sz="2400" dirty="0">
                <a:solidFill>
                  <a:srgbClr val="FFFFFF"/>
                </a:solidFill>
              </a:rPr>
              <a:t>一个</a:t>
            </a:r>
            <a:r>
              <a:rPr kumimoji="1" lang="zh-CN" altLang="en-US" sz="2400" dirty="0">
                <a:solidFill>
                  <a:srgbClr val="9BBB59"/>
                </a:solidFill>
              </a:rPr>
              <a:t>：实践案例 </a:t>
            </a:r>
          </a:p>
        </p:txBody>
      </p:sp>
      <p:sp>
        <p:nvSpPr>
          <p:cNvPr id="3" name="矩形 2"/>
          <p:cNvSpPr/>
          <p:nvPr/>
        </p:nvSpPr>
        <p:spPr>
          <a:xfrm>
            <a:off x="457200" y="1535223"/>
            <a:ext cx="8214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dirty="0"/>
              <a:t>【</a:t>
            </a:r>
            <a:r>
              <a:rPr kumimoji="1" lang="zh-CN" altLang="en-US" sz="2800" b="1" dirty="0"/>
              <a:t>打通什么？第一方、第二方、第三方数据</a:t>
            </a:r>
            <a:r>
              <a:rPr kumimoji="1" lang="en-US" altLang="zh-CN" sz="2800" b="1" dirty="0"/>
              <a:t>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200" y="2566895"/>
            <a:ext cx="6514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zh-CN" altLang="en-US" sz="2400" dirty="0"/>
              <a:t>官网后台</a:t>
            </a:r>
            <a:endParaRPr kumimoji="1" lang="en-US" altLang="zh-CN" sz="2400" dirty="0"/>
          </a:p>
          <a:p>
            <a:pPr marL="285750" indent="-285750">
              <a:buFont typeface="Arial"/>
              <a:buChar char="•"/>
            </a:pPr>
            <a:r>
              <a:rPr kumimoji="1" lang="zh-CN" altLang="en-US" sz="2400" dirty="0"/>
              <a:t>垂直网站</a:t>
            </a:r>
            <a:endParaRPr kumimoji="1" lang="en-US" altLang="zh-CN" sz="2400" dirty="0"/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/>
              <a:t>CRM</a:t>
            </a:r>
            <a:r>
              <a:rPr kumimoji="1" lang="zh-CN" altLang="en-US" sz="2400" dirty="0"/>
              <a:t>系统数据（潜客</a:t>
            </a:r>
            <a:r>
              <a:rPr kumimoji="1" lang="en-US" altLang="zh-CN" sz="2400" dirty="0"/>
              <a:t>+</a:t>
            </a:r>
            <a:r>
              <a:rPr kumimoji="1" lang="zh-CN" altLang="en-US" sz="2400" dirty="0"/>
              <a:t>车主）</a:t>
            </a:r>
            <a:endParaRPr kumimoji="1" lang="en-US" altLang="zh-CN" sz="2400" dirty="0"/>
          </a:p>
          <a:p>
            <a:pPr marL="285750" indent="-285750">
              <a:buFont typeface="Arial"/>
              <a:buChar char="•"/>
            </a:pPr>
            <a:r>
              <a:rPr kumimoji="1" lang="zh-CN" altLang="en-US" sz="2400" dirty="0"/>
              <a:t>搜索平台（百度</a:t>
            </a:r>
            <a:r>
              <a:rPr kumimoji="1" lang="en-US" altLang="zh-CN" sz="2400" dirty="0"/>
              <a:t>+360</a:t>
            </a:r>
            <a:r>
              <a:rPr kumimoji="1" lang="zh-CN" altLang="en-US" sz="2400" dirty="0"/>
              <a:t>为主）</a:t>
            </a:r>
            <a:endParaRPr kumimoji="1" lang="en-US" altLang="zh-CN" sz="2400" dirty="0"/>
          </a:p>
          <a:p>
            <a:pPr marL="285750" indent="-285750">
              <a:buFont typeface="Arial"/>
              <a:buChar char="•"/>
            </a:pPr>
            <a:r>
              <a:rPr kumimoji="1" lang="zh-CN" altLang="en-US" sz="2400" dirty="0"/>
              <a:t>网站（门户、视频、电商</a:t>
            </a:r>
            <a:r>
              <a:rPr kumimoji="1" lang="en-US" altLang="zh-CN" sz="2400" dirty="0"/>
              <a:t>…</a:t>
            </a:r>
            <a:r>
              <a:rPr kumimoji="1" lang="zh-CN" altLang="en-US" sz="2400" dirty="0"/>
              <a:t>）</a:t>
            </a:r>
            <a:endParaRPr kumimoji="1" lang="en-US" altLang="zh-CN" sz="2400" dirty="0"/>
          </a:p>
          <a:p>
            <a:pPr marL="285750" indent="-285750">
              <a:buFont typeface="Arial"/>
              <a:buChar char="•"/>
            </a:pPr>
            <a:r>
              <a:rPr kumimoji="1" lang="zh-CN" altLang="en-US" sz="2400" dirty="0"/>
              <a:t>电信数据</a:t>
            </a:r>
            <a:endParaRPr kumimoji="1" lang="en-US" altLang="zh-CN" sz="2400" dirty="0"/>
          </a:p>
          <a:p>
            <a:pPr marL="285750" indent="-285750">
              <a:buFont typeface="Arial"/>
              <a:buChar char="•"/>
            </a:pPr>
            <a:endParaRPr kumimoji="1"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883607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内容占位符 2"/>
          <p:cNvSpPr txBox="1">
            <a:spLocks/>
          </p:cNvSpPr>
          <p:nvPr/>
        </p:nvSpPr>
        <p:spPr>
          <a:xfrm>
            <a:off x="192325" y="3646699"/>
            <a:ext cx="7595315" cy="475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CN" dirty="0"/>
              <a:t>【</a:t>
            </a:r>
            <a:r>
              <a:rPr kumimoji="1" lang="zh-CN" altLang="en-US" dirty="0"/>
              <a:t>三个月过去了</a:t>
            </a:r>
            <a:r>
              <a:rPr kumimoji="1" lang="en-US" altLang="zh-CN" dirty="0"/>
              <a:t>…..】</a:t>
            </a:r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</p:spTree>
    <p:extLst>
      <p:ext uri="{BB962C8B-B14F-4D97-AF65-F5344CB8AC3E}">
        <p14:creationId xmlns:p14="http://schemas.microsoft.com/office/powerpoint/2010/main" val="389272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083" y="2985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zh-CN" altLang="en-US" sz="2800" dirty="0"/>
              <a:t>今天的话题：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44148" y="196574"/>
            <a:ext cx="6490675" cy="80078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en-US" altLang="zh-CN" dirty="0"/>
              <a:t>【</a:t>
            </a:r>
            <a:r>
              <a:rPr kumimoji="1" lang="zh-CN" altLang="en-US" dirty="0"/>
              <a:t>聊聊大数据下的广告效果评估</a:t>
            </a:r>
            <a:r>
              <a:rPr kumimoji="1" lang="en-US" altLang="zh-CN" dirty="0"/>
              <a:t>】</a:t>
            </a:r>
          </a:p>
          <a:p>
            <a:pPr marL="0" indent="0">
              <a:lnSpc>
                <a:spcPct val="130000"/>
              </a:lnSpc>
              <a:buNone/>
            </a:pPr>
            <a:endParaRPr kumimoji="1"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37704" y="1514669"/>
            <a:ext cx="70229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accent3"/>
                </a:solidFill>
              </a:rPr>
              <a:t>I. </a:t>
            </a:r>
            <a:r>
              <a:rPr kumimoji="1" lang="zh-CN" altLang="en-US" sz="1600" dirty="0">
                <a:solidFill>
                  <a:schemeClr val="accent3"/>
                </a:solidFill>
              </a:rPr>
              <a:t>一个：理论模型</a:t>
            </a:r>
            <a:endParaRPr kumimoji="1" lang="zh-CN" altLang="en-US" sz="16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600" b="1" dirty="0"/>
              <a:t>-</a:t>
            </a:r>
            <a:r>
              <a:rPr kumimoji="1" lang="zh-CN" altLang="en-US" sz="1600" b="1" dirty="0"/>
              <a:t>源起：受众理论、信息生产、媒介地位  </a:t>
            </a:r>
            <a:endParaRPr kumimoji="1" lang="en-US" altLang="zh-CN" sz="1600" b="1" dirty="0"/>
          </a:p>
          <a:p>
            <a:pPr>
              <a:lnSpc>
                <a:spcPct val="150000"/>
              </a:lnSpc>
            </a:pPr>
            <a:r>
              <a:rPr kumimoji="1" lang="en-US" altLang="zh-CN" sz="1600" b="1" dirty="0"/>
              <a:t>-</a:t>
            </a:r>
            <a:r>
              <a:rPr kumimoji="1" lang="zh-CN" altLang="en-US" sz="1600" b="1" dirty="0"/>
              <a:t>大数据</a:t>
            </a:r>
            <a:r>
              <a:rPr kumimoji="1" lang="en-US" altLang="zh-CN" sz="1600" b="1" dirty="0"/>
              <a:t>VS</a:t>
            </a:r>
            <a:r>
              <a:rPr kumimoji="1" lang="zh-CN" altLang="en-US" sz="1600" b="1" dirty="0"/>
              <a:t>传统评估：哪些未知和机会？</a:t>
            </a:r>
            <a:endParaRPr kumimoji="1" lang="zh-CN" altLang="en-US" sz="16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600" b="1" dirty="0"/>
              <a:t>-</a:t>
            </a:r>
            <a:r>
              <a:rPr kumimoji="1" lang="zh-CN" altLang="en-US" sz="1600" b="1" dirty="0"/>
              <a:t>理想化的效果评估：</a:t>
            </a:r>
            <a:r>
              <a:rPr kumimoji="1" lang="en-US" altLang="zh-CN" sz="1600" b="1" dirty="0"/>
              <a:t>POEM</a:t>
            </a:r>
            <a:r>
              <a:rPr kumimoji="1" lang="zh-CN" altLang="en-US" sz="1600" b="1" dirty="0"/>
              <a:t>模型</a:t>
            </a:r>
            <a:r>
              <a:rPr kumimoji="1" lang="en-US" altLang="zh-CN" sz="1600" dirty="0">
                <a:solidFill>
                  <a:srgbClr val="0000FF"/>
                </a:solidFill>
              </a:rPr>
              <a:t>’</a:t>
            </a:r>
            <a:endParaRPr kumimoji="1"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56962" y="2936237"/>
            <a:ext cx="4403694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kumimoji="1" lang="zh-CN" altLang="en-US" sz="1600" dirty="0"/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9BBB59"/>
                </a:solidFill>
              </a:rPr>
              <a:t>II. </a:t>
            </a:r>
            <a:r>
              <a:rPr kumimoji="1" lang="zh-CN" altLang="en-US" sz="1600" dirty="0">
                <a:solidFill>
                  <a:srgbClr val="9BBB59"/>
                </a:solidFill>
              </a:rPr>
              <a:t>一个：实践案例</a:t>
            </a:r>
            <a:endParaRPr kumimoji="1" lang="zh-CN" altLang="en-US" sz="16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600" b="1" dirty="0"/>
              <a:t>-</a:t>
            </a:r>
            <a:r>
              <a:rPr kumimoji="1" lang="zh-CN" altLang="en-US" sz="1600" b="1" dirty="0"/>
              <a:t>如何链接自有平台数据及第三方数据？</a:t>
            </a:r>
          </a:p>
          <a:p>
            <a:pPr>
              <a:lnSpc>
                <a:spcPct val="150000"/>
              </a:lnSpc>
            </a:pPr>
            <a:r>
              <a:rPr kumimoji="1" lang="en-US" altLang="zh-CN" sz="1600" b="1" dirty="0"/>
              <a:t>-</a:t>
            </a:r>
            <a:r>
              <a:rPr kumimoji="1" lang="zh-CN" altLang="en-US" sz="1600" b="1" dirty="0"/>
              <a:t>数据打通后如何从海量信息中提取有效信息？</a:t>
            </a:r>
          </a:p>
          <a:p>
            <a:pPr>
              <a:lnSpc>
                <a:spcPct val="150000"/>
              </a:lnSpc>
            </a:pPr>
            <a:r>
              <a:rPr kumimoji="1" lang="en-US" altLang="zh-CN" sz="1600" b="1" dirty="0"/>
              <a:t>-</a:t>
            </a:r>
            <a:r>
              <a:rPr kumimoji="1" lang="zh-CN" altLang="en-US" sz="1600" b="1" dirty="0"/>
              <a:t>如何用这些数据进行消费者洞察？</a:t>
            </a:r>
          </a:p>
          <a:p>
            <a:pPr>
              <a:lnSpc>
                <a:spcPct val="150000"/>
              </a:lnSpc>
            </a:pPr>
            <a:r>
              <a:rPr kumimoji="1" lang="en-US" altLang="zh-CN" sz="1600" b="1" dirty="0"/>
              <a:t>-</a:t>
            </a:r>
            <a:r>
              <a:rPr kumimoji="1" lang="zh-CN" altLang="en-US" sz="1600" b="1" dirty="0"/>
              <a:t>如何辅助品牌战略及日常营销决策？</a:t>
            </a:r>
          </a:p>
        </p:txBody>
      </p:sp>
      <p:sp>
        <p:nvSpPr>
          <p:cNvPr id="6" name="矩形 5"/>
          <p:cNvSpPr/>
          <p:nvPr/>
        </p:nvSpPr>
        <p:spPr>
          <a:xfrm>
            <a:off x="5919976" y="5018395"/>
            <a:ext cx="3224024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kumimoji="1" lang="zh-CN" altLang="en-US" sz="1600" dirty="0"/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9BBB59"/>
                </a:solidFill>
              </a:rPr>
              <a:t>III. </a:t>
            </a:r>
            <a:r>
              <a:rPr kumimoji="1" lang="zh-CN" altLang="en-US" sz="1600" dirty="0">
                <a:solidFill>
                  <a:srgbClr val="9BBB59"/>
                </a:solidFill>
              </a:rPr>
              <a:t>一个：品牌主的自白 </a:t>
            </a:r>
            <a:endParaRPr kumimoji="1" lang="en-US" altLang="zh-CN" sz="1600" dirty="0">
              <a:solidFill>
                <a:srgbClr val="9BBB59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600" b="1" dirty="0"/>
              <a:t>-</a:t>
            </a:r>
            <a:r>
              <a:rPr kumimoji="1" lang="zh-CN" altLang="en-US" sz="1600" b="1" dirty="0"/>
              <a:t>吐槽时间 </a:t>
            </a:r>
            <a:r>
              <a:rPr kumimoji="1" lang="en-US" altLang="zh-CN" sz="1600" b="1" dirty="0"/>
              <a:t>&amp;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mini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workshop</a:t>
            </a:r>
            <a:endParaRPr kumimoji="1"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81235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008" y="1268760"/>
            <a:ext cx="892899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期间：</a:t>
            </a:r>
            <a:endParaRPr lang="en-US" altLang="zh-CN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改进两版官网代码</a:t>
            </a:r>
            <a:endParaRPr lang="en-US" altLang="zh-CN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扩展两次</a:t>
            </a:r>
            <a:r>
              <a:rPr lang="en-US" altLang="zh-CN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cookie</a:t>
            </a: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数据库</a:t>
            </a:r>
            <a:endParaRPr lang="en-US" altLang="zh-CN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打通后台潜客管理系统、车主数据库</a:t>
            </a:r>
            <a:endParaRPr lang="en-US" altLang="zh-CN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    </a:t>
            </a: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实现</a:t>
            </a:r>
            <a:r>
              <a:rPr lang="en-US" altLang="zh-CN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【</a:t>
            </a: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所有官网注册用户线上全网到下端到店、成交全路径</a:t>
            </a:r>
            <a:r>
              <a:rPr lang="en-US" altLang="zh-CN" sz="2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】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2696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内容占位符 2"/>
          <p:cNvSpPr txBox="1">
            <a:spLocks/>
          </p:cNvSpPr>
          <p:nvPr/>
        </p:nvSpPr>
        <p:spPr>
          <a:xfrm>
            <a:off x="192325" y="3646699"/>
            <a:ext cx="7595315" cy="475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CN" dirty="0">
                <a:solidFill>
                  <a:prstClr val="white">
                    <a:tint val="75000"/>
                  </a:prstClr>
                </a:solidFill>
              </a:rPr>
              <a:t>【</a:t>
            </a:r>
            <a:r>
              <a:rPr kumimoji="1" lang="zh-CN" altLang="en-US" dirty="0">
                <a:solidFill>
                  <a:prstClr val="white">
                    <a:tint val="75000"/>
                  </a:prstClr>
                </a:solidFill>
              </a:rPr>
              <a:t>尝试：做点什么</a:t>
            </a:r>
            <a:r>
              <a:rPr kumimoji="1" lang="en-US" altLang="zh-CN" dirty="0">
                <a:solidFill>
                  <a:prstClr val="white">
                    <a:tint val="75000"/>
                  </a:prstClr>
                </a:solidFill>
              </a:rPr>
              <a:t>】</a:t>
            </a:r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</p:spTree>
    <p:extLst>
      <p:ext uri="{BB962C8B-B14F-4D97-AF65-F5344CB8AC3E}">
        <p14:creationId xmlns:p14="http://schemas.microsoft.com/office/powerpoint/2010/main" val="3862305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250" y="1358711"/>
            <a:ext cx="869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【BTS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调研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抓取到的典型用户用于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***Program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作为访谈对象，相比于传统的调研对象选取方式，库里提供的消费者能够清楚看到先前网络浏览路径，包括日常媒体浏览习惯、内容偏好、购车选择过程等，使线下的传统调研对象更加立体化；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39989"/>
              </p:ext>
            </p:extLst>
          </p:nvPr>
        </p:nvGraphicFramePr>
        <p:xfrm>
          <a:off x="142652" y="2920752"/>
          <a:ext cx="8604104" cy="13681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70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7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67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80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212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effectLst/>
                        </a:rPr>
                        <a:t>序号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effectLst/>
                        </a:rPr>
                        <a:t>车型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>
                          <a:effectLst/>
                        </a:rPr>
                        <a:t>城市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>
                          <a:effectLst/>
                        </a:rPr>
                        <a:t>手机号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effectLst/>
                        </a:rPr>
                        <a:t>注册时间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>
                          <a:effectLst/>
                        </a:rPr>
                        <a:t>购买前</a:t>
                      </a:r>
                      <a:br>
                        <a:rPr lang="zh-CN" altLang="en-US" sz="1050" b="1" u="none" strike="noStrike">
                          <a:effectLst/>
                        </a:rPr>
                      </a:br>
                      <a:r>
                        <a:rPr lang="zh-CN" altLang="en-US" sz="1050" b="1" u="none" strike="noStrike">
                          <a:effectLst/>
                        </a:rPr>
                        <a:t>入站次数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>
                          <a:effectLst/>
                        </a:rPr>
                        <a:t>转化耗时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effectLst/>
                        </a:rPr>
                        <a:t>最终转化路径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>
                          <a:effectLst/>
                        </a:rPr>
                        <a:t>到店时间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>
                          <a:effectLst/>
                        </a:rPr>
                        <a:t>赢单时间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*****</a:t>
                      </a:r>
                      <a:endParaRPr lang="en-US" altLang="zh-CN" sz="105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3.0TD</a:t>
                      </a:r>
                    </a:p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舒享版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四川成都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138047532</a:t>
                      </a:r>
                      <a:r>
                        <a:rPr lang="zh-CN" altLang="en-US" sz="1050" u="none" strike="noStrike" dirty="0">
                          <a:effectLst/>
                        </a:rPr>
                        <a:t>**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11/7/2014 16:42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23</a:t>
                      </a:r>
                      <a:r>
                        <a:rPr lang="zh-CN" altLang="en-US" sz="1050" u="none" strike="noStrike" dirty="0">
                          <a:effectLst/>
                        </a:rPr>
                        <a:t>天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易车网 </a:t>
                      </a:r>
                      <a:r>
                        <a:rPr lang="en-US" altLang="zh-CN" sz="1050" u="none" strike="noStrike" dirty="0">
                          <a:effectLst/>
                        </a:rPr>
                        <a:t>&gt; </a:t>
                      </a:r>
                      <a:r>
                        <a:rPr lang="zh-CN" altLang="en-US" sz="1050" u="none" strike="noStrike" dirty="0">
                          <a:effectLst/>
                        </a:rPr>
                        <a:t>易车网 </a:t>
                      </a:r>
                      <a:r>
                        <a:rPr lang="en-US" altLang="zh-CN" sz="1050" u="none" strike="noStrike" dirty="0">
                          <a:effectLst/>
                        </a:rPr>
                        <a:t>&gt; </a:t>
                      </a:r>
                      <a:r>
                        <a:rPr lang="zh-CN" altLang="en-US" sz="1050" u="none" strike="noStrike" dirty="0">
                          <a:effectLst/>
                        </a:rPr>
                        <a:t>直接访问 </a:t>
                      </a:r>
                      <a:r>
                        <a:rPr lang="en-US" altLang="zh-CN" sz="1050" u="none" strike="noStrike" dirty="0">
                          <a:effectLst/>
                        </a:rPr>
                        <a:t>&gt; </a:t>
                      </a:r>
                      <a:r>
                        <a:rPr lang="zh-CN" altLang="en-US" sz="1050" u="none" strike="noStrike" dirty="0">
                          <a:effectLst/>
                        </a:rPr>
                        <a:t>直接访问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9/11/2014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10/11/2014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70206"/>
              </p:ext>
            </p:extLst>
          </p:nvPr>
        </p:nvGraphicFramePr>
        <p:xfrm>
          <a:off x="142652" y="4318000"/>
          <a:ext cx="8604104" cy="13681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0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12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u="none" strike="noStrike" dirty="0">
                          <a:effectLst/>
                        </a:rPr>
                        <a:t>备注路径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0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2345</a:t>
                      </a:r>
                      <a:r>
                        <a:rPr lang="zh-CN" altLang="en-US" sz="1050" u="none" strike="noStrike" dirty="0">
                          <a:effectLst/>
                        </a:rPr>
                        <a:t>加速浏览器 </a:t>
                      </a:r>
                      <a:r>
                        <a:rPr lang="en-US" altLang="zh-CN" sz="1050" u="none" strike="noStrike" dirty="0">
                          <a:effectLst/>
                        </a:rPr>
                        <a:t>-&gt; </a:t>
                      </a:r>
                      <a:r>
                        <a:rPr lang="zh-CN" altLang="en-US" sz="1050" u="none" strike="noStrike" dirty="0">
                          <a:effectLst/>
                        </a:rPr>
                        <a:t>易车车型页路虎极光揽胜 </a:t>
                      </a:r>
                      <a:r>
                        <a:rPr lang="en-US" altLang="zh-CN" sz="1050" u="none" strike="noStrike" dirty="0">
                          <a:effectLst/>
                        </a:rPr>
                        <a:t>-&gt; P</a:t>
                      </a:r>
                      <a:r>
                        <a:rPr lang="zh-CN" altLang="en-US" sz="1050" u="none" strike="noStrike" dirty="0">
                          <a:effectLst/>
                        </a:rPr>
                        <a:t>官网某车型 </a:t>
                      </a:r>
                      <a:r>
                        <a:rPr lang="en-US" altLang="zh-CN" sz="1050" u="none" strike="noStrike" dirty="0">
                          <a:effectLst/>
                        </a:rPr>
                        <a:t>-&gt; Jeep</a:t>
                      </a:r>
                      <a:r>
                        <a:rPr lang="zh-CN" altLang="en-US" sz="1050" u="none" strike="noStrike" dirty="0">
                          <a:effectLst/>
                        </a:rPr>
                        <a:t>官网注册 </a:t>
                      </a:r>
                      <a:r>
                        <a:rPr lang="en-US" altLang="zh-CN" sz="1050" u="none" strike="noStrike" dirty="0">
                          <a:effectLst/>
                        </a:rPr>
                        <a:t>-&gt; </a:t>
                      </a:r>
                      <a:br>
                        <a:rPr lang="en-US" altLang="zh-CN" sz="1050" u="none" strike="noStrike" dirty="0">
                          <a:effectLst/>
                        </a:rPr>
                      </a:br>
                      <a:r>
                        <a:rPr lang="zh-CN" altLang="en-US" sz="1050" u="none" strike="noStrike" dirty="0">
                          <a:effectLst/>
                        </a:rPr>
                        <a:t>易车车型页雪佛兰科鲁兹 </a:t>
                      </a:r>
                      <a:r>
                        <a:rPr lang="en-US" altLang="zh-CN" sz="1050" u="none" strike="noStrike" dirty="0">
                          <a:effectLst/>
                        </a:rPr>
                        <a:t>-&gt; </a:t>
                      </a:r>
                      <a:r>
                        <a:rPr lang="zh-CN" altLang="en-US" sz="1050" u="none" strike="noStrike" dirty="0">
                          <a:effectLst/>
                        </a:rPr>
                        <a:t>道奇官网 </a:t>
                      </a:r>
                      <a:r>
                        <a:rPr lang="en-US" altLang="zh-CN" sz="1050" u="none" strike="noStrike" dirty="0">
                          <a:effectLst/>
                        </a:rPr>
                        <a:t>-&gt; </a:t>
                      </a:r>
                      <a:r>
                        <a:rPr lang="zh-CN" altLang="en-US" sz="1050" u="none" strike="noStrike" dirty="0">
                          <a:effectLst/>
                        </a:rPr>
                        <a:t>巨细热点 明星新闻 </a:t>
                      </a:r>
                      <a:r>
                        <a:rPr lang="en-US" altLang="zh-CN" sz="1050" u="none" strike="noStrike" dirty="0">
                          <a:effectLst/>
                        </a:rPr>
                        <a:t>-&gt; </a:t>
                      </a:r>
                      <a:r>
                        <a:rPr lang="zh-CN" altLang="en-US" sz="1050" u="none" strike="noStrike" dirty="0">
                          <a:effectLst/>
                        </a:rPr>
                        <a:t>易车车型页大众途观 </a:t>
                      </a:r>
                      <a:r>
                        <a:rPr lang="en-US" altLang="zh-CN" sz="1050" u="none" strike="noStrike" dirty="0">
                          <a:effectLst/>
                        </a:rPr>
                        <a:t>-&gt; </a:t>
                      </a:r>
                      <a:br>
                        <a:rPr lang="en-US" altLang="zh-CN" sz="1050" u="none" strike="noStrike" dirty="0">
                          <a:effectLst/>
                        </a:rPr>
                      </a:br>
                      <a:r>
                        <a:rPr lang="en-US" altLang="zh-CN" sz="1050" u="none" strike="noStrike" dirty="0">
                          <a:effectLst/>
                        </a:rPr>
                        <a:t>Jeep</a:t>
                      </a:r>
                      <a:r>
                        <a:rPr lang="zh-CN" altLang="en-US" sz="1050" u="none" strike="noStrike" dirty="0">
                          <a:effectLst/>
                        </a:rPr>
                        <a:t>官网注册 </a:t>
                      </a:r>
                      <a:r>
                        <a:rPr lang="en-US" altLang="zh-CN" sz="1050" u="none" strike="noStrike" dirty="0">
                          <a:effectLst/>
                        </a:rPr>
                        <a:t>-&gt; </a:t>
                      </a:r>
                      <a:r>
                        <a:rPr lang="zh-CN" altLang="en-US" sz="1050" u="none" strike="noStrike" dirty="0">
                          <a:effectLst/>
                        </a:rPr>
                        <a:t>到喜啦成都 </a:t>
                      </a:r>
                      <a:r>
                        <a:rPr lang="en-US" altLang="zh-CN" sz="1050" u="none" strike="noStrike" dirty="0">
                          <a:effectLst/>
                        </a:rPr>
                        <a:t>-&gt; </a:t>
                      </a:r>
                      <a:r>
                        <a:rPr lang="zh-CN" altLang="en-US" sz="1050" u="none" strike="noStrike" dirty="0">
                          <a:effectLst/>
                        </a:rPr>
                        <a:t>多多影院蜡笔小新剧场版 </a:t>
                      </a:r>
                      <a:r>
                        <a:rPr lang="en-US" altLang="zh-CN" sz="1050" u="none" strike="noStrike" dirty="0">
                          <a:effectLst/>
                        </a:rPr>
                        <a:t>-&gt; </a:t>
                      </a:r>
                      <a:r>
                        <a:rPr lang="zh-CN" altLang="en-US" sz="1050" u="none" strike="noStrike" dirty="0">
                          <a:effectLst/>
                        </a:rPr>
                        <a:t>搜狐视频、华数视频 蜡笔小新</a:t>
                      </a:r>
                      <a:r>
                        <a:rPr lang="en-US" altLang="zh-CN" sz="1050" u="none" strike="noStrike" dirty="0">
                          <a:effectLst/>
                        </a:rPr>
                        <a:t>2014</a:t>
                      </a:r>
                      <a:r>
                        <a:rPr lang="zh-CN" altLang="en-US" sz="1050" u="none" strike="noStrike" dirty="0">
                          <a:effectLst/>
                        </a:rPr>
                        <a:t>剧场版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4195" marR="4195" marT="419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87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  <p:sp>
        <p:nvSpPr>
          <p:cNvPr id="2" name="Rectangle 1"/>
          <p:cNvSpPr/>
          <p:nvPr/>
        </p:nvSpPr>
        <p:spPr>
          <a:xfrm>
            <a:off x="711200" y="4108748"/>
            <a:ext cx="306891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hlinkClick r:id="rId2" action="ppaction://hlinkfile"/>
              </a:rPr>
              <a:t>【Video】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7056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31845"/>
            <a:ext cx="1475656" cy="86410"/>
          </a:xfrm>
          <a:prstGeom prst="rect">
            <a:avLst/>
          </a:prstGeom>
          <a:solidFill>
            <a:schemeClr val="bg2">
              <a:lumMod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422535722"/>
              </p:ext>
            </p:extLst>
          </p:nvPr>
        </p:nvGraphicFramePr>
        <p:xfrm>
          <a:off x="323529" y="1214353"/>
          <a:ext cx="8231535" cy="417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323528" y="1095941"/>
            <a:ext cx="8496944" cy="440689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5317" y="399099"/>
            <a:ext cx="8334873" cy="634459"/>
          </a:xfrm>
        </p:spPr>
        <p:txBody>
          <a:bodyPr>
            <a:noAutofit/>
          </a:bodyPr>
          <a:lstStyle/>
          <a:p>
            <a:pPr algn="l"/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平均考虑周期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b="1" dirty="0"/>
              <a:t>半数以上潜在用户</a:t>
            </a:r>
            <a:r>
              <a:rPr lang="en-US" altLang="zh-CN" sz="1600" b="1" dirty="0"/>
              <a:t>40</a:t>
            </a:r>
            <a:r>
              <a:rPr lang="zh-CN" altLang="en-US" sz="1600" b="1" dirty="0"/>
              <a:t>天以内完成起心动念到购买行动</a:t>
            </a:r>
          </a:p>
        </p:txBody>
      </p:sp>
      <p:sp>
        <p:nvSpPr>
          <p:cNvPr id="7" name="矩形 6"/>
          <p:cNvSpPr/>
          <p:nvPr/>
        </p:nvSpPr>
        <p:spPr>
          <a:xfrm>
            <a:off x="848218" y="5675649"/>
            <a:ext cx="6820126" cy="5184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66.8%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的用户在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天内完成起心动念到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action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的过程；</a:t>
            </a:r>
          </a:p>
        </p:txBody>
      </p:sp>
    </p:spTree>
    <p:extLst>
      <p:ext uri="{BB962C8B-B14F-4D97-AF65-F5344CB8AC3E}">
        <p14:creationId xmlns:p14="http://schemas.microsoft.com/office/powerpoint/2010/main" val="539955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250" y="1358711"/>
            <a:ext cx="869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辅助媒体投放决策，精准投放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2014.11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官网注册人群路径追踪发现：该车型目标人群线上浏览网站占比，其中除电商网站大部分已经进行了不同方式投放；（该方式还用于对比不同车型目标用户浏览差异，实现不同车型投放差异化，避免投放“扎堆”和媒体资源的浪费；）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22250" y="2884450"/>
            <a:ext cx="8699500" cy="3783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018849"/>
            <a:ext cx="8115300" cy="345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47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250" y="2559040"/>
            <a:ext cx="8699500" cy="4108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250" y="1358711"/>
            <a:ext cx="869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发现精准内容偏好，辅助选剧决策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通过官网注册用户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cookie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追踪，发现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车型人群在各视频网站内容偏好，以此调整投放策略。如通过清洗发现优酷网站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16.8%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目标用户曾观看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星映画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，针对该结论进行了后续追投，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CPS -55%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CTR +7%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sz="16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9700"/>
            <a:ext cx="7920072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085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/>
          <p:nvPr/>
        </p:nvSpPr>
        <p:spPr>
          <a:xfrm>
            <a:off x="222250" y="2051046"/>
            <a:ext cx="8699500" cy="4373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250" y="1358711"/>
            <a:ext cx="869950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纠正投放偏差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贴美剧？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No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Top4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是情感脱口秀、抗日神剧、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TVB…</a:t>
            </a:r>
            <a:endParaRPr lang="en-US" sz="1600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9" y="2123979"/>
            <a:ext cx="1584176" cy="266329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57200" y="5081777"/>
            <a:ext cx="20396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陆琪来了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2014》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自制情感脱口秀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61" y="2123977"/>
            <a:ext cx="1584176" cy="2648174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2697020" y="5081777"/>
            <a:ext cx="17474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绝地枪王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抗战题材热播剧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74" y="2123977"/>
            <a:ext cx="1635293" cy="2632822"/>
          </a:xfrm>
          <a:prstGeom prst="rect">
            <a:avLst/>
          </a:prstGeom>
        </p:spPr>
      </p:pic>
      <p:pic>
        <p:nvPicPr>
          <p:cNvPr id="15" name="图片 14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63" y="2123979"/>
            <a:ext cx="1645513" cy="2632820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6974488" y="5081777"/>
            <a:ext cx="20817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名门暗战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TVB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时装商战电视剧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61925" y="5081777"/>
            <a:ext cx="185422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飞虎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Ⅱ》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TVB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时装警匪剧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467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250" y="1358711"/>
            <a:ext cx="869950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辅助人群画像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真的不是一批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TA…</a:t>
            </a:r>
            <a:endParaRPr lang="en-US" sz="1600" dirty="0"/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3258032272"/>
              </p:ext>
            </p:extLst>
          </p:nvPr>
        </p:nvGraphicFramePr>
        <p:xfrm>
          <a:off x="323528" y="1799857"/>
          <a:ext cx="8820472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210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250" y="1358711"/>
            <a:ext cx="869950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辅助平台内决策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让钱浪费的明明白白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en-US" sz="1600" dirty="0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44388420"/>
              </p:ext>
            </p:extLst>
          </p:nvPr>
        </p:nvGraphicFramePr>
        <p:xfrm>
          <a:off x="107504" y="1577289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617882" y="2360708"/>
            <a:ext cx="2719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垂直平台</a:t>
            </a:r>
            <a:r>
              <a:rPr kumimoji="1" lang="en-US" altLang="zh-CN" sz="2800" dirty="0"/>
              <a:t>1</a:t>
            </a:r>
            <a:endParaRPr kumimoji="1"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001059" y="3167529"/>
            <a:ext cx="1658470" cy="34065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69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CN" altLang="en-US" sz="2800" dirty="0"/>
              <a:t>一个：</a:t>
            </a:r>
            <a:r>
              <a:rPr kumimoji="1" lang="zh-CN" altLang="en-US" sz="2800" dirty="0">
                <a:solidFill>
                  <a:schemeClr val="accent3"/>
                </a:solidFill>
              </a:rPr>
              <a:t>理论模型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r>
              <a:rPr kumimoji="1" lang="en-US" altLang="zh-CN" sz="2800" b="1" dirty="0"/>
              <a:t>【</a:t>
            </a:r>
            <a:r>
              <a:rPr kumimoji="1" lang="zh-CN" altLang="en-US" sz="2800" b="1" dirty="0"/>
              <a:t>效果评估的理论源起</a:t>
            </a:r>
            <a:r>
              <a:rPr kumimoji="1" lang="en-US" altLang="zh-CN" sz="2800" b="1" dirty="0"/>
              <a:t>】</a:t>
            </a:r>
          </a:p>
          <a:p>
            <a:pPr marL="0" indent="0">
              <a:buNone/>
            </a:pPr>
            <a:endParaRPr kumimoji="1" lang="en-US" altLang="zh-CN" sz="2800" b="1" dirty="0"/>
          </a:p>
          <a:p>
            <a:r>
              <a:rPr kumimoji="1" lang="zh-CN" altLang="en-US" sz="2000" b="1" dirty="0"/>
              <a:t>受众理论</a:t>
            </a:r>
            <a:r>
              <a:rPr kumimoji="1" lang="zh-CN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（消费者）</a:t>
            </a:r>
            <a:endParaRPr kumimoji="1" lang="en-US" altLang="zh-CN" sz="2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kumimoji="1" lang="zh-CN" altLang="en-US" sz="2000" b="1" dirty="0"/>
              <a:t>信息生产</a:t>
            </a:r>
            <a:r>
              <a:rPr kumimoji="1" lang="zh-CN" altLang="en-US" sz="2000" b="1" dirty="0">
                <a:solidFill>
                  <a:srgbClr val="EBF1DE"/>
                </a:solidFill>
              </a:rPr>
              <a:t>（商业信息）</a:t>
            </a:r>
            <a:endParaRPr kumimoji="1" lang="en-US" altLang="zh-CN" sz="2000" b="1" dirty="0">
              <a:solidFill>
                <a:srgbClr val="EBF1DE"/>
              </a:solidFill>
            </a:endParaRPr>
          </a:p>
          <a:p>
            <a:r>
              <a:rPr kumimoji="1" lang="zh-CN" altLang="en-US" sz="2000" b="1" dirty="0"/>
              <a:t>媒介地位 </a:t>
            </a:r>
            <a:r>
              <a:rPr kumimoji="1" lang="en-US" altLang="zh-CN" sz="2000" b="1" dirty="0">
                <a:solidFill>
                  <a:srgbClr val="EBF1DE"/>
                </a:solidFill>
              </a:rPr>
              <a:t>（</a:t>
            </a:r>
            <a:r>
              <a:rPr kumimoji="1" lang="zh-CN" altLang="en-US" sz="2000" b="1" dirty="0">
                <a:solidFill>
                  <a:srgbClr val="EBF1DE"/>
                </a:solidFill>
              </a:rPr>
              <a:t>媒介渠道）</a:t>
            </a:r>
            <a:endParaRPr kumimoji="1" lang="zh-CN" altLang="en-US" sz="2000" dirty="0">
              <a:solidFill>
                <a:srgbClr val="EBF1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75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250" y="1358711"/>
            <a:ext cx="869950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辅助平台内决策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让钱浪费的明明白白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en-US" sz="1600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467752868"/>
              </p:ext>
            </p:extLst>
          </p:nvPr>
        </p:nvGraphicFramePr>
        <p:xfrm>
          <a:off x="143118" y="1592230"/>
          <a:ext cx="85333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617882" y="2360708"/>
            <a:ext cx="2719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垂直平台</a:t>
            </a:r>
            <a:r>
              <a:rPr kumimoji="1" lang="en-US" altLang="zh-CN" sz="2800" dirty="0"/>
              <a:t>2</a:t>
            </a:r>
            <a:endParaRPr kumimoji="1"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120588" y="2689410"/>
            <a:ext cx="1658470" cy="37796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1271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/>
          <p:nvPr/>
        </p:nvSpPr>
        <p:spPr>
          <a:xfrm>
            <a:off x="237191" y="1874562"/>
            <a:ext cx="8699500" cy="46248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250" y="1358711"/>
            <a:ext cx="869950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辅助平台内决策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让钱浪费的明明白白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en-US" sz="1600" dirty="0"/>
          </a:p>
        </p:txBody>
      </p:sp>
      <p:grpSp>
        <p:nvGrpSpPr>
          <p:cNvPr id="4" name="组合 27"/>
          <p:cNvGrpSpPr/>
          <p:nvPr/>
        </p:nvGrpSpPr>
        <p:grpSpPr>
          <a:xfrm>
            <a:off x="6361218" y="2047667"/>
            <a:ext cx="2352955" cy="4351712"/>
            <a:chOff x="301917" y="943727"/>
            <a:chExt cx="2352955" cy="3626427"/>
          </a:xfrm>
        </p:grpSpPr>
        <p:sp>
          <p:nvSpPr>
            <p:cNvPr id="5" name="矩形 4"/>
            <p:cNvSpPr/>
            <p:nvPr/>
          </p:nvSpPr>
          <p:spPr>
            <a:xfrm>
              <a:off x="301917" y="943727"/>
              <a:ext cx="2352955" cy="362642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08" y="1045713"/>
              <a:ext cx="1414078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图片 6" descr="屏幕剪辑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1632"/>
            <a:stretch/>
          </p:blipFill>
          <p:spPr>
            <a:xfrm>
              <a:off x="357534" y="2192376"/>
              <a:ext cx="1109985" cy="308693"/>
            </a:xfrm>
            <a:prstGeom prst="rect">
              <a:avLst/>
            </a:prstGeom>
          </p:spPr>
        </p:pic>
        <p:pic>
          <p:nvPicPr>
            <p:cNvPr id="8" name="图片 7" descr="屏幕剪辑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4" y="3005537"/>
              <a:ext cx="1109986" cy="308187"/>
            </a:xfrm>
            <a:prstGeom prst="rect">
              <a:avLst/>
            </a:prstGeom>
          </p:spPr>
        </p:pic>
        <p:pic>
          <p:nvPicPr>
            <p:cNvPr id="9" name="图片 8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6" y="2596891"/>
              <a:ext cx="1109984" cy="320186"/>
            </a:xfrm>
            <a:prstGeom prst="rect">
              <a:avLst/>
            </a:prstGeom>
          </p:spPr>
        </p:pic>
        <p:pic>
          <p:nvPicPr>
            <p:cNvPr id="10" name="图片 9" descr="屏幕剪辑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4" y="3404468"/>
              <a:ext cx="1120860" cy="309808"/>
            </a:xfrm>
            <a:prstGeom prst="rect">
              <a:avLst/>
            </a:prstGeom>
          </p:spPr>
        </p:pic>
        <p:pic>
          <p:nvPicPr>
            <p:cNvPr id="11" name="图片 10" descr="屏幕剪辑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6" y="3798371"/>
              <a:ext cx="1109984" cy="322819"/>
            </a:xfrm>
            <a:prstGeom prst="rect">
              <a:avLst/>
            </a:prstGeom>
          </p:spPr>
        </p:pic>
        <p:pic>
          <p:nvPicPr>
            <p:cNvPr id="12" name="图片 11" descr="屏幕剪辑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81" y="4180366"/>
              <a:ext cx="1088137" cy="331229"/>
            </a:xfrm>
            <a:prstGeom prst="rect">
              <a:avLst/>
            </a:prstGeom>
          </p:spPr>
        </p:pic>
        <p:sp>
          <p:nvSpPr>
            <p:cNvPr id="13" name="TextBox 21"/>
            <p:cNvSpPr txBox="1"/>
            <p:nvPr/>
          </p:nvSpPr>
          <p:spPr>
            <a:xfrm>
              <a:off x="1478394" y="2192377"/>
              <a:ext cx="1040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59.29%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1478394" y="2595325"/>
              <a:ext cx="1040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46.56%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1478394" y="2990736"/>
              <a:ext cx="1040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35.64%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24"/>
            <p:cNvSpPr txBox="1"/>
            <p:nvPr/>
          </p:nvSpPr>
          <p:spPr>
            <a:xfrm>
              <a:off x="1478394" y="3397067"/>
              <a:ext cx="1040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15.69%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25"/>
            <p:cNvSpPr txBox="1"/>
            <p:nvPr/>
          </p:nvSpPr>
          <p:spPr>
            <a:xfrm>
              <a:off x="1478394" y="3781201"/>
              <a:ext cx="1040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13.17%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26"/>
            <p:cNvSpPr txBox="1"/>
            <p:nvPr/>
          </p:nvSpPr>
          <p:spPr>
            <a:xfrm>
              <a:off x="1478394" y="4149501"/>
              <a:ext cx="1040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6.75%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54"/>
          <p:cNvGrpSpPr/>
          <p:nvPr/>
        </p:nvGrpSpPr>
        <p:grpSpPr>
          <a:xfrm>
            <a:off x="355236" y="2058360"/>
            <a:ext cx="5513241" cy="4351712"/>
            <a:chOff x="740617" y="913284"/>
            <a:chExt cx="5513241" cy="362642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027" y="1006359"/>
              <a:ext cx="1523999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740617" y="913284"/>
              <a:ext cx="2421073" cy="362642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149" y="2019332"/>
              <a:ext cx="1204454" cy="313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/>
            <a:stretch/>
          </p:blipFill>
          <p:spPr bwMode="auto">
            <a:xfrm>
              <a:off x="840150" y="3220798"/>
              <a:ext cx="12044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0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6" t="7697" r="4836" b="5469"/>
            <a:stretch/>
          </p:blipFill>
          <p:spPr bwMode="auto">
            <a:xfrm>
              <a:off x="842581" y="3641930"/>
              <a:ext cx="1202022" cy="331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0" r="5365" b="13454"/>
            <a:stretch/>
          </p:blipFill>
          <p:spPr bwMode="auto">
            <a:xfrm>
              <a:off x="842581" y="4045202"/>
              <a:ext cx="1202021" cy="372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图片 25" descr="屏幕剪辑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16067" b="4641"/>
            <a:stretch/>
          </p:blipFill>
          <p:spPr>
            <a:xfrm>
              <a:off x="840149" y="2407258"/>
              <a:ext cx="1204454" cy="306226"/>
            </a:xfrm>
            <a:prstGeom prst="rect">
              <a:avLst/>
            </a:prstGeom>
          </p:spPr>
        </p:pic>
        <p:pic>
          <p:nvPicPr>
            <p:cNvPr id="27" name="图片 26" descr="屏幕剪辑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2" t="11697"/>
            <a:stretch/>
          </p:blipFill>
          <p:spPr>
            <a:xfrm>
              <a:off x="840149" y="2815773"/>
              <a:ext cx="1204453" cy="329758"/>
            </a:xfrm>
            <a:prstGeom prst="rect">
              <a:avLst/>
            </a:prstGeom>
          </p:spPr>
        </p:pic>
        <p:sp>
          <p:nvSpPr>
            <p:cNvPr id="28" name="TextBox 48"/>
            <p:cNvSpPr txBox="1"/>
            <p:nvPr/>
          </p:nvSpPr>
          <p:spPr>
            <a:xfrm>
              <a:off x="2081483" y="2041556"/>
              <a:ext cx="1080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32.13%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49"/>
            <p:cNvSpPr txBox="1"/>
            <p:nvPr/>
          </p:nvSpPr>
          <p:spPr>
            <a:xfrm>
              <a:off x="2081483" y="2461716"/>
              <a:ext cx="1080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29.84%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50"/>
            <p:cNvSpPr txBox="1"/>
            <p:nvPr/>
          </p:nvSpPr>
          <p:spPr>
            <a:xfrm>
              <a:off x="2081483" y="2882143"/>
              <a:ext cx="1080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26.36%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51"/>
            <p:cNvSpPr txBox="1"/>
            <p:nvPr/>
          </p:nvSpPr>
          <p:spPr>
            <a:xfrm>
              <a:off x="2081483" y="3303377"/>
              <a:ext cx="1080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23.02%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52"/>
            <p:cNvSpPr txBox="1"/>
            <p:nvPr/>
          </p:nvSpPr>
          <p:spPr>
            <a:xfrm>
              <a:off x="2081483" y="3665579"/>
              <a:ext cx="1080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18.85%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53"/>
            <p:cNvSpPr txBox="1"/>
            <p:nvPr/>
          </p:nvSpPr>
          <p:spPr>
            <a:xfrm>
              <a:off x="2081483" y="4119203"/>
              <a:ext cx="1080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18.62%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77"/>
            <p:cNvSpPr txBox="1"/>
            <p:nvPr/>
          </p:nvSpPr>
          <p:spPr>
            <a:xfrm>
              <a:off x="5173651" y="2038359"/>
              <a:ext cx="1080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40.40%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79"/>
            <p:cNvSpPr txBox="1"/>
            <p:nvPr/>
          </p:nvSpPr>
          <p:spPr>
            <a:xfrm>
              <a:off x="5173651" y="2433091"/>
              <a:ext cx="1080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29.10%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80"/>
            <p:cNvSpPr txBox="1"/>
            <p:nvPr/>
          </p:nvSpPr>
          <p:spPr>
            <a:xfrm>
              <a:off x="5173651" y="2852597"/>
              <a:ext cx="1080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27.89%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81"/>
            <p:cNvSpPr txBox="1"/>
            <p:nvPr/>
          </p:nvSpPr>
          <p:spPr>
            <a:xfrm>
              <a:off x="5173651" y="3272599"/>
              <a:ext cx="1080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25.84%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82"/>
            <p:cNvSpPr txBox="1"/>
            <p:nvPr/>
          </p:nvSpPr>
          <p:spPr>
            <a:xfrm>
              <a:off x="5173651" y="3656030"/>
              <a:ext cx="1080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25.60%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83"/>
            <p:cNvSpPr txBox="1"/>
            <p:nvPr/>
          </p:nvSpPr>
          <p:spPr>
            <a:xfrm>
              <a:off x="5173651" y="4066106"/>
              <a:ext cx="1080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3.28%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3447124" y="2013334"/>
            <a:ext cx="2352955" cy="435171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92" y="2170050"/>
            <a:ext cx="1441824" cy="69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图片 41" descr="屏幕剪辑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96" y="3420022"/>
            <a:ext cx="1169980" cy="407261"/>
          </a:xfrm>
          <a:prstGeom prst="rect">
            <a:avLst/>
          </a:prstGeom>
        </p:spPr>
      </p:pic>
      <p:pic>
        <p:nvPicPr>
          <p:cNvPr id="43" name="图片 42" descr="屏幕剪辑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99" y="3944806"/>
            <a:ext cx="1169978" cy="396542"/>
          </a:xfrm>
          <a:prstGeom prst="rect">
            <a:avLst/>
          </a:prstGeom>
        </p:spPr>
      </p:pic>
      <p:pic>
        <p:nvPicPr>
          <p:cNvPr id="44" name="图片 43" descr="屏幕剪辑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10" y="4423631"/>
            <a:ext cx="878067" cy="353674"/>
          </a:xfrm>
          <a:prstGeom prst="rect">
            <a:avLst/>
          </a:prstGeom>
        </p:spPr>
      </p:pic>
      <p:pic>
        <p:nvPicPr>
          <p:cNvPr id="45" name="Picture 1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97" y="4423631"/>
            <a:ext cx="321796" cy="35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图片 45" descr="屏幕剪辑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96" y="4877076"/>
            <a:ext cx="1169980" cy="381794"/>
          </a:xfrm>
          <a:prstGeom prst="rect">
            <a:avLst/>
          </a:prstGeom>
        </p:spPr>
      </p:pic>
      <p:pic>
        <p:nvPicPr>
          <p:cNvPr id="47" name="图片 46" descr="屏幕剪辑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00" y="5361115"/>
            <a:ext cx="1169976" cy="369331"/>
          </a:xfrm>
          <a:prstGeom prst="rect">
            <a:avLst/>
          </a:prstGeom>
        </p:spPr>
      </p:pic>
      <p:pic>
        <p:nvPicPr>
          <p:cNvPr id="48" name="图片 47" descr="屏幕剪辑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00" y="5841747"/>
            <a:ext cx="1169976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3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457200" y="3388910"/>
            <a:ext cx="8563229" cy="2768368"/>
            <a:chOff x="572782" y="3250537"/>
            <a:chExt cx="9598332" cy="3202916"/>
          </a:xfrm>
        </p:grpSpPr>
        <p:cxnSp>
          <p:nvCxnSpPr>
            <p:cNvPr id="5" name="直接箭头连接符 8"/>
            <p:cNvCxnSpPr/>
            <p:nvPr>
              <p:custDataLst>
                <p:tags r:id="rId1"/>
              </p:custDataLst>
            </p:nvPr>
          </p:nvCxnSpPr>
          <p:spPr>
            <a:xfrm>
              <a:off x="946923" y="3538004"/>
              <a:ext cx="4107678" cy="0"/>
            </a:xfrm>
            <a:prstGeom prst="straightConnector1">
              <a:avLst/>
            </a:prstGeom>
            <a:ln w="76200">
              <a:solidFill>
                <a:srgbClr val="32A20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2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73985" y="3281672"/>
              <a:ext cx="680273" cy="4406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wrap="none" lIns="102840" tIns="51419" rIns="102840" bIns="51419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r" defTabSz="1028392" eaLnBrk="1" hangingPunct="1"/>
              <a:r>
                <a:rPr lang="en-US" altLang="zh-CN" sz="1800" dirty="0">
                  <a:solidFill>
                    <a:srgbClr val="FFFFFF"/>
                  </a:solidFill>
                  <a:latin typeface="Impact" pitchFamily="34" charset="0"/>
                </a:rPr>
                <a:t>28%</a:t>
              </a:r>
              <a:endParaRPr lang="zh-CN" altLang="en-US" sz="1800" dirty="0">
                <a:solidFill>
                  <a:srgbClr val="FFFFFF"/>
                </a:solidFill>
                <a:latin typeface="Impact" pitchFamily="34" charset="0"/>
              </a:endParaRPr>
            </a:p>
          </p:txBody>
        </p:sp>
        <p:cxnSp>
          <p:nvCxnSpPr>
            <p:cNvPr id="7" name="直接箭头连接符 36"/>
            <p:cNvCxnSpPr/>
            <p:nvPr>
              <p:custDataLst>
                <p:tags r:id="rId3"/>
              </p:custDataLst>
            </p:nvPr>
          </p:nvCxnSpPr>
          <p:spPr>
            <a:xfrm>
              <a:off x="946923" y="4419539"/>
              <a:ext cx="4107678" cy="0"/>
            </a:xfrm>
            <a:prstGeom prst="straightConnector1">
              <a:avLst/>
            </a:prstGeom>
            <a:ln w="76200">
              <a:solidFill>
                <a:srgbClr val="32A20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23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213583" y="4135706"/>
              <a:ext cx="679136" cy="4406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wrap="none" lIns="102840" tIns="51419" rIns="102840" bIns="51419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1028392" eaLnBrk="1" hangingPunct="1"/>
              <a:r>
                <a:rPr lang="en-US" altLang="zh-CN" sz="1800" dirty="0">
                  <a:solidFill>
                    <a:srgbClr val="FFFFFF"/>
                  </a:solidFill>
                  <a:latin typeface="Impact" pitchFamily="34" charset="0"/>
                </a:rPr>
                <a:t>23%</a:t>
              </a:r>
              <a:endParaRPr lang="zh-CN" altLang="en-US" sz="1800" dirty="0">
                <a:solidFill>
                  <a:srgbClr val="FFFFFF"/>
                </a:solidFill>
                <a:latin typeface="Impact" pitchFamily="34" charset="0"/>
              </a:endParaRPr>
            </a:p>
          </p:txBody>
        </p:sp>
        <p:sp>
          <p:nvSpPr>
            <p:cNvPr id="9" name="TextBox 2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210764" y="5021001"/>
              <a:ext cx="609147" cy="4406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wrap="none" lIns="102840" tIns="51419" rIns="102840" bIns="51419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1028392" eaLnBrk="1" hangingPunct="1"/>
              <a:r>
                <a:rPr lang="en-US" altLang="zh-CN" sz="1800" dirty="0">
                  <a:solidFill>
                    <a:srgbClr val="FFFFFF"/>
                  </a:solidFill>
                  <a:latin typeface="Impact" pitchFamily="34" charset="0"/>
                </a:rPr>
                <a:t>11%</a:t>
              </a:r>
              <a:endParaRPr lang="zh-CN" altLang="en-US" sz="1800" dirty="0">
                <a:solidFill>
                  <a:srgbClr val="FFFFFF"/>
                </a:solidFill>
                <a:latin typeface="Impact" pitchFamily="34" charset="0"/>
              </a:endParaRPr>
            </a:p>
          </p:txBody>
        </p:sp>
        <p:sp>
          <p:nvSpPr>
            <p:cNvPr id="10" name="TextBox 2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210764" y="5906297"/>
              <a:ext cx="609147" cy="4406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wrap="none" lIns="102840" tIns="51419" rIns="102840" bIns="51419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1028392" eaLnBrk="1" hangingPunct="1"/>
              <a:r>
                <a:rPr lang="en-US" altLang="zh-CN" sz="1800" dirty="0">
                  <a:solidFill>
                    <a:srgbClr val="FFFFFF"/>
                  </a:solidFill>
                  <a:latin typeface="Impact" pitchFamily="34" charset="0"/>
                </a:rPr>
                <a:t>11%</a:t>
              </a:r>
              <a:endParaRPr lang="zh-CN" altLang="en-US" sz="1800" dirty="0">
                <a:solidFill>
                  <a:srgbClr val="FFFFFF"/>
                </a:solidFill>
                <a:latin typeface="Impact" pitchFamily="34" charset="0"/>
              </a:endParaRPr>
            </a:p>
          </p:txBody>
        </p:sp>
        <p:sp>
          <p:nvSpPr>
            <p:cNvPr id="11" name="TextBox 89"/>
            <p:cNvSpPr txBox="1"/>
            <p:nvPr/>
          </p:nvSpPr>
          <p:spPr>
            <a:xfrm>
              <a:off x="6928028" y="4017715"/>
              <a:ext cx="3243086" cy="320449"/>
            </a:xfrm>
            <a:prstGeom prst="rect">
              <a:avLst/>
            </a:prstGeom>
            <a:noFill/>
          </p:spPr>
          <p:txBody>
            <a:bodyPr wrap="square" lIns="91413" tIns="45707" rIns="91413" bIns="45707" rtlCol="0">
              <a:spAutoFit/>
            </a:bodyPr>
            <a:lstStyle/>
            <a:p>
              <a:pPr defTabSz="1028392"/>
              <a:r>
                <a:rPr lang="zh-CN" altLang="en-US" sz="1200" b="1" dirty="0">
                  <a:solidFill>
                    <a:srgbClr val="FFFFFF"/>
                  </a:solidFill>
                  <a:latin typeface="微软雅黑"/>
                  <a:ea typeface="微软雅黑"/>
                </a:rPr>
                <a:t>无汽车相关搜索行为，直接进入官网</a:t>
              </a:r>
            </a:p>
          </p:txBody>
        </p:sp>
        <p:pic>
          <p:nvPicPr>
            <p:cNvPr id="12" name="Picture 4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214" y="3250537"/>
              <a:ext cx="1089739" cy="574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214" y="4132980"/>
              <a:ext cx="1089739" cy="574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91"/>
            <p:cNvSpPr txBox="1"/>
            <p:nvPr/>
          </p:nvSpPr>
          <p:spPr>
            <a:xfrm>
              <a:off x="2392356" y="3390415"/>
              <a:ext cx="1246788" cy="302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3" tIns="45707" rIns="91413" bIns="45707" rtlCol="0">
              <a:spAutoFit/>
            </a:bodyPr>
            <a:lstStyle/>
            <a:p>
              <a:pPr algn="ctr" defTabSz="1028392"/>
              <a:r>
                <a:rPr lang="zh-CN" altLang="en-US" sz="1050" dirty="0">
                  <a:solidFill>
                    <a:srgbClr val="FFFFFF"/>
                  </a:solidFill>
                  <a:latin typeface="微软雅黑"/>
                  <a:ea typeface="微软雅黑"/>
                </a:rPr>
                <a:t>搜索本品词</a:t>
              </a:r>
            </a:p>
          </p:txBody>
        </p:sp>
        <p:sp>
          <p:nvSpPr>
            <p:cNvPr id="15" name="TextBox 92"/>
            <p:cNvSpPr txBox="1"/>
            <p:nvPr/>
          </p:nvSpPr>
          <p:spPr>
            <a:xfrm>
              <a:off x="6928028" y="3330420"/>
              <a:ext cx="3243086" cy="320449"/>
            </a:xfrm>
            <a:prstGeom prst="rect">
              <a:avLst/>
            </a:prstGeom>
            <a:noFill/>
          </p:spPr>
          <p:txBody>
            <a:bodyPr wrap="square" lIns="91413" tIns="45707" rIns="91413" bIns="45707" rtlCol="0">
              <a:spAutoFit/>
            </a:bodyPr>
            <a:lstStyle/>
            <a:p>
              <a:pPr defTabSz="1028392"/>
              <a:r>
                <a:rPr lang="zh-CN" altLang="en-US" sz="1200" b="1" dirty="0">
                  <a:solidFill>
                    <a:srgbClr val="FFFFFF"/>
                  </a:solidFill>
                  <a:latin typeface="微软雅黑"/>
                  <a:ea typeface="微软雅黑"/>
                </a:rPr>
                <a:t>通过搜索本品词，进入官网</a:t>
              </a:r>
            </a:p>
          </p:txBody>
        </p:sp>
        <p:pic>
          <p:nvPicPr>
            <p:cNvPr id="16" name="Picture 4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737" y="5021002"/>
              <a:ext cx="1089739" cy="574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组合 11"/>
            <p:cNvGrpSpPr/>
            <p:nvPr/>
          </p:nvGrpSpPr>
          <p:grpSpPr>
            <a:xfrm>
              <a:off x="946923" y="5040613"/>
              <a:ext cx="4107678" cy="498523"/>
              <a:chOff x="946923" y="5040610"/>
              <a:chExt cx="4107677" cy="498523"/>
            </a:xfrm>
          </p:grpSpPr>
          <p:cxnSp>
            <p:nvCxnSpPr>
              <p:cNvPr id="29" name="直接箭头连接符 54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946923" y="5304835"/>
                <a:ext cx="4107677" cy="0"/>
              </a:xfrm>
              <a:prstGeom prst="straightConnector1">
                <a:avLst/>
              </a:prstGeom>
              <a:ln w="76200">
                <a:solidFill>
                  <a:srgbClr val="32A20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94"/>
              <p:cNvSpPr txBox="1"/>
              <p:nvPr/>
            </p:nvSpPr>
            <p:spPr>
              <a:xfrm>
                <a:off x="1406467" y="5149387"/>
                <a:ext cx="1246788" cy="3026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defTabSz="1028392"/>
                <a:r>
                  <a:rPr lang="zh-CN" altLang="en-US" sz="1050" dirty="0">
                    <a:solidFill>
                      <a:srgbClr val="FFFFFF"/>
                    </a:solidFill>
                    <a:latin typeface="微软雅黑"/>
                    <a:ea typeface="微软雅黑"/>
                  </a:rPr>
                  <a:t>搜索汽车词</a:t>
                </a:r>
              </a:p>
            </p:txBody>
          </p:sp>
          <p:sp>
            <p:nvSpPr>
              <p:cNvPr id="31" name="TextBox 95"/>
              <p:cNvSpPr txBox="1"/>
              <p:nvPr/>
            </p:nvSpPr>
            <p:spPr>
              <a:xfrm>
                <a:off x="3343116" y="5040610"/>
                <a:ext cx="1246788" cy="4985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defTabSz="1028392"/>
                <a:r>
                  <a:rPr lang="zh-CN" altLang="en-US" sz="1050" dirty="0">
                    <a:solidFill>
                      <a:srgbClr val="FFFFFF"/>
                    </a:solidFill>
                    <a:latin typeface="微软雅黑"/>
                    <a:ea typeface="微软雅黑"/>
                  </a:rPr>
                  <a:t>汽车垂直</a:t>
                </a:r>
                <a:r>
                  <a:rPr lang="en-US" altLang="zh-CN" sz="1050" dirty="0">
                    <a:solidFill>
                      <a:srgbClr val="FFFFFF"/>
                    </a:solidFill>
                    <a:latin typeface="微软雅黑"/>
                    <a:ea typeface="微软雅黑"/>
                  </a:rPr>
                  <a:t>+</a:t>
                </a:r>
              </a:p>
              <a:p>
                <a:pPr algn="ctr" defTabSz="1028392"/>
                <a:r>
                  <a:rPr lang="zh-CN" altLang="en-US" sz="1050" dirty="0">
                    <a:solidFill>
                      <a:srgbClr val="FFFFFF"/>
                    </a:solidFill>
                    <a:latin typeface="微软雅黑"/>
                    <a:ea typeface="微软雅黑"/>
                  </a:rPr>
                  <a:t>媒体网站</a:t>
                </a:r>
              </a:p>
            </p:txBody>
          </p:sp>
        </p:grpSp>
        <p:sp>
          <p:nvSpPr>
            <p:cNvPr id="18" name="TextBox 96"/>
            <p:cNvSpPr txBox="1"/>
            <p:nvPr/>
          </p:nvSpPr>
          <p:spPr>
            <a:xfrm>
              <a:off x="6928028" y="4790059"/>
              <a:ext cx="3243086" cy="534102"/>
            </a:xfrm>
            <a:prstGeom prst="rect">
              <a:avLst/>
            </a:prstGeom>
            <a:noFill/>
          </p:spPr>
          <p:txBody>
            <a:bodyPr wrap="square" lIns="91413" tIns="45707" rIns="91413" bIns="45707" rtlCol="0">
              <a:spAutoFit/>
            </a:bodyPr>
            <a:lstStyle/>
            <a:p>
              <a:pPr defTabSz="1028392"/>
              <a:r>
                <a:rPr lang="zh-CN" altLang="en-US" sz="1200" b="1" dirty="0">
                  <a:solidFill>
                    <a:srgbClr val="FFFFFF"/>
                  </a:solidFill>
                  <a:latin typeface="微软雅黑"/>
                  <a:ea typeface="微软雅黑"/>
                </a:rPr>
                <a:t>先搜索汽车词，之后访问汽车垂直和媒体网站，再进入官网</a:t>
              </a:r>
            </a:p>
          </p:txBody>
        </p:sp>
        <p:grpSp>
          <p:nvGrpSpPr>
            <p:cNvPr id="19" name="组合 97"/>
            <p:cNvGrpSpPr/>
            <p:nvPr/>
          </p:nvGrpSpPr>
          <p:grpSpPr>
            <a:xfrm>
              <a:off x="946922" y="6012095"/>
              <a:ext cx="4107678" cy="327882"/>
              <a:chOff x="946923" y="5124180"/>
              <a:chExt cx="4107677" cy="327882"/>
            </a:xfrm>
          </p:grpSpPr>
          <p:cxnSp>
            <p:nvCxnSpPr>
              <p:cNvPr id="26" name="直接箭头连接符 98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946923" y="5304835"/>
                <a:ext cx="4107677" cy="0"/>
              </a:xfrm>
              <a:prstGeom prst="straightConnector1">
                <a:avLst/>
              </a:prstGeom>
              <a:ln w="76200">
                <a:solidFill>
                  <a:srgbClr val="32A20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99"/>
              <p:cNvSpPr txBox="1"/>
              <p:nvPr/>
            </p:nvSpPr>
            <p:spPr>
              <a:xfrm>
                <a:off x="1406467" y="5149387"/>
                <a:ext cx="1246788" cy="3026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defTabSz="1028392"/>
                <a:r>
                  <a:rPr lang="zh-CN" altLang="en-US" sz="1050" dirty="0">
                    <a:solidFill>
                      <a:srgbClr val="FFFFFF"/>
                    </a:solidFill>
                    <a:latin typeface="微软雅黑"/>
                    <a:ea typeface="微软雅黑"/>
                  </a:rPr>
                  <a:t>搜索本品词</a:t>
                </a:r>
              </a:p>
            </p:txBody>
          </p:sp>
          <p:sp>
            <p:nvSpPr>
              <p:cNvPr id="28" name="TextBox 100"/>
              <p:cNvSpPr txBox="1"/>
              <p:nvPr/>
            </p:nvSpPr>
            <p:spPr>
              <a:xfrm>
                <a:off x="3343116" y="5124180"/>
                <a:ext cx="1246788" cy="3026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defTabSz="1028392"/>
                <a:r>
                  <a:rPr lang="zh-CN" altLang="en-US" sz="1050" dirty="0">
                    <a:solidFill>
                      <a:srgbClr val="FFFFFF"/>
                    </a:solidFill>
                    <a:latin typeface="微软雅黑"/>
                    <a:ea typeface="微软雅黑"/>
                  </a:rPr>
                  <a:t>汽车垂直</a:t>
                </a:r>
                <a:endParaRPr lang="en-US" altLang="zh-CN" sz="1050" dirty="0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pic>
          <p:nvPicPr>
            <p:cNvPr id="20" name="Picture 4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737" y="5878512"/>
              <a:ext cx="1089739" cy="574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102"/>
            <p:cNvSpPr txBox="1"/>
            <p:nvPr/>
          </p:nvSpPr>
          <p:spPr>
            <a:xfrm>
              <a:off x="6928028" y="5842814"/>
              <a:ext cx="3243086" cy="534102"/>
            </a:xfrm>
            <a:prstGeom prst="rect">
              <a:avLst/>
            </a:prstGeom>
            <a:noFill/>
          </p:spPr>
          <p:txBody>
            <a:bodyPr wrap="square" lIns="91413" tIns="45707" rIns="91413" bIns="45707" rtlCol="0">
              <a:spAutoFit/>
            </a:bodyPr>
            <a:lstStyle/>
            <a:p>
              <a:pPr defTabSz="1028392"/>
              <a:r>
                <a:rPr lang="zh-CN" altLang="en-US" sz="1200" b="1" dirty="0">
                  <a:solidFill>
                    <a:srgbClr val="FFFFFF"/>
                  </a:solidFill>
                  <a:latin typeface="微软雅黑"/>
                  <a:ea typeface="微软雅黑"/>
                </a:rPr>
                <a:t>先搜索本品词，之后访问汽车垂直网站，再进入官网</a:t>
              </a:r>
            </a:p>
          </p:txBody>
        </p:sp>
        <p:sp>
          <p:nvSpPr>
            <p:cNvPr id="22" name="TextBox 105"/>
            <p:cNvSpPr txBox="1"/>
            <p:nvPr/>
          </p:nvSpPr>
          <p:spPr>
            <a:xfrm>
              <a:off x="572782" y="6008080"/>
              <a:ext cx="268288" cy="320449"/>
            </a:xfrm>
            <a:prstGeom prst="rect">
              <a:avLst/>
            </a:prstGeom>
            <a:solidFill>
              <a:srgbClr val="32A201"/>
            </a:solidFill>
          </p:spPr>
          <p:txBody>
            <a:bodyPr wrap="square" lIns="91413" tIns="45707" rIns="91413" bIns="45707" rtlCol="0">
              <a:spAutoFit/>
            </a:bodyPr>
            <a:lstStyle/>
            <a:p>
              <a:pPr algn="ctr" defTabSz="1028392"/>
              <a:r>
                <a:rPr lang="en-US" altLang="zh-CN" sz="1200" b="1" dirty="0">
                  <a:solidFill>
                    <a:srgbClr val="FFFFFF"/>
                  </a:solidFill>
                  <a:latin typeface="微软雅黑"/>
                  <a:ea typeface="微软雅黑"/>
                </a:rPr>
                <a:t>4</a:t>
              </a:r>
              <a:endParaRPr lang="zh-CN" altLang="en-US" sz="1200" b="1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TextBox 106"/>
            <p:cNvSpPr txBox="1"/>
            <p:nvPr/>
          </p:nvSpPr>
          <p:spPr>
            <a:xfrm>
              <a:off x="572782" y="5096020"/>
              <a:ext cx="268288" cy="320449"/>
            </a:xfrm>
            <a:prstGeom prst="rect">
              <a:avLst/>
            </a:prstGeom>
            <a:solidFill>
              <a:srgbClr val="32A201"/>
            </a:solidFill>
          </p:spPr>
          <p:txBody>
            <a:bodyPr wrap="square" lIns="91413" tIns="45707" rIns="91413" bIns="45707" rtlCol="0">
              <a:spAutoFit/>
            </a:bodyPr>
            <a:lstStyle/>
            <a:p>
              <a:pPr algn="ctr" defTabSz="1028392"/>
              <a:r>
                <a:rPr lang="en-US" altLang="zh-CN" sz="1200" b="1" dirty="0">
                  <a:solidFill>
                    <a:srgbClr val="FFFFFF"/>
                  </a:solidFill>
                  <a:latin typeface="微软雅黑"/>
                  <a:ea typeface="微软雅黑"/>
                </a:rPr>
                <a:t>3</a:t>
              </a:r>
              <a:endParaRPr lang="zh-CN" altLang="en-US" sz="1200" b="1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4" name="TextBox 107"/>
            <p:cNvSpPr txBox="1"/>
            <p:nvPr/>
          </p:nvSpPr>
          <p:spPr>
            <a:xfrm>
              <a:off x="572782" y="4210724"/>
              <a:ext cx="268288" cy="320449"/>
            </a:xfrm>
            <a:prstGeom prst="rect">
              <a:avLst/>
            </a:prstGeom>
            <a:solidFill>
              <a:srgbClr val="32A201"/>
            </a:solidFill>
          </p:spPr>
          <p:txBody>
            <a:bodyPr wrap="square" lIns="91413" tIns="45707" rIns="91413" bIns="45707" rtlCol="0">
              <a:spAutoFit/>
            </a:bodyPr>
            <a:lstStyle/>
            <a:p>
              <a:pPr algn="ctr" defTabSz="1028392"/>
              <a:r>
                <a:rPr lang="en-US" altLang="zh-CN" sz="1200" b="1" dirty="0">
                  <a:solidFill>
                    <a:srgbClr val="FFFFFF"/>
                  </a:solidFill>
                  <a:latin typeface="微软雅黑"/>
                  <a:ea typeface="微软雅黑"/>
                </a:rPr>
                <a:t>2</a:t>
              </a:r>
              <a:endParaRPr lang="zh-CN" altLang="en-US" sz="1200" b="1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TextBox 108"/>
            <p:cNvSpPr txBox="1"/>
            <p:nvPr/>
          </p:nvSpPr>
          <p:spPr>
            <a:xfrm>
              <a:off x="572782" y="3325428"/>
              <a:ext cx="268288" cy="320449"/>
            </a:xfrm>
            <a:prstGeom prst="rect">
              <a:avLst/>
            </a:prstGeom>
            <a:solidFill>
              <a:srgbClr val="32A201"/>
            </a:solidFill>
          </p:spPr>
          <p:txBody>
            <a:bodyPr wrap="square" lIns="91413" tIns="45707" rIns="91413" bIns="45707" rtlCol="0">
              <a:spAutoFit/>
            </a:bodyPr>
            <a:lstStyle/>
            <a:p>
              <a:pPr algn="ctr" defTabSz="1028392"/>
              <a:r>
                <a:rPr lang="en-US" altLang="zh-CN" sz="1200" b="1" dirty="0">
                  <a:solidFill>
                    <a:srgbClr val="FFFFFF"/>
                  </a:solidFill>
                  <a:latin typeface="微软雅黑"/>
                  <a:ea typeface="微软雅黑"/>
                </a:rPr>
                <a:t>1</a:t>
              </a:r>
              <a:endParaRPr lang="zh-CN" altLang="en-US" sz="1200" b="1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2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  <p:sp>
        <p:nvSpPr>
          <p:cNvPr id="33" name="矩形 32"/>
          <p:cNvSpPr/>
          <p:nvPr/>
        </p:nvSpPr>
        <p:spPr>
          <a:xfrm>
            <a:off x="457200" y="1744727"/>
            <a:ext cx="3585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通过搜索路径看消费者决策过程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80542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442811"/>
              </p:ext>
            </p:extLst>
          </p:nvPr>
        </p:nvGraphicFramePr>
        <p:xfrm>
          <a:off x="515409" y="2256159"/>
          <a:ext cx="8171391" cy="4313087"/>
        </p:xfrm>
        <a:graphic>
          <a:graphicData uri="http://schemas.openxmlformats.org/drawingml/2006/table">
            <a:tbl>
              <a:tblPr firstRow="1">
                <a:tableStyleId>{8799B23B-EC83-4686-B30A-512413B5E67A}</a:tableStyleId>
              </a:tblPr>
              <a:tblGrid>
                <a:gridCol w="71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7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搜索路径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百分比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直接访问官网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23.3%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搜索本品词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官网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28.0%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搜索汽车词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汽车垂直 </a:t>
                      </a:r>
                      <a:r>
                        <a:rPr lang="en-US" altLang="zh-CN" sz="1200" u="none" strike="noStrike" dirty="0">
                          <a:effectLst/>
                        </a:rPr>
                        <a:t>+ </a:t>
                      </a:r>
                      <a:r>
                        <a:rPr lang="zh-CN" altLang="en-US" sz="1200" u="none" strike="noStrike" dirty="0">
                          <a:effectLst/>
                        </a:rPr>
                        <a:t>媒体网站（如图片、在线视频）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官网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10.5%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搜索本品词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仅汽车垂直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官网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10.5%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搜索本品</a:t>
                      </a:r>
                      <a:r>
                        <a:rPr lang="en-US" altLang="zh-CN" sz="1200" u="none" strike="noStrike" dirty="0">
                          <a:effectLst/>
                        </a:rPr>
                        <a:t>+</a:t>
                      </a:r>
                      <a:r>
                        <a:rPr lang="zh-CN" altLang="en-US" sz="1200" u="none" strike="noStrike" dirty="0">
                          <a:effectLst/>
                        </a:rPr>
                        <a:t>竞品词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官网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7.0%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搜索汽车词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汽车垂直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官网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3.3%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搜索本品词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汽车垂直 </a:t>
                      </a:r>
                      <a:r>
                        <a:rPr lang="en-US" altLang="zh-CN" sz="1200" u="none" strike="noStrike" dirty="0">
                          <a:effectLst/>
                        </a:rPr>
                        <a:t>+ </a:t>
                      </a:r>
                      <a:r>
                        <a:rPr lang="zh-CN" altLang="en-US" sz="1200" u="none" strike="noStrike" dirty="0">
                          <a:effectLst/>
                        </a:rPr>
                        <a:t>媒体网站（如图片、在线视频）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官网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3.3%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搜索本品</a:t>
                      </a:r>
                      <a:r>
                        <a:rPr lang="en-US" altLang="zh-CN" sz="1200" u="none" strike="noStrike" dirty="0">
                          <a:effectLst/>
                        </a:rPr>
                        <a:t>+</a:t>
                      </a:r>
                      <a:r>
                        <a:rPr lang="zh-CN" altLang="en-US" sz="1200" u="none" strike="noStrike" dirty="0">
                          <a:effectLst/>
                        </a:rPr>
                        <a:t>竞品词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汽车垂直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官网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2.5%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搜索汽车词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汽车垂直 </a:t>
                      </a:r>
                      <a:r>
                        <a:rPr lang="en-US" altLang="zh-CN" sz="1200" u="none" strike="noStrike" dirty="0">
                          <a:effectLst/>
                        </a:rPr>
                        <a:t>+ </a:t>
                      </a:r>
                      <a:r>
                        <a:rPr lang="zh-CN" altLang="en-US" sz="1200" u="none" strike="noStrike" dirty="0">
                          <a:effectLst/>
                        </a:rPr>
                        <a:t>互动网站（如</a:t>
                      </a:r>
                      <a:r>
                        <a:rPr lang="en-US" altLang="zh-CN" sz="1200" u="none" strike="noStrike" dirty="0">
                          <a:effectLst/>
                        </a:rPr>
                        <a:t>360</a:t>
                      </a:r>
                      <a:r>
                        <a:rPr lang="zh-CN" altLang="en-US" sz="1200" u="none" strike="noStrike" dirty="0">
                          <a:effectLst/>
                        </a:rPr>
                        <a:t>问答）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官网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2.5%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搜索汽车词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官网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2.5%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搜索竞品词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官网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1.3%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搜索本品</a:t>
                      </a:r>
                      <a:r>
                        <a:rPr lang="en-US" altLang="zh-CN" sz="1200" u="none" strike="noStrike" dirty="0">
                          <a:effectLst/>
                        </a:rPr>
                        <a:t>+</a:t>
                      </a:r>
                      <a:r>
                        <a:rPr lang="zh-CN" altLang="en-US" sz="1200" u="none" strike="noStrike" dirty="0">
                          <a:effectLst/>
                        </a:rPr>
                        <a:t>竞品词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竞品官网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官网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1.3%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搜索汽车词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官网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1.8%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搜索汽车词 </a:t>
                      </a:r>
                      <a:r>
                        <a:rPr lang="en-US" altLang="zh-CN" sz="1200" u="none" strike="noStrike">
                          <a:effectLst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</a:rPr>
                        <a:t>汽车垂直 </a:t>
                      </a:r>
                      <a:r>
                        <a:rPr lang="en-US" altLang="zh-CN" sz="1200" u="none" strike="noStrike">
                          <a:effectLst/>
                        </a:rPr>
                        <a:t>+ </a:t>
                      </a:r>
                      <a:r>
                        <a:rPr lang="zh-CN" altLang="en-US" sz="1200" u="none" strike="noStrike">
                          <a:effectLst/>
                        </a:rPr>
                        <a:t>竞品官网 </a:t>
                      </a:r>
                      <a:r>
                        <a:rPr lang="en-US" altLang="zh-CN" sz="1200" u="none" strike="noStrike">
                          <a:effectLst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</a:rPr>
                        <a:t>官网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0.8%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</a:rPr>
                        <a:t>搜索竞品词 </a:t>
                      </a:r>
                      <a:r>
                        <a:rPr lang="en-US" altLang="zh-CN" sz="1200" u="none" strike="noStrike">
                          <a:effectLst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</a:rPr>
                        <a:t>汽车垂直 </a:t>
                      </a:r>
                      <a:r>
                        <a:rPr lang="en-US" altLang="zh-CN" sz="1200" u="none" strike="noStrike">
                          <a:effectLst/>
                        </a:rPr>
                        <a:t>+ </a:t>
                      </a:r>
                      <a:r>
                        <a:rPr lang="zh-CN" altLang="en-US" sz="1200" u="none" strike="noStrike">
                          <a:effectLst/>
                        </a:rPr>
                        <a:t>媒体网站（如图片、在线视频） </a:t>
                      </a:r>
                      <a:r>
                        <a:rPr lang="en-US" altLang="zh-CN" sz="1200" u="none" strike="noStrike">
                          <a:effectLst/>
                        </a:rPr>
                        <a:t>+ </a:t>
                      </a:r>
                      <a:r>
                        <a:rPr lang="zh-CN" altLang="en-US" sz="1200" u="none" strike="noStrike">
                          <a:effectLst/>
                        </a:rPr>
                        <a:t>竞品官网 </a:t>
                      </a:r>
                      <a:r>
                        <a:rPr lang="en-US" altLang="zh-CN" sz="1200" u="none" strike="noStrike">
                          <a:effectLst/>
                        </a:rPr>
                        <a:t>-&gt; </a:t>
                      </a:r>
                      <a:r>
                        <a:rPr lang="zh-CN" altLang="en-US" sz="1200" u="none" strike="noStrike">
                          <a:effectLst/>
                        </a:rPr>
                        <a:t>官网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0.8%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搜索竞品词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汽车垂直 </a:t>
                      </a:r>
                      <a:r>
                        <a:rPr lang="en-US" altLang="zh-CN" sz="1200" u="none" strike="noStrike" dirty="0">
                          <a:effectLst/>
                        </a:rPr>
                        <a:t>+ </a:t>
                      </a:r>
                      <a:r>
                        <a:rPr lang="zh-CN" altLang="en-US" sz="1200" u="none" strike="noStrike" dirty="0">
                          <a:effectLst/>
                        </a:rPr>
                        <a:t>互动网站（如</a:t>
                      </a:r>
                      <a:r>
                        <a:rPr lang="en-US" altLang="zh-CN" sz="1200" u="none" strike="noStrike" dirty="0">
                          <a:effectLst/>
                        </a:rPr>
                        <a:t>360</a:t>
                      </a:r>
                      <a:r>
                        <a:rPr lang="zh-CN" altLang="en-US" sz="1200" u="none" strike="noStrike" dirty="0">
                          <a:effectLst/>
                        </a:rPr>
                        <a:t>问答） </a:t>
                      </a:r>
                      <a:r>
                        <a:rPr lang="en-US" altLang="zh-CN" sz="1200" u="none" strike="noStrike" dirty="0">
                          <a:effectLst/>
                        </a:rPr>
                        <a:t>-&gt; </a:t>
                      </a:r>
                      <a:r>
                        <a:rPr lang="zh-CN" altLang="en-US" sz="1200" u="none" strike="noStrike" dirty="0">
                          <a:effectLst/>
                        </a:rPr>
                        <a:t>官网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0.8%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  <p:sp>
        <p:nvSpPr>
          <p:cNvPr id="7" name="矩形 6"/>
          <p:cNvSpPr/>
          <p:nvPr/>
        </p:nvSpPr>
        <p:spPr>
          <a:xfrm>
            <a:off x="457200" y="1744727"/>
            <a:ext cx="3585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通过搜索路径看消费者决策过程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05425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250" y="1358711"/>
            <a:ext cx="869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通过单一用户路径辅助消费洞察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通过对一个用户全网路径分析，发现典型用户购车过程，通过官网留资电话和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CRM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后台数据匹配，发现该用户后续是否到店、成交，成交周期、最终转化及决策关键触点。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89640" y="3575470"/>
            <a:ext cx="1333500" cy="1285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成交？</a:t>
            </a:r>
            <a:endParaRPr lang="en-US" altLang="zh-CN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转化？</a:t>
            </a:r>
            <a:endParaRPr lang="en-US" altLang="zh-CN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关键触点？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50" y="6316366"/>
            <a:ext cx="8832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其他实践：</a:t>
            </a:r>
            <a:r>
              <a:rPr lang="en-US" altLang="zh-CN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通过用户浏览路径发现竞品趋势</a:t>
            </a:r>
            <a:r>
              <a:rPr lang="en-US" altLang="zh-CN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官网注册用户购车周期</a:t>
            </a:r>
            <a:r>
              <a:rPr lang="en-US" altLang="zh-CN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endParaRPr lang="en-US" dirty="0"/>
          </a:p>
        </p:txBody>
      </p:sp>
      <p:grpSp>
        <p:nvGrpSpPr>
          <p:cNvPr id="7" name="组 6"/>
          <p:cNvGrpSpPr/>
          <p:nvPr/>
        </p:nvGrpSpPr>
        <p:grpSpPr>
          <a:xfrm>
            <a:off x="532932" y="2627373"/>
            <a:ext cx="8153868" cy="3526873"/>
            <a:chOff x="107505" y="1479751"/>
            <a:chExt cx="8153868" cy="3526873"/>
          </a:xfrm>
        </p:grpSpPr>
        <p:sp>
          <p:nvSpPr>
            <p:cNvPr id="8" name="圆角矩形 7"/>
            <p:cNvSpPr/>
            <p:nvPr/>
          </p:nvSpPr>
          <p:spPr>
            <a:xfrm>
              <a:off x="107505" y="1480534"/>
              <a:ext cx="1393536" cy="611054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消费者</a:t>
              </a:r>
            </a:p>
          </p:txBody>
        </p:sp>
        <p:sp>
          <p:nvSpPr>
            <p:cNvPr id="9" name="右箭头 8"/>
            <p:cNvSpPr/>
            <p:nvPr/>
          </p:nvSpPr>
          <p:spPr>
            <a:xfrm>
              <a:off x="1501040" y="1716929"/>
              <a:ext cx="6760333" cy="118373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89102" y="1705262"/>
              <a:ext cx="119457" cy="11945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588447" y="1705262"/>
              <a:ext cx="119457" cy="11945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397405" y="1715845"/>
              <a:ext cx="119457" cy="11945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2123728" y="1486097"/>
              <a:ext cx="10081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6</a:t>
              </a:r>
              <a:r>
                <a:rPr lang="zh-CN" altLang="en-US" sz="900" dirty="0"/>
                <a:t>月</a:t>
              </a:r>
              <a:r>
                <a:rPr lang="en-US" altLang="zh-CN" sz="900" dirty="0"/>
                <a:t>5</a:t>
              </a:r>
              <a:r>
                <a:rPr lang="zh-CN" altLang="en-US" sz="900" dirty="0"/>
                <a:t>号</a:t>
              </a:r>
            </a:p>
          </p:txBody>
        </p:sp>
        <p:sp>
          <p:nvSpPr>
            <p:cNvPr id="14" name="矩形标注 13"/>
            <p:cNvSpPr/>
            <p:nvPr/>
          </p:nvSpPr>
          <p:spPr>
            <a:xfrm>
              <a:off x="1979840" y="1849388"/>
              <a:ext cx="1152000" cy="432000"/>
            </a:xfrm>
            <a:prstGeom prst="wedgeRectCallout">
              <a:avLst>
                <a:gd name="adj1" fmla="val -20136"/>
                <a:gd name="adj2" fmla="val -4748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百度搜索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官网</a:t>
              </a: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3419872" y="1489348"/>
              <a:ext cx="10081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6</a:t>
              </a:r>
              <a:r>
                <a:rPr lang="zh-CN" altLang="en-US" sz="900" dirty="0"/>
                <a:t>月</a:t>
              </a:r>
              <a:r>
                <a:rPr lang="en-US" altLang="zh-CN" sz="900" dirty="0"/>
                <a:t>5</a:t>
              </a:r>
              <a:r>
                <a:rPr lang="zh-CN" altLang="en-US" sz="900" dirty="0"/>
                <a:t>号</a:t>
              </a:r>
            </a:p>
          </p:txBody>
        </p:sp>
        <p:sp>
          <p:nvSpPr>
            <p:cNvPr id="16" name="矩形标注 15"/>
            <p:cNvSpPr/>
            <p:nvPr/>
          </p:nvSpPr>
          <p:spPr>
            <a:xfrm>
              <a:off x="3155497" y="1885014"/>
              <a:ext cx="1152000" cy="432000"/>
            </a:xfrm>
            <a:prstGeom prst="wedgeRectCallout">
              <a:avLst>
                <a:gd name="adj1" fmla="val -20136"/>
                <a:gd name="adj2" fmla="val -4748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官网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车型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定制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4623752" y="1491029"/>
              <a:ext cx="10081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6</a:t>
              </a:r>
              <a:r>
                <a:rPr lang="zh-CN" altLang="en-US" sz="900" dirty="0"/>
                <a:t>月</a:t>
              </a:r>
              <a:r>
                <a:rPr lang="en-US" altLang="zh-CN" sz="900" dirty="0"/>
                <a:t>5</a:t>
              </a:r>
              <a:r>
                <a:rPr lang="zh-CN" altLang="en-US" sz="900" dirty="0"/>
                <a:t>号</a:t>
              </a:r>
            </a:p>
          </p:txBody>
        </p:sp>
        <p:sp>
          <p:nvSpPr>
            <p:cNvPr id="18" name="矩形标注 17"/>
            <p:cNvSpPr/>
            <p:nvPr/>
          </p:nvSpPr>
          <p:spPr>
            <a:xfrm>
              <a:off x="4359377" y="1886695"/>
              <a:ext cx="1152000" cy="432000"/>
            </a:xfrm>
            <a:prstGeom prst="wedgeRectCallout">
              <a:avLst>
                <a:gd name="adj1" fmla="val -20136"/>
                <a:gd name="adj2" fmla="val -4748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官网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车型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定制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815920" y="1705372"/>
              <a:ext cx="119457" cy="11945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0" name="TextBox 23"/>
            <p:cNvSpPr txBox="1"/>
            <p:nvPr/>
          </p:nvSpPr>
          <p:spPr>
            <a:xfrm>
              <a:off x="5940152" y="1491029"/>
              <a:ext cx="10081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6</a:t>
              </a:r>
              <a:r>
                <a:rPr lang="zh-CN" altLang="en-US" sz="900" dirty="0"/>
                <a:t>月</a:t>
              </a:r>
              <a:r>
                <a:rPr lang="en-US" altLang="zh-CN" sz="900" dirty="0"/>
                <a:t>5</a:t>
              </a:r>
              <a:r>
                <a:rPr lang="zh-CN" altLang="en-US" sz="900" dirty="0"/>
                <a:t>号</a:t>
              </a:r>
            </a:p>
          </p:txBody>
        </p:sp>
        <p:sp>
          <p:nvSpPr>
            <p:cNvPr id="21" name="矩形标注 20"/>
            <p:cNvSpPr/>
            <p:nvPr/>
          </p:nvSpPr>
          <p:spPr>
            <a:xfrm>
              <a:off x="5675777" y="1886695"/>
              <a:ext cx="1152000" cy="432000"/>
            </a:xfrm>
            <a:prstGeom prst="wedgeRectCallout">
              <a:avLst>
                <a:gd name="adj1" fmla="val -20136"/>
                <a:gd name="adj2" fmla="val -4748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官网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自由享金融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132320" y="1705372"/>
              <a:ext cx="119457" cy="11945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3" name="矩形标注 22"/>
            <p:cNvSpPr/>
            <p:nvPr/>
          </p:nvSpPr>
          <p:spPr>
            <a:xfrm>
              <a:off x="6940862" y="1886695"/>
              <a:ext cx="1152000" cy="432000"/>
            </a:xfrm>
            <a:prstGeom prst="wedgeRectCallout">
              <a:avLst>
                <a:gd name="adj1" fmla="val -20136"/>
                <a:gd name="adj2" fmla="val -4748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易车网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奥迪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Q5</a:t>
              </a:r>
            </a:p>
          </p:txBody>
        </p:sp>
        <p:sp>
          <p:nvSpPr>
            <p:cNvPr id="24" name="TextBox 27"/>
            <p:cNvSpPr txBox="1"/>
            <p:nvPr/>
          </p:nvSpPr>
          <p:spPr>
            <a:xfrm>
              <a:off x="7164288" y="1479751"/>
              <a:ext cx="10081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6</a:t>
              </a:r>
              <a:r>
                <a:rPr lang="zh-CN" altLang="en-US" sz="900" dirty="0"/>
                <a:t>月</a:t>
              </a:r>
              <a:r>
                <a:rPr lang="en-US" altLang="zh-CN" sz="900" dirty="0"/>
                <a:t>6</a:t>
              </a:r>
              <a:r>
                <a:rPr lang="zh-CN" altLang="en-US" sz="900" dirty="0"/>
                <a:t>号</a:t>
              </a:r>
            </a:p>
          </p:txBody>
        </p:sp>
        <p:sp>
          <p:nvSpPr>
            <p:cNvPr id="25" name="矩形 24"/>
            <p:cNvSpPr/>
            <p:nvPr/>
          </p:nvSpPr>
          <p:spPr>
            <a:xfrm rot="16200000">
              <a:off x="7530425" y="2431549"/>
              <a:ext cx="1382246" cy="457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右箭头 25"/>
            <p:cNvSpPr/>
            <p:nvPr/>
          </p:nvSpPr>
          <p:spPr>
            <a:xfrm flipH="1">
              <a:off x="1071033" y="3043627"/>
              <a:ext cx="7181679" cy="130924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476943" y="3062209"/>
              <a:ext cx="119457" cy="11945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8" name="矩形标注 27"/>
            <p:cNvSpPr/>
            <p:nvPr/>
          </p:nvSpPr>
          <p:spPr>
            <a:xfrm>
              <a:off x="7020400" y="3233059"/>
              <a:ext cx="1152000" cy="432000"/>
            </a:xfrm>
            <a:prstGeom prst="wedgeRectCallout">
              <a:avLst>
                <a:gd name="adj1" fmla="val -20136"/>
                <a:gd name="adj2" fmla="val -4748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易车网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路虎揽胜极光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34"/>
            <p:cNvSpPr txBox="1"/>
            <p:nvPr/>
          </p:nvSpPr>
          <p:spPr>
            <a:xfrm>
              <a:off x="5958193" y="2842692"/>
              <a:ext cx="10081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6</a:t>
              </a:r>
              <a:r>
                <a:rPr lang="zh-CN" altLang="en-US" sz="900" dirty="0"/>
                <a:t>月</a:t>
              </a:r>
              <a:r>
                <a:rPr lang="en-US" altLang="zh-CN" sz="900" dirty="0"/>
                <a:t>6</a:t>
              </a:r>
              <a:r>
                <a:rPr lang="zh-CN" altLang="en-US" sz="900" dirty="0"/>
                <a:t>号</a:t>
              </a:r>
            </a:p>
          </p:txBody>
        </p:sp>
        <p:sp>
          <p:nvSpPr>
            <p:cNvPr id="30" name="矩形标注 29"/>
            <p:cNvSpPr/>
            <p:nvPr/>
          </p:nvSpPr>
          <p:spPr>
            <a:xfrm>
              <a:off x="5724128" y="3233059"/>
              <a:ext cx="1152000" cy="432000"/>
            </a:xfrm>
            <a:prstGeom prst="wedgeRectCallout">
              <a:avLst>
                <a:gd name="adj1" fmla="val -20136"/>
                <a:gd name="adj2" fmla="val -4748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官网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车型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定制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180671" y="3051025"/>
              <a:ext cx="119457" cy="11945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2" name="TextBox 37"/>
            <p:cNvSpPr txBox="1"/>
            <p:nvPr/>
          </p:nvSpPr>
          <p:spPr>
            <a:xfrm>
              <a:off x="7236296" y="2842692"/>
              <a:ext cx="10081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6</a:t>
              </a:r>
              <a:r>
                <a:rPr lang="zh-CN" altLang="en-US" sz="900" dirty="0"/>
                <a:t>月</a:t>
              </a:r>
              <a:r>
                <a:rPr lang="en-US" altLang="zh-CN" sz="900" dirty="0"/>
                <a:t>6</a:t>
              </a:r>
              <a:r>
                <a:rPr lang="zh-CN" altLang="en-US" sz="900" dirty="0"/>
                <a:t>号</a:t>
              </a:r>
            </a:p>
          </p:txBody>
        </p:sp>
        <p:sp>
          <p:nvSpPr>
            <p:cNvPr id="33" name="TextBox 38"/>
            <p:cNvSpPr txBox="1"/>
            <p:nvPr/>
          </p:nvSpPr>
          <p:spPr>
            <a:xfrm>
              <a:off x="4518033" y="2827221"/>
              <a:ext cx="10081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6</a:t>
              </a:r>
              <a:r>
                <a:rPr lang="zh-CN" altLang="en-US" sz="900" dirty="0"/>
                <a:t>月</a:t>
              </a:r>
              <a:r>
                <a:rPr lang="en-US" altLang="zh-CN" sz="900" dirty="0"/>
                <a:t>6</a:t>
              </a:r>
              <a:r>
                <a:rPr lang="zh-CN" altLang="en-US" sz="900" dirty="0"/>
                <a:t>号</a:t>
              </a:r>
            </a:p>
          </p:txBody>
        </p:sp>
        <p:sp>
          <p:nvSpPr>
            <p:cNvPr id="34" name="矩形标注 33"/>
            <p:cNvSpPr/>
            <p:nvPr/>
          </p:nvSpPr>
          <p:spPr>
            <a:xfrm>
              <a:off x="4283968" y="3217588"/>
              <a:ext cx="1152000" cy="432000"/>
            </a:xfrm>
            <a:prstGeom prst="wedgeRectCallout">
              <a:avLst>
                <a:gd name="adj1" fmla="val -20136"/>
                <a:gd name="adj2" fmla="val -4748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官网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注册预约试驾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740511" y="3035554"/>
              <a:ext cx="119457" cy="11945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6" name="TextBox 41"/>
            <p:cNvSpPr txBox="1"/>
            <p:nvPr/>
          </p:nvSpPr>
          <p:spPr>
            <a:xfrm>
              <a:off x="3059832" y="2827221"/>
              <a:ext cx="10081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6</a:t>
              </a:r>
              <a:r>
                <a:rPr lang="zh-CN" altLang="en-US" sz="900" dirty="0"/>
                <a:t>月</a:t>
              </a:r>
              <a:r>
                <a:rPr lang="en-US" altLang="zh-CN" sz="900" dirty="0"/>
                <a:t>25</a:t>
              </a:r>
              <a:r>
                <a:rPr lang="zh-CN" altLang="en-US" sz="900" dirty="0"/>
                <a:t>号</a:t>
              </a:r>
            </a:p>
          </p:txBody>
        </p:sp>
        <p:sp>
          <p:nvSpPr>
            <p:cNvPr id="37" name="矩形标注 36"/>
            <p:cNvSpPr/>
            <p:nvPr/>
          </p:nvSpPr>
          <p:spPr>
            <a:xfrm>
              <a:off x="2825767" y="3217588"/>
              <a:ext cx="1152000" cy="432000"/>
            </a:xfrm>
            <a:prstGeom prst="wedgeRectCallout">
              <a:avLst>
                <a:gd name="adj1" fmla="val -20136"/>
                <a:gd name="adj2" fmla="val -4748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百度搜索</a:t>
              </a: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282310" y="3035554"/>
              <a:ext cx="119457" cy="11945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9" name="TextBox 46"/>
            <p:cNvSpPr txBox="1"/>
            <p:nvPr/>
          </p:nvSpPr>
          <p:spPr>
            <a:xfrm>
              <a:off x="1608262" y="2864450"/>
              <a:ext cx="10081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6</a:t>
              </a:r>
              <a:r>
                <a:rPr lang="zh-CN" altLang="en-US" sz="900" dirty="0"/>
                <a:t>月</a:t>
              </a:r>
              <a:r>
                <a:rPr lang="en-US" altLang="zh-CN" sz="900" dirty="0"/>
                <a:t>25</a:t>
              </a:r>
              <a:r>
                <a:rPr lang="zh-CN" altLang="en-US" sz="900" dirty="0"/>
                <a:t>号</a:t>
              </a:r>
            </a:p>
          </p:txBody>
        </p:sp>
        <p:sp>
          <p:nvSpPr>
            <p:cNvPr id="40" name="矩形标注 39"/>
            <p:cNvSpPr/>
            <p:nvPr/>
          </p:nvSpPr>
          <p:spPr>
            <a:xfrm>
              <a:off x="1374197" y="3254817"/>
              <a:ext cx="1152000" cy="432000"/>
            </a:xfrm>
            <a:prstGeom prst="wedgeRectCallout">
              <a:avLst>
                <a:gd name="adj1" fmla="val -20136"/>
                <a:gd name="adj2" fmla="val -4748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官网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车型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内饰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830740" y="3072783"/>
              <a:ext cx="119457" cy="11945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2" name="TextBox 49"/>
            <p:cNvSpPr txBox="1"/>
            <p:nvPr/>
          </p:nvSpPr>
          <p:spPr>
            <a:xfrm>
              <a:off x="199995" y="2137420"/>
              <a:ext cx="1491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注册周期：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</a:t>
              </a:r>
            </a:p>
          </p:txBody>
        </p:sp>
        <p:sp>
          <p:nvSpPr>
            <p:cNvPr id="43" name="TextBox 51"/>
            <p:cNvSpPr txBox="1"/>
            <p:nvPr/>
          </p:nvSpPr>
          <p:spPr>
            <a:xfrm>
              <a:off x="199995" y="4000576"/>
              <a:ext cx="8044413" cy="3077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购车路径：搜索引擎→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Jeep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官网→垂直网站→搜索引擎→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Jeep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官网</a:t>
              </a:r>
            </a:p>
          </p:txBody>
        </p:sp>
        <p:sp>
          <p:nvSpPr>
            <p:cNvPr id="44" name="TextBox 45"/>
            <p:cNvSpPr txBox="1"/>
            <p:nvPr/>
          </p:nvSpPr>
          <p:spPr>
            <a:xfrm>
              <a:off x="199995" y="4404408"/>
              <a:ext cx="8052717" cy="6022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发现：在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P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品牌下两款车型中进行反复比较，最终选择注册车型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试驾；注册后持观望和比较心态继续关注类似价位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SUV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737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内容占位符 2"/>
          <p:cNvSpPr txBox="1">
            <a:spLocks/>
          </p:cNvSpPr>
          <p:nvPr/>
        </p:nvSpPr>
        <p:spPr>
          <a:xfrm>
            <a:off x="192325" y="3646699"/>
            <a:ext cx="7595315" cy="475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CN" dirty="0">
                <a:solidFill>
                  <a:prstClr val="white">
                    <a:tint val="75000"/>
                  </a:prstClr>
                </a:solidFill>
              </a:rPr>
              <a:t>【</a:t>
            </a:r>
            <a:r>
              <a:rPr kumimoji="1" lang="zh-CN" altLang="en-US" dirty="0">
                <a:solidFill>
                  <a:prstClr val="white">
                    <a:tint val="75000"/>
                  </a:prstClr>
                </a:solidFill>
              </a:rPr>
              <a:t>接下来</a:t>
            </a:r>
            <a:r>
              <a:rPr kumimoji="1" lang="en-US" altLang="zh-CN" dirty="0">
                <a:solidFill>
                  <a:prstClr val="white">
                    <a:tint val="75000"/>
                  </a:prstClr>
                </a:solidFill>
              </a:rPr>
              <a:t>….】</a:t>
            </a:r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实践案例 </a:t>
            </a:r>
          </a:p>
        </p:txBody>
      </p:sp>
    </p:spTree>
    <p:extLst>
      <p:ext uri="{BB962C8B-B14F-4D97-AF65-F5344CB8AC3E}">
        <p14:creationId xmlns:p14="http://schemas.microsoft.com/office/powerpoint/2010/main" val="2486819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692696"/>
            <a:ext cx="7992888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① 加入移动端 数据，跨屏追踪</a:t>
            </a:r>
            <a:br>
              <a:rPr lang="zh-CN" altLang="en-US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lang="zh-CN" altLang="en-US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② 特定重点媒体平台下钻</a:t>
            </a:r>
            <a:br>
              <a:rPr lang="zh-CN" altLang="en-US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lang="zh-CN" altLang="en-US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③ 特定人群下钻分析</a:t>
            </a:r>
            <a:endParaRPr lang="en-US" sz="20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8699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内容占位符 2"/>
          <p:cNvSpPr txBox="1">
            <a:spLocks/>
          </p:cNvSpPr>
          <p:nvPr/>
        </p:nvSpPr>
        <p:spPr>
          <a:xfrm>
            <a:off x="192325" y="3646699"/>
            <a:ext cx="7595315" cy="475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zh-CN" altLang="en-US" dirty="0">
                <a:solidFill>
                  <a:prstClr val="white">
                    <a:tint val="75000"/>
                  </a:prstClr>
                </a:solidFill>
              </a:rPr>
              <a:t>对某件商品的价格是否敏感？</a:t>
            </a:r>
            <a:endParaRPr kumimoji="1" lang="en-US" altLang="zh-CN" dirty="0">
              <a:solidFill>
                <a:prstClr val="white">
                  <a:tint val="75000"/>
                </a:prstClr>
              </a:solidFill>
            </a:endParaRPr>
          </a:p>
          <a:p>
            <a:pPr algn="l"/>
            <a:r>
              <a:rPr kumimoji="1" lang="zh-CN" altLang="en-US" sz="2800" dirty="0">
                <a:solidFill>
                  <a:prstClr val="white">
                    <a:tint val="75000"/>
                  </a:prstClr>
                </a:solidFill>
              </a:rPr>
              <a:t>富裕程度、急需程度、认知程度、投入成本</a:t>
            </a:r>
            <a:endParaRPr kumimoji="1" lang="en-US" altLang="zh-CN" sz="2800" dirty="0">
              <a:solidFill>
                <a:prstClr val="white">
                  <a:tint val="75000"/>
                </a:prstClr>
              </a:solidFill>
            </a:endParaRPr>
          </a:p>
          <a:p>
            <a:pPr algn="l"/>
            <a:endParaRPr kumimoji="1" lang="en-US" altLang="zh-CN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消费者剩余与差异化定价</a:t>
            </a:r>
            <a:endParaRPr kumimoji="1" lang="zh-CN" altLang="en-US" sz="2800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7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内容占位符 2"/>
          <p:cNvSpPr txBox="1">
            <a:spLocks/>
          </p:cNvSpPr>
          <p:nvPr/>
        </p:nvSpPr>
        <p:spPr>
          <a:xfrm>
            <a:off x="192325" y="3646699"/>
            <a:ext cx="7595315" cy="475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CN" sz="2800" dirty="0">
                <a:solidFill>
                  <a:prstClr val="white">
                    <a:tint val="75000"/>
                  </a:prstClr>
                </a:solidFill>
              </a:rPr>
              <a:t>1</a:t>
            </a:r>
            <a:r>
              <a:rPr kumimoji="1" lang="zh-CN" altLang="en-US" sz="2800" dirty="0">
                <a:solidFill>
                  <a:prstClr val="white">
                    <a:tint val="75000"/>
                  </a:prstClr>
                </a:solidFill>
              </a:rPr>
              <a:t>、甲看到</a:t>
            </a:r>
            <a:r>
              <a:rPr kumimoji="1" lang="en-US" altLang="zh-CN" sz="2800" dirty="0">
                <a:solidFill>
                  <a:prstClr val="white">
                    <a:tint val="75000"/>
                  </a:prstClr>
                </a:solidFill>
              </a:rPr>
              <a:t>10000</a:t>
            </a:r>
            <a:r>
              <a:rPr kumimoji="1" lang="zh-CN" altLang="en-US" sz="2800" dirty="0">
                <a:solidFill>
                  <a:prstClr val="white">
                    <a:tint val="75000"/>
                  </a:prstClr>
                </a:solidFill>
              </a:rPr>
              <a:t>，乙看到</a:t>
            </a:r>
            <a:r>
              <a:rPr kumimoji="1" lang="en-US" altLang="zh-CN" sz="2800" dirty="0">
                <a:solidFill>
                  <a:prstClr val="white">
                    <a:tint val="75000"/>
                  </a:prstClr>
                </a:solidFill>
              </a:rPr>
              <a:t>8000</a:t>
            </a:r>
            <a:r>
              <a:rPr kumimoji="1" lang="zh-CN" altLang="en-US" sz="2800" dirty="0">
                <a:solidFill>
                  <a:prstClr val="white">
                    <a:tint val="75000"/>
                  </a:prstClr>
                </a:solidFill>
              </a:rPr>
              <a:t>？</a:t>
            </a:r>
            <a:endParaRPr kumimoji="1" lang="en-US" altLang="zh-CN" sz="2800" dirty="0">
              <a:solidFill>
                <a:prstClr val="white">
                  <a:tint val="75000"/>
                </a:prstClr>
              </a:solidFill>
            </a:endParaRPr>
          </a:p>
          <a:p>
            <a:pPr algn="l"/>
            <a:r>
              <a:rPr kumimoji="1" lang="en-US" altLang="zh-CN" sz="2800" dirty="0">
                <a:solidFill>
                  <a:prstClr val="white">
                    <a:tint val="75000"/>
                  </a:prstClr>
                </a:solidFill>
              </a:rPr>
              <a:t>2</a:t>
            </a:r>
            <a:r>
              <a:rPr kumimoji="1" lang="zh-CN" altLang="en-US" sz="2800" dirty="0">
                <a:solidFill>
                  <a:prstClr val="white">
                    <a:tint val="75000"/>
                  </a:prstClr>
                </a:solidFill>
              </a:rPr>
              <a:t>、大家都看到</a:t>
            </a:r>
            <a:r>
              <a:rPr kumimoji="1" lang="en-US" altLang="zh-CN" sz="2800" dirty="0">
                <a:solidFill>
                  <a:prstClr val="white">
                    <a:tint val="75000"/>
                  </a:prstClr>
                </a:solidFill>
              </a:rPr>
              <a:t>11000</a:t>
            </a:r>
            <a:r>
              <a:rPr kumimoji="1" lang="zh-CN" altLang="en-US" sz="2800" dirty="0">
                <a:solidFill>
                  <a:prstClr val="white">
                    <a:tint val="75000"/>
                  </a:prstClr>
                </a:solidFill>
              </a:rPr>
              <a:t>，甲乙抽奖，甲抽到</a:t>
            </a:r>
            <a:r>
              <a:rPr kumimoji="1" lang="en-US" altLang="zh-CN" sz="2800" dirty="0">
                <a:solidFill>
                  <a:prstClr val="white">
                    <a:tint val="75000"/>
                  </a:prstClr>
                </a:solidFill>
              </a:rPr>
              <a:t>1000</a:t>
            </a:r>
            <a:r>
              <a:rPr kumimoji="1" lang="zh-CN" altLang="en-US" sz="2800" dirty="0">
                <a:solidFill>
                  <a:prstClr val="white">
                    <a:tint val="75000"/>
                  </a:prstClr>
                </a:solidFill>
              </a:rPr>
              <a:t>元抵用券，乙抽到</a:t>
            </a:r>
            <a:r>
              <a:rPr kumimoji="1" lang="en-US" altLang="zh-CN" sz="2800" dirty="0">
                <a:solidFill>
                  <a:prstClr val="white">
                    <a:tint val="75000"/>
                  </a:prstClr>
                </a:solidFill>
              </a:rPr>
              <a:t>3000</a:t>
            </a:r>
            <a:r>
              <a:rPr kumimoji="1" lang="zh-CN" altLang="en-US" sz="2800" dirty="0">
                <a:solidFill>
                  <a:prstClr val="white">
                    <a:tint val="75000"/>
                  </a:prstClr>
                </a:solidFill>
              </a:rPr>
              <a:t>元抵用券。</a:t>
            </a:r>
            <a:endParaRPr kumimoji="1" lang="en-US" altLang="zh-CN" sz="28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亚马逊</a:t>
            </a:r>
            <a:r>
              <a:rPr kumimoji="1" lang="en-US" altLang="zh-CN" sz="2800" dirty="0">
                <a:solidFill>
                  <a:srgbClr val="FFFFFF"/>
                </a:solidFill>
              </a:rPr>
              <a:t>MAC</a:t>
            </a:r>
            <a:r>
              <a:rPr kumimoji="1" lang="zh-CN" altLang="en-US" sz="2800" dirty="0">
                <a:solidFill>
                  <a:srgbClr val="FFFFFF"/>
                </a:solidFill>
              </a:rPr>
              <a:t>案例的个性化定价</a:t>
            </a:r>
            <a:endParaRPr kumimoji="1" lang="zh-CN" altLang="en-US" sz="2800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72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内容占位符 2"/>
          <p:cNvSpPr txBox="1">
            <a:spLocks/>
          </p:cNvSpPr>
          <p:nvPr/>
        </p:nvSpPr>
        <p:spPr>
          <a:xfrm>
            <a:off x="192325" y="3646699"/>
            <a:ext cx="7595315" cy="475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zh-CN" altLang="en-US" sz="2400" dirty="0">
                <a:solidFill>
                  <a:prstClr val="white">
                    <a:tint val="75000"/>
                  </a:prstClr>
                </a:solidFill>
              </a:rPr>
              <a:t>个性化推荐方式向用户推介某种商品，进一步确定他对产品的价格敏感程度，利用合适产品手段相对灵活的操纵价格。</a:t>
            </a:r>
            <a:endParaRPr kumimoji="1" lang="en-US" altLang="zh-CN" sz="2400" dirty="0">
              <a:solidFill>
                <a:prstClr val="white">
                  <a:tint val="75000"/>
                </a:prstClr>
              </a:solidFill>
            </a:endParaRPr>
          </a:p>
          <a:p>
            <a:pPr algn="l"/>
            <a:r>
              <a:rPr kumimoji="1" lang="zh-CN" altLang="en-US" sz="2400" dirty="0">
                <a:solidFill>
                  <a:prstClr val="white">
                    <a:tint val="75000"/>
                  </a:prstClr>
                </a:solidFill>
              </a:rPr>
              <a:t>数据引导销售</a:t>
            </a:r>
            <a:r>
              <a:rPr kumimoji="1" lang="en-US" altLang="zh-CN" sz="2400" dirty="0">
                <a:solidFill>
                  <a:prstClr val="white">
                    <a:tint val="75000"/>
                  </a:prstClr>
                </a:solidFill>
              </a:rPr>
              <a:t>-</a:t>
            </a:r>
            <a:r>
              <a:rPr kumimoji="1" lang="zh-CN" altLang="en-US" sz="2400" dirty="0">
                <a:solidFill>
                  <a:prstClr val="white">
                    <a:tint val="75000"/>
                  </a:prstClr>
                </a:solidFill>
              </a:rPr>
              <a:t>主动帮助销售</a:t>
            </a:r>
            <a:r>
              <a:rPr kumimoji="1" lang="en-US" altLang="zh-CN" sz="2400" dirty="0">
                <a:solidFill>
                  <a:prstClr val="white">
                    <a:tint val="75000"/>
                  </a:prstClr>
                </a:solidFill>
              </a:rPr>
              <a:t>-</a:t>
            </a:r>
            <a:r>
              <a:rPr kumimoji="1" lang="zh-CN" altLang="en-US" sz="2400" dirty="0">
                <a:solidFill>
                  <a:prstClr val="white">
                    <a:tint val="75000"/>
                  </a:prstClr>
                </a:solidFill>
              </a:rPr>
              <a:t>主导销售。</a:t>
            </a:r>
            <a:endParaRPr kumimoji="1" lang="en-US" altLang="zh-CN" sz="24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未来大数据的赌场精算化</a:t>
            </a:r>
            <a:endParaRPr kumimoji="1" lang="zh-CN" altLang="en-US" sz="2800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CN" altLang="en-US" sz="2800" dirty="0"/>
              <a:t>一个：</a:t>
            </a:r>
            <a:r>
              <a:rPr kumimoji="1" lang="zh-CN" altLang="en-US" sz="2800" dirty="0">
                <a:solidFill>
                  <a:schemeClr val="accent3"/>
                </a:solidFill>
              </a:rPr>
              <a:t>理论模型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r>
              <a:rPr kumimoji="1" lang="zh-CN" altLang="en-US" sz="2800" b="1" dirty="0"/>
              <a:t>受众理论：</a:t>
            </a: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r>
              <a:rPr kumimoji="1" lang="zh-CN" altLang="en-US" sz="2800" b="1" dirty="0"/>
              <a:t>传受双方改变，“打”到的难度系数增加</a:t>
            </a:r>
            <a:endParaRPr kumimoji="1"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935537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内容占位符 2"/>
          <p:cNvSpPr txBox="1">
            <a:spLocks/>
          </p:cNvSpPr>
          <p:nvPr/>
        </p:nvSpPr>
        <p:spPr>
          <a:xfrm>
            <a:off x="192325" y="3646699"/>
            <a:ext cx="7595315" cy="475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CN" dirty="0">
                <a:solidFill>
                  <a:prstClr val="white">
                    <a:tint val="75000"/>
                  </a:prstClr>
                </a:solidFill>
              </a:rPr>
              <a:t>【</a:t>
            </a:r>
            <a:r>
              <a:rPr kumimoji="1" lang="zh-CN" altLang="en-US" dirty="0">
                <a:solidFill>
                  <a:prstClr val="white">
                    <a:tint val="75000"/>
                  </a:prstClr>
                </a:solidFill>
              </a:rPr>
              <a:t>吐槽</a:t>
            </a:r>
            <a:r>
              <a:rPr kumimoji="1" lang="en-US" altLang="zh-CN" dirty="0">
                <a:solidFill>
                  <a:prstClr val="white">
                    <a:tint val="75000"/>
                  </a:prstClr>
                </a:solidFill>
              </a:rPr>
              <a:t>Time】</a:t>
            </a:r>
          </a:p>
        </p:txBody>
      </p:sp>
      <p:sp>
        <p:nvSpPr>
          <p:cNvPr id="71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chemeClr val="accent3"/>
                </a:solidFill>
              </a:rPr>
              <a:t>品牌主的自白</a:t>
            </a:r>
          </a:p>
        </p:txBody>
      </p:sp>
    </p:spTree>
    <p:extLst>
      <p:ext uri="{BB962C8B-B14F-4D97-AF65-F5344CB8AC3E}">
        <p14:creationId xmlns:p14="http://schemas.microsoft.com/office/powerpoint/2010/main" val="237627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CN" altLang="en-US" sz="2800" dirty="0"/>
              <a:t>一个：</a:t>
            </a:r>
            <a:r>
              <a:rPr kumimoji="1" lang="zh-CN" altLang="en-US" sz="2800" dirty="0">
                <a:solidFill>
                  <a:schemeClr val="accent3"/>
                </a:solidFill>
              </a:rPr>
              <a:t>理论模型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r>
              <a:rPr kumimoji="1" lang="zh-CN" altLang="en-US" sz="2800" b="1" dirty="0"/>
              <a:t>信息生产：</a:t>
            </a: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r>
              <a:rPr kumimoji="1" lang="zh-CN" altLang="en-US" sz="2800" b="1" dirty="0"/>
              <a:t>口口传播阶段、大众传播阶段、社会化传播阶段</a:t>
            </a:r>
            <a:endParaRPr kumimoji="1"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28287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CN" altLang="en-US" sz="2800" dirty="0"/>
              <a:t>一个：</a:t>
            </a:r>
            <a:r>
              <a:rPr kumimoji="1" lang="zh-CN" altLang="en-US" sz="2800" dirty="0">
                <a:solidFill>
                  <a:schemeClr val="accent3"/>
                </a:solidFill>
              </a:rPr>
              <a:t>理论模型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r>
              <a:rPr kumimoji="1" lang="zh-CN" altLang="en-US" sz="2800" b="1" dirty="0"/>
              <a:t>媒介地位：</a:t>
            </a: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r>
              <a:rPr kumimoji="1" lang="zh-CN" altLang="en-US" sz="2800" b="1" dirty="0"/>
              <a:t>必须重新审视效果评估！</a:t>
            </a:r>
            <a:endParaRPr kumimoji="1"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422386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理论模型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r>
              <a:rPr kumimoji="1" lang="en-US" altLang="zh-CN" sz="2800" b="1" dirty="0"/>
              <a:t>【</a:t>
            </a:r>
            <a:r>
              <a:rPr kumimoji="1" lang="zh-CN" altLang="en-US" sz="2800" b="1" dirty="0"/>
              <a:t>大数据</a:t>
            </a:r>
            <a:r>
              <a:rPr kumimoji="1" lang="en-US" altLang="zh-CN" sz="2800" b="1" dirty="0"/>
              <a:t>VS</a:t>
            </a:r>
            <a:r>
              <a:rPr kumimoji="1" lang="zh-CN" altLang="en-US" sz="2800" b="1" dirty="0"/>
              <a:t>传统评估：哪些未知和机会</a:t>
            </a:r>
            <a:r>
              <a:rPr kumimoji="1" lang="en-US" altLang="zh-CN" sz="2800" b="1" dirty="0"/>
              <a:t>】</a:t>
            </a:r>
          </a:p>
          <a:p>
            <a:pPr marL="0" indent="0">
              <a:buNone/>
            </a:pPr>
            <a:endParaRPr kumimoji="1" lang="en-US" altLang="zh-CN" sz="2800" b="1" dirty="0"/>
          </a:p>
          <a:p>
            <a:r>
              <a:rPr kumimoji="1" lang="zh-CN" altLang="en-US" sz="2000" b="1" dirty="0"/>
              <a:t>技术问题</a:t>
            </a:r>
            <a:endParaRPr kumimoji="1" lang="en-US" altLang="zh-CN" sz="2000" b="1" dirty="0"/>
          </a:p>
          <a:p>
            <a:r>
              <a:rPr kumimoji="1" lang="zh-CN" altLang="en-US" sz="2000" b="1" dirty="0"/>
              <a:t>虚幻假想</a:t>
            </a:r>
            <a:endParaRPr kumimoji="1"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416415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CN" altLang="en-US" sz="2800" dirty="0">
                <a:solidFill>
                  <a:srgbClr val="FFFFFF"/>
                </a:solidFill>
              </a:rPr>
              <a:t>一个：</a:t>
            </a:r>
            <a:r>
              <a:rPr kumimoji="1" lang="zh-CN" altLang="en-US" sz="2800" dirty="0">
                <a:solidFill>
                  <a:srgbClr val="9BBB59"/>
                </a:solidFill>
              </a:rPr>
              <a:t>理论模型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r>
              <a:rPr kumimoji="1" lang="en-US" altLang="zh-CN" sz="2800" b="1" dirty="0"/>
              <a:t>【</a:t>
            </a:r>
            <a:r>
              <a:rPr kumimoji="1" lang="zh-CN" altLang="en-US" sz="2800" b="1" dirty="0"/>
              <a:t>理想化的效果评估：</a:t>
            </a:r>
            <a:r>
              <a:rPr kumimoji="1" lang="en-US" altLang="zh-CN" sz="2800" b="1" dirty="0"/>
              <a:t>POEM</a:t>
            </a:r>
            <a:r>
              <a:rPr kumimoji="1" lang="zh-CN" altLang="en-US" sz="2800" b="1" dirty="0"/>
              <a:t>模型 </a:t>
            </a:r>
            <a:r>
              <a:rPr kumimoji="1" lang="en-US" altLang="zh-CN" sz="2800" b="1" dirty="0"/>
              <a:t>】</a:t>
            </a:r>
          </a:p>
          <a:p>
            <a:pPr marL="0" indent="0">
              <a:buNone/>
            </a:pPr>
            <a:endParaRPr kumimoji="1" lang="en-US" altLang="zh-CN" sz="2800" b="1" dirty="0"/>
          </a:p>
          <a:p>
            <a:pPr>
              <a:lnSpc>
                <a:spcPct val="150000"/>
              </a:lnSpc>
            </a:pPr>
            <a:r>
              <a:rPr kumimoji="1" lang="zh-CN" altLang="en-US" sz="2000" b="1" dirty="0"/>
              <a:t>美国 </a:t>
            </a:r>
            <a:r>
              <a:rPr kumimoji="1" lang="en-US" altLang="zh-CN" sz="2000" b="1" dirty="0"/>
              <a:t>[IAB]</a:t>
            </a:r>
            <a:r>
              <a:rPr kumimoji="1" lang="zh-CN" altLang="en-US" sz="2000" b="1" dirty="0"/>
              <a:t> 对“数字媒体效果评估”的原则</a:t>
            </a:r>
            <a:endParaRPr kumimoji="1" lang="en-US" altLang="zh-CN" sz="2000" b="1" dirty="0"/>
          </a:p>
          <a:p>
            <a:pPr>
              <a:lnSpc>
                <a:spcPct val="150000"/>
              </a:lnSpc>
            </a:pPr>
            <a:r>
              <a:rPr kumimoji="1" lang="zh-CN" altLang="en-US" sz="2000" b="1" dirty="0"/>
              <a:t>几个实际操作中的痛点</a:t>
            </a:r>
            <a:r>
              <a:rPr kumimoji="1" lang="zh-CN" altLang="zh-CN" sz="2000" b="1" dirty="0"/>
              <a:t>（</a:t>
            </a:r>
            <a:r>
              <a:rPr kumimoji="1" lang="zh-CN" altLang="en-US" sz="2000" b="1" dirty="0"/>
              <a:t>跨主体</a:t>
            </a:r>
            <a:r>
              <a:rPr kumimoji="1" lang="en-US" altLang="zh-CN" sz="2000" b="1" dirty="0"/>
              <a:t>+</a:t>
            </a:r>
            <a:r>
              <a:rPr kumimoji="1" lang="zh-CN" altLang="en-US" sz="2000" b="1" dirty="0"/>
              <a:t>跨平台</a:t>
            </a:r>
            <a:r>
              <a:rPr kumimoji="1" lang="en-US" altLang="zh-CN" sz="2000" b="1" dirty="0"/>
              <a:t>+</a:t>
            </a:r>
            <a:r>
              <a:rPr kumimoji="1" lang="zh-CN" altLang="en-US" sz="2000" b="1" dirty="0"/>
              <a:t>跨屏）</a:t>
            </a:r>
            <a:endParaRPr kumimoji="1"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57091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endParaRPr kumimoji="1" lang="en-US" altLang="zh-CN" sz="2800" b="1" dirty="0"/>
          </a:p>
          <a:p>
            <a:pPr marL="0" indent="0">
              <a:buNone/>
            </a:pPr>
            <a:r>
              <a:rPr kumimoji="1" lang="en-US" altLang="zh-CN" sz="2800" b="1" dirty="0"/>
              <a:t>【</a:t>
            </a:r>
            <a:r>
              <a:rPr kumimoji="1" lang="zh-CN" altLang="en-US" sz="2800" b="1" dirty="0"/>
              <a:t>美国</a:t>
            </a:r>
            <a:r>
              <a:rPr kumimoji="1" lang="en-US" altLang="zh-CN" sz="2800" b="1" dirty="0"/>
              <a:t>IAB </a:t>
            </a:r>
            <a:r>
              <a:rPr kumimoji="1" lang="zh-CN" altLang="en-US" sz="2800" b="1" dirty="0"/>
              <a:t>对“数字媒体效果评估” </a:t>
            </a:r>
            <a:r>
              <a:rPr kumimoji="1" lang="en-US" altLang="zh-CN" sz="2800" b="1" dirty="0"/>
              <a:t>】</a:t>
            </a:r>
          </a:p>
          <a:p>
            <a:pPr marL="0" indent="0">
              <a:buNone/>
            </a:pPr>
            <a:endParaRPr kumimoji="1" lang="en-US" altLang="zh-CN" sz="2800" b="1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原</a:t>
            </a:r>
            <a:r>
              <a:rPr lang="zh-CN" altLang="en-US" sz="2000" b="1" dirty="0"/>
              <a:t>则</a:t>
            </a:r>
            <a:r>
              <a:rPr lang="en-US" altLang="zh-CN" sz="2000" b="1" dirty="0"/>
              <a:t>1 -- </a:t>
            </a:r>
            <a:r>
              <a:rPr lang="zh-CN" altLang="en-US" sz="2000" b="1" dirty="0"/>
              <a:t>转向“可见曝光”，计算真实的网络广告呈现</a:t>
            </a:r>
            <a:endParaRPr kumimoji="1"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原则</a:t>
            </a:r>
            <a:r>
              <a:rPr lang="en-US" altLang="zh-CN" sz="2000" b="1" dirty="0"/>
              <a:t>2 -- </a:t>
            </a:r>
            <a:r>
              <a:rPr lang="zh-CN" altLang="en-US" sz="2000" b="1" dirty="0"/>
              <a:t>衡量网络广告必须用基于目标受众的“货币”，而非广告总曝光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原则</a:t>
            </a:r>
            <a:r>
              <a:rPr lang="en-US" altLang="zh-CN" sz="2000" b="1" dirty="0"/>
              <a:t>3 -- </a:t>
            </a:r>
            <a:r>
              <a:rPr lang="zh-CN" altLang="en-US" sz="2000" b="1" dirty="0"/>
              <a:t>由于不是每条广告都一样，因此必须创造一种透明的分类体系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原则</a:t>
            </a:r>
            <a:r>
              <a:rPr lang="en-US" altLang="zh-CN" sz="2000" b="1" dirty="0"/>
              <a:t>4 -- </a:t>
            </a:r>
            <a:r>
              <a:rPr lang="zh-CN" altLang="en-US" sz="2000" b="1" dirty="0"/>
              <a:t>确定与品牌营销者相关的“关键指标”，以便营销者更好地评估互联网对于品牌建设的贡献</a:t>
            </a:r>
            <a:endParaRPr kumimoji="1"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原则</a:t>
            </a:r>
            <a:r>
              <a:rPr lang="en-US" altLang="zh-CN" sz="2000" b="1" dirty="0"/>
              <a:t>5 -- </a:t>
            </a:r>
            <a:r>
              <a:rPr lang="zh-CN" altLang="en-US" sz="2000" b="1" dirty="0"/>
              <a:t>数字媒体的测量与其他媒体越来越具可比性和整合性</a:t>
            </a:r>
            <a:endParaRPr kumimoji="1"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58831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khrKaDXkaVk6mnjfoj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t6nB1f3UOh_8KBmFd4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khrKaDXkaVk6mnjfoj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t6nB1f3UOh_8KBmFd4y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t6nB1f3UOh_8KBmFd4y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t6nB1f3UOh_8KBmFd4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khrKaDXkaVk6mnjfoj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khrKaDXkaVk6mnjfojpQ"/>
</p:tagLst>
</file>

<file path=ppt/theme/theme1.xml><?xml version="1.0" encoding="utf-8"?>
<a:theme xmlns:a="http://schemas.openxmlformats.org/drawingml/2006/main" name="黑色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黑色 .thmx</Template>
  <TotalTime>2469</TotalTime>
  <Words>2480</Words>
  <Application>Microsoft Office PowerPoint</Application>
  <PresentationFormat>全屏显示(4:3)</PresentationFormat>
  <Paragraphs>454</Paragraphs>
  <Slides>40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1" baseType="lpstr">
      <vt:lpstr>Gill Sans</vt:lpstr>
      <vt:lpstr>Heiti SC Light</vt:lpstr>
      <vt:lpstr>黑体</vt:lpstr>
      <vt:lpstr>宋体</vt:lpstr>
      <vt:lpstr>微软雅黑</vt:lpstr>
      <vt:lpstr>微软雅黑</vt:lpstr>
      <vt:lpstr>Arial</vt:lpstr>
      <vt:lpstr>Arial Black</vt:lpstr>
      <vt:lpstr>Calibri</vt:lpstr>
      <vt:lpstr>Impact</vt:lpstr>
      <vt:lpstr>黑色</vt:lpstr>
      <vt:lpstr> 大数据下的广告效果评估</vt:lpstr>
      <vt:lpstr>今天的话题：</vt:lpstr>
      <vt:lpstr>一个：理论模型 </vt:lpstr>
      <vt:lpstr>一个：理论模型 </vt:lpstr>
      <vt:lpstr>一个：理论模型 </vt:lpstr>
      <vt:lpstr>一个：理论模型 </vt:lpstr>
      <vt:lpstr>一个：理论模型 </vt:lpstr>
      <vt:lpstr>一个：理论模型 </vt:lpstr>
      <vt:lpstr>PowerPoint 演示文稿</vt:lpstr>
      <vt:lpstr>一个：理论模型 </vt:lpstr>
      <vt:lpstr>PowerPoint 演示文稿</vt:lpstr>
      <vt:lpstr>PowerPoint 演示文稿</vt:lpstr>
      <vt:lpstr>PowerPoint 演示文稿</vt:lpstr>
      <vt:lpstr>PowerPoint 演示文稿</vt:lpstr>
      <vt:lpstr>一个：实践案例 </vt:lpstr>
      <vt:lpstr>PowerPoint 演示文稿</vt:lpstr>
      <vt:lpstr>PowerPoint 演示文稿</vt:lpstr>
      <vt:lpstr>一个：实践案例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【平均考虑周期】半数以上潜在用户40天以内完成起心动念到购买行动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聊聊： 大数据下的广告效果评估</dc:title>
  <dc:creator>C.</dc:creator>
  <cp:lastModifiedBy>Mingyi GU</cp:lastModifiedBy>
  <cp:revision>122</cp:revision>
  <dcterms:created xsi:type="dcterms:W3CDTF">2015-09-03T12:41:24Z</dcterms:created>
  <dcterms:modified xsi:type="dcterms:W3CDTF">2016-12-13T15:16:09Z</dcterms:modified>
</cp:coreProperties>
</file>