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5" r:id="rId6"/>
    <p:sldId id="284" r:id="rId7"/>
    <p:sldId id="278" r:id="rId8"/>
    <p:sldId id="286" r:id="rId9"/>
    <p:sldId id="287" r:id="rId10"/>
    <p:sldId id="285" r:id="rId11"/>
    <p:sldId id="270" r:id="rId12"/>
    <p:sldId id="271" r:id="rId13"/>
    <p:sldId id="272" r:id="rId14"/>
    <p:sldId id="273" r:id="rId15"/>
    <p:sldId id="280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5" r:id="rId25"/>
    <p:sldId id="29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96453"/>
            <a:ext cx="6815669" cy="1750369"/>
          </a:xfrm>
        </p:spPr>
        <p:txBody>
          <a:bodyPr/>
          <a:lstStyle/>
          <a:p>
            <a:r>
              <a:rPr lang="cs-CZ" b="1" dirty="0"/>
              <a:t>Taking notes when listening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965918"/>
          </a:xfrm>
        </p:spPr>
        <p:txBody>
          <a:bodyPr>
            <a:normAutofit lnSpcReduction="10000"/>
          </a:bodyPr>
          <a:lstStyle/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 maps</a:t>
            </a:r>
          </a:p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Cornell notes</a:t>
            </a:r>
          </a:p>
        </p:txBody>
      </p:sp>
    </p:spTree>
    <p:extLst>
      <p:ext uri="{BB962C8B-B14F-4D97-AF65-F5344CB8AC3E}">
        <p14:creationId xmlns:p14="http://schemas.microsoft.com/office/powerpoint/2010/main" val="173653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69702"/>
            <a:ext cx="9601196" cy="1616298"/>
          </a:xfrm>
        </p:spPr>
        <p:txBody>
          <a:bodyPr/>
          <a:lstStyle/>
          <a:p>
            <a:r>
              <a:rPr lang="en-GB" b="1" dirty="0"/>
              <a:t>Let’s draw a mind map!</a:t>
            </a:r>
            <a:br>
              <a:rPr lang="en-GB" b="1" dirty="0"/>
            </a:br>
            <a:r>
              <a:rPr lang="en-GB" sz="3600" dirty="0"/>
              <a:t>… based on a short lecture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31" y="2350393"/>
            <a:ext cx="6066613" cy="4082603"/>
          </a:xfrm>
        </p:spPr>
        <p:txBody>
          <a:bodyPr>
            <a:normAutofit/>
          </a:bodyPr>
          <a:lstStyle/>
          <a:p>
            <a:r>
              <a:rPr lang="cs-CZ" dirty="0"/>
              <a:t>You</a:t>
            </a:r>
            <a:r>
              <a:rPr lang="en-GB" dirty="0"/>
              <a:t>’</a:t>
            </a:r>
            <a:r>
              <a:rPr lang="cs-CZ" dirty="0"/>
              <a:t>re going to listen to a lecture called </a:t>
            </a:r>
            <a:r>
              <a:rPr lang="cs-CZ" b="1" dirty="0"/>
              <a:t>Go ahead, make up new words!</a:t>
            </a:r>
          </a:p>
          <a:p>
            <a:r>
              <a:rPr lang="cs-CZ" dirty="0"/>
              <a:t>The speaker is describing </a:t>
            </a:r>
            <a:r>
              <a:rPr lang="cs-CZ" b="1" dirty="0"/>
              <a:t>six ways </a:t>
            </a:r>
            <a:r>
              <a:rPr lang="cs-CZ" dirty="0"/>
              <a:t>in which you can come up with new words in English.</a:t>
            </a:r>
          </a:p>
          <a:p>
            <a:r>
              <a:rPr lang="cs-CZ" u="sng" dirty="0"/>
              <a:t>First</a:t>
            </a:r>
            <a:r>
              <a:rPr lang="cs-CZ" dirty="0"/>
              <a:t>, just </a:t>
            </a:r>
            <a:r>
              <a:rPr lang="cs-CZ" b="1" dirty="0"/>
              <a:t>listen</a:t>
            </a:r>
            <a:r>
              <a:rPr lang="cs-CZ" dirty="0"/>
              <a:t>. You can take short notes.</a:t>
            </a:r>
          </a:p>
          <a:p>
            <a:r>
              <a:rPr lang="cs-CZ" u="sng" dirty="0"/>
              <a:t>Second</a:t>
            </a:r>
            <a:r>
              <a:rPr lang="cs-CZ" dirty="0"/>
              <a:t>, in your teams, draw a </a:t>
            </a:r>
            <a:r>
              <a:rPr lang="cs-CZ" b="1" dirty="0"/>
              <a:t>mind map </a:t>
            </a:r>
            <a:r>
              <a:rPr lang="cs-CZ" dirty="0"/>
              <a:t>of </a:t>
            </a:r>
            <a:r>
              <a:rPr lang="cs-CZ" b="1" dirty="0"/>
              <a:t>the six ideas </a:t>
            </a:r>
            <a:r>
              <a:rPr lang="cs-CZ" dirty="0"/>
              <a:t>put forward in the lecture, giving as much </a:t>
            </a:r>
            <a:r>
              <a:rPr lang="cs-CZ" b="1" dirty="0"/>
              <a:t>detail</a:t>
            </a:r>
            <a:r>
              <a:rPr lang="cs-CZ" dirty="0"/>
              <a:t> as possible</a:t>
            </a:r>
          </a:p>
          <a:p>
            <a:r>
              <a:rPr lang="cs-CZ" dirty="0"/>
              <a:t>Use </a:t>
            </a:r>
            <a:r>
              <a:rPr lang="cs-CZ" b="1" dirty="0"/>
              <a:t>colours</a:t>
            </a:r>
            <a:r>
              <a:rPr lang="cs-CZ" dirty="0"/>
              <a:t>, </a:t>
            </a:r>
            <a:r>
              <a:rPr lang="cs-CZ" b="1" dirty="0"/>
              <a:t>big letters</a:t>
            </a:r>
            <a:r>
              <a:rPr lang="cs-CZ" dirty="0"/>
              <a:t>, and </a:t>
            </a:r>
            <a:r>
              <a:rPr lang="cs-CZ" b="1" dirty="0"/>
              <a:t>pictures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076" y="3032973"/>
            <a:ext cx="3709522" cy="27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6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981820" cy="1303867"/>
          </a:xfrm>
        </p:spPr>
        <p:txBody>
          <a:bodyPr/>
          <a:lstStyle/>
          <a:p>
            <a:r>
              <a:rPr lang="en-GB" dirty="0"/>
              <a:t>Cornell Notes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754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systematic format for condensing and </a:t>
            </a:r>
            <a:r>
              <a:rPr lang="en-US" dirty="0" err="1"/>
              <a:t>organising</a:t>
            </a:r>
            <a:r>
              <a:rPr lang="en-US" dirty="0"/>
              <a:t> notes. </a:t>
            </a:r>
          </a:p>
          <a:p>
            <a:r>
              <a:rPr lang="en-US" dirty="0"/>
              <a:t>These notes can be taken from any source of information, such as fiction and nonfiction books, DVDs, lectures, text books, etc.</a:t>
            </a:r>
          </a:p>
          <a:p>
            <a:r>
              <a:rPr lang="en-US" dirty="0"/>
              <a:t>Long sentences are avoided; symbols or abbreviations are used instead. </a:t>
            </a:r>
          </a:p>
          <a:p>
            <a:r>
              <a:rPr lang="en-US" dirty="0"/>
              <a:t>To assist with future reviews, students write relevant questions or key words in the left column. </a:t>
            </a:r>
          </a:p>
          <a:p>
            <a:r>
              <a:rPr lang="en-US" dirty="0"/>
              <a:t>Record as soon as possible so that the lecture and questions will be fresh in the student's mind, usually within 24 hours.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2" y="5429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7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138735" cy="1303867"/>
          </a:xfrm>
        </p:spPr>
        <p:txBody>
          <a:bodyPr/>
          <a:lstStyle/>
          <a:p>
            <a:r>
              <a:rPr lang="en-GB" dirty="0"/>
              <a:t>Cornell Notes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7457"/>
          </a:xfrm>
        </p:spPr>
        <p:txBody>
          <a:bodyPr>
            <a:normAutofit/>
          </a:bodyPr>
          <a:lstStyle/>
          <a:p>
            <a:r>
              <a:rPr lang="en-US" dirty="0"/>
              <a:t>Students then write a brief summary in the bottom five to seven lines of the page. </a:t>
            </a:r>
          </a:p>
          <a:p>
            <a:r>
              <a:rPr lang="en-US" dirty="0"/>
              <a:t>This helps to increase understanding of the topic.</a:t>
            </a:r>
          </a:p>
          <a:p>
            <a:r>
              <a:rPr lang="en-US" dirty="0"/>
              <a:t>When studying for either a test or quiz, the student has a concise but detailed and relevant record of previous classes.</a:t>
            </a:r>
          </a:p>
          <a:p>
            <a:r>
              <a:rPr lang="en-US" dirty="0"/>
              <a:t>When reviewing the material, the student can cover the note-taking (right) column while attempting to answer the questions/keywords in the key word or cue (left) column.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2" y="5429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1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Layout</a:t>
            </a:r>
            <a:endParaRPr lang="cs-CZ" dirty="0"/>
          </a:p>
        </p:txBody>
      </p:sp>
      <p:pic>
        <p:nvPicPr>
          <p:cNvPr id="2054" name="Picture 6" descr="https://qph.ec.quoracdn.net/main-qimg-d38db0ae71cd5d7730dcd65cf03f23b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b="2084"/>
          <a:stretch/>
        </p:blipFill>
        <p:spPr bwMode="auto">
          <a:xfrm>
            <a:off x="3414650" y="2466474"/>
            <a:ext cx="5362700" cy="38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23" y="5429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3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32" y="1030259"/>
            <a:ext cx="3850105" cy="1303867"/>
          </a:xfrm>
        </p:spPr>
        <p:txBody>
          <a:bodyPr>
            <a:normAutofit fontScale="90000"/>
          </a:bodyPr>
          <a:lstStyle/>
          <a:p>
            <a:r>
              <a:rPr lang="en-GB" dirty="0"/>
              <a:t>Cornell notes</a:t>
            </a:r>
            <a:br>
              <a:rPr lang="en-GB" dirty="0"/>
            </a:br>
            <a:r>
              <a:rPr lang="en-GB" sz="3600" dirty="0"/>
              <a:t>taken in a history class</a:t>
            </a:r>
            <a:endParaRPr lang="cs-CZ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9" t="2114" r="4308" b="398"/>
          <a:stretch/>
        </p:blipFill>
        <p:spPr>
          <a:xfrm>
            <a:off x="4888423" y="577516"/>
            <a:ext cx="6409229" cy="5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796" y="343501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076" y="913729"/>
            <a:ext cx="5256274" cy="1303867"/>
          </a:xfrm>
        </p:spPr>
        <p:txBody>
          <a:bodyPr>
            <a:noAutofit/>
          </a:bodyPr>
          <a:lstStyle/>
          <a:p>
            <a:r>
              <a:rPr lang="en-GB" dirty="0"/>
              <a:t>Let’s practice taking </a:t>
            </a:r>
            <a:r>
              <a:rPr lang="cs-CZ" b="1" dirty="0"/>
              <a:t>Cornell </a:t>
            </a:r>
            <a:r>
              <a:rPr lang="en-GB" b="1" dirty="0"/>
              <a:t>notes</a:t>
            </a:r>
            <a:r>
              <a:rPr lang="en-GB" dirty="0"/>
              <a:t>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64" y="2588654"/>
            <a:ext cx="10337130" cy="3715894"/>
          </a:xfrm>
        </p:spPr>
        <p:txBody>
          <a:bodyPr>
            <a:noAutofit/>
          </a:bodyPr>
          <a:lstStyle/>
          <a:p>
            <a:r>
              <a:rPr lang="en-GB" sz="2800" dirty="0"/>
              <a:t>we’re going to watch </a:t>
            </a:r>
            <a:r>
              <a:rPr lang="cs-CZ" sz="2800" dirty="0"/>
              <a:t>a few</a:t>
            </a:r>
            <a:r>
              <a:rPr lang="en-GB" sz="2800" dirty="0"/>
              <a:t> more </a:t>
            </a:r>
            <a:r>
              <a:rPr lang="en-GB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TED talks</a:t>
            </a:r>
          </a:p>
          <a:p>
            <a:r>
              <a:rPr lang="en-GB" sz="2800" dirty="0"/>
              <a:t>take Cornell notes, and don’t forget to include</a:t>
            </a:r>
          </a:p>
          <a:p>
            <a:pPr lvl="1"/>
            <a:r>
              <a:rPr lang="en-GB" sz="2400" dirty="0"/>
              <a:t>the </a:t>
            </a:r>
            <a:r>
              <a:rPr lang="en-GB" sz="2400" b="1" dirty="0"/>
              <a:t>heading</a:t>
            </a:r>
            <a:r>
              <a:rPr lang="en-GB" sz="2400" dirty="0"/>
              <a:t> (your name, class, date, the name of the talk and speaker)</a:t>
            </a:r>
          </a:p>
          <a:p>
            <a:pPr lvl="1"/>
            <a:r>
              <a:rPr lang="en-GB" sz="2400" dirty="0"/>
              <a:t>the </a:t>
            </a:r>
            <a:r>
              <a:rPr lang="en-GB" sz="2400" b="1" dirty="0"/>
              <a:t>points</a:t>
            </a:r>
            <a:r>
              <a:rPr lang="en-GB" sz="2400" dirty="0"/>
              <a:t> covered in the talks and any </a:t>
            </a:r>
            <a:r>
              <a:rPr lang="en-GB" sz="2400" b="1" dirty="0"/>
              <a:t>details</a:t>
            </a:r>
          </a:p>
          <a:p>
            <a:pPr lvl="1"/>
            <a:r>
              <a:rPr lang="en-GB" sz="2400" dirty="0"/>
              <a:t>the </a:t>
            </a:r>
            <a:r>
              <a:rPr lang="en-GB" sz="2400" b="1" dirty="0"/>
              <a:t>questions</a:t>
            </a:r>
            <a:r>
              <a:rPr lang="en-GB" sz="2400" dirty="0"/>
              <a:t>, main ideas and/or </a:t>
            </a:r>
            <a:r>
              <a:rPr lang="en-GB" sz="2400" b="1" dirty="0"/>
              <a:t>keywords</a:t>
            </a:r>
          </a:p>
          <a:p>
            <a:pPr lvl="1"/>
            <a:r>
              <a:rPr lang="en-GB" sz="2400" dirty="0"/>
              <a:t>a </a:t>
            </a:r>
            <a:r>
              <a:rPr lang="en-GB" sz="2400" b="1" dirty="0"/>
              <a:t>summary</a:t>
            </a:r>
            <a:r>
              <a:rPr lang="en-GB" sz="2400" dirty="0"/>
              <a:t> written in your own words</a:t>
            </a:r>
          </a:p>
          <a:p>
            <a:r>
              <a:rPr lang="en-GB" sz="2000" dirty="0"/>
              <a:t>(you will be given some time to fill in the keywords and summary at the end)</a:t>
            </a:r>
            <a:endParaRPr lang="cs-CZ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88" y="982132"/>
            <a:ext cx="3303006" cy="1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6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949"/>
          <a:stretch/>
        </p:blipFill>
        <p:spPr>
          <a:xfrm>
            <a:off x="618186" y="1210613"/>
            <a:ext cx="10969257" cy="43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463" y="3954893"/>
            <a:ext cx="8158688" cy="1080746"/>
          </a:xfrm>
        </p:spPr>
        <p:txBody>
          <a:bodyPr anchor="t"/>
          <a:lstStyle/>
          <a:p>
            <a:r>
              <a:rPr lang="en-GB" dirty="0"/>
              <a:t>Choosing the right career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462" y="2532406"/>
            <a:ext cx="8158690" cy="954547"/>
          </a:xfrm>
        </p:spPr>
        <p:txBody>
          <a:bodyPr anchor="b"/>
          <a:lstStyle/>
          <a:p>
            <a:r>
              <a:rPr lang="en-GB" dirty="0"/>
              <a:t>Let’s take a look at the topic of…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781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Pre-listening questions</a:t>
            </a:r>
            <a:br>
              <a:rPr lang="en-GB" sz="4800" dirty="0"/>
            </a:br>
            <a:r>
              <a:rPr lang="en-GB" sz="3200" dirty="0"/>
              <a:t>discuss in your groups</a:t>
            </a:r>
            <a:endParaRPr lang="cs-CZ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/>
              <a:t>How do you choose what career path is suitable for you? </a:t>
            </a:r>
            <a:endParaRPr lang="cs-CZ" sz="2800" dirty="0"/>
          </a:p>
          <a:p>
            <a:pPr lvl="0">
              <a:lnSpc>
                <a:spcPct val="150000"/>
              </a:lnSpc>
            </a:pPr>
            <a:r>
              <a:rPr lang="en-US" sz="2800" dirty="0"/>
              <a:t>What is a </a:t>
            </a:r>
            <a:r>
              <a:rPr lang="en-US" sz="2800" u="sng" dirty="0"/>
              <a:t>skill set</a:t>
            </a:r>
            <a:r>
              <a:rPr lang="en-US" sz="2800" dirty="0"/>
              <a:t> and why is it important in choosing a career? </a:t>
            </a:r>
            <a:endParaRPr lang="cs-CZ" sz="2800" dirty="0"/>
          </a:p>
          <a:p>
            <a:pPr lvl="0">
              <a:lnSpc>
                <a:spcPct val="150000"/>
              </a:lnSpc>
            </a:pPr>
            <a:r>
              <a:rPr lang="en-US" sz="2800" dirty="0"/>
              <a:t>What career path are you pondering for yourself and why have you chosen this path?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6294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Compare the career paths in the table</a:t>
            </a:r>
            <a:endParaRPr lang="cs-CZ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026038"/>
              </p:ext>
            </p:extLst>
          </p:nvPr>
        </p:nvGraphicFramePr>
        <p:xfrm>
          <a:off x="5396246" y="1388534"/>
          <a:ext cx="5975798" cy="4080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7899">
                  <a:extLst>
                    <a:ext uri="{9D8B030D-6E8A-4147-A177-3AD203B41FA5}">
                      <a16:colId xmlns:a16="http://schemas.microsoft.com/office/drawing/2014/main" val="4158506273"/>
                    </a:ext>
                  </a:extLst>
                </a:gridCol>
                <a:gridCol w="2987899">
                  <a:extLst>
                    <a:ext uri="{9D8B030D-6E8A-4147-A177-3AD203B41FA5}">
                      <a16:colId xmlns:a16="http://schemas.microsoft.com/office/drawing/2014/main" val="79139079"/>
                    </a:ext>
                  </a:extLst>
                </a:gridCol>
              </a:tblGrid>
              <a:tr h="370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sng" kern="100" dirty="0">
                          <a:effectLst/>
                        </a:rPr>
                        <a:t>Career</a:t>
                      </a:r>
                      <a:endParaRPr lang="cs-CZ" sz="11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sng" kern="100">
                          <a:effectLst/>
                        </a:rPr>
                        <a:t>Talent, skill, ability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extLst>
                  <a:ext uri="{0D108BD9-81ED-4DB2-BD59-A6C34878D82A}">
                    <a16:rowId xmlns:a16="http://schemas.microsoft.com/office/drawing/2014/main" val="4038838795"/>
                  </a:ext>
                </a:extLst>
              </a:tr>
              <a:tr h="741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sng" kern="100">
                          <a:effectLst/>
                        </a:rPr>
                        <a:t>EDUCATION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none" strike="noStrike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none" strike="noStrike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extLst>
                  <a:ext uri="{0D108BD9-81ED-4DB2-BD59-A6C34878D82A}">
                    <a16:rowId xmlns:a16="http://schemas.microsoft.com/office/drawing/2014/main" val="552121999"/>
                  </a:ext>
                </a:extLst>
              </a:tr>
              <a:tr h="741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sng" kern="100">
                          <a:effectLst/>
                        </a:rPr>
                        <a:t>BUSINESS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none" strike="noStrike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none" strike="noStrike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extLst>
                  <a:ext uri="{0D108BD9-81ED-4DB2-BD59-A6C34878D82A}">
                    <a16:rowId xmlns:a16="http://schemas.microsoft.com/office/drawing/2014/main" val="458037211"/>
                  </a:ext>
                </a:extLst>
              </a:tr>
              <a:tr h="741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sng" kern="100">
                          <a:effectLst/>
                        </a:rPr>
                        <a:t>FINANCE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none" strike="noStrike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none" strike="noStrike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extLst>
                  <a:ext uri="{0D108BD9-81ED-4DB2-BD59-A6C34878D82A}">
                    <a16:rowId xmlns:a16="http://schemas.microsoft.com/office/drawing/2014/main" val="3260153218"/>
                  </a:ext>
                </a:extLst>
              </a:tr>
              <a:tr h="741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sng" kern="100">
                          <a:effectLst/>
                        </a:rPr>
                        <a:t>HEALTH CARE 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none" strike="noStrike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none" strike="noStrike" kern="100">
                          <a:effectLst/>
                        </a:rPr>
                        <a:t> 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extLst>
                  <a:ext uri="{0D108BD9-81ED-4DB2-BD59-A6C34878D82A}">
                    <a16:rowId xmlns:a16="http://schemas.microsoft.com/office/drawing/2014/main" val="1233548454"/>
                  </a:ext>
                </a:extLst>
              </a:tr>
              <a:tr h="741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sng" kern="100">
                          <a:effectLst/>
                        </a:rPr>
                        <a:t>MILITARY </a:t>
                      </a:r>
                      <a:endParaRPr lang="cs-CZ" sz="11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none" strike="noStrike" kern="100" dirty="0">
                          <a:effectLst/>
                        </a:rPr>
                        <a:t> </a:t>
                      </a:r>
                      <a:endParaRPr lang="cs-CZ" sz="11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u="none" strike="noStrike" kern="100" dirty="0">
                          <a:effectLst/>
                        </a:rPr>
                        <a:t> </a:t>
                      </a:r>
                      <a:endParaRPr lang="cs-CZ" sz="11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1698" marR="61698" marT="0" marB="0"/>
                </a:tc>
                <a:extLst>
                  <a:ext uri="{0D108BD9-81ED-4DB2-BD59-A6C34878D82A}">
                    <a16:rowId xmlns:a16="http://schemas.microsoft.com/office/drawing/2014/main" val="67764512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en-US" sz="2800" dirty="0"/>
              <a:t>For each path write below what SKILL or APTITUDE you think is required to be successful.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012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going to do today?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767" y="2544899"/>
            <a:ext cx="7882209" cy="3711521"/>
          </a:xfrm>
        </p:spPr>
        <p:txBody>
          <a:bodyPr anchor="ctr">
            <a:noAutofit/>
          </a:bodyPr>
          <a:lstStyle/>
          <a:p>
            <a:r>
              <a:rPr lang="en-GB" sz="2800" dirty="0"/>
              <a:t>revise what mind maps and Cornell notes are</a:t>
            </a:r>
          </a:p>
          <a:p>
            <a:r>
              <a:rPr lang="en-GB" sz="2800" dirty="0"/>
              <a:t>practise listening to and watching lectures</a:t>
            </a:r>
          </a:p>
          <a:p>
            <a:r>
              <a:rPr lang="en-GB" sz="2800" dirty="0"/>
              <a:t>create mind maps based on the listening</a:t>
            </a:r>
          </a:p>
          <a:p>
            <a:r>
              <a:rPr lang="en-GB" sz="2800" dirty="0"/>
              <a:t>write Cornell notes (exam practice)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976" y="2544899"/>
            <a:ext cx="2137836" cy="3711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177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Pre-listening vocabulary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162" y="2441022"/>
            <a:ext cx="9106435" cy="3689322"/>
          </a:xfrm>
        </p:spPr>
        <p:txBody>
          <a:bodyPr>
            <a:normAutofit/>
          </a:bodyPr>
          <a:lstStyle/>
          <a:p>
            <a:r>
              <a:rPr lang="en-US" dirty="0"/>
              <a:t>In English, </a:t>
            </a:r>
            <a:r>
              <a:rPr lang="en-US" b="1" dirty="0"/>
              <a:t>DEFINE</a:t>
            </a:r>
            <a:r>
              <a:rPr lang="en-US" dirty="0"/>
              <a:t> EACH OF THE BELOW key words and phrases </a:t>
            </a:r>
          </a:p>
          <a:p>
            <a:endParaRPr lang="en-US" dirty="0"/>
          </a:p>
          <a:p>
            <a:r>
              <a:rPr lang="en-US" sz="2800" dirty="0"/>
              <a:t>	Aptitude</a:t>
            </a:r>
          </a:p>
          <a:p>
            <a:r>
              <a:rPr lang="en-US" sz="2800" dirty="0"/>
              <a:t>	Occupation </a:t>
            </a:r>
          </a:p>
          <a:p>
            <a:r>
              <a:rPr lang="en-US" sz="2800" dirty="0"/>
              <a:t>	Fulfilling career</a:t>
            </a:r>
          </a:p>
          <a:p>
            <a:r>
              <a:rPr lang="en-US" sz="2800" dirty="0"/>
              <a:t>	Altruism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64" b="25000"/>
          <a:stretch/>
        </p:blipFill>
        <p:spPr>
          <a:xfrm rot="20760708">
            <a:off x="7440824" y="3294234"/>
            <a:ext cx="4445811" cy="307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389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1" y="643521"/>
            <a:ext cx="9960570" cy="55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50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Post-listening discussion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461" y="2556932"/>
            <a:ext cx="5775100" cy="3702200"/>
          </a:xfrm>
        </p:spPr>
        <p:txBody>
          <a:bodyPr>
            <a:normAutofit/>
          </a:bodyPr>
          <a:lstStyle/>
          <a:p>
            <a:r>
              <a:rPr lang="en-US" sz="2800" dirty="0"/>
              <a:t>Why is being extroverted a good match for a job as a salesperson? </a:t>
            </a:r>
          </a:p>
          <a:p>
            <a:r>
              <a:rPr lang="en-US" sz="2800" dirty="0"/>
              <a:t>What is the difference between having an ABILITY to perform well at a job and having a PASSION for a job?</a:t>
            </a:r>
          </a:p>
          <a:p>
            <a:r>
              <a:rPr lang="en-US" sz="2800" dirty="0"/>
              <a:t>Which should you focus on more closely when choosing a career?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65" y="2560823"/>
            <a:ext cx="3864733" cy="36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2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if you know what your dream job is…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427371" cy="3318936"/>
          </a:xfrm>
        </p:spPr>
        <p:txBody>
          <a:bodyPr anchor="ctr">
            <a:normAutofit/>
          </a:bodyPr>
          <a:lstStyle/>
          <a:p>
            <a:r>
              <a:rPr lang="en-GB" sz="3200" dirty="0"/>
              <a:t>What </a:t>
            </a:r>
            <a:r>
              <a:rPr lang="en-GB" sz="3200" b="1" dirty="0"/>
              <a:t>should</a:t>
            </a:r>
            <a:r>
              <a:rPr lang="en-GB" sz="3200" dirty="0"/>
              <a:t> you do to get it?</a:t>
            </a:r>
          </a:p>
          <a:p>
            <a:endParaRPr lang="en-GB" sz="3200" dirty="0"/>
          </a:p>
          <a:p>
            <a:r>
              <a:rPr lang="en-GB" sz="3200" dirty="0"/>
              <a:t>What </a:t>
            </a:r>
            <a:r>
              <a:rPr lang="en-GB" sz="3200" b="1" dirty="0"/>
              <a:t>shouldn’t</a:t>
            </a:r>
            <a:r>
              <a:rPr lang="en-GB" sz="3200" dirty="0"/>
              <a:t> you do?</a:t>
            </a:r>
            <a:endParaRPr lang="cs-CZ" sz="3200" dirty="0"/>
          </a:p>
        </p:txBody>
      </p:sp>
      <p:pic>
        <p:nvPicPr>
          <p:cNvPr id="3074" name="Picture 2" descr="http://humancapitaladviser.com/wp-content/uploads/2012/05/pa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888">
            <a:off x="7068136" y="2789458"/>
            <a:ext cx="4439540" cy="3320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921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09" y="1210011"/>
            <a:ext cx="10928956" cy="44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7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83" y="734096"/>
            <a:ext cx="10977631" cy="1616299"/>
          </a:xfrm>
        </p:spPr>
        <p:txBody>
          <a:bodyPr anchor="t">
            <a:noAutofit/>
          </a:bodyPr>
          <a:lstStyle/>
          <a:p>
            <a:pPr algn="l"/>
            <a:r>
              <a:rPr lang="en-US" sz="3400" dirty="0"/>
              <a:t>Think about various ways your career might </a:t>
            </a:r>
            <a:r>
              <a:rPr lang="en-US" sz="3400" b="1" dirty="0"/>
              <a:t>make a difference</a:t>
            </a:r>
            <a:r>
              <a:rPr lang="en-US" sz="3400" dirty="0"/>
              <a:t>. Review the table</a:t>
            </a:r>
            <a:r>
              <a:rPr lang="cs-CZ" sz="3400" dirty="0"/>
              <a:t> below</a:t>
            </a:r>
            <a:r>
              <a:rPr lang="en-US" sz="3400" dirty="0"/>
              <a:t> about various career paths.</a:t>
            </a:r>
            <a:br>
              <a:rPr lang="cs-CZ" sz="3400" dirty="0"/>
            </a:br>
            <a:r>
              <a:rPr lang="cs-CZ" sz="3400" b="1" dirty="0"/>
              <a:t>Add at least one point to each career.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916206"/>
              </p:ext>
            </p:extLst>
          </p:nvPr>
        </p:nvGraphicFramePr>
        <p:xfrm>
          <a:off x="1295402" y="2524260"/>
          <a:ext cx="9601195" cy="365759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434574">
                  <a:extLst>
                    <a:ext uri="{9D8B030D-6E8A-4147-A177-3AD203B41FA5}">
                      <a16:colId xmlns:a16="http://schemas.microsoft.com/office/drawing/2014/main" val="1785733920"/>
                    </a:ext>
                  </a:extLst>
                </a:gridCol>
                <a:gridCol w="6166621">
                  <a:extLst>
                    <a:ext uri="{9D8B030D-6E8A-4147-A177-3AD203B41FA5}">
                      <a16:colId xmlns:a16="http://schemas.microsoft.com/office/drawing/2014/main" val="654447519"/>
                    </a:ext>
                  </a:extLst>
                </a:gridCol>
              </a:tblGrid>
              <a:tr h="62475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NURSING</a:t>
                      </a:r>
                      <a:endParaRPr lang="cs-CZ" sz="10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Help heal people, make a difference in other’s lives</a:t>
                      </a:r>
                      <a:endParaRPr lang="cs-CZ" sz="105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extLst>
                  <a:ext uri="{0D108BD9-81ED-4DB2-BD59-A6C34878D82A}">
                    <a16:rowId xmlns:a16="http://schemas.microsoft.com/office/drawing/2014/main" val="57739773"/>
                  </a:ext>
                </a:extLst>
              </a:tr>
              <a:tr h="46856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JOURNALISM</a:t>
                      </a:r>
                      <a:endParaRPr lang="cs-CZ" sz="10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Inform the public about current events</a:t>
                      </a:r>
                      <a:endParaRPr lang="cs-CZ" sz="105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extLst>
                  <a:ext uri="{0D108BD9-81ED-4DB2-BD59-A6C34878D82A}">
                    <a16:rowId xmlns:a16="http://schemas.microsoft.com/office/drawing/2014/main" val="3497626223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ARTIST</a:t>
                      </a:r>
                      <a:endParaRPr lang="cs-CZ" sz="10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Inspire people</a:t>
                      </a:r>
                      <a:endParaRPr lang="cs-CZ" sz="105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extLst>
                  <a:ext uri="{0D108BD9-81ED-4DB2-BD59-A6C34878D82A}">
                    <a16:rowId xmlns:a16="http://schemas.microsoft.com/office/drawing/2014/main" val="1487221129"/>
                  </a:ext>
                </a:extLst>
              </a:tr>
              <a:tr h="61415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POLITICIAN </a:t>
                      </a:r>
                      <a:endParaRPr lang="cs-CZ" sz="10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Change laws </a:t>
                      </a:r>
                      <a:endParaRPr lang="cs-CZ" sz="105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extLst>
                  <a:ext uri="{0D108BD9-81ED-4DB2-BD59-A6C34878D82A}">
                    <a16:rowId xmlns:a16="http://schemas.microsoft.com/office/drawing/2014/main" val="212929763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TEACHER</a:t>
                      </a:r>
                      <a:endParaRPr lang="cs-CZ" sz="10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Educate young minds</a:t>
                      </a:r>
                      <a:endParaRPr lang="cs-CZ" sz="105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extLst>
                  <a:ext uri="{0D108BD9-81ED-4DB2-BD59-A6C34878D82A}">
                    <a16:rowId xmlns:a16="http://schemas.microsoft.com/office/drawing/2014/main" val="2716027200"/>
                  </a:ext>
                </a:extLst>
              </a:tr>
              <a:tr h="31237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COMPUTER SCIENTIST</a:t>
                      </a:r>
                      <a:endParaRPr lang="cs-CZ" sz="10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Develop software that will change the world</a:t>
                      </a:r>
                      <a:endParaRPr lang="cs-CZ" sz="105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extLst>
                  <a:ext uri="{0D108BD9-81ED-4DB2-BD59-A6C34878D82A}">
                    <a16:rowId xmlns:a16="http://schemas.microsoft.com/office/drawing/2014/main" val="4041928882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PILOT</a:t>
                      </a:r>
                      <a:endParaRPr lang="cs-CZ" sz="10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See the world</a:t>
                      </a:r>
                      <a:endParaRPr lang="cs-CZ" sz="105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extLst>
                  <a:ext uri="{0D108BD9-81ED-4DB2-BD59-A6C34878D82A}">
                    <a16:rowId xmlns:a16="http://schemas.microsoft.com/office/drawing/2014/main" val="481182090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CARPENTER</a:t>
                      </a:r>
                      <a:endParaRPr lang="cs-CZ" sz="10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Build people’s houses</a:t>
                      </a:r>
                      <a:endParaRPr lang="cs-CZ" sz="105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41473" marR="41473" marT="0" marB="0"/>
                </a:tc>
                <a:extLst>
                  <a:ext uri="{0D108BD9-81ED-4DB2-BD59-A6C34878D82A}">
                    <a16:rowId xmlns:a16="http://schemas.microsoft.com/office/drawing/2014/main" val="3176116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27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makes good notes?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755232"/>
            <a:ext cx="9601196" cy="3120636"/>
          </a:xfrm>
        </p:spPr>
        <p:txBody>
          <a:bodyPr>
            <a:normAutofit/>
          </a:bodyPr>
          <a:lstStyle/>
          <a:p>
            <a:r>
              <a:rPr lang="cs-CZ" sz="2800" b="1" dirty="0"/>
              <a:t>NO</a:t>
            </a:r>
            <a:r>
              <a:rPr lang="cs-CZ" sz="2800" dirty="0"/>
              <a:t> - writing down everything you read/hear</a:t>
            </a:r>
          </a:p>
          <a:p>
            <a:r>
              <a:rPr lang="cs-CZ" sz="2800" b="1" dirty="0"/>
              <a:t>YES</a:t>
            </a:r>
            <a:r>
              <a:rPr lang="cs-CZ" sz="2800" dirty="0"/>
              <a:t> - actively deciding</a:t>
            </a:r>
          </a:p>
          <a:p>
            <a:pPr lvl="1"/>
            <a:r>
              <a:rPr lang="cs-CZ" sz="2400" dirty="0"/>
              <a:t>what to note</a:t>
            </a:r>
          </a:p>
          <a:p>
            <a:pPr lvl="1"/>
            <a:r>
              <a:rPr lang="cs-CZ" sz="2400" dirty="0"/>
              <a:t>how it should be noted</a:t>
            </a:r>
          </a:p>
          <a:p>
            <a:pPr lvl="1"/>
            <a:r>
              <a:rPr lang="cs-CZ" sz="2400" dirty="0"/>
              <a:t>how the notes are to be used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7635">
            <a:off x="7670507" y="3229704"/>
            <a:ext cx="3726795" cy="2855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906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notes should be </a:t>
            </a:r>
            <a:r>
              <a:rPr lang="en-GB" b="1" dirty="0"/>
              <a:t>well organised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68" y="2498162"/>
            <a:ext cx="10768263" cy="3812486"/>
          </a:xfrm>
        </p:spPr>
        <p:txBody>
          <a:bodyPr numCol="2">
            <a:noAutofit/>
          </a:bodyPr>
          <a:lstStyle/>
          <a:p>
            <a:pPr marL="457200" lvl="1" indent="0">
              <a:buNone/>
            </a:pPr>
            <a:r>
              <a:rPr lang="en-GB" sz="3600" dirty="0"/>
              <a:t>CORNELL NOTES</a:t>
            </a:r>
          </a:p>
          <a:p>
            <a:pPr lvl="1"/>
            <a:r>
              <a:rPr lang="en-GB" sz="3200" b="1" dirty="0"/>
              <a:t>linear</a:t>
            </a:r>
            <a:r>
              <a:rPr lang="en-GB" sz="3200" dirty="0"/>
              <a:t> </a:t>
            </a:r>
            <a:r>
              <a:rPr lang="en-GB" sz="2400" dirty="0"/>
              <a:t>(topic is outlined one point after another)</a:t>
            </a:r>
          </a:p>
          <a:p>
            <a:pPr lvl="2"/>
            <a:r>
              <a:rPr lang="en-GB" sz="2800" u="sng" dirty="0"/>
              <a:t>indentation</a:t>
            </a:r>
          </a:p>
          <a:p>
            <a:pPr lvl="2"/>
            <a:r>
              <a:rPr lang="en-GB" sz="2800" u="sng" dirty="0"/>
              <a:t>spacing</a:t>
            </a:r>
          </a:p>
          <a:p>
            <a:pPr lvl="2"/>
            <a:r>
              <a:rPr lang="en-GB" sz="2800" dirty="0"/>
              <a:t>numbering/lettering</a:t>
            </a:r>
          </a:p>
          <a:p>
            <a:pPr marL="457200" lvl="1" indent="0">
              <a:buNone/>
            </a:pPr>
            <a:r>
              <a:rPr lang="en-GB" sz="3600" dirty="0"/>
              <a:t>MIND MAPS</a:t>
            </a:r>
          </a:p>
          <a:p>
            <a:pPr lvl="1"/>
            <a:r>
              <a:rPr lang="en-GB" sz="3200" b="1" dirty="0"/>
              <a:t>pattern</a:t>
            </a:r>
            <a:r>
              <a:rPr lang="en-GB" sz="3200" dirty="0"/>
              <a:t> </a:t>
            </a:r>
            <a:r>
              <a:rPr lang="en-GB" sz="2400" dirty="0"/>
              <a:t>(the shape of the notes shows how the main ideas are related)</a:t>
            </a:r>
          </a:p>
          <a:p>
            <a:pPr lvl="2"/>
            <a:r>
              <a:rPr lang="en-GB" sz="2800" dirty="0"/>
              <a:t>e.g. mind maps</a:t>
            </a:r>
          </a:p>
        </p:txBody>
      </p:sp>
    </p:spTree>
    <p:extLst>
      <p:ext uri="{BB962C8B-B14F-4D97-AF65-F5344CB8AC3E}">
        <p14:creationId xmlns:p14="http://schemas.microsoft.com/office/powerpoint/2010/main" val="274748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 maps (spider diagrams)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3553324" cy="3603236"/>
          </a:xfrm>
        </p:spPr>
        <p:txBody>
          <a:bodyPr/>
          <a:lstStyle/>
          <a:p>
            <a:r>
              <a:rPr lang="en-GB" dirty="0"/>
              <a:t>for visual learning</a:t>
            </a:r>
          </a:p>
          <a:p>
            <a:r>
              <a:rPr lang="en-GB" dirty="0"/>
              <a:t>used for showing how ideas relate</a:t>
            </a:r>
          </a:p>
          <a:p>
            <a:r>
              <a:rPr lang="en-GB" dirty="0"/>
              <a:t>particularly useful when </a:t>
            </a:r>
            <a:r>
              <a:rPr lang="en-GB" u="sng" dirty="0"/>
              <a:t>brainstorming</a:t>
            </a:r>
            <a:r>
              <a:rPr lang="en-GB" dirty="0"/>
              <a:t> ideas</a:t>
            </a:r>
          </a:p>
          <a:p>
            <a:r>
              <a:rPr lang="en-GB" dirty="0"/>
              <a:t>they can help you </a:t>
            </a:r>
            <a:r>
              <a:rPr lang="en-GB" u="sng" dirty="0"/>
              <a:t>recall</a:t>
            </a:r>
            <a:r>
              <a:rPr lang="en-GB" dirty="0"/>
              <a:t> information you already know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333" y="2441908"/>
            <a:ext cx="5815264" cy="38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0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46" b="9712"/>
          <a:stretch/>
        </p:blipFill>
        <p:spPr>
          <a:xfrm>
            <a:off x="1520184" y="726978"/>
            <a:ext cx="9748830" cy="54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6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8" y="982132"/>
            <a:ext cx="9601196" cy="1303867"/>
          </a:xfrm>
        </p:spPr>
        <p:txBody>
          <a:bodyPr/>
          <a:lstStyle/>
          <a:p>
            <a:r>
              <a:rPr lang="en-GB" dirty="0"/>
              <a:t>Taking notes when </a:t>
            </a:r>
            <a:r>
              <a:rPr lang="en-GB" b="1" dirty="0"/>
              <a:t>listening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738" y="2568964"/>
            <a:ext cx="6681536" cy="3318936"/>
          </a:xfrm>
        </p:spPr>
        <p:txBody>
          <a:bodyPr>
            <a:noAutofit/>
          </a:bodyPr>
          <a:lstStyle/>
          <a:p>
            <a:r>
              <a:rPr lang="en-GB" sz="2800" dirty="0"/>
              <a:t>spoken communication differs from writing</a:t>
            </a:r>
          </a:p>
          <a:p>
            <a:r>
              <a:rPr lang="en-GB" sz="2800" dirty="0"/>
              <a:t>consider</a:t>
            </a:r>
          </a:p>
          <a:p>
            <a:pPr lvl="1"/>
            <a:r>
              <a:rPr lang="en-GB" sz="2400" dirty="0"/>
              <a:t>way of speaking (emphasis, repeating, etc.)</a:t>
            </a:r>
          </a:p>
          <a:p>
            <a:pPr lvl="1"/>
            <a:r>
              <a:rPr lang="en-GB" sz="2400" dirty="0"/>
              <a:t>use of aids (blackboard, projector etc.)</a:t>
            </a:r>
          </a:p>
          <a:p>
            <a:pPr lvl="1"/>
            <a:r>
              <a:rPr lang="en-GB" sz="2400" dirty="0"/>
              <a:t>use of set expressions (‘okay’, ‘right’ etc.)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96454">
            <a:off x="7723530" y="2517241"/>
            <a:ext cx="3700550" cy="3675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913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593022"/>
            <a:ext cx="10506075" cy="4238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962" y="888642"/>
            <a:ext cx="1050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Let</a:t>
            </a:r>
            <a:r>
              <a:rPr lang="en-GB" sz="2800" b="1" dirty="0"/>
              <a:t>’s watch a </a:t>
            </a:r>
            <a:r>
              <a:rPr lang="en-GB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TED talk </a:t>
            </a:r>
            <a:r>
              <a:rPr lang="en-GB" sz="2800" b="1" dirty="0"/>
              <a:t>about making new words in English!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081441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 these words with their meaning!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3" y="2560320"/>
            <a:ext cx="2864474" cy="3310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squish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linguist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compound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blend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shift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part of speech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080" y="2560320"/>
            <a:ext cx="6528518" cy="3310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dirty="0"/>
              <a:t>mix or combine together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consist of two or more parts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person who researches languages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/>
              <a:t>crush something</a:t>
            </a:r>
            <a:endParaRPr lang="en-GB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one of the grammatical groups, e.g. noun or verb</a:t>
            </a:r>
            <a:endParaRPr lang="en-GB" dirty="0"/>
          </a:p>
          <a:p>
            <a:pPr marL="457200" indent="-457200">
              <a:buFont typeface="+mj-lt"/>
              <a:buAutoNum type="alphaLcParenR"/>
            </a:pPr>
            <a:r>
              <a:rPr lang="cs-CZ" dirty="0"/>
              <a:t>change in position</a:t>
            </a:r>
            <a:r>
              <a:rPr lang="en-GB" dirty="0"/>
              <a:t>,</a:t>
            </a:r>
            <a:r>
              <a:rPr lang="cs-CZ" dirty="0"/>
              <a:t> direction</a:t>
            </a:r>
            <a:r>
              <a:rPr lang="en-GB" dirty="0"/>
              <a:t> or function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799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641</TotalTime>
  <Words>843</Words>
  <Application>Microsoft Office PowerPoint</Application>
  <PresentationFormat>Widescreen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MS Mincho</vt:lpstr>
      <vt:lpstr>Aharoni</vt:lpstr>
      <vt:lpstr>Arial</vt:lpstr>
      <vt:lpstr>Arial Black</vt:lpstr>
      <vt:lpstr>Garamond</vt:lpstr>
      <vt:lpstr>Times New Roman</vt:lpstr>
      <vt:lpstr>Organic</vt:lpstr>
      <vt:lpstr>Taking notes when listening</vt:lpstr>
      <vt:lpstr>What are we going to do today?</vt:lpstr>
      <vt:lpstr>What makes good notes?</vt:lpstr>
      <vt:lpstr>Good notes should be well organised</vt:lpstr>
      <vt:lpstr>Mind maps (spider diagrams)</vt:lpstr>
      <vt:lpstr>PowerPoint Presentation</vt:lpstr>
      <vt:lpstr>Taking notes when listening</vt:lpstr>
      <vt:lpstr>PowerPoint Presentation</vt:lpstr>
      <vt:lpstr>Match these words with their meaning!</vt:lpstr>
      <vt:lpstr>Let’s draw a mind map! … based on a short lecture</vt:lpstr>
      <vt:lpstr>Cornell Notes</vt:lpstr>
      <vt:lpstr>Cornell Notes</vt:lpstr>
      <vt:lpstr>Layout</vt:lpstr>
      <vt:lpstr>Cornell notes taken in a history class</vt:lpstr>
      <vt:lpstr>Let’s practice taking Cornell notes!</vt:lpstr>
      <vt:lpstr>PowerPoint Presentation</vt:lpstr>
      <vt:lpstr>Choosing the right career</vt:lpstr>
      <vt:lpstr>Pre-listening questions discuss in your groups</vt:lpstr>
      <vt:lpstr>Compare the career paths in the table</vt:lpstr>
      <vt:lpstr>Pre-listening vocabulary</vt:lpstr>
      <vt:lpstr>PowerPoint Presentation</vt:lpstr>
      <vt:lpstr>Post-listening discussion</vt:lpstr>
      <vt:lpstr>And if you know what your dream job is…</vt:lpstr>
      <vt:lpstr>PowerPoint Presentation</vt:lpstr>
      <vt:lpstr>Think about various ways your career might make a difference. Review the table below about various career paths. Add at least one point to each career.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and making notes</dc:title>
  <dc:creator>Olga</dc:creator>
  <cp:lastModifiedBy>Olga</cp:lastModifiedBy>
  <cp:revision>53</cp:revision>
  <dcterms:created xsi:type="dcterms:W3CDTF">2017-03-14T06:05:55Z</dcterms:created>
  <dcterms:modified xsi:type="dcterms:W3CDTF">2017-05-05T13:17:38Z</dcterms:modified>
</cp:coreProperties>
</file>