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5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94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41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93008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74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33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75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0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94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4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5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71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75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0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72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80AD-9767-497D-88AC-AA0F073C3768}" type="datetimeFigureOut">
              <a:rPr lang="en-US" smtClean="0"/>
              <a:t>4/17/2017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C89797D-BBB6-42FE-8F62-7C4A69390C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26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-381000"/>
            <a:ext cx="8686800" cy="390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4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400" dirty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endParaRPr lang="en-US" sz="44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4800" dirty="0" smtClean="0">
                <a:cs typeface="Times New Roman" pitchFamily="18" charset="0"/>
              </a:rPr>
              <a:t> </a:t>
            </a:r>
            <a:r>
              <a:rPr lang="en-US" sz="4800" b="1" dirty="0" smtClean="0">
                <a:cs typeface="Times New Roman" pitchFamily="18" charset="0"/>
              </a:rPr>
              <a:t>Sampling </a:t>
            </a:r>
            <a:r>
              <a:rPr lang="en-US" altLang="zh-CN" sz="4800" b="1" dirty="0" smtClean="0">
                <a:cs typeface="Times New Roman" pitchFamily="18" charset="0"/>
              </a:rPr>
              <a:t>of Content Analysis</a:t>
            </a:r>
            <a:endParaRPr lang="en-US" sz="4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5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8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I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smtClean="0">
                <a:cs typeface="Times New Roman" pitchFamily="18" charset="0"/>
              </a:rPr>
              <a:t>Probability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C. Stratified: select random sample from subgroups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Con: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Difficult to do unless you have a list 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Difficult to do unless you have a list with a breakdown on your grouping variable.</a:t>
            </a:r>
          </a:p>
          <a:p>
            <a:pPr eaLnBrk="1" hangingPunct="1"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Not purely random, so difficult to justify using the data for any other </a:t>
            </a:r>
            <a:r>
              <a:rPr lang="en-US" dirty="0" smtClean="0">
                <a:cs typeface="Times New Roman" pitchFamily="18" charset="0"/>
              </a:rPr>
              <a:t>comparisons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34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33400" y="1524000"/>
            <a:ext cx="7772400" cy="443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dirty="0" smtClean="0">
                <a:cs typeface="Times New Roman" pitchFamily="18" charset="0"/>
              </a:rPr>
              <a:t>I</a:t>
            </a:r>
            <a:r>
              <a:rPr lang="en-US" sz="2800" b="1" dirty="0" smtClean="0">
                <a:cs typeface="Times New Roman" panose="02020603050405020304" pitchFamily="18" charset="0"/>
              </a:rPr>
              <a:t>. Probability</a:t>
            </a: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sz="2800" b="1" dirty="0" smtClean="0">
                <a:cs typeface="Times New Roman" panose="02020603050405020304" pitchFamily="18" charset="0"/>
              </a:rPr>
              <a:t>Random: each unit has an equal chance of selection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cs typeface="Times New Roman" panose="02020603050405020304" pitchFamily="18" charset="0"/>
              </a:rPr>
              <a:t>Example</a:t>
            </a:r>
            <a:r>
              <a:rPr lang="en-US" sz="2800" b="1" dirty="0">
                <a:cs typeface="Times New Roman" panose="02020603050405020304" pitchFamily="18" charset="0"/>
              </a:rPr>
              <a:t>: Content analysis of election coverage in 10 </a:t>
            </a:r>
            <a:r>
              <a:rPr lang="en-US" altLang="zh-CN" sz="2800" b="1" dirty="0" smtClean="0">
                <a:cs typeface="Times New Roman" panose="02020603050405020304" pitchFamily="18" charset="0"/>
              </a:rPr>
              <a:t>Chinese </a:t>
            </a:r>
            <a:r>
              <a:rPr lang="en-US" sz="2800" b="1" dirty="0" smtClean="0">
                <a:cs typeface="Times New Roman" panose="02020603050405020304" pitchFamily="18" charset="0"/>
              </a:rPr>
              <a:t>newspapers</a:t>
            </a:r>
            <a:r>
              <a:rPr lang="en-US" sz="2800" b="1" dirty="0">
                <a:cs typeface="Times New Roman" panose="02020603050405020304" pitchFamily="18" charset="0"/>
              </a:rPr>
              <a:t>.  Randomly select a date and a newspaper.  All newspapers and all dates have an opportunity to be included</a:t>
            </a:r>
          </a:p>
        </p:txBody>
      </p:sp>
    </p:spTree>
    <p:extLst>
      <p:ext uri="{BB962C8B-B14F-4D97-AF65-F5344CB8AC3E}">
        <p14:creationId xmlns:p14="http://schemas.microsoft.com/office/powerpoint/2010/main" val="4590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82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cs typeface="Times New Roman" panose="02020603050405020304" pitchFamily="18" charset="0"/>
              </a:rPr>
              <a:t>I</a:t>
            </a:r>
            <a:r>
              <a:rPr lang="en-US" sz="3200" dirty="0"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cs typeface="Times New Roman" panose="02020603050405020304" pitchFamily="18" charset="0"/>
              </a:rPr>
              <a:t>Probability</a:t>
            </a:r>
            <a:endParaRPr lang="en-US" sz="3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cs typeface="Times New Roman" panose="02020603050405020304" pitchFamily="18" charset="0"/>
              </a:rPr>
              <a:t>Random: each unit has an equal chance of selection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Pro: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Highest generalizability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Known amount of error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Easiest to justify: all things considered, the strongest method</a:t>
            </a:r>
          </a:p>
        </p:txBody>
      </p:sp>
    </p:spTree>
    <p:extLst>
      <p:ext uri="{BB962C8B-B14F-4D97-AF65-F5344CB8AC3E}">
        <p14:creationId xmlns:p14="http://schemas.microsoft.com/office/powerpoint/2010/main" val="306935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8200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cs typeface="Times New Roman" panose="02020603050405020304" pitchFamily="18" charset="0"/>
              </a:rPr>
              <a:t>I</a:t>
            </a:r>
            <a:r>
              <a:rPr lang="en-US" sz="3200" dirty="0">
                <a:cs typeface="Times New Roman" panose="02020603050405020304" pitchFamily="18" charset="0"/>
              </a:rPr>
              <a:t>. </a:t>
            </a:r>
            <a:r>
              <a:rPr lang="en-US" sz="3200" dirty="0" smtClean="0">
                <a:cs typeface="Times New Roman" panose="02020603050405020304" pitchFamily="18" charset="0"/>
              </a:rPr>
              <a:t>Probability</a:t>
            </a:r>
            <a:endParaRPr lang="en-US" sz="32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AutoNum type="alphaUcPeriod"/>
            </a:pPr>
            <a:r>
              <a:rPr lang="en-US" sz="3200" dirty="0">
                <a:cs typeface="Times New Roman" panose="02020603050405020304" pitchFamily="18" charset="0"/>
              </a:rPr>
              <a:t>Random: each unit has an equal chance of selection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Con: 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How do you get your sample?  Is there a list?</a:t>
            </a: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anose="02020603050405020304" pitchFamily="18" charset="0"/>
              </a:rPr>
              <a:t>Costly: Time, materials, etc.</a:t>
            </a:r>
          </a:p>
          <a:p>
            <a:pPr eaLnBrk="1" hangingPunct="1"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74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6868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cs typeface="Times New Roman" pitchFamily="18" charset="0"/>
              </a:rPr>
              <a:t>I</a:t>
            </a:r>
            <a:r>
              <a:rPr lang="en-US" sz="3200" dirty="0">
                <a:cs typeface="Times New Roman" pitchFamily="18" charset="0"/>
              </a:rPr>
              <a:t>. </a:t>
            </a:r>
            <a:r>
              <a:rPr lang="en-US" sz="3200" dirty="0" smtClean="0">
                <a:cs typeface="Times New Roman" pitchFamily="18" charset="0"/>
              </a:rPr>
              <a:t>Probability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dirty="0">
                <a:cs typeface="Times New Roman" pitchFamily="18" charset="0"/>
              </a:rPr>
              <a:t>B. Systematic: select every "nth" subject</a:t>
            </a:r>
          </a:p>
          <a:p>
            <a:pPr eaLnBrk="1" hangingPunct="1">
              <a:spcBef>
                <a:spcPct val="50000"/>
              </a:spcBef>
            </a:pPr>
            <a:endParaRPr lang="en-US" sz="32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cs typeface="Times New Roman" pitchFamily="18" charset="0"/>
              </a:rPr>
              <a:t>Example</a:t>
            </a:r>
            <a:r>
              <a:rPr lang="en-US" sz="3200" dirty="0">
                <a:cs typeface="Times New Roman" pitchFamily="18" charset="0"/>
              </a:rPr>
              <a:t>: News coverage of </a:t>
            </a:r>
            <a:r>
              <a:rPr lang="en-US" sz="3200" dirty="0" smtClean="0">
                <a:cs typeface="Times New Roman" pitchFamily="18" charset="0"/>
              </a:rPr>
              <a:t>Presidential Election  </a:t>
            </a:r>
            <a:r>
              <a:rPr lang="en-US" sz="3200" dirty="0">
                <a:cs typeface="Times New Roman" pitchFamily="18" charset="0"/>
              </a:rPr>
              <a:t>in </a:t>
            </a:r>
            <a:r>
              <a:rPr lang="en-US" sz="3200" dirty="0" smtClean="0">
                <a:cs typeface="Times New Roman" pitchFamily="18" charset="0"/>
              </a:rPr>
              <a:t>the U.S.</a:t>
            </a:r>
            <a:r>
              <a:rPr lang="en-US" sz="3200" dirty="0" smtClean="0">
                <a:cs typeface="Times New Roman" pitchFamily="18" charset="0"/>
              </a:rPr>
              <a:t>.  </a:t>
            </a:r>
            <a:r>
              <a:rPr lang="en-US" sz="3200" dirty="0">
                <a:cs typeface="Times New Roman" pitchFamily="18" charset="0"/>
              </a:rPr>
              <a:t>Select a random </a:t>
            </a:r>
            <a:r>
              <a:rPr lang="en-US" sz="3200" dirty="0" smtClean="0">
                <a:cs typeface="Times New Roman" pitchFamily="18" charset="0"/>
              </a:rPr>
              <a:t>starting </a:t>
            </a:r>
            <a:r>
              <a:rPr lang="en-US" sz="3200" dirty="0">
                <a:cs typeface="Times New Roman" pitchFamily="18" charset="0"/>
              </a:rPr>
              <a:t>point and select every </a:t>
            </a:r>
            <a:r>
              <a:rPr lang="en-US" sz="3200" dirty="0" smtClean="0">
                <a:cs typeface="Times New Roman" pitchFamily="18" charset="0"/>
              </a:rPr>
              <a:t>5</a:t>
            </a:r>
            <a:r>
              <a:rPr lang="en-US" sz="3200" baseline="30000" dirty="0" smtClean="0">
                <a:cs typeface="Times New Roman" pitchFamily="18" charset="0"/>
              </a:rPr>
              <a:t>th</a:t>
            </a:r>
            <a:r>
              <a:rPr lang="en-US" sz="3200" dirty="0" smtClean="0">
                <a:cs typeface="Times New Roman" pitchFamily="18" charset="0"/>
              </a:rPr>
              <a:t> </a:t>
            </a:r>
            <a:r>
              <a:rPr lang="en-US" sz="3200" dirty="0">
                <a:cs typeface="Times New Roman" pitchFamily="18" charset="0"/>
              </a:rPr>
              <a:t>date.  If there’s </a:t>
            </a:r>
            <a:r>
              <a:rPr lang="en-US" sz="3200" dirty="0" smtClean="0">
                <a:cs typeface="Times New Roman" pitchFamily="18" charset="0"/>
              </a:rPr>
              <a:t>50 </a:t>
            </a:r>
            <a:r>
              <a:rPr lang="en-US" sz="3200" dirty="0">
                <a:cs typeface="Times New Roman" pitchFamily="18" charset="0"/>
              </a:rPr>
              <a:t>days, that would mean </a:t>
            </a:r>
            <a:r>
              <a:rPr lang="en-US" sz="3200" dirty="0" smtClean="0">
                <a:cs typeface="Times New Roman" pitchFamily="18" charset="0"/>
              </a:rPr>
              <a:t>10 </a:t>
            </a:r>
            <a:r>
              <a:rPr lang="en-US" sz="3200" dirty="0">
                <a:cs typeface="Times New Roman" pitchFamily="18" charset="0"/>
              </a:rPr>
              <a:t>stories would be included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1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82000" cy="6063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smtClean="0">
                <a:cs typeface="Times New Roman" pitchFamily="18" charset="0"/>
              </a:rPr>
              <a:t>I</a:t>
            </a:r>
            <a:r>
              <a:rPr lang="en-US" sz="2800" b="1" dirty="0">
                <a:cs typeface="Times New Roman" panose="02020603050405020304" pitchFamily="18" charset="0"/>
              </a:rPr>
              <a:t>. </a:t>
            </a:r>
            <a:r>
              <a:rPr lang="en-US" sz="2800" b="1" dirty="0" smtClean="0">
                <a:cs typeface="Times New Roman" panose="02020603050405020304" pitchFamily="18" charset="0"/>
              </a:rPr>
              <a:t>Probability</a:t>
            </a:r>
            <a:endParaRPr lang="en-US" sz="28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B. Systematic: select every "nth" subject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Pro: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Easier than random, because you don’t have to jump around to find the next case (No. </a:t>
            </a:r>
            <a:r>
              <a:rPr lang="en-US" sz="2800" b="1" dirty="0" smtClean="0">
                <a:cs typeface="Times New Roman" panose="02020603050405020304" pitchFamily="18" charset="0"/>
              </a:rPr>
              <a:t>280, </a:t>
            </a:r>
            <a:r>
              <a:rPr lang="en-US" sz="2800" b="1" dirty="0">
                <a:cs typeface="Times New Roman" panose="02020603050405020304" pitchFamily="18" charset="0"/>
              </a:rPr>
              <a:t>then No. </a:t>
            </a:r>
            <a:r>
              <a:rPr lang="en-US" sz="2800" b="1" dirty="0" smtClean="0">
                <a:cs typeface="Times New Roman" panose="02020603050405020304" pitchFamily="18" charset="0"/>
              </a:rPr>
              <a:t>160, </a:t>
            </a:r>
            <a:r>
              <a:rPr lang="en-US" sz="2800" b="1" dirty="0">
                <a:cs typeface="Times New Roman" panose="02020603050405020304" pitchFamily="18" charset="0"/>
              </a:rPr>
              <a:t>then No. </a:t>
            </a:r>
            <a:r>
              <a:rPr lang="en-US" sz="2800" b="1" dirty="0" smtClean="0">
                <a:cs typeface="Times New Roman" panose="02020603050405020304" pitchFamily="18" charset="0"/>
              </a:rPr>
              <a:t>870, </a:t>
            </a:r>
            <a:r>
              <a:rPr lang="en-US" sz="2800" b="1" dirty="0">
                <a:cs typeface="Times New Roman" panose="02020603050405020304" pitchFamily="18" charset="0"/>
              </a:rPr>
              <a:t>etc.).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All cases still have an opportunity to be included.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b="1" dirty="0">
                <a:cs typeface="Times New Roman" panose="02020603050405020304" pitchFamily="18" charset="0"/>
              </a:rPr>
              <a:t>Works great when you have </a:t>
            </a:r>
            <a:r>
              <a:rPr lang="en-US" sz="2800" b="1" dirty="0" smtClean="0">
                <a:cs typeface="Times New Roman" panose="02020603050405020304" pitchFamily="18" charset="0"/>
              </a:rPr>
              <a:t>a list</a:t>
            </a:r>
            <a:r>
              <a:rPr lang="en-US" sz="2800" b="1" dirty="0" smtClean="0">
                <a:cs typeface="Times New Roman" panose="02020603050405020304" pitchFamily="18" charset="0"/>
              </a:rPr>
              <a:t>.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07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8382000" cy="5847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I</a:t>
            </a:r>
            <a:r>
              <a:rPr lang="en-US" sz="2800" dirty="0"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cs typeface="Times New Roman" panose="02020603050405020304" pitchFamily="18" charset="0"/>
              </a:rPr>
              <a:t>Probability</a:t>
            </a:r>
            <a:endParaRPr lang="en-US" sz="2800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anose="02020603050405020304" pitchFamily="18" charset="0"/>
              </a:rPr>
              <a:t>B. Systematic: select every "nth" subject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anose="02020603050405020304" pitchFamily="18" charset="0"/>
              </a:rPr>
              <a:t>Con: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anose="02020603050405020304" pitchFamily="18" charset="0"/>
              </a:rPr>
              <a:t>Still time consuming, since you have to record from a list (don’t have to do that with random digit dialing).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anose="02020603050405020304" pitchFamily="18" charset="0"/>
              </a:rPr>
              <a:t>Have </a:t>
            </a:r>
            <a:r>
              <a:rPr lang="en-US" sz="2800" dirty="0">
                <a:cs typeface="Times New Roman" panose="02020603050405020304" pitchFamily="18" charset="0"/>
              </a:rPr>
              <a:t>to make sure that the “Nth” number you use isn’t somehow biasing the selection of cases (don’t do every 7</a:t>
            </a:r>
            <a:r>
              <a:rPr lang="en-US" sz="2800" baseline="30000" dirty="0">
                <a:cs typeface="Times New Roman" panose="02020603050405020304" pitchFamily="18" charset="0"/>
              </a:rPr>
              <a:t>th</a:t>
            </a:r>
            <a:r>
              <a:rPr lang="en-US" sz="2800" dirty="0">
                <a:cs typeface="Times New Roman" panose="02020603050405020304" pitchFamily="18" charset="0"/>
              </a:rPr>
              <a:t> date, for example).</a:t>
            </a:r>
          </a:p>
        </p:txBody>
      </p:sp>
    </p:spTree>
    <p:extLst>
      <p:ext uri="{BB962C8B-B14F-4D97-AF65-F5344CB8AC3E}">
        <p14:creationId xmlns:p14="http://schemas.microsoft.com/office/powerpoint/2010/main" val="374135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315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cs typeface="Times New Roman" panose="02020603050405020304" pitchFamily="18" charset="0"/>
              </a:rPr>
              <a:t>I</a:t>
            </a:r>
            <a:r>
              <a:rPr lang="en-US" sz="3200" b="1" dirty="0">
                <a:cs typeface="Times New Roman" panose="02020603050405020304" pitchFamily="18" charset="0"/>
              </a:rPr>
              <a:t>. </a:t>
            </a:r>
            <a:r>
              <a:rPr lang="en-US" sz="3200" b="1" dirty="0" smtClean="0">
                <a:cs typeface="Times New Roman" panose="02020603050405020304" pitchFamily="18" charset="0"/>
              </a:rPr>
              <a:t>Probability</a:t>
            </a:r>
            <a:endParaRPr lang="en-US" sz="3200" b="1" dirty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>
                <a:cs typeface="Times New Roman" panose="02020603050405020304" pitchFamily="18" charset="0"/>
              </a:rPr>
              <a:t>C. Stratified: select random sample from subgroups</a:t>
            </a:r>
          </a:p>
          <a:p>
            <a:pPr eaLnBrk="1" hangingPunct="1">
              <a:spcBef>
                <a:spcPct val="50000"/>
              </a:spcBef>
            </a:pPr>
            <a:endParaRPr lang="en-US" sz="3200" b="1" dirty="0" smtClean="0"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3200" b="1" dirty="0" smtClean="0">
                <a:cs typeface="Times New Roman" panose="02020603050405020304" pitchFamily="18" charset="0"/>
              </a:rPr>
              <a:t>Example</a:t>
            </a:r>
            <a:r>
              <a:rPr lang="en-US" sz="3200" b="1" dirty="0">
                <a:cs typeface="Times New Roman" panose="02020603050405020304" pitchFamily="18" charset="0"/>
              </a:rPr>
              <a:t>: Content analysis of election coverage in </a:t>
            </a:r>
            <a:r>
              <a:rPr lang="en-US" sz="3200" b="1" dirty="0" smtClean="0">
                <a:cs typeface="Times New Roman" panose="02020603050405020304" pitchFamily="18" charset="0"/>
              </a:rPr>
              <a:t>the U. S.</a:t>
            </a:r>
            <a:r>
              <a:rPr lang="en-US" sz="3200" b="1" dirty="0" smtClean="0">
                <a:cs typeface="Times New Roman" panose="02020603050405020304" pitchFamily="18" charset="0"/>
              </a:rPr>
              <a:t>: </a:t>
            </a:r>
            <a:r>
              <a:rPr lang="en-US" sz="3200" b="1" dirty="0">
                <a:cs typeface="Times New Roman" panose="02020603050405020304" pitchFamily="18" charset="0"/>
              </a:rPr>
              <a:t>select an equal number of stories from Sunday, Monday, Tuesday, etc.</a:t>
            </a:r>
          </a:p>
        </p:txBody>
      </p:sp>
    </p:spTree>
    <p:extLst>
      <p:ext uri="{BB962C8B-B14F-4D97-AF65-F5344CB8AC3E}">
        <p14:creationId xmlns:p14="http://schemas.microsoft.com/office/powerpoint/2010/main" val="380680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0"/>
            <a:ext cx="85344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400" dirty="0">
                <a:cs typeface="Times New Roman" pitchFamily="18" charset="0"/>
              </a:rPr>
              <a:t>Types of </a:t>
            </a:r>
            <a:r>
              <a:rPr lang="en-US" sz="4400" dirty="0" smtClean="0">
                <a:cs typeface="Times New Roman" pitchFamily="18" charset="0"/>
              </a:rPr>
              <a:t>sampling</a:t>
            </a:r>
            <a:endParaRPr lang="en-US" sz="44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I</a:t>
            </a:r>
            <a:r>
              <a:rPr lang="en-US" sz="2800" dirty="0">
                <a:cs typeface="Times New Roman" pitchFamily="18" charset="0"/>
              </a:rPr>
              <a:t>. </a:t>
            </a:r>
            <a:r>
              <a:rPr lang="en-US" sz="2800" dirty="0" smtClean="0">
                <a:cs typeface="Times New Roman" pitchFamily="18" charset="0"/>
              </a:rPr>
              <a:t>Probability</a:t>
            </a: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C. Stratified: select random sample from subgroups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Pro: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Avoids possible problems with </a:t>
            </a:r>
            <a:r>
              <a:rPr lang="en-US" sz="2800" dirty="0" err="1">
                <a:cs typeface="Times New Roman" pitchFamily="18" charset="0"/>
              </a:rPr>
              <a:t>overselection</a:t>
            </a:r>
            <a:r>
              <a:rPr lang="en-US" sz="2800" dirty="0">
                <a:cs typeface="Times New Roman" pitchFamily="18" charset="0"/>
              </a:rPr>
              <a:t> of certain groups. </a:t>
            </a:r>
            <a:endParaRPr lang="en-US" sz="2800" dirty="0" smtClean="0"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cs typeface="Times New Roman" pitchFamily="18" charset="0"/>
              </a:rPr>
              <a:t>Very </a:t>
            </a:r>
            <a:r>
              <a:rPr lang="en-US" sz="2800" dirty="0">
                <a:cs typeface="Times New Roman" pitchFamily="18" charset="0"/>
              </a:rPr>
              <a:t>generalizable, since you have equal numbers of cases on whatever variable you use to group your sample on.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507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平面">
  <a:themeElements>
    <a:clrScheme name="平面">
      <a:dk1>
        <a:sysClr val="windowText" lastClr="000000"/>
      </a:dk1>
      <a:lt1>
        <a:sysClr val="window" lastClr="C7EDC7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平面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平面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</TotalTime>
  <Words>461</Words>
  <Application>Microsoft Office PowerPoint</Application>
  <PresentationFormat>全屏显示(4:3)</PresentationFormat>
  <Paragraphs>63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方正姚体</vt:lpstr>
      <vt:lpstr>华文新魏</vt:lpstr>
      <vt:lpstr>Arial</vt:lpstr>
      <vt:lpstr>Courier New</vt:lpstr>
      <vt:lpstr>Times New Roman</vt:lpstr>
      <vt:lpstr>Trebuchet MS</vt:lpstr>
      <vt:lpstr>Wingdings 3</vt:lpstr>
      <vt:lpstr>平面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wwanta</dc:creator>
  <cp:lastModifiedBy>zhang</cp:lastModifiedBy>
  <cp:revision>10</cp:revision>
  <dcterms:created xsi:type="dcterms:W3CDTF">2014-09-18T01:27:32Z</dcterms:created>
  <dcterms:modified xsi:type="dcterms:W3CDTF">2017-04-17T09:25:06Z</dcterms:modified>
</cp:coreProperties>
</file>