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64" r:id="rId4"/>
    <p:sldId id="258" r:id="rId5"/>
    <p:sldId id="259" r:id="rId6"/>
    <p:sldId id="260" r:id="rId7"/>
    <p:sldId id="261" r:id="rId8"/>
    <p:sldId id="262" r:id="rId9"/>
    <p:sldId id="265" r:id="rId10"/>
    <p:sldId id="266" r:id="rId11"/>
    <p:sldId id="263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8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16/6/8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16/6/8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16/6/8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16/6/8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16/6/8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16/6/8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16/6/8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16/6/8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16/6/8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16/6/8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16/6/8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16/6/8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1844823"/>
            <a:ext cx="8352928" cy="1274895"/>
          </a:xfrm>
        </p:spPr>
        <p:txBody>
          <a:bodyPr/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Behavioral Economics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95736" y="4005064"/>
            <a:ext cx="4744616" cy="864096"/>
          </a:xfrm>
        </p:spPr>
        <p:txBody>
          <a:bodyPr>
            <a:normAutofit/>
          </a:bodyPr>
          <a:lstStyle/>
          <a:p>
            <a:r>
              <a:rPr lang="en-US" altLang="zh-CN" sz="4000" dirty="0" smtClean="0"/>
              <a:t>Lecture </a:t>
            </a:r>
            <a:r>
              <a:rPr lang="en-US" altLang="zh-CN" sz="4000" dirty="0" smtClean="0"/>
              <a:t>15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8131944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Rabin’s fairness model and equilibrium is a special case of a more-general class of games known as psychological games</a:t>
            </a:r>
            <a:r>
              <a:rPr lang="en-US" altLang="zh-CN" dirty="0" smtClean="0"/>
              <a:t>.</a:t>
            </a:r>
          </a:p>
          <a:p>
            <a:endParaRPr lang="en-US" altLang="zh-CN" dirty="0" smtClean="0"/>
          </a:p>
          <a:p>
            <a:r>
              <a:rPr lang="en-US" altLang="zh-CN" dirty="0"/>
              <a:t>If all players have realistic beliefs and the solution is a Nash equilibrium given those beliefs, we call it a </a:t>
            </a:r>
            <a:r>
              <a:rPr lang="en-US" altLang="zh-CN" b="1" dirty="0"/>
              <a:t>psychological equilibrium</a:t>
            </a:r>
            <a:r>
              <a:rPr lang="en-US" altLang="zh-CN" dirty="0"/>
              <a:t>. </a:t>
            </a:r>
            <a:endParaRPr lang="en-US" altLang="zh-CN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Psychological Games </a:t>
            </a:r>
            <a:endParaRPr lang="en-US" altLang="zh-CN" sz="3200" dirty="0"/>
          </a:p>
        </p:txBody>
      </p:sp>
    </p:spTree>
    <p:extLst>
      <p:ext uri="{BB962C8B-B14F-4D97-AF65-F5344CB8AC3E}">
        <p14:creationId xmlns:p14="http://schemas.microsoft.com/office/powerpoint/2010/main" val="14431549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Thanks for Listening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44113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dirty="0"/>
              <a:t>In this chapter we introduce a more-nuanced set of theories about other-regarding preferences. The majority of these theories have developed out of the notion that people seek a fair distribution of consequences. </a:t>
            </a:r>
            <a:endParaRPr lang="en-US" altLang="zh-CN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Fairness and Psychological Games </a:t>
            </a:r>
            <a:endParaRPr lang="en-US" altLang="zh-CN" sz="3600" dirty="0"/>
          </a:p>
        </p:txBody>
      </p:sp>
    </p:spTree>
    <p:extLst>
      <p:ext uri="{BB962C8B-B14F-4D97-AF65-F5344CB8AC3E}">
        <p14:creationId xmlns:p14="http://schemas.microsoft.com/office/powerpoint/2010/main" val="32335287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sz="2800" dirty="0" smtClean="0"/>
          </a:p>
          <a:p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Inequity Aversion </a:t>
            </a:r>
            <a:endParaRPr lang="en-US" altLang="zh-CN" sz="3600" dirty="0"/>
          </a:p>
        </p:txBody>
      </p:sp>
      <p:sp>
        <p:nvSpPr>
          <p:cNvPr id="8" name="内容占位符 4"/>
          <p:cNvSpPr txBox="1">
            <a:spLocks/>
          </p:cNvSpPr>
          <p:nvPr/>
        </p:nvSpPr>
        <p:spPr>
          <a:xfrm>
            <a:off x="851647" y="24007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We refer to preferences that display this dichotomy of behaviors (altruistic to the poor, spiteful to the rich) as being </a:t>
            </a:r>
            <a:r>
              <a:rPr lang="en-US" altLang="zh-CN" b="1" dirty="0"/>
              <a:t>inequity averse</a:t>
            </a:r>
            <a:r>
              <a:rPr lang="en-US" altLang="zh-CN" dirty="0"/>
              <a:t>. </a:t>
            </a:r>
            <a:endParaRPr lang="en-US" altLang="zh-CN" dirty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pPr marL="0" indent="0">
              <a:buFont typeface="Wingdings" pitchFamily="2" charset="2"/>
              <a:buNone/>
            </a:pPr>
            <a:endParaRPr lang="en-US" altLang="zh-CN" dirty="0" smtClean="0"/>
          </a:p>
          <a:p>
            <a:pPr marL="0" indent="0">
              <a:buFont typeface="Wingdings" pitchFamily="2" charset="2"/>
              <a:buNone/>
            </a:pPr>
            <a:endParaRPr lang="en-US" altLang="zh-CN" sz="2800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80771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Inequity-Averse Preferences in the Dictator Game </a:t>
            </a:r>
            <a:endParaRPr lang="en-US" altLang="zh-CN" sz="3200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4" name="图片 3" descr="屏幕快照 2016-06-08 下午7.29.0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916832"/>
            <a:ext cx="5181600" cy="393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2807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79512" y="570156"/>
            <a:ext cx="8712968" cy="1054250"/>
          </a:xfrm>
        </p:spPr>
        <p:txBody>
          <a:bodyPr/>
          <a:lstStyle/>
          <a:p>
            <a:r>
              <a:rPr lang="en-US" altLang="zh-CN" sz="3200" dirty="0"/>
              <a:t>Holding Firms Accountable in a Competitive </a:t>
            </a:r>
            <a:r>
              <a:rPr lang="en-US" altLang="zh-CN" sz="3200" dirty="0"/>
              <a:t/>
            </a:r>
            <a:br>
              <a:rPr lang="en-US" altLang="zh-CN" sz="3200" dirty="0"/>
            </a:br>
            <a:r>
              <a:rPr lang="en-US" altLang="zh-CN" sz="3200" dirty="0"/>
              <a:t>Marketplace </a:t>
            </a:r>
            <a:r>
              <a:rPr lang="en-US" altLang="zh-CN" sz="3200" dirty="0"/>
              <a:t/>
            </a:r>
            <a:br>
              <a:rPr lang="en-US" altLang="zh-CN" sz="3200" dirty="0"/>
            </a:br>
            <a:endParaRPr lang="en-US" altLang="zh-CN" sz="3200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</a:t>
            </a:r>
            <a:r>
              <a:rPr lang="en-US" altLang="zh-CN" dirty="0" smtClean="0"/>
              <a:t>aising </a:t>
            </a:r>
            <a:r>
              <a:rPr lang="en-US" altLang="zh-CN" dirty="0"/>
              <a:t>prices is considered unfair if it will result in a higher profit than some baseline or reference level. This principle is described as </a:t>
            </a:r>
            <a:r>
              <a:rPr lang="en-US" altLang="zh-CN" b="1" dirty="0"/>
              <a:t>dual entitlement</a:t>
            </a:r>
            <a:r>
              <a:rPr lang="en-US" altLang="zh-CN" dirty="0"/>
              <a:t>. </a:t>
            </a:r>
            <a:endParaRPr lang="en-US" altLang="zh-CN" dirty="0" smtClean="0"/>
          </a:p>
          <a:p>
            <a:r>
              <a:rPr lang="en-US" altLang="zh-CN" dirty="0" smtClean="0"/>
              <a:t>Under </a:t>
            </a:r>
            <a:r>
              <a:rPr lang="en-US" altLang="zh-CN" dirty="0"/>
              <a:t>dual entitlement, both the consumer and the seller are entitled to a level of benefit given by some </a:t>
            </a:r>
            <a:r>
              <a:rPr lang="en-US" altLang="zh-CN" b="1" dirty="0"/>
              <a:t>reference transaction</a:t>
            </a:r>
            <a:r>
              <a:rPr lang="en-US" altLang="zh-CN" dirty="0"/>
              <a:t>. This reference transaction is generally given by the status quo. 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451408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95536" y="620688"/>
            <a:ext cx="8496944" cy="1054250"/>
          </a:xfrm>
        </p:spPr>
        <p:txBody>
          <a:bodyPr/>
          <a:lstStyle/>
          <a:p>
            <a:r>
              <a:rPr lang="en-US" altLang="zh-CN" sz="3200" dirty="0"/>
              <a:t>Fairness </a:t>
            </a:r>
            <a:endParaRPr lang="en-US" altLang="zh-CN" sz="3200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When people are willing to sacrifice in order to reward the kindness of others, or to punish the unkindness of others, we refer to them as being motivated by </a:t>
            </a:r>
            <a:r>
              <a:rPr lang="en-US" altLang="zh-CN" b="1" dirty="0"/>
              <a:t>fairness</a:t>
            </a:r>
            <a:r>
              <a:rPr lang="en-US" altLang="zh-CN" dirty="0"/>
              <a:t>. </a:t>
            </a:r>
            <a:endParaRPr lang="en-US" altLang="zh-CN" dirty="0"/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90747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Kindness Functions </a:t>
            </a:r>
            <a:endParaRPr lang="en-US" altLang="zh-CN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We can then define a function f1 a1, b2 , called a kindness function, that represents how kind Player 1 is intending to be toward Player 2. </a:t>
            </a:r>
            <a:endParaRPr lang="en-US" altLang="zh-CN" dirty="0" smtClean="0"/>
          </a:p>
          <a:p>
            <a:r>
              <a:rPr lang="en-US" altLang="zh-CN" dirty="0"/>
              <a:t>This kindness function can take on negative values, representing the notion that Player 1 is being cruel to Player 2, or positive values, representing the notion that Player 1 is being kind to Player 2. </a:t>
            </a:r>
            <a:endParaRPr lang="en-US" altLang="zh-CN" dirty="0"/>
          </a:p>
          <a:p>
            <a:endParaRPr lang="en-US" altLang="zh-CN" dirty="0"/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25238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One way to index the fairness of a strategy is to compare it to the set of Pareto optimal outcomes. </a:t>
            </a:r>
            <a:endParaRPr lang="en-US" altLang="zh-CN" dirty="0"/>
          </a:p>
          <a:p>
            <a:endParaRPr kumimoji="1" lang="zh-CN" altLang="en-US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520985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Fairness and Effort Level in Labor </a:t>
            </a:r>
            <a:r>
              <a:rPr lang="en-US" altLang="zh-CN" sz="3600" dirty="0" smtClean="0"/>
              <a:t>Contracts </a:t>
            </a:r>
            <a:endParaRPr lang="en-US" altLang="zh-CN" sz="3600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3" name="图片 2" descr="屏幕快照 2016-06-08 下午7.35.3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700808"/>
            <a:ext cx="6350000" cy="471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9992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精装书">
  <a:themeElements>
    <a:clrScheme name="精装书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精装书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精装书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352</TotalTime>
  <Words>332</Words>
  <Application>Microsoft Macintosh PowerPoint</Application>
  <PresentationFormat>全屏显示(4:3)</PresentationFormat>
  <Paragraphs>31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精装书</vt:lpstr>
      <vt:lpstr> Behavioral Economics</vt:lpstr>
      <vt:lpstr>Fairness and Psychological Games </vt:lpstr>
      <vt:lpstr>Inequity Aversion </vt:lpstr>
      <vt:lpstr>Inequity-Averse Preferences in the Dictator Game </vt:lpstr>
      <vt:lpstr>Holding Firms Accountable in a Competitive  Marketplace  </vt:lpstr>
      <vt:lpstr>Fairness </vt:lpstr>
      <vt:lpstr>Kindness Functions </vt:lpstr>
      <vt:lpstr>PowerPoint 演示文稿</vt:lpstr>
      <vt:lpstr>Fairness and Effort Level in Labor Contracts </vt:lpstr>
      <vt:lpstr>Psychological Games </vt:lpstr>
      <vt:lpstr>Thanks for Listening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Behavioral Economics</dc:title>
  <dc:creator>myuser</dc:creator>
  <cp:lastModifiedBy>stella pan</cp:lastModifiedBy>
  <cp:revision>30</cp:revision>
  <dcterms:created xsi:type="dcterms:W3CDTF">2016-06-01T08:49:25Z</dcterms:created>
  <dcterms:modified xsi:type="dcterms:W3CDTF">2016-06-08T11:38:07Z</dcterms:modified>
</cp:coreProperties>
</file>