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5" r:id="rId3"/>
    <p:sldId id="279" r:id="rId4"/>
    <p:sldId id="257" r:id="rId5"/>
    <p:sldId id="258" r:id="rId6"/>
    <p:sldId id="260" r:id="rId7"/>
    <p:sldId id="281" r:id="rId8"/>
    <p:sldId id="261" r:id="rId10"/>
    <p:sldId id="259" r:id="rId11"/>
    <p:sldId id="267" r:id="rId12"/>
    <p:sldId id="280" r:id="rId13"/>
    <p:sldId id="263" r:id="rId14"/>
    <p:sldId id="265" r:id="rId15"/>
    <p:sldId id="278" r:id="rId16"/>
    <p:sldId id="283" r:id="rId17"/>
    <p:sldId id="284" r:id="rId18"/>
    <p:sldId id="28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>
        <p:scale>
          <a:sx n="70" d="100"/>
          <a:sy n="70" d="100"/>
        </p:scale>
        <p:origin x="-1109" y="-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A07F-9303-4F80-BC7D-7DA572E7D5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56A9-D5DA-4144-8A06-BBA063B982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15E39-A528-4D57-82F3-E569C95CA8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D519-EC74-4542-920E-55E9681CF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B24C-F2FA-442E-926F-EC8D4B8625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08300" y="4064000"/>
            <a:ext cx="5372100" cy="69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541387" y="2274838"/>
            <a:ext cx="610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华文仿宋" panose="02010600040101010101" pitchFamily="2" charset="-122"/>
                <a:ea typeface="华文仿宋" panose="02010600040101010101" pitchFamily="2" charset="-122"/>
              </a:rPr>
              <a:t>李白诗歌里的大唐盛世</a:t>
            </a:r>
            <a:endParaRPr lang="zh-CN" altLang="en-US" sz="72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243328" y="2915893"/>
            <a:ext cx="0" cy="862062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980424" y="2973832"/>
            <a:ext cx="0" cy="862062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arm_112762"/>
          <p:cNvSpPr>
            <a:spLocks noChangeAspect="1"/>
          </p:cNvSpPr>
          <p:nvPr/>
        </p:nvSpPr>
        <p:spPr bwMode="auto">
          <a:xfrm>
            <a:off x="9523200" y="3010195"/>
            <a:ext cx="850943" cy="83761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05" h="5033">
                <a:moveTo>
                  <a:pt x="5003" y="2169"/>
                </a:moveTo>
                <a:cubicBezTo>
                  <a:pt x="4900" y="1514"/>
                  <a:pt x="4549" y="939"/>
                  <a:pt x="4014" y="549"/>
                </a:cubicBezTo>
                <a:cubicBezTo>
                  <a:pt x="3479" y="158"/>
                  <a:pt x="2823" y="0"/>
                  <a:pt x="2169" y="102"/>
                </a:cubicBezTo>
                <a:cubicBezTo>
                  <a:pt x="1514" y="205"/>
                  <a:pt x="939" y="556"/>
                  <a:pt x="549" y="1091"/>
                </a:cubicBezTo>
                <a:cubicBezTo>
                  <a:pt x="158" y="1627"/>
                  <a:pt x="0" y="2282"/>
                  <a:pt x="102" y="2936"/>
                </a:cubicBezTo>
                <a:cubicBezTo>
                  <a:pt x="205" y="3591"/>
                  <a:pt x="556" y="4166"/>
                  <a:pt x="1091" y="4556"/>
                </a:cubicBezTo>
                <a:cubicBezTo>
                  <a:pt x="1520" y="4869"/>
                  <a:pt x="2026" y="5033"/>
                  <a:pt x="2547" y="5033"/>
                </a:cubicBezTo>
                <a:cubicBezTo>
                  <a:pt x="2676" y="5033"/>
                  <a:pt x="2806" y="5023"/>
                  <a:pt x="2936" y="5003"/>
                </a:cubicBezTo>
                <a:cubicBezTo>
                  <a:pt x="3591" y="4900"/>
                  <a:pt x="4166" y="4549"/>
                  <a:pt x="4556" y="4014"/>
                </a:cubicBezTo>
                <a:cubicBezTo>
                  <a:pt x="4947" y="3479"/>
                  <a:pt x="5105" y="2823"/>
                  <a:pt x="5003" y="2169"/>
                </a:cubicBezTo>
                <a:close/>
                <a:moveTo>
                  <a:pt x="4562" y="3482"/>
                </a:moveTo>
                <a:cubicBezTo>
                  <a:pt x="4396" y="3395"/>
                  <a:pt x="4047" y="3232"/>
                  <a:pt x="3521" y="3091"/>
                </a:cubicBezTo>
                <a:cubicBezTo>
                  <a:pt x="2860" y="2914"/>
                  <a:pt x="1782" y="2741"/>
                  <a:pt x="368" y="2905"/>
                </a:cubicBezTo>
                <a:cubicBezTo>
                  <a:pt x="367" y="2902"/>
                  <a:pt x="366" y="2898"/>
                  <a:pt x="366" y="2895"/>
                </a:cubicBezTo>
                <a:cubicBezTo>
                  <a:pt x="351" y="2802"/>
                  <a:pt x="343" y="2709"/>
                  <a:pt x="340" y="2616"/>
                </a:cubicBezTo>
                <a:cubicBezTo>
                  <a:pt x="508" y="2592"/>
                  <a:pt x="671" y="2573"/>
                  <a:pt x="829" y="2557"/>
                </a:cubicBezTo>
                <a:lnTo>
                  <a:pt x="829" y="2619"/>
                </a:lnTo>
                <a:cubicBezTo>
                  <a:pt x="829" y="2693"/>
                  <a:pt x="889" y="2753"/>
                  <a:pt x="963" y="2753"/>
                </a:cubicBezTo>
                <a:lnTo>
                  <a:pt x="3236" y="2753"/>
                </a:lnTo>
                <a:cubicBezTo>
                  <a:pt x="3289" y="2753"/>
                  <a:pt x="3336" y="2721"/>
                  <a:pt x="3357" y="2675"/>
                </a:cubicBezTo>
                <a:cubicBezTo>
                  <a:pt x="3445" y="2694"/>
                  <a:pt x="3527" y="2713"/>
                  <a:pt x="3604" y="2732"/>
                </a:cubicBezTo>
                <a:cubicBezTo>
                  <a:pt x="4168" y="2874"/>
                  <a:pt x="4536" y="3049"/>
                  <a:pt x="4690" y="3131"/>
                </a:cubicBezTo>
                <a:cubicBezTo>
                  <a:pt x="4658" y="3251"/>
                  <a:pt x="4615" y="3368"/>
                  <a:pt x="4562" y="3482"/>
                </a:cubicBezTo>
                <a:close/>
                <a:moveTo>
                  <a:pt x="4210" y="4020"/>
                </a:moveTo>
                <a:cubicBezTo>
                  <a:pt x="3983" y="3911"/>
                  <a:pt x="3583" y="3747"/>
                  <a:pt x="3019" y="3620"/>
                </a:cubicBezTo>
                <a:cubicBezTo>
                  <a:pt x="2250" y="3446"/>
                  <a:pt x="1414" y="3392"/>
                  <a:pt x="532" y="3459"/>
                </a:cubicBezTo>
                <a:cubicBezTo>
                  <a:pt x="490" y="3365"/>
                  <a:pt x="455" y="3267"/>
                  <a:pt x="426" y="3167"/>
                </a:cubicBezTo>
                <a:cubicBezTo>
                  <a:pt x="1778" y="3014"/>
                  <a:pt x="2807" y="3177"/>
                  <a:pt x="3439" y="3345"/>
                </a:cubicBezTo>
                <a:cubicBezTo>
                  <a:pt x="3944" y="3479"/>
                  <a:pt x="4281" y="3636"/>
                  <a:pt x="4435" y="3717"/>
                </a:cubicBezTo>
                <a:cubicBezTo>
                  <a:pt x="4406" y="3764"/>
                  <a:pt x="4374" y="3811"/>
                  <a:pt x="4341" y="3857"/>
                </a:cubicBezTo>
                <a:cubicBezTo>
                  <a:pt x="4300" y="3913"/>
                  <a:pt x="4256" y="3968"/>
                  <a:pt x="4210" y="4020"/>
                </a:cubicBezTo>
                <a:close/>
                <a:moveTo>
                  <a:pt x="3636" y="4484"/>
                </a:moveTo>
                <a:cubicBezTo>
                  <a:pt x="3629" y="4480"/>
                  <a:pt x="3623" y="4477"/>
                  <a:pt x="3616" y="4474"/>
                </a:cubicBezTo>
                <a:cubicBezTo>
                  <a:pt x="3046" y="4261"/>
                  <a:pt x="2113" y="4011"/>
                  <a:pt x="900" y="4025"/>
                </a:cubicBezTo>
                <a:cubicBezTo>
                  <a:pt x="814" y="3929"/>
                  <a:pt x="736" y="3826"/>
                  <a:pt x="669" y="3717"/>
                </a:cubicBezTo>
                <a:cubicBezTo>
                  <a:pt x="2381" y="3609"/>
                  <a:pt x="3524" y="4004"/>
                  <a:pt x="4009" y="4220"/>
                </a:cubicBezTo>
                <a:cubicBezTo>
                  <a:pt x="3894" y="4321"/>
                  <a:pt x="3769" y="4409"/>
                  <a:pt x="3636" y="4484"/>
                </a:cubicBezTo>
                <a:close/>
                <a:moveTo>
                  <a:pt x="1096" y="1754"/>
                </a:moveTo>
                <a:lnTo>
                  <a:pt x="2325" y="1754"/>
                </a:lnTo>
                <a:lnTo>
                  <a:pt x="2325" y="2486"/>
                </a:lnTo>
                <a:lnTo>
                  <a:pt x="1757" y="2486"/>
                </a:lnTo>
                <a:lnTo>
                  <a:pt x="1757" y="2335"/>
                </a:lnTo>
                <a:cubicBezTo>
                  <a:pt x="1757" y="2261"/>
                  <a:pt x="1697" y="2201"/>
                  <a:pt x="1624" y="2201"/>
                </a:cubicBezTo>
                <a:cubicBezTo>
                  <a:pt x="1550" y="2201"/>
                  <a:pt x="1490" y="2261"/>
                  <a:pt x="1490" y="2335"/>
                </a:cubicBezTo>
                <a:lnTo>
                  <a:pt x="1490" y="2486"/>
                </a:lnTo>
                <a:lnTo>
                  <a:pt x="1096" y="2486"/>
                </a:lnTo>
                <a:lnTo>
                  <a:pt x="1096" y="1754"/>
                </a:lnTo>
                <a:close/>
                <a:moveTo>
                  <a:pt x="3103" y="1857"/>
                </a:moveTo>
                <a:lnTo>
                  <a:pt x="3103" y="2486"/>
                </a:lnTo>
                <a:lnTo>
                  <a:pt x="2591" y="2486"/>
                </a:lnTo>
                <a:lnTo>
                  <a:pt x="2591" y="1775"/>
                </a:lnTo>
                <a:lnTo>
                  <a:pt x="2591" y="1678"/>
                </a:lnTo>
                <a:lnTo>
                  <a:pt x="2946" y="1803"/>
                </a:lnTo>
                <a:lnTo>
                  <a:pt x="3103" y="1857"/>
                </a:lnTo>
                <a:close/>
                <a:moveTo>
                  <a:pt x="1441" y="1487"/>
                </a:moveTo>
                <a:lnTo>
                  <a:pt x="1704" y="1366"/>
                </a:lnTo>
                <a:lnTo>
                  <a:pt x="2047" y="1487"/>
                </a:lnTo>
                <a:lnTo>
                  <a:pt x="1441" y="1487"/>
                </a:lnTo>
                <a:close/>
                <a:moveTo>
                  <a:pt x="3773" y="2501"/>
                </a:moveTo>
                <a:cubicBezTo>
                  <a:pt x="3994" y="2437"/>
                  <a:pt x="4326" y="2376"/>
                  <a:pt x="4760" y="2392"/>
                </a:cubicBezTo>
                <a:cubicBezTo>
                  <a:pt x="4772" y="2549"/>
                  <a:pt x="4767" y="2706"/>
                  <a:pt x="4746" y="2859"/>
                </a:cubicBezTo>
                <a:cubicBezTo>
                  <a:pt x="4564" y="2769"/>
                  <a:pt x="4238" y="2626"/>
                  <a:pt x="3773" y="2501"/>
                </a:cubicBezTo>
                <a:close/>
                <a:moveTo>
                  <a:pt x="764" y="1248"/>
                </a:moveTo>
                <a:cubicBezTo>
                  <a:pt x="1113" y="771"/>
                  <a:pt x="1626" y="457"/>
                  <a:pt x="2210" y="366"/>
                </a:cubicBezTo>
                <a:cubicBezTo>
                  <a:pt x="2326" y="348"/>
                  <a:pt x="2442" y="339"/>
                  <a:pt x="2557" y="339"/>
                </a:cubicBezTo>
                <a:cubicBezTo>
                  <a:pt x="3022" y="339"/>
                  <a:pt x="3474" y="485"/>
                  <a:pt x="3857" y="764"/>
                </a:cubicBezTo>
                <a:cubicBezTo>
                  <a:pt x="4311" y="1095"/>
                  <a:pt x="4616" y="1576"/>
                  <a:pt x="4724" y="2124"/>
                </a:cubicBezTo>
                <a:cubicBezTo>
                  <a:pt x="4651" y="2122"/>
                  <a:pt x="4581" y="2122"/>
                  <a:pt x="4514" y="2124"/>
                </a:cubicBezTo>
                <a:lnTo>
                  <a:pt x="4514" y="1713"/>
                </a:lnTo>
                <a:cubicBezTo>
                  <a:pt x="4514" y="1639"/>
                  <a:pt x="4455" y="1579"/>
                  <a:pt x="4381" y="1579"/>
                </a:cubicBezTo>
                <a:cubicBezTo>
                  <a:pt x="4307" y="1579"/>
                  <a:pt x="4248" y="1639"/>
                  <a:pt x="4248" y="1713"/>
                </a:cubicBezTo>
                <a:lnTo>
                  <a:pt x="4248" y="2140"/>
                </a:lnTo>
                <a:cubicBezTo>
                  <a:pt x="4233" y="2142"/>
                  <a:pt x="4220" y="2143"/>
                  <a:pt x="4206" y="2145"/>
                </a:cubicBezTo>
                <a:lnTo>
                  <a:pt x="4206" y="1779"/>
                </a:lnTo>
                <a:cubicBezTo>
                  <a:pt x="4206" y="1706"/>
                  <a:pt x="4146" y="1646"/>
                  <a:pt x="4073" y="1646"/>
                </a:cubicBezTo>
                <a:cubicBezTo>
                  <a:pt x="3999" y="1646"/>
                  <a:pt x="3939" y="1706"/>
                  <a:pt x="3939" y="1779"/>
                </a:cubicBezTo>
                <a:lnTo>
                  <a:pt x="3939" y="2186"/>
                </a:lnTo>
                <a:cubicBezTo>
                  <a:pt x="3651" y="2242"/>
                  <a:pt x="3459" y="2324"/>
                  <a:pt x="3369" y="2368"/>
                </a:cubicBezTo>
                <a:lnTo>
                  <a:pt x="3369" y="1951"/>
                </a:lnTo>
                <a:lnTo>
                  <a:pt x="3370" y="1951"/>
                </a:lnTo>
                <a:cubicBezTo>
                  <a:pt x="3384" y="1956"/>
                  <a:pt x="3399" y="1959"/>
                  <a:pt x="3414" y="1959"/>
                </a:cubicBezTo>
                <a:cubicBezTo>
                  <a:pt x="3469" y="1959"/>
                  <a:pt x="3520" y="1925"/>
                  <a:pt x="3540" y="1870"/>
                </a:cubicBezTo>
                <a:cubicBezTo>
                  <a:pt x="3564" y="1800"/>
                  <a:pt x="3527" y="1724"/>
                  <a:pt x="3458" y="1700"/>
                </a:cubicBezTo>
                <a:lnTo>
                  <a:pt x="1741" y="1097"/>
                </a:lnTo>
                <a:cubicBezTo>
                  <a:pt x="1708" y="1085"/>
                  <a:pt x="1673" y="1087"/>
                  <a:pt x="1641" y="1102"/>
                </a:cubicBezTo>
                <a:lnTo>
                  <a:pt x="763" y="1504"/>
                </a:lnTo>
                <a:cubicBezTo>
                  <a:pt x="696" y="1535"/>
                  <a:pt x="667" y="1614"/>
                  <a:pt x="697" y="1681"/>
                </a:cubicBezTo>
                <a:cubicBezTo>
                  <a:pt x="721" y="1734"/>
                  <a:pt x="775" y="1763"/>
                  <a:pt x="829" y="1758"/>
                </a:cubicBezTo>
                <a:lnTo>
                  <a:pt x="829" y="2289"/>
                </a:lnTo>
                <a:cubicBezTo>
                  <a:pt x="673" y="2304"/>
                  <a:pt x="513" y="2323"/>
                  <a:pt x="348" y="2346"/>
                </a:cubicBezTo>
                <a:cubicBezTo>
                  <a:pt x="384" y="1953"/>
                  <a:pt x="526" y="1576"/>
                  <a:pt x="764" y="1248"/>
                </a:cubicBezTo>
                <a:close/>
                <a:moveTo>
                  <a:pt x="2895" y="4739"/>
                </a:moveTo>
                <a:cubicBezTo>
                  <a:pt x="2311" y="4831"/>
                  <a:pt x="1726" y="4689"/>
                  <a:pt x="1248" y="4341"/>
                </a:cubicBezTo>
                <a:cubicBezTo>
                  <a:pt x="1227" y="4326"/>
                  <a:pt x="1207" y="4310"/>
                  <a:pt x="1186" y="4294"/>
                </a:cubicBezTo>
                <a:cubicBezTo>
                  <a:pt x="2071" y="4314"/>
                  <a:pt x="2783" y="4477"/>
                  <a:pt x="3286" y="4641"/>
                </a:cubicBezTo>
                <a:cubicBezTo>
                  <a:pt x="3160" y="4685"/>
                  <a:pt x="3029" y="4718"/>
                  <a:pt x="2895" y="4739"/>
                </a:cubicBezTo>
                <a:close/>
              </a:path>
            </a:pathLst>
          </a:custGeom>
          <a:solidFill>
            <a:srgbClr val="C9111A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5819" y="4751615"/>
            <a:ext cx="10805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Dubai" panose="020B0503030403030204" pitchFamily="34" charset="-78"/>
                <a:cs typeface="Dubai" panose="020B0503030403030204" pitchFamily="34" charset="-78"/>
              </a:rPr>
              <a:t>The flourishing age of the Tang dynasty in Li Bai’s poetry</a:t>
            </a:r>
            <a:endParaRPr lang="zh-CN" altLang="en-US" sz="36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99195" y="267912"/>
            <a:ext cx="8111244" cy="5560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李白这首诗讽刺了宫廷生活，形式上也做出了创新。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传说吴王夫差花费大量人力物力和三年时间建设了姑苏台。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前两句诗没有着重写宫廷生活的奢靡，而是勾勒出了吴宫和宫女的美。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时间过得很快，但沉迷享乐的人们常常认识不到这一点。不知不觉中，黄昏就要到来了。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银箭金壶预示着时间的流逝。秋夜即将结束，欢乐的夜晚渐渐隐于幕。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东方已经发白，天就要亮了，寻欢作乐不能再继续下去了。这一句，既像是恨长夜之短的吴王所发出的欢乐难继、好梦不长的叹喟，又像是诗人对沉溺不醒的吴王敲响的警钟。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诗人并没有详细叙述一些细节，但通过时间的流逝和场景的变换体现出了奢靡的宫廷生活，揭示了夫差的醉生梦死。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仿宋" panose="02010609060101010101" charset="-122"/>
                <a:ea typeface="仿宋" panose="02010609060101010101" charset="-122"/>
              </a:rPr>
              <a:t>全篇客观叙述，但是却深刻揭露出了主题，充满讽刺，引人深思。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414" y="0"/>
            <a:ext cx="6349206" cy="634920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96325" y="119743"/>
            <a:ext cx="1164619" cy="2100943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096325" y="231321"/>
            <a:ext cx="1200329" cy="1877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dirty="0">
                <a:latin typeface="康熙字典體" pitchFamily="2" charset="-120"/>
                <a:ea typeface="康熙字典體" pitchFamily="2" charset="-120"/>
              </a:rPr>
              <a:t>解说</a:t>
            </a:r>
            <a:endParaRPr lang="zh-CN" altLang="en-US" sz="6600" dirty="0">
              <a:latin typeface="康熙字典體" pitchFamily="2" charset="-120"/>
              <a:ea typeface="康熙字典體" pitchFamily="2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02976" y="1260700"/>
            <a:ext cx="700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宿五松山下荀媪家</a:t>
            </a:r>
            <a:endParaRPr lang="zh-CN" altLang="en-US" sz="5400" b="1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5948" y="530495"/>
            <a:ext cx="1122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Passing One Night in an Old Woman’s Hut at the Foot of Mount Five Pines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7682" y="2882684"/>
            <a:ext cx="4572032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我宿五松下，寂寥无所欢。</a:t>
            </a:r>
            <a:endParaRPr lang="en-US" altLang="zh-CN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田家秋作苦，邻女夜舂寒。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跪进雕胡饭，月光明素盘。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令人惭漂母，三谢不能食。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9533" y="264679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 lodge under the five pine trees,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Lonely, I feel not quiet at ease.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Peasants work hard in autumn old;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Husking rice at night, the maid’s cold.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Wild rice is offered on her knees;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plate in moonlight seems in freeze.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I’m overwhelmed with gratitude.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Do I deserve the hard-earned food?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7" y="2038350"/>
            <a:ext cx="5715000" cy="4819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11163" y="1324522"/>
            <a:ext cx="1015663" cy="49522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>
              <a:lnSpc>
                <a:spcPct val="150000"/>
              </a:lnSpc>
            </a:pPr>
            <a:r>
              <a:rPr lang="zh-CN" altLang="en-US" sz="3600" b="1" dirty="0">
                <a:solidFill>
                  <a:srgbClr val="E7E6E6">
                    <a:lumMod val="25000"/>
                  </a:srgb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舂米（</a:t>
            </a:r>
            <a:r>
              <a:rPr lang="en-US" altLang="zh-CN" sz="36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Pounding Rice</a:t>
            </a:r>
            <a:r>
              <a:rPr lang="zh-CN" altLang="en-US" sz="3600" b="1" dirty="0">
                <a:solidFill>
                  <a:srgbClr val="E7E6E6">
                    <a:lumMod val="25000"/>
                  </a:srgb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endParaRPr lang="zh-CN" altLang="en-US" sz="3600" b="1" dirty="0">
              <a:solidFill>
                <a:srgbClr val="E7E6E6">
                  <a:lumMod val="25000"/>
                </a:srgb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rot="5400000">
            <a:off x="5123216" y="3663741"/>
            <a:ext cx="4688819" cy="10381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rot="16200000" flipH="1">
            <a:off x="4407939" y="3640772"/>
            <a:ext cx="4642324" cy="982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209011" y="293191"/>
            <a:ext cx="2726472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舂米就是把打下的谷子去壳的过程，舂出来的壳就是米糠</a:t>
            </a:r>
            <a:r>
              <a:rPr lang="zh-CN" altLang="en-US" sz="24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（</a:t>
            </a:r>
            <a:r>
              <a:rPr lang="en-US" altLang="en-US" sz="24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 </a:t>
            </a:r>
            <a:r>
              <a:rPr lang="en-US" altLang="en-US" sz="2400" b="1" dirty="0"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rice hulls /husks</a:t>
            </a:r>
            <a:r>
              <a:rPr lang="zh-CN" altLang="en-US" sz="24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），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剩下的米粒就是我们吃的白米，舂米的工具有点像捣药罐，有一个棒槌、一个盛器。用棒槌砸谷子，把米糠砸掉。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Picture 2" descr="https://timgsa.baidu.com/timg?image&amp;quality=80&amp;size=b9999_10000&amp;sec=1606846697146&amp;di=6f2260b6c11548babf8ebc6b7a650862&amp;imgtype=0&amp;src=http%3A%2F%2Fwww.gmw.cn%2Fimages%2F2008-12%2F21%2Fxin_49120521104404613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80" y="1154624"/>
            <a:ext cx="5527295" cy="49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51" y="0"/>
            <a:ext cx="4202744" cy="349065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603" y="1745325"/>
            <a:ext cx="8603524" cy="352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内容占位符 2"/>
          <p:cNvSpPr txBox="1"/>
          <p:nvPr/>
        </p:nvSpPr>
        <p:spPr>
          <a:xfrm>
            <a:off x="1273928" y="5564690"/>
            <a:ext cx="9594097" cy="8829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Date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16 December 755 – 17 February 763 (7 years, 2 months and 1 day)</a:t>
            </a:r>
            <a:endParaRPr lang="en-US" altLang="en-US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Location</a:t>
            </a:r>
            <a:r>
              <a:rPr lang="zh-CN" alt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en-US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Northern China</a:t>
            </a:r>
            <a:endParaRPr lang="en-US" altLang="en-US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1929377" y="724558"/>
            <a:ext cx="700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E7E6E6">
                    <a:lumMod val="25000"/>
                  </a:srgb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安史之乱</a:t>
            </a:r>
            <a:r>
              <a:rPr lang="zh-CN" altLang="en-US" sz="3600" b="1" dirty="0">
                <a:solidFill>
                  <a:srgbClr val="E7E6E6">
                    <a:lumMod val="25000"/>
                  </a:srgb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（ </a:t>
            </a:r>
            <a:r>
              <a:rPr lang="en-US" altLang="zh-CN" sz="36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An </a:t>
            </a:r>
            <a:r>
              <a:rPr lang="en-US" altLang="zh-CN" sz="3600" b="1" dirty="0" err="1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Lushan</a:t>
            </a:r>
            <a:r>
              <a:rPr lang="en-US" altLang="zh-CN" sz="3600" b="1" dirty="0">
                <a:solidFill>
                  <a:srgbClr val="E7E6E6">
                    <a:lumMod val="25000"/>
                  </a:srgbClr>
                </a:solidFill>
                <a:latin typeface="Calibri" panose="020F0502020204030204" pitchFamily="34" charset="0"/>
                <a:ea typeface="Yu Mincho Light" panose="02020300000000000000" pitchFamily="18" charset="-128"/>
                <a:cs typeface="Calibri" panose="020F0502020204030204" pitchFamily="34" charset="0"/>
              </a:rPr>
              <a:t> Rebellion</a:t>
            </a:r>
            <a:r>
              <a:rPr lang="zh-CN" altLang="en-US" sz="3600" b="1" dirty="0">
                <a:solidFill>
                  <a:srgbClr val="E7E6E6">
                    <a:lumMod val="25000"/>
                  </a:srgb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）</a:t>
            </a:r>
            <a:endParaRPr lang="zh-CN" altLang="en-US" sz="3600" b="1" dirty="0">
              <a:solidFill>
                <a:srgbClr val="E7E6E6">
                  <a:lumMod val="25000"/>
                </a:srgb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56" y="1524397"/>
            <a:ext cx="4202744" cy="349065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8192" y="2224574"/>
            <a:ext cx="576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lofty aspirations of young talents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battlefield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poor peasant life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criticism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of political corruption</a:t>
            </a: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8192" y="1201231"/>
            <a:ext cx="330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Dubai" panose="020B0503030403030204" pitchFamily="34" charset="-78"/>
                <a:ea typeface="方正清刻本悦宋简体" panose="02000000000000000000" pitchFamily="2" charset="-122"/>
                <a:cs typeface="Dubai" panose="020B0503030403030204" pitchFamily="34" charset="-78"/>
              </a:rPr>
              <a:t>To sum up…</a:t>
            </a:r>
            <a:endParaRPr lang="zh-CN" altLang="en-US" sz="3600" b="1" dirty="0">
              <a:solidFill>
                <a:srgbClr val="C00000"/>
              </a:solidFill>
              <a:latin typeface="Dubai" panose="020B0503030403030204" pitchFamily="34" charset="-78"/>
              <a:ea typeface="方正清刻本悦宋简体" panose="02000000000000000000" pitchFamily="2" charset="-122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6349206" cy="634920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80788" y="1828842"/>
            <a:ext cx="68869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aid all mankind and to stabilize the state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convey his indignation and distress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amiable and humble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 soaring roc (a legendary bird of great size)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swordsman’s spirit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95700" y="4064000"/>
            <a:ext cx="5372100" cy="69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301190" y="1781175"/>
            <a:ext cx="1589619" cy="3895725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14885" y="2286000"/>
            <a:ext cx="1200329" cy="3124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>
                <a:latin typeface="康熙字典體" pitchFamily="2" charset="-120"/>
                <a:ea typeface="康熙字典體" pitchFamily="2" charset="-120"/>
              </a:rPr>
              <a:t>谢谢</a:t>
            </a:r>
            <a:endParaRPr lang="zh-CN" altLang="en-US" sz="6600"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12" name="farm_112762"/>
          <p:cNvSpPr>
            <a:spLocks noChangeAspect="1"/>
          </p:cNvSpPr>
          <p:nvPr/>
        </p:nvSpPr>
        <p:spPr bwMode="auto">
          <a:xfrm>
            <a:off x="5773166" y="3548034"/>
            <a:ext cx="609685" cy="600132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05" h="5033">
                <a:moveTo>
                  <a:pt x="5003" y="2169"/>
                </a:moveTo>
                <a:cubicBezTo>
                  <a:pt x="4900" y="1514"/>
                  <a:pt x="4549" y="939"/>
                  <a:pt x="4014" y="549"/>
                </a:cubicBezTo>
                <a:cubicBezTo>
                  <a:pt x="3479" y="158"/>
                  <a:pt x="2823" y="0"/>
                  <a:pt x="2169" y="102"/>
                </a:cubicBezTo>
                <a:cubicBezTo>
                  <a:pt x="1514" y="205"/>
                  <a:pt x="939" y="556"/>
                  <a:pt x="549" y="1091"/>
                </a:cubicBezTo>
                <a:cubicBezTo>
                  <a:pt x="158" y="1627"/>
                  <a:pt x="0" y="2282"/>
                  <a:pt x="102" y="2936"/>
                </a:cubicBezTo>
                <a:cubicBezTo>
                  <a:pt x="205" y="3591"/>
                  <a:pt x="556" y="4166"/>
                  <a:pt x="1091" y="4556"/>
                </a:cubicBezTo>
                <a:cubicBezTo>
                  <a:pt x="1520" y="4869"/>
                  <a:pt x="2026" y="5033"/>
                  <a:pt x="2547" y="5033"/>
                </a:cubicBezTo>
                <a:cubicBezTo>
                  <a:pt x="2676" y="5033"/>
                  <a:pt x="2806" y="5023"/>
                  <a:pt x="2936" y="5003"/>
                </a:cubicBezTo>
                <a:cubicBezTo>
                  <a:pt x="3591" y="4900"/>
                  <a:pt x="4166" y="4549"/>
                  <a:pt x="4556" y="4014"/>
                </a:cubicBezTo>
                <a:cubicBezTo>
                  <a:pt x="4947" y="3479"/>
                  <a:pt x="5105" y="2823"/>
                  <a:pt x="5003" y="2169"/>
                </a:cubicBezTo>
                <a:close/>
                <a:moveTo>
                  <a:pt x="4562" y="3482"/>
                </a:moveTo>
                <a:cubicBezTo>
                  <a:pt x="4396" y="3395"/>
                  <a:pt x="4047" y="3232"/>
                  <a:pt x="3521" y="3091"/>
                </a:cubicBezTo>
                <a:cubicBezTo>
                  <a:pt x="2860" y="2914"/>
                  <a:pt x="1782" y="2741"/>
                  <a:pt x="368" y="2905"/>
                </a:cubicBezTo>
                <a:cubicBezTo>
                  <a:pt x="367" y="2902"/>
                  <a:pt x="366" y="2898"/>
                  <a:pt x="366" y="2895"/>
                </a:cubicBezTo>
                <a:cubicBezTo>
                  <a:pt x="351" y="2802"/>
                  <a:pt x="343" y="2709"/>
                  <a:pt x="340" y="2616"/>
                </a:cubicBezTo>
                <a:cubicBezTo>
                  <a:pt x="508" y="2592"/>
                  <a:pt x="671" y="2573"/>
                  <a:pt x="829" y="2557"/>
                </a:cubicBezTo>
                <a:lnTo>
                  <a:pt x="829" y="2619"/>
                </a:lnTo>
                <a:cubicBezTo>
                  <a:pt x="829" y="2693"/>
                  <a:pt x="889" y="2753"/>
                  <a:pt x="963" y="2753"/>
                </a:cubicBezTo>
                <a:lnTo>
                  <a:pt x="3236" y="2753"/>
                </a:lnTo>
                <a:cubicBezTo>
                  <a:pt x="3289" y="2753"/>
                  <a:pt x="3336" y="2721"/>
                  <a:pt x="3357" y="2675"/>
                </a:cubicBezTo>
                <a:cubicBezTo>
                  <a:pt x="3445" y="2694"/>
                  <a:pt x="3527" y="2713"/>
                  <a:pt x="3604" y="2732"/>
                </a:cubicBezTo>
                <a:cubicBezTo>
                  <a:pt x="4168" y="2874"/>
                  <a:pt x="4536" y="3049"/>
                  <a:pt x="4690" y="3131"/>
                </a:cubicBezTo>
                <a:cubicBezTo>
                  <a:pt x="4658" y="3251"/>
                  <a:pt x="4615" y="3368"/>
                  <a:pt x="4562" y="3482"/>
                </a:cubicBezTo>
                <a:close/>
                <a:moveTo>
                  <a:pt x="4210" y="4020"/>
                </a:moveTo>
                <a:cubicBezTo>
                  <a:pt x="3983" y="3911"/>
                  <a:pt x="3583" y="3747"/>
                  <a:pt x="3019" y="3620"/>
                </a:cubicBezTo>
                <a:cubicBezTo>
                  <a:pt x="2250" y="3446"/>
                  <a:pt x="1414" y="3392"/>
                  <a:pt x="532" y="3459"/>
                </a:cubicBezTo>
                <a:cubicBezTo>
                  <a:pt x="490" y="3365"/>
                  <a:pt x="455" y="3267"/>
                  <a:pt x="426" y="3167"/>
                </a:cubicBezTo>
                <a:cubicBezTo>
                  <a:pt x="1778" y="3014"/>
                  <a:pt x="2807" y="3177"/>
                  <a:pt x="3439" y="3345"/>
                </a:cubicBezTo>
                <a:cubicBezTo>
                  <a:pt x="3944" y="3479"/>
                  <a:pt x="4281" y="3636"/>
                  <a:pt x="4435" y="3717"/>
                </a:cubicBezTo>
                <a:cubicBezTo>
                  <a:pt x="4406" y="3764"/>
                  <a:pt x="4374" y="3811"/>
                  <a:pt x="4341" y="3857"/>
                </a:cubicBezTo>
                <a:cubicBezTo>
                  <a:pt x="4300" y="3913"/>
                  <a:pt x="4256" y="3968"/>
                  <a:pt x="4210" y="4020"/>
                </a:cubicBezTo>
                <a:close/>
                <a:moveTo>
                  <a:pt x="3636" y="4484"/>
                </a:moveTo>
                <a:cubicBezTo>
                  <a:pt x="3629" y="4480"/>
                  <a:pt x="3623" y="4477"/>
                  <a:pt x="3616" y="4474"/>
                </a:cubicBezTo>
                <a:cubicBezTo>
                  <a:pt x="3046" y="4261"/>
                  <a:pt x="2113" y="4011"/>
                  <a:pt x="900" y="4025"/>
                </a:cubicBezTo>
                <a:cubicBezTo>
                  <a:pt x="814" y="3929"/>
                  <a:pt x="736" y="3826"/>
                  <a:pt x="669" y="3717"/>
                </a:cubicBezTo>
                <a:cubicBezTo>
                  <a:pt x="2381" y="3609"/>
                  <a:pt x="3524" y="4004"/>
                  <a:pt x="4009" y="4220"/>
                </a:cubicBezTo>
                <a:cubicBezTo>
                  <a:pt x="3894" y="4321"/>
                  <a:pt x="3769" y="4409"/>
                  <a:pt x="3636" y="4484"/>
                </a:cubicBezTo>
                <a:close/>
                <a:moveTo>
                  <a:pt x="1096" y="1754"/>
                </a:moveTo>
                <a:lnTo>
                  <a:pt x="2325" y="1754"/>
                </a:lnTo>
                <a:lnTo>
                  <a:pt x="2325" y="2486"/>
                </a:lnTo>
                <a:lnTo>
                  <a:pt x="1757" y="2486"/>
                </a:lnTo>
                <a:lnTo>
                  <a:pt x="1757" y="2335"/>
                </a:lnTo>
                <a:cubicBezTo>
                  <a:pt x="1757" y="2261"/>
                  <a:pt x="1697" y="2201"/>
                  <a:pt x="1624" y="2201"/>
                </a:cubicBezTo>
                <a:cubicBezTo>
                  <a:pt x="1550" y="2201"/>
                  <a:pt x="1490" y="2261"/>
                  <a:pt x="1490" y="2335"/>
                </a:cubicBezTo>
                <a:lnTo>
                  <a:pt x="1490" y="2486"/>
                </a:lnTo>
                <a:lnTo>
                  <a:pt x="1096" y="2486"/>
                </a:lnTo>
                <a:lnTo>
                  <a:pt x="1096" y="1754"/>
                </a:lnTo>
                <a:close/>
                <a:moveTo>
                  <a:pt x="3103" y="1857"/>
                </a:moveTo>
                <a:lnTo>
                  <a:pt x="3103" y="2486"/>
                </a:lnTo>
                <a:lnTo>
                  <a:pt x="2591" y="2486"/>
                </a:lnTo>
                <a:lnTo>
                  <a:pt x="2591" y="1775"/>
                </a:lnTo>
                <a:lnTo>
                  <a:pt x="2591" y="1678"/>
                </a:lnTo>
                <a:lnTo>
                  <a:pt x="2946" y="1803"/>
                </a:lnTo>
                <a:lnTo>
                  <a:pt x="3103" y="1857"/>
                </a:lnTo>
                <a:close/>
                <a:moveTo>
                  <a:pt x="1441" y="1487"/>
                </a:moveTo>
                <a:lnTo>
                  <a:pt x="1704" y="1366"/>
                </a:lnTo>
                <a:lnTo>
                  <a:pt x="2047" y="1487"/>
                </a:lnTo>
                <a:lnTo>
                  <a:pt x="1441" y="1487"/>
                </a:lnTo>
                <a:close/>
                <a:moveTo>
                  <a:pt x="3773" y="2501"/>
                </a:moveTo>
                <a:cubicBezTo>
                  <a:pt x="3994" y="2437"/>
                  <a:pt x="4326" y="2376"/>
                  <a:pt x="4760" y="2392"/>
                </a:cubicBezTo>
                <a:cubicBezTo>
                  <a:pt x="4772" y="2549"/>
                  <a:pt x="4767" y="2706"/>
                  <a:pt x="4746" y="2859"/>
                </a:cubicBezTo>
                <a:cubicBezTo>
                  <a:pt x="4564" y="2769"/>
                  <a:pt x="4238" y="2626"/>
                  <a:pt x="3773" y="2501"/>
                </a:cubicBezTo>
                <a:close/>
                <a:moveTo>
                  <a:pt x="764" y="1248"/>
                </a:moveTo>
                <a:cubicBezTo>
                  <a:pt x="1113" y="771"/>
                  <a:pt x="1626" y="457"/>
                  <a:pt x="2210" y="366"/>
                </a:cubicBezTo>
                <a:cubicBezTo>
                  <a:pt x="2326" y="348"/>
                  <a:pt x="2442" y="339"/>
                  <a:pt x="2557" y="339"/>
                </a:cubicBezTo>
                <a:cubicBezTo>
                  <a:pt x="3022" y="339"/>
                  <a:pt x="3474" y="485"/>
                  <a:pt x="3857" y="764"/>
                </a:cubicBezTo>
                <a:cubicBezTo>
                  <a:pt x="4311" y="1095"/>
                  <a:pt x="4616" y="1576"/>
                  <a:pt x="4724" y="2124"/>
                </a:cubicBezTo>
                <a:cubicBezTo>
                  <a:pt x="4651" y="2122"/>
                  <a:pt x="4581" y="2122"/>
                  <a:pt x="4514" y="2124"/>
                </a:cubicBezTo>
                <a:lnTo>
                  <a:pt x="4514" y="1713"/>
                </a:lnTo>
                <a:cubicBezTo>
                  <a:pt x="4514" y="1639"/>
                  <a:pt x="4455" y="1579"/>
                  <a:pt x="4381" y="1579"/>
                </a:cubicBezTo>
                <a:cubicBezTo>
                  <a:pt x="4307" y="1579"/>
                  <a:pt x="4248" y="1639"/>
                  <a:pt x="4248" y="1713"/>
                </a:cubicBezTo>
                <a:lnTo>
                  <a:pt x="4248" y="2140"/>
                </a:lnTo>
                <a:cubicBezTo>
                  <a:pt x="4233" y="2142"/>
                  <a:pt x="4220" y="2143"/>
                  <a:pt x="4206" y="2145"/>
                </a:cubicBezTo>
                <a:lnTo>
                  <a:pt x="4206" y="1779"/>
                </a:lnTo>
                <a:cubicBezTo>
                  <a:pt x="4206" y="1706"/>
                  <a:pt x="4146" y="1646"/>
                  <a:pt x="4073" y="1646"/>
                </a:cubicBezTo>
                <a:cubicBezTo>
                  <a:pt x="3999" y="1646"/>
                  <a:pt x="3939" y="1706"/>
                  <a:pt x="3939" y="1779"/>
                </a:cubicBezTo>
                <a:lnTo>
                  <a:pt x="3939" y="2186"/>
                </a:lnTo>
                <a:cubicBezTo>
                  <a:pt x="3651" y="2242"/>
                  <a:pt x="3459" y="2324"/>
                  <a:pt x="3369" y="2368"/>
                </a:cubicBezTo>
                <a:lnTo>
                  <a:pt x="3369" y="1951"/>
                </a:lnTo>
                <a:lnTo>
                  <a:pt x="3370" y="1951"/>
                </a:lnTo>
                <a:cubicBezTo>
                  <a:pt x="3384" y="1956"/>
                  <a:pt x="3399" y="1959"/>
                  <a:pt x="3414" y="1959"/>
                </a:cubicBezTo>
                <a:cubicBezTo>
                  <a:pt x="3469" y="1959"/>
                  <a:pt x="3520" y="1925"/>
                  <a:pt x="3540" y="1870"/>
                </a:cubicBezTo>
                <a:cubicBezTo>
                  <a:pt x="3564" y="1800"/>
                  <a:pt x="3527" y="1724"/>
                  <a:pt x="3458" y="1700"/>
                </a:cubicBezTo>
                <a:lnTo>
                  <a:pt x="1741" y="1097"/>
                </a:lnTo>
                <a:cubicBezTo>
                  <a:pt x="1708" y="1085"/>
                  <a:pt x="1673" y="1087"/>
                  <a:pt x="1641" y="1102"/>
                </a:cubicBezTo>
                <a:lnTo>
                  <a:pt x="763" y="1504"/>
                </a:lnTo>
                <a:cubicBezTo>
                  <a:pt x="696" y="1535"/>
                  <a:pt x="667" y="1614"/>
                  <a:pt x="697" y="1681"/>
                </a:cubicBezTo>
                <a:cubicBezTo>
                  <a:pt x="721" y="1734"/>
                  <a:pt x="775" y="1763"/>
                  <a:pt x="829" y="1758"/>
                </a:cubicBezTo>
                <a:lnTo>
                  <a:pt x="829" y="2289"/>
                </a:lnTo>
                <a:cubicBezTo>
                  <a:pt x="673" y="2304"/>
                  <a:pt x="513" y="2323"/>
                  <a:pt x="348" y="2346"/>
                </a:cubicBezTo>
                <a:cubicBezTo>
                  <a:pt x="384" y="1953"/>
                  <a:pt x="526" y="1576"/>
                  <a:pt x="764" y="1248"/>
                </a:cubicBezTo>
                <a:close/>
                <a:moveTo>
                  <a:pt x="2895" y="4739"/>
                </a:moveTo>
                <a:cubicBezTo>
                  <a:pt x="2311" y="4831"/>
                  <a:pt x="1726" y="4689"/>
                  <a:pt x="1248" y="4341"/>
                </a:cubicBezTo>
                <a:cubicBezTo>
                  <a:pt x="1227" y="4326"/>
                  <a:pt x="1207" y="4310"/>
                  <a:pt x="1186" y="4294"/>
                </a:cubicBezTo>
                <a:cubicBezTo>
                  <a:pt x="2071" y="4314"/>
                  <a:pt x="2783" y="4477"/>
                  <a:pt x="3286" y="4641"/>
                </a:cubicBezTo>
                <a:cubicBezTo>
                  <a:pt x="3160" y="4685"/>
                  <a:pt x="3029" y="4718"/>
                  <a:pt x="2895" y="4739"/>
                </a:cubicBezTo>
                <a:close/>
              </a:path>
            </a:pathLst>
          </a:custGeom>
          <a:solidFill>
            <a:srgbClr val="C9111A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康熙字典體" pitchFamily="2" charset="-120"/>
              <a:ea typeface="康熙字典體" pitchFamily="2" charset="-12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49615" y="3646805"/>
            <a:ext cx="33439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多语种口译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班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王益琛 0203701106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蒋心竹 0203701103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张琰 0203701107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徐天汉 0203701108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金依蕊 0203701104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夏正岩（组长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 0203701105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225b5c24339f979255575520d59500a.jpg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8938260" y="188640"/>
            <a:ext cx="1729740" cy="203454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1457325" y="1907188"/>
            <a:ext cx="3063652" cy="407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大鹏一日同风起，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扶摇直上九万里。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假令风歇时下来，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犹能簸却沧溟水。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时人见我恒殊调，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闻余大言皆冷笑。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宣父犹能畏后生，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丈夫未可轻年少。</a:t>
            </a:r>
            <a:endParaRPr lang="zh-CN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1457325" y="744245"/>
            <a:ext cx="2394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上李邕</a:t>
            </a:r>
            <a:endParaRPr lang="zh-CN" altLang="en-US" sz="5400" b="1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12822" y="492309"/>
            <a:ext cx="3515095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C00000"/>
                </a:solidFill>
                <a:latin typeface="Dubai" panose="020B0503030403030204" pitchFamily="34" charset="-78"/>
                <a:ea typeface="方正清刻本悦宋简体" panose="02000000000000000000" pitchFamily="2" charset="-122"/>
                <a:cs typeface="Dubai" panose="020B0503030403030204" pitchFamily="34" charset="-78"/>
              </a:rPr>
              <a:t>The Roc</a:t>
            </a:r>
            <a:endParaRPr lang="en-US" altLang="zh-CN" sz="4000" b="1" dirty="0">
              <a:solidFill>
                <a:srgbClr val="C00000"/>
              </a:solidFill>
              <a:latin typeface="Dubai" panose="020B0503030403030204" pitchFamily="34" charset="-78"/>
              <a:ea typeface="方正清刻本悦宋简体" panose="02000000000000000000" pitchFamily="2" charset="-122"/>
              <a:cs typeface="Dubai" panose="020B0503030403030204" pitchFamily="34" charset="-7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C00000"/>
                </a:solidFill>
                <a:latin typeface="Dubai" panose="020B0503030403030204" pitchFamily="34" charset="-78"/>
                <a:ea typeface="方正清刻本悦宋简体" panose="02000000000000000000" pitchFamily="2" charset="-122"/>
                <a:cs typeface="Dubai" panose="020B0503030403030204" pitchFamily="34" charset="-78"/>
              </a:rPr>
              <a:t>—To Li Yong</a:t>
            </a:r>
            <a:endParaRPr lang="en-US" altLang="zh-CN" sz="4000" b="1" dirty="0">
              <a:solidFill>
                <a:srgbClr val="C00000"/>
              </a:solidFill>
              <a:latin typeface="Dubai" panose="020B0503030403030204" pitchFamily="34" charset="-78"/>
              <a:ea typeface="方正清刻本悦宋简体" panose="02000000000000000000" pitchFamily="2" charset="-122"/>
              <a:cs typeface="Dubai" panose="020B0503030403030204" pitchFamily="34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145474" y="1837487"/>
            <a:ext cx="6732869" cy="48013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If once together with the wind the roc could rise,</a:t>
            </a:r>
            <a:endParaRPr lang="en-US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 would fly ninety thousand li up to the skies.</a:t>
            </a:r>
            <a:endParaRPr lang="en-US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 ' en if he must descend when the wind has abated,</a:t>
            </a:r>
            <a:endParaRPr lang="en-US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Still billows will be raised and the sea agitated.</a:t>
            </a:r>
            <a:endParaRPr lang="en-US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Seeing me, those in power think I’m rather queer;</a:t>
            </a:r>
            <a:endParaRPr lang="en-US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Hearing me freely talk, they can’t refrain from sneer.</a:t>
            </a:r>
            <a:endParaRPr lang="en-US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Confucius was in dread of talents that would be,</a:t>
            </a:r>
            <a:endParaRPr lang="en-US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sage shall not look down upon a youth like me.</a:t>
            </a:r>
            <a:endParaRPr lang="en-US" altLang="zh-CN" sz="24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364000"/>
            <a:ext cx="9144000" cy="6384726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1848717" y="1873026"/>
            <a:ext cx="3836174" cy="3067412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4130" rIns="0" bIns="24130" numCol="1" spcCol="1270" anchor="ctr" anchorCtr="0"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李邕是在开元年至九年前后，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曾任渝州（今重庆市）刺史。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即（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719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年－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721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年）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lt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李白（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701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年－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762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年）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lt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dirty="0">
              <a:solidFill>
                <a:schemeClr val="bg2">
                  <a:lumMod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022480" y="2117322"/>
            <a:ext cx="1719078" cy="428518"/>
          </a:xfrm>
          <a:custGeom>
            <a:avLst/>
            <a:gdLst>
              <a:gd name="connsiteX0" fmla="*/ 0 w 2740520"/>
              <a:gd name="connsiteY0" fmla="*/ 0 h 512350"/>
              <a:gd name="connsiteX1" fmla="*/ 2740520 w 2740520"/>
              <a:gd name="connsiteY1" fmla="*/ 0 h 512350"/>
              <a:gd name="connsiteX2" fmla="*/ 2740520 w 2740520"/>
              <a:gd name="connsiteY2" fmla="*/ 512350 h 512350"/>
              <a:gd name="connsiteX3" fmla="*/ 0 w 2740520"/>
              <a:gd name="connsiteY3" fmla="*/ 512350 h 512350"/>
              <a:gd name="connsiteX4" fmla="*/ 0 w 2740520"/>
              <a:gd name="connsiteY4" fmla="*/ 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512350">
                <a:moveTo>
                  <a:pt x="0" y="0"/>
                </a:moveTo>
                <a:lnTo>
                  <a:pt x="2740520" y="0"/>
                </a:lnTo>
                <a:lnTo>
                  <a:pt x="2740520" y="512350"/>
                </a:lnTo>
                <a:lnTo>
                  <a:pt x="0" y="5123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4130" rIns="0" bIns="2413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900"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464398" y="2541652"/>
            <a:ext cx="1719078" cy="176140"/>
          </a:xfrm>
          <a:custGeom>
            <a:avLst/>
            <a:gdLst>
              <a:gd name="connsiteX0" fmla="*/ 0 w 2740520"/>
              <a:gd name="connsiteY0" fmla="*/ 0 h 210600"/>
              <a:gd name="connsiteX1" fmla="*/ 2740520 w 2740520"/>
              <a:gd name="connsiteY1" fmla="*/ 0 h 210600"/>
              <a:gd name="connsiteX2" fmla="*/ 2740520 w 2740520"/>
              <a:gd name="connsiteY2" fmla="*/ 210600 h 210600"/>
              <a:gd name="connsiteX3" fmla="*/ 0 w 2740520"/>
              <a:gd name="connsiteY3" fmla="*/ 210600 h 210600"/>
              <a:gd name="connsiteX4" fmla="*/ 0 w 2740520"/>
              <a:gd name="connsiteY4" fmla="*/ 0 h 21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20" h="210600">
                <a:moveTo>
                  <a:pt x="0" y="0"/>
                </a:moveTo>
                <a:lnTo>
                  <a:pt x="2740520" y="0"/>
                </a:lnTo>
                <a:lnTo>
                  <a:pt x="2740520" y="210600"/>
                </a:lnTo>
                <a:lnTo>
                  <a:pt x="0" y="210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9050" rIns="0" bIns="1905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500">
              <a:cs typeface="+mn-ea"/>
              <a:sym typeface="+mn-lt"/>
            </a:endParaRPr>
          </a:p>
        </p:txBody>
      </p:sp>
      <p:sp>
        <p:nvSpPr>
          <p:cNvPr id="25" name="文本框 13"/>
          <p:cNvSpPr txBox="1"/>
          <p:nvPr/>
        </p:nvSpPr>
        <p:spPr>
          <a:xfrm>
            <a:off x="1765597" y="715895"/>
            <a:ext cx="3168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当时的李白</a:t>
            </a:r>
            <a:endParaRPr lang="zh-CN" altLang="en-US" sz="4400" b="1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6" name="文本框 13"/>
          <p:cNvSpPr txBox="1"/>
          <p:nvPr/>
        </p:nvSpPr>
        <p:spPr>
          <a:xfrm>
            <a:off x="6970019" y="719262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当时的大唐</a:t>
            </a:r>
            <a:endParaRPr lang="zh-CN" altLang="en-US" sz="4400" b="1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82274" y="1730734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开元盛世（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712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－ 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+mn-lt"/>
              </a:rPr>
              <a:t>7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41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年）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682274" y="2430015"/>
            <a:ext cx="3456384" cy="2221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开元盛世前期，唐玄宗励精图治，发掘人才，稳定政局的同时大力发展经济。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1074091" y="1844824"/>
            <a:ext cx="9412933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前半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借庄子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《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逍遥游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》</a:t>
            </a:r>
            <a:r>
              <a:rPr lang="zh-CN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中神鸟大鹏以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自比 → 远大志向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1074092" y="644292"/>
            <a:ext cx="437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英雄主义表现</a:t>
            </a:r>
            <a:endParaRPr lang="en-US" altLang="zh-CN" sz="5400" b="1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1869">
            <a:off x="5388713" y="1967537"/>
            <a:ext cx="3696845" cy="6858000"/>
          </a:xfrm>
          <a:prstGeom prst="rect">
            <a:avLst/>
          </a:prstGeom>
        </p:spPr>
      </p:pic>
      <p:sp>
        <p:nvSpPr>
          <p:cNvPr id="8" name="文本框 49"/>
          <p:cNvSpPr txBox="1"/>
          <p:nvPr/>
        </p:nvSpPr>
        <p:spPr>
          <a:xfrm>
            <a:off x="1074091" y="2605683"/>
            <a:ext cx="8993833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后半借孔子“后生可畏”直言年少不可轻 → 充满自信</a:t>
            </a:r>
            <a:endParaRPr lang="en-US" altLang="zh-CN" sz="2800" b="1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6009" y="884777"/>
            <a:ext cx="4918710" cy="43181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塞下曲（其一）</a:t>
            </a:r>
            <a:endParaRPr lang="zh-CN" altLang="en-US" sz="3600" b="1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ct val="100000"/>
              </a:lnSpc>
            </a:pP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五月天山雪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无花只有寒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en-US" altLang="zh-CN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笛中闻折柳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春色未曾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看。</a:t>
            </a:r>
            <a:endParaRPr lang="en-US" altLang="zh-CN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晓战随金鼓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宵眠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抱玉鞍。</a:t>
            </a:r>
            <a:endParaRPr lang="en-US" altLang="zh-CN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愿将腰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下剑，</a:t>
            </a: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直为斩楼兰</a:t>
            </a: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81828" y="884777"/>
            <a:ext cx="7127876" cy="5618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Dubai" panose="020B0503030403030204" pitchFamily="34" charset="-78"/>
                <a:ea typeface="方正清刻本悦宋简体" panose="02000000000000000000" pitchFamily="2" charset="-122"/>
                <a:cs typeface="Dubai" panose="020B0503030403030204" pitchFamily="34" charset="-78"/>
              </a:rPr>
              <a:t>Frontier Song(One of Six Poems)</a:t>
            </a:r>
            <a:endParaRPr lang="en-US" altLang="zh-CN" sz="3200" b="1" dirty="0">
              <a:solidFill>
                <a:srgbClr val="C00000"/>
              </a:solidFill>
              <a:latin typeface="Dubai" panose="020B0503030403030204" pitchFamily="34" charset="-78"/>
              <a:ea typeface="方正清刻本悦宋简体" panose="02000000000000000000" pitchFamily="2" charset="-122"/>
              <a:cs typeface="Dubai" panose="020B0503030403030204" pitchFamily="34" charset="-78"/>
            </a:endParaRPr>
          </a:p>
          <a:p>
            <a:pPr algn="ctr">
              <a:lnSpc>
                <a:spcPct val="100000"/>
              </a:lnSpc>
            </a:pPr>
            <a:endParaRPr lang="en-US" altLang="zh-CN" sz="24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summer sky-high mountains white with snow,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bitter cold no fragrant flowers blow.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Songs on the flute are heard of Willows Green,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nowhere is the vernal </a:t>
            </a:r>
            <a:r>
              <a:rPr lang="en-US" altLang="zh-CN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colours</a:t>
            </a: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seen.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dawn till dusk to beats of drum they fight;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saddle in their arms they rest at night.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scabbard at my waist I’d draw my sword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kill the chieftain of the Turki horde.</a:t>
            </a:r>
            <a:endParaRPr lang="en-US" altLang="zh-CN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endParaRPr lang="en-US" altLang="zh-C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03630" y="0"/>
            <a:ext cx="9984740" cy="6829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00575" y="2847320"/>
            <a:ext cx="6311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29868" y="1216234"/>
            <a:ext cx="3799459" cy="720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zh-CN" altLang="en-US" sz="39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哭晁卿衡</a:t>
            </a:r>
            <a:endParaRPr lang="zh-CN" altLang="en-US" sz="3900" b="1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indent="0" algn="l">
              <a:buNone/>
            </a:pPr>
            <a:endParaRPr lang="zh-CN" altLang="en-US" sz="2400" b="1" dirty="0">
              <a:solidFill>
                <a:schemeClr val="tx1"/>
              </a:solidFill>
              <a:latin typeface="+mn-ea"/>
            </a:endParaRPr>
          </a:p>
          <a:p>
            <a:pPr marL="0" indent="0" algn="l">
              <a:buNone/>
            </a:pPr>
            <a:endParaRPr lang="zh-CN" altLang="en-US" sz="26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内容占位符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485767" y="1253331"/>
            <a:ext cx="76169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Dubai" panose="020B0503030403030204" pitchFamily="34" charset="-78"/>
                <a:ea typeface="方正清刻本悦宋简体" panose="02000000000000000000" pitchFamily="2" charset="-122"/>
                <a:cs typeface="Dubai" panose="020B0503030403030204" pitchFamily="34" charset="-78"/>
              </a:rPr>
              <a:t>Elegy on Abe </a:t>
            </a:r>
            <a:r>
              <a:rPr lang="en-US" altLang="zh-CN" sz="3200" b="1" dirty="0" err="1">
                <a:solidFill>
                  <a:srgbClr val="C00000"/>
                </a:solidFill>
                <a:latin typeface="Dubai" panose="020B0503030403030204" pitchFamily="34" charset="-78"/>
                <a:ea typeface="方正清刻本悦宋简体" panose="02000000000000000000" pitchFamily="2" charset="-122"/>
                <a:cs typeface="Dubai" panose="020B0503030403030204" pitchFamily="34" charset="-78"/>
              </a:rPr>
              <a:t>Nakamaro</a:t>
            </a:r>
            <a:endParaRPr lang="en-US" altLang="zh-CN" sz="3200" b="1" dirty="0">
              <a:solidFill>
                <a:srgbClr val="C00000"/>
              </a:solidFill>
              <a:latin typeface="Dubai" panose="020B0503030403030204" pitchFamily="34" charset="-78"/>
              <a:ea typeface="方正清刻本悦宋简体" panose="02000000000000000000" pitchFamily="2" charset="-122"/>
              <a:cs typeface="Dubai" panose="020B0503030403030204" pitchFamily="34" charset="-7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3200" b="1" dirty="0">
              <a:solidFill>
                <a:srgbClr val="C00000"/>
              </a:solidFill>
              <a:latin typeface="Dubai" panose="020B0503030403030204" pitchFamily="34" charset="-78"/>
              <a:ea typeface="方正清刻本悦宋简体" panose="02000000000000000000" pitchFamily="2" charset="-122"/>
              <a:cs typeface="Dubai" panose="020B0503030403030204" pitchFamily="34" charset="-78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Japanese friend Abe left the imperial shore,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single sail turned round for the three Fairy Isles.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moon has sunk in the sea to return no more,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land’s over spread with gloomy clouds for miles and miles.</a:t>
            </a:r>
            <a:endParaRPr lang="en-US" altLang="zh-C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9868" y="2397948"/>
            <a:ext cx="60990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altLang="zh-CN" sz="32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日本</a:t>
            </a:r>
            <a:r>
              <a:rPr lang="zh-CN" altLang="en-US" sz="32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晁卿辞</a:t>
            </a:r>
            <a:r>
              <a:rPr lang="en-US" altLang="zh-CN" sz="32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帝都</a:t>
            </a:r>
            <a:r>
              <a:rPr lang="zh-CN" altLang="en-US" sz="32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endParaRPr lang="zh-CN" altLang="en-US" sz="32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indent="0" algn="l">
              <a:buNone/>
            </a:pPr>
            <a:r>
              <a:rPr lang="en-US" altLang="zh-CN" sz="32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征帆一片</a:t>
            </a:r>
            <a:r>
              <a:rPr lang="zh-CN" altLang="en-US" sz="32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绕</a:t>
            </a:r>
            <a:r>
              <a:rPr lang="en-US" altLang="zh-CN" sz="32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澎湖</a:t>
            </a:r>
            <a:r>
              <a:rPr lang="zh-CN" altLang="en-US" sz="32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32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indent="0" algn="l">
              <a:buNone/>
            </a:pPr>
            <a:r>
              <a:rPr lang="en-US" altLang="zh-CN" sz="32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明月不</a:t>
            </a:r>
            <a:r>
              <a:rPr lang="zh-CN" altLang="en-US" sz="32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归沉</a:t>
            </a:r>
            <a:r>
              <a:rPr lang="en-US" altLang="zh-CN" sz="32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碧海</a:t>
            </a:r>
            <a:r>
              <a:rPr lang="zh-CN" altLang="en-US" sz="32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，</a:t>
            </a:r>
            <a:endParaRPr lang="zh-CN" altLang="en-US" sz="32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marL="0" indent="0" algn="l">
              <a:buNone/>
            </a:pPr>
            <a:r>
              <a:rPr lang="en-US" altLang="zh-CN" sz="32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白云</a:t>
            </a:r>
            <a:r>
              <a:rPr lang="zh-CN" altLang="en-US" sz="32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愁色满</a:t>
            </a:r>
            <a:r>
              <a:rPr lang="en-US" altLang="zh-CN" sz="32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苍梧</a:t>
            </a:r>
            <a:r>
              <a:rPr lang="zh-CN" altLang="en-US" sz="32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。</a:t>
            </a:r>
            <a:endParaRPr lang="zh-CN" altLang="en-US" sz="32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642860" y="4693285"/>
            <a:ext cx="1968500" cy="2020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00" y="1543050"/>
            <a:ext cx="2540000" cy="3771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49545" y="5848985"/>
            <a:ext cx="239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唐狮纹金花银盘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9490" y="494030"/>
            <a:ext cx="2381250" cy="34994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26296" y="4093120"/>
            <a:ext cx="259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唐三彩胡人俑</a:t>
            </a:r>
            <a:endParaRPr lang="en-US" altLang="zh-CN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lang="en-US" altLang="zh-CN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Tri-</a:t>
            </a:r>
            <a:r>
              <a:rPr lang="en-US" altLang="zh-CN" sz="2400" b="1" dirty="0" err="1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coloured</a:t>
            </a:r>
            <a:r>
              <a:rPr lang="en-US" altLang="zh-CN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glazed pottery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41570" y="758825"/>
            <a:ext cx="230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鉴真像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945" y="3499485"/>
            <a:ext cx="3268980" cy="2019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" y="494030"/>
            <a:ext cx="3270885" cy="20250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4717" y="2657296"/>
            <a:ext cx="27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朝贡</a:t>
            </a:r>
            <a:endParaRPr lang="en-US" altLang="zh-CN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lang="en-US" altLang="zh-CN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Tribute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3325" y="5657671"/>
            <a:ext cx="2191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和亲 </a:t>
            </a:r>
            <a:endParaRPr lang="en-US" altLang="zh-CN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lang="en-US" altLang="zh-CN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peace-making marriage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7040">
            <a:off x="50260" y="-2807413"/>
            <a:ext cx="369684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6138" y="2740219"/>
            <a:ext cx="6088743" cy="3903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姑苏台上乌栖时，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吴王宫里醉西施。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吴歌楚舞欢未毕，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青山欲衔半边日。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银箭金壶漏水多，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起看秋月坠江波。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东方渐高奈乐何！</a:t>
            </a:r>
            <a:endParaRPr lang="zh-CN" altLang="en-US" sz="24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3863" y="1953020"/>
            <a:ext cx="231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乌栖曲</a:t>
            </a:r>
            <a:endParaRPr lang="zh-CN" altLang="en-US" sz="3600" b="1" dirty="0">
              <a:solidFill>
                <a:srgbClr val="C00000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23460" y="764024"/>
            <a:ext cx="72771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Dubai" panose="020B0503030403030204" pitchFamily="34" charset="-78"/>
                <a:ea typeface="方正清刻本悦宋简体" panose="02000000000000000000" pitchFamily="2" charset="-122"/>
                <a:cs typeface="Dubai" panose="020B0503030403030204" pitchFamily="34" charset="-78"/>
              </a:rPr>
              <a:t>Crows Going Back to Their Nest</a:t>
            </a:r>
            <a:endParaRPr lang="zh-CN" altLang="zh-CN" sz="2800" b="1" dirty="0">
              <a:solidFill>
                <a:srgbClr val="C00000"/>
              </a:solidFill>
              <a:latin typeface="Dubai" panose="020B0503030403030204" pitchFamily="34" charset="-78"/>
              <a:ea typeface="方正清刻本悦宋简体" panose="02000000000000000000" pitchFamily="2" charset="-122"/>
              <a:cs typeface="Dubai" panose="020B0503030403030204" pitchFamily="34" charset="-7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Dubai" panose="020B0503030403030204" pitchFamily="34" charset="-78"/>
                <a:ea typeface="方正清刻本悦宋简体" panose="02000000000000000000" pitchFamily="2" charset="-122"/>
                <a:cs typeface="Dubai" panose="020B0503030403030204" pitchFamily="34" charset="-78"/>
              </a:rPr>
              <a:t>---Satire on the King of Wu</a:t>
            </a:r>
            <a:endParaRPr lang="zh-CN" altLang="zh-CN" sz="2800" b="1" dirty="0">
              <a:solidFill>
                <a:srgbClr val="C00000"/>
              </a:solidFill>
              <a:latin typeface="Dubai" panose="020B0503030403030204" pitchFamily="34" charset="-78"/>
              <a:ea typeface="方正清刻本悦宋简体" panose="02000000000000000000" pitchFamily="2" charset="-122"/>
              <a:cs typeface="Dubai" panose="020B0503030403030204" pitchFamily="34" charset="-7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O’er Royal Terrace when crows flew back to their nest,</a:t>
            </a:r>
            <a:endParaRPr lang="zh-CN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 king in Royal Palace </a:t>
            </a:r>
            <a:r>
              <a:rPr lang="en-US" altLang="zh-CN" sz="24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feast’d</a:t>
            </a:r>
            <a:r>
              <a:rPr lang="en-US" altLang="zh-CN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his mistress drunk.</a:t>
            </a:r>
            <a:endParaRPr lang="zh-CN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 Southern maidens sang and danced without rest.</a:t>
            </a:r>
            <a:endParaRPr lang="zh-CN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Till beak-like mountain-peaks would peck the sun half-sunk.</a:t>
            </a:r>
            <a:endParaRPr lang="zh-CN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The golden clepsydra could not stop water’s flow,</a:t>
            </a:r>
            <a:endParaRPr lang="zh-CN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O’er river waves the autumn moon was hanging low.</a:t>
            </a:r>
            <a:endParaRPr lang="zh-CN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But wouldn’t the king enjoy his fill in Eastern glow?</a:t>
            </a:r>
            <a:endParaRPr lang="zh-CN" altLang="zh-CN" sz="2400" kern="100" dirty="0">
              <a:effectLst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preset"/>
  <p:tag name="KSO_WM_TEMPLATE_INDEX" val="201"/>
  <p:tag name="KSO_WM_TAG_VERSION" val="1.0"/>
  <p:tag name="KSO_WM_SLIDE_ID" val="preset201_88"/>
  <p:tag name="KSO_WM_SLIDE_INDEX" val="88"/>
  <p:tag name="KSO_WM_SLIDE_ITEM_CNT" val="2"/>
  <p:tag name="KSO_WM_SLIDE_LAYOUT" val="a_d"/>
  <p:tag name="KSO_WM_SLIDE_LAYOUT_CNT" val="1_2"/>
  <p:tag name="KSO_WM_SLIDE_TYPE" val="text"/>
  <p:tag name="KSO_WM_BEAUTIFY_FLAG" val="#wm#"/>
  <p:tag name="KSO_WM_SLIDE_POSITION" val="66*122"/>
  <p:tag name="KSO_WM_SLIDE_SIZE" val="828*339"/>
</p:tagLst>
</file>

<file path=ppt/tags/tag2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f"/>
  <p:tag name="KSO_WM_UNIT_INDEX" val="1"/>
  <p:tag name="KSO_WM_UNIT_ID" val="260*f*1"/>
  <p:tag name="KSO_WM_UNIT_CLEAR" val="1"/>
  <p:tag name="KSO_WM_UNIT_LAYERLEVEL" val="1"/>
  <p:tag name="KSO_WM_UNIT_VALUE" val="154"/>
  <p:tag name="KSO_WM_UNIT_HIGHLIGHT" val="0"/>
  <p:tag name="KSO_WM_UNIT_COMPATIBLE" val="0"/>
  <p:tag name="KSO_WM_UNIT_PRESET_TEXT" val="请在此处添加文本"/>
  <p:tag name="KSO_WM_BEAUTIFY_FLAG" val="#wm#"/>
</p:tagLst>
</file>

<file path=ppt/tags/tag3.xml><?xml version="1.0" encoding="utf-8"?>
<p:tagLst xmlns:p="http://schemas.openxmlformats.org/presentationml/2006/main">
  <p:tag name="KSO_WM_TAG_VERSION" val="1.0"/>
  <p:tag name="KSO_WM_TEMPLATE_CATEGORY" val="preset"/>
  <p:tag name="KSO_WM_TEMPLATE_INDEX" val="11"/>
  <p:tag name="KSO_WM_UNIT_TYPE" val="f"/>
  <p:tag name="KSO_WM_UNIT_INDEX" val="2"/>
  <p:tag name="KSO_WM_UNIT_ID" val="260*f*2"/>
  <p:tag name="KSO_WM_UNIT_CLEAR" val="1"/>
  <p:tag name="KSO_WM_UNIT_LAYERLEVEL" val="1"/>
  <p:tag name="KSO_WM_UNIT_VALUE" val="154"/>
  <p:tag name="KSO_WM_UNIT_HIGHLIGHT" val="0"/>
  <p:tag name="KSO_WM_UNIT_COMPATIBLE" val="0"/>
  <p:tag name="KSO_WM_UNIT_PRESET_TEXT" val="请在此处添加文本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TEMPLATE_CATEGORY" val="preset"/>
  <p:tag name="KSO_WM_TEMPLATE_INDEX" val="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3282</Words>
  <Application>WPS 演示</Application>
  <PresentationFormat>自定义</PresentationFormat>
  <Paragraphs>189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华文仿宋</vt:lpstr>
      <vt:lpstr>仿宋</vt:lpstr>
      <vt:lpstr>康熙字典體</vt:lpstr>
      <vt:lpstr>Dubai</vt:lpstr>
      <vt:lpstr>方正清刻本悦宋简体</vt:lpstr>
      <vt:lpstr>Calibri</vt:lpstr>
      <vt:lpstr>Times New Roman</vt:lpstr>
      <vt:lpstr>Yu Mincho</vt:lpstr>
      <vt:lpstr>等线</vt:lpstr>
      <vt:lpstr>MingLiU-ExtB</vt:lpstr>
      <vt:lpstr>Yu Mincho Light</vt:lpstr>
      <vt:lpstr>Yu Gothic UI</vt:lpstr>
      <vt:lpstr>楷体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YCH</dc:creator>
  <cp:lastModifiedBy>Paraphasia</cp:lastModifiedBy>
  <cp:revision>21</cp:revision>
  <dcterms:created xsi:type="dcterms:W3CDTF">2020-12-02T13:51:00Z</dcterms:created>
  <dcterms:modified xsi:type="dcterms:W3CDTF">2020-12-04T09:36:39Z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2052-11.1.0.9998</vt:lpwstr>
  </property>
</Properties>
</file>