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0" r:id="rId4"/>
    <p:sldId id="258" r:id="rId5"/>
    <p:sldId id="257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4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696453"/>
            <a:ext cx="6815669" cy="1750369"/>
          </a:xfrm>
        </p:spPr>
        <p:txBody>
          <a:bodyPr/>
          <a:lstStyle/>
          <a:p>
            <a:r>
              <a:rPr lang="cs-CZ" b="1" dirty="0" smtClean="0"/>
              <a:t>Taking and making notes</a:t>
            </a:r>
            <a:endParaRPr lang="cs-CZ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782056"/>
          </a:xfrm>
        </p:spPr>
        <p:txBody>
          <a:bodyPr>
            <a:normAutofit/>
          </a:bodyPr>
          <a:lstStyle/>
          <a:p>
            <a:r>
              <a:rPr lang="cs-CZ" sz="2400" dirty="0" smtClean="0"/>
              <a:t>Unit 5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36530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Mind maps (spider diagrams)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3553324" cy="3603236"/>
          </a:xfrm>
        </p:spPr>
        <p:txBody>
          <a:bodyPr/>
          <a:lstStyle/>
          <a:p>
            <a:r>
              <a:rPr lang="en-GB" dirty="0" smtClean="0"/>
              <a:t>for visual learning</a:t>
            </a:r>
          </a:p>
          <a:p>
            <a:r>
              <a:rPr lang="en-GB" dirty="0" smtClean="0"/>
              <a:t>used for showing how ideas relate</a:t>
            </a:r>
          </a:p>
          <a:p>
            <a:r>
              <a:rPr lang="en-GB" dirty="0" smtClean="0"/>
              <a:t>particularly useful when </a:t>
            </a:r>
            <a:r>
              <a:rPr lang="en-GB" u="sng" dirty="0" smtClean="0"/>
              <a:t>brainstorming</a:t>
            </a:r>
            <a:r>
              <a:rPr lang="en-GB" dirty="0" smtClean="0"/>
              <a:t> ideas</a:t>
            </a:r>
          </a:p>
          <a:p>
            <a:r>
              <a:rPr lang="en-GB" dirty="0" smtClean="0"/>
              <a:t>they can help you </a:t>
            </a:r>
            <a:r>
              <a:rPr lang="en-GB" u="sng" dirty="0" smtClean="0"/>
              <a:t>recall</a:t>
            </a:r>
            <a:r>
              <a:rPr lang="en-GB" dirty="0" smtClean="0"/>
              <a:t> information you already know</a:t>
            </a: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333" y="2441908"/>
            <a:ext cx="5815264" cy="38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03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684" y="619847"/>
            <a:ext cx="10226842" cy="1858657"/>
          </a:xfrm>
        </p:spPr>
        <p:txBody>
          <a:bodyPr>
            <a:normAutofit fontScale="92500"/>
          </a:bodyPr>
          <a:lstStyle/>
          <a:p>
            <a:r>
              <a:rPr lang="en-US" dirty="0"/>
              <a:t>Mind maps are considered to be a type of spider </a:t>
            </a:r>
            <a:r>
              <a:rPr lang="en-US" dirty="0" smtClean="0"/>
              <a:t>diagram</a:t>
            </a:r>
          </a:p>
          <a:p>
            <a:r>
              <a:rPr lang="en-US" dirty="0"/>
              <a:t>The </a:t>
            </a:r>
            <a:r>
              <a:rPr lang="en-US" dirty="0" smtClean="0"/>
              <a:t>elements </a:t>
            </a:r>
            <a:r>
              <a:rPr lang="en-US" dirty="0"/>
              <a:t>of a mind map are arranged according to the importance of the </a:t>
            </a:r>
            <a:r>
              <a:rPr lang="en-US" dirty="0" smtClean="0"/>
              <a:t>concepts</a:t>
            </a:r>
          </a:p>
          <a:p>
            <a:r>
              <a:rPr lang="en-US" dirty="0"/>
              <a:t>By presenting ideas in a </a:t>
            </a:r>
            <a:r>
              <a:rPr lang="en-US" u="sng" dirty="0"/>
              <a:t>radial</a:t>
            </a:r>
            <a:r>
              <a:rPr lang="en-US" dirty="0"/>
              <a:t>, graphical, nonlinear manner, mind maps encourage a brainstorming approach to planning and organizing tasks</a:t>
            </a: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546" b="9712"/>
          <a:stretch/>
        </p:blipFill>
        <p:spPr>
          <a:xfrm>
            <a:off x="2679282" y="2478505"/>
            <a:ext cx="6913645" cy="387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37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use mind maps?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991" y="2556932"/>
            <a:ext cx="4816641" cy="36633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b="1" dirty="0" smtClean="0"/>
              <a:t>Advantages of mind maps: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 smtClean="0"/>
              <a:t>More </a:t>
            </a:r>
            <a:r>
              <a:rPr lang="en-US" sz="2200" dirty="0"/>
              <a:t>brain </a:t>
            </a:r>
            <a:r>
              <a:rPr lang="en-US" sz="2200" dirty="0" smtClean="0"/>
              <a:t>friendly</a:t>
            </a:r>
            <a:endParaRPr lang="en-US" sz="2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The brain is capable of processing hundreds of images a </a:t>
            </a:r>
            <a:r>
              <a:rPr lang="en-US" sz="2200" dirty="0" smtClean="0"/>
              <a:t>second</a:t>
            </a:r>
            <a:endParaRPr lang="en-US" sz="2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The </a:t>
            </a:r>
            <a:r>
              <a:rPr lang="en-US" sz="2200" dirty="0" err="1"/>
              <a:t>organisation</a:t>
            </a:r>
            <a:r>
              <a:rPr lang="en-US" sz="2200" dirty="0"/>
              <a:t> reflects how the brain remembers, linking facts/memories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Easy to review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The process of creating a mind map deepens learning</a:t>
            </a:r>
            <a:endParaRPr lang="cs-CZ" sz="2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00010" y="2556932"/>
            <a:ext cx="5281863" cy="37556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Disadvantages of traditional linear notes: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Energy and time wasted writing down </a:t>
            </a:r>
            <a:r>
              <a:rPr lang="en-US" dirty="0" smtClean="0"/>
              <a:t>useless words</a:t>
            </a: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Other information may be missed 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Take </a:t>
            </a:r>
            <a:r>
              <a:rPr lang="en-US" dirty="0"/>
              <a:t>longer to read and review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Associations and connections between key words and ideas not readily </a:t>
            </a:r>
            <a:r>
              <a:rPr lang="en-US" dirty="0" smtClean="0"/>
              <a:t>apparent</a:t>
            </a: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Attention wanders </a:t>
            </a:r>
            <a:r>
              <a:rPr lang="en-US" dirty="0" smtClean="0"/>
              <a:t>easily</a:t>
            </a: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Lack of color and other visual qualities handicap </a:t>
            </a:r>
            <a:r>
              <a:rPr lang="en-US" dirty="0" smtClean="0"/>
              <a:t>memory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617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695" y="982132"/>
            <a:ext cx="2683042" cy="1303867"/>
          </a:xfrm>
        </p:spPr>
        <p:txBody>
          <a:bodyPr>
            <a:normAutofit/>
          </a:bodyPr>
          <a:lstStyle/>
          <a:p>
            <a:r>
              <a:rPr lang="en-GB" dirty="0" smtClean="0"/>
              <a:t>Annotation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7695" y="2556932"/>
            <a:ext cx="2550694" cy="3318936"/>
          </a:xfrm>
        </p:spPr>
        <p:txBody>
          <a:bodyPr/>
          <a:lstStyle/>
          <a:p>
            <a:r>
              <a:rPr lang="en-GB" dirty="0" smtClean="0"/>
              <a:t>= a short explanation or opinion added to a text or picture</a:t>
            </a:r>
          </a:p>
          <a:p>
            <a:r>
              <a:rPr lang="en-GB" dirty="0" smtClean="0"/>
              <a:t>‘writing between the lines’ (and in the margins)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737" y="509587"/>
            <a:ext cx="7172325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88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958" y="2494213"/>
            <a:ext cx="3898731" cy="35503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function of notes and annotating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6308556" cy="330244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notes about the points in the text/lecture</a:t>
            </a:r>
          </a:p>
          <a:p>
            <a:pPr marL="457200" indent="-457200">
              <a:buFont typeface="+mj-lt"/>
              <a:buAutoNum type="arabicPeriod"/>
            </a:pPr>
            <a:endParaRPr lang="en-GB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notes about what the points bring to your mind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040596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Abbreviations</a:t>
            </a:r>
            <a:r>
              <a:rPr lang="en-GB" dirty="0" smtClean="0"/>
              <a:t> and symbols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706" y="2542675"/>
            <a:ext cx="7216588" cy="368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27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981820" cy="1303867"/>
          </a:xfrm>
        </p:spPr>
        <p:txBody>
          <a:bodyPr/>
          <a:lstStyle/>
          <a:p>
            <a:r>
              <a:rPr lang="en-GB" dirty="0" smtClean="0"/>
              <a:t>Cornell Notes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754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systematic format for condensing and </a:t>
            </a:r>
            <a:r>
              <a:rPr lang="en-US" dirty="0" err="1" smtClean="0"/>
              <a:t>organising</a:t>
            </a:r>
            <a:r>
              <a:rPr lang="en-US" dirty="0" smtClean="0"/>
              <a:t> </a:t>
            </a:r>
            <a:r>
              <a:rPr lang="en-US" dirty="0"/>
              <a:t>notes. </a:t>
            </a:r>
          </a:p>
          <a:p>
            <a:r>
              <a:rPr lang="en-US" dirty="0"/>
              <a:t>These notes can be taken from any source of information, such as fiction and nonfiction books, DVDs, lectures, text books, etc.</a:t>
            </a:r>
          </a:p>
          <a:p>
            <a:r>
              <a:rPr lang="en-US" dirty="0"/>
              <a:t>Long sentences are avoided; symbols or abbreviations are used instead. </a:t>
            </a:r>
          </a:p>
          <a:p>
            <a:r>
              <a:rPr lang="en-US" dirty="0"/>
              <a:t>To assist with future reviews, students write relevant questions or key words in the left column. </a:t>
            </a:r>
          </a:p>
          <a:p>
            <a:r>
              <a:rPr lang="en-US" dirty="0"/>
              <a:t>Record as soon as possible so that the lecture and questions will be fresh in the student's mind, usually within 24 hours.</a:t>
            </a:r>
          </a:p>
          <a:p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222" y="54292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78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7138735" cy="1303867"/>
          </a:xfrm>
        </p:spPr>
        <p:txBody>
          <a:bodyPr/>
          <a:lstStyle/>
          <a:p>
            <a:r>
              <a:rPr lang="en-GB" dirty="0" smtClean="0"/>
              <a:t>Cornell Notes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87457"/>
          </a:xfrm>
        </p:spPr>
        <p:txBody>
          <a:bodyPr>
            <a:normAutofit/>
          </a:bodyPr>
          <a:lstStyle/>
          <a:p>
            <a:r>
              <a:rPr lang="en-US" dirty="0"/>
              <a:t>Students then write a brief summary in the bottom five to seven lines of the page. </a:t>
            </a:r>
          </a:p>
          <a:p>
            <a:r>
              <a:rPr lang="en-US" dirty="0"/>
              <a:t>This helps to increase understanding of the topic.</a:t>
            </a:r>
          </a:p>
          <a:p>
            <a:r>
              <a:rPr lang="en-US" dirty="0"/>
              <a:t>When studying for either a test or quiz, the student has a concise but detailed and relevant record of previous classes.</a:t>
            </a:r>
          </a:p>
          <a:p>
            <a:r>
              <a:rPr lang="en-US" dirty="0"/>
              <a:t>When reviewing the material, the student can cover the note-taking (right) column while attempting to answer the questions/keywords in the key word or cue (left) column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222" y="54292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16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Layout</a:t>
            </a:r>
            <a:endParaRPr lang="cs-CZ" dirty="0"/>
          </a:p>
        </p:txBody>
      </p:sp>
      <p:pic>
        <p:nvPicPr>
          <p:cNvPr id="2054" name="Picture 6" descr="https://qph.ec.quoracdn.net/main-qimg-d38db0ae71cd5d7730dcd65cf03f23b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" b="2084"/>
          <a:stretch/>
        </p:blipFill>
        <p:spPr bwMode="auto">
          <a:xfrm>
            <a:off x="3414650" y="2466474"/>
            <a:ext cx="5362700" cy="386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7223" y="54292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39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432" y="1030259"/>
            <a:ext cx="3850105" cy="130386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Cornell notes</a:t>
            </a:r>
            <a:br>
              <a:rPr lang="en-GB" dirty="0" smtClean="0"/>
            </a:br>
            <a:r>
              <a:rPr lang="en-GB" sz="3600" dirty="0" smtClean="0"/>
              <a:t>taken in a history class</a:t>
            </a:r>
            <a:endParaRPr lang="cs-CZ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19" t="2114" r="4308" b="398"/>
          <a:stretch/>
        </p:blipFill>
        <p:spPr>
          <a:xfrm>
            <a:off x="4888423" y="577516"/>
            <a:ext cx="6409229" cy="571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796" y="343501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04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we going to do today?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44899"/>
            <a:ext cx="7295145" cy="3711521"/>
          </a:xfrm>
        </p:spPr>
        <p:txBody>
          <a:bodyPr>
            <a:noAutofit/>
          </a:bodyPr>
          <a:lstStyle/>
          <a:p>
            <a:r>
              <a:rPr lang="en-US" sz="2800" dirty="0" smtClean="0"/>
              <a:t>look at different ways of organizing notes</a:t>
            </a:r>
          </a:p>
          <a:p>
            <a:r>
              <a:rPr lang="en-US" sz="2800" dirty="0"/>
              <a:t>practice a system of taking reading notes </a:t>
            </a:r>
            <a:r>
              <a:rPr lang="en-US" sz="2800" dirty="0" smtClean="0"/>
              <a:t>together</a:t>
            </a:r>
          </a:p>
          <a:p>
            <a:r>
              <a:rPr lang="en-US" sz="2800" dirty="0" smtClean="0"/>
              <a:t>learn to work with the Cornell system of note-taking</a:t>
            </a:r>
            <a:endParaRPr lang="cs-CZ" sz="2800" dirty="0"/>
          </a:p>
          <a:p>
            <a:r>
              <a:rPr lang="en-US" sz="2800" u="sng" dirty="0" smtClean="0"/>
              <a:t>master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u="sng" dirty="0"/>
              <a:t>apply</a:t>
            </a:r>
            <a:r>
              <a:rPr lang="en-US" sz="2800" dirty="0"/>
              <a:t> systems for taking </a:t>
            </a:r>
            <a:r>
              <a:rPr lang="en-US" sz="2800" dirty="0" smtClean="0"/>
              <a:t>notes </a:t>
            </a:r>
            <a:r>
              <a:rPr lang="en-US" sz="2800" dirty="0"/>
              <a:t>during both reading and lecture academic </a:t>
            </a:r>
            <a:r>
              <a:rPr lang="en-US" sz="2800" dirty="0" smtClean="0"/>
              <a:t>activities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762" y="2544899"/>
            <a:ext cx="2137836" cy="3711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61779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837" y="593555"/>
            <a:ext cx="6982324" cy="1752603"/>
          </a:xfrm>
        </p:spPr>
        <p:txBody>
          <a:bodyPr/>
          <a:lstStyle/>
          <a:p>
            <a:r>
              <a:rPr lang="en-GB" dirty="0" smtClean="0"/>
              <a:t>BEWARE OF </a:t>
            </a:r>
            <a:r>
              <a:rPr lang="en-GB" sz="5400" b="1" dirty="0" smtClean="0"/>
              <a:t>PLAGIARISM!</a:t>
            </a:r>
            <a:endParaRPr lang="cs-CZ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2074" y="3777505"/>
            <a:ext cx="9693440" cy="2515011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ALWAYS write down where your notes have been taken from</a:t>
            </a:r>
          </a:p>
          <a:p>
            <a:r>
              <a:rPr lang="en-GB" dirty="0" smtClean="0"/>
              <a:t>if you use them later in an essay or talk , you MUST INDICATE that they are not your own ideas, otherwise you may be accused of plagiarism and failed</a:t>
            </a:r>
          </a:p>
          <a:p>
            <a:r>
              <a:rPr lang="en-GB" dirty="0" smtClean="0"/>
              <a:t>later in the course we will learn to quote from different sources – for now REMEMBER to always write down the name of the </a:t>
            </a:r>
            <a:r>
              <a:rPr lang="en-GB" b="1" dirty="0" smtClean="0"/>
              <a:t>author</a:t>
            </a:r>
            <a:r>
              <a:rPr lang="en-GB" dirty="0" smtClean="0"/>
              <a:t> and the </a:t>
            </a:r>
            <a:r>
              <a:rPr lang="en-GB" b="1" dirty="0" smtClean="0"/>
              <a:t>source</a:t>
            </a:r>
            <a:r>
              <a:rPr lang="en-GB" dirty="0" smtClean="0"/>
              <a:t> (book, lecture etc.)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253" y="2497023"/>
            <a:ext cx="5425489" cy="128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82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13612"/>
            <a:ext cx="6719885" cy="1672388"/>
          </a:xfrm>
        </p:spPr>
        <p:txBody>
          <a:bodyPr>
            <a:normAutofit/>
          </a:bodyPr>
          <a:lstStyle/>
          <a:p>
            <a:r>
              <a:rPr lang="en-GB" dirty="0" smtClean="0"/>
              <a:t>Taking notes when </a:t>
            </a:r>
            <a:r>
              <a:rPr lang="en-GB" b="1" dirty="0" smtClean="0"/>
              <a:t>reading</a:t>
            </a:r>
            <a:br>
              <a:rPr lang="en-GB" b="1" dirty="0" smtClean="0"/>
            </a:br>
            <a:r>
              <a:rPr lang="en-GB" sz="4000" b="1" dirty="0" smtClean="0"/>
              <a:t>- </a:t>
            </a:r>
            <a:r>
              <a:rPr lang="en-GB" sz="3200" b="1" dirty="0" smtClean="0"/>
              <a:t>concise &amp; precise -</a:t>
            </a:r>
            <a:endParaRPr lang="cs-CZ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0537"/>
            <a:ext cx="5033210" cy="3801979"/>
          </a:xfrm>
        </p:spPr>
        <p:txBody>
          <a:bodyPr>
            <a:noAutofit/>
          </a:bodyPr>
          <a:lstStyle/>
          <a:p>
            <a:r>
              <a:rPr lang="en-GB" dirty="0" smtClean="0"/>
              <a:t>ASK YOURSELF about:</a:t>
            </a:r>
          </a:p>
          <a:p>
            <a:pPr lvl="1"/>
            <a:r>
              <a:rPr lang="en-GB" b="1" dirty="0" smtClean="0"/>
              <a:t>the purpose of the notes</a:t>
            </a:r>
          </a:p>
          <a:p>
            <a:pPr lvl="2"/>
            <a:r>
              <a:rPr lang="en-GB" dirty="0" smtClean="0"/>
              <a:t>essay</a:t>
            </a:r>
          </a:p>
          <a:p>
            <a:pPr lvl="2"/>
            <a:r>
              <a:rPr lang="en-GB" dirty="0" smtClean="0"/>
              <a:t>exam</a:t>
            </a:r>
          </a:p>
          <a:p>
            <a:pPr lvl="2"/>
            <a:r>
              <a:rPr lang="en-GB" dirty="0" smtClean="0"/>
              <a:t>background information</a:t>
            </a:r>
          </a:p>
          <a:p>
            <a:pPr lvl="1"/>
            <a:r>
              <a:rPr lang="en-GB" b="1" dirty="0" smtClean="0"/>
              <a:t>the best method</a:t>
            </a:r>
          </a:p>
          <a:p>
            <a:pPr lvl="2"/>
            <a:r>
              <a:rPr lang="en-GB" dirty="0" smtClean="0"/>
              <a:t>linear notes (e.g. Cornell)</a:t>
            </a:r>
          </a:p>
          <a:p>
            <a:pPr lvl="2"/>
            <a:r>
              <a:rPr lang="en-GB" dirty="0" smtClean="0"/>
              <a:t>mind map (spider graph)</a:t>
            </a:r>
          </a:p>
          <a:p>
            <a:pPr lvl="2"/>
            <a:r>
              <a:rPr lang="en-GB" dirty="0" smtClean="0"/>
              <a:t>chart or diagram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91183">
            <a:off x="8007103" y="799028"/>
            <a:ext cx="3095837" cy="53773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75849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669503" cy="1303867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‘Sick Work Places’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p. 62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843" y="2556932"/>
            <a:ext cx="5045241" cy="3318936"/>
          </a:xfrm>
        </p:spPr>
        <p:txBody>
          <a:bodyPr>
            <a:normAutofit/>
          </a:bodyPr>
          <a:lstStyle/>
          <a:p>
            <a:r>
              <a:rPr lang="en-GB" sz="3200" dirty="0" smtClean="0"/>
              <a:t>read the article</a:t>
            </a:r>
          </a:p>
          <a:p>
            <a:r>
              <a:rPr lang="en-GB" sz="3200" dirty="0" smtClean="0"/>
              <a:t>make </a:t>
            </a:r>
            <a:r>
              <a:rPr lang="en-GB" sz="3200" b="1" dirty="0" smtClean="0"/>
              <a:t>two sets of notes </a:t>
            </a:r>
            <a:r>
              <a:rPr lang="en-GB" sz="3200" dirty="0" smtClean="0"/>
              <a:t>(online or in your notebook)</a:t>
            </a:r>
          </a:p>
          <a:p>
            <a:pPr lvl="1"/>
            <a:r>
              <a:rPr lang="en-GB" sz="2800" dirty="0" smtClean="0"/>
              <a:t>linear notes</a:t>
            </a:r>
          </a:p>
          <a:p>
            <a:pPr lvl="1"/>
            <a:r>
              <a:rPr lang="en-GB" sz="2800" dirty="0" smtClean="0"/>
              <a:t>mind map</a:t>
            </a:r>
            <a:endParaRPr lang="cs-CZ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396" y="2556932"/>
            <a:ext cx="3303788" cy="3715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622" y="553451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61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738" y="982132"/>
            <a:ext cx="9601196" cy="1303867"/>
          </a:xfrm>
        </p:spPr>
        <p:txBody>
          <a:bodyPr/>
          <a:lstStyle/>
          <a:p>
            <a:r>
              <a:rPr lang="en-GB" dirty="0" smtClean="0"/>
              <a:t>Taking notes when </a:t>
            </a:r>
            <a:r>
              <a:rPr lang="en-GB" b="1" dirty="0" smtClean="0"/>
              <a:t>listening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738" y="2568964"/>
            <a:ext cx="6681536" cy="3318936"/>
          </a:xfrm>
        </p:spPr>
        <p:txBody>
          <a:bodyPr>
            <a:noAutofit/>
          </a:bodyPr>
          <a:lstStyle/>
          <a:p>
            <a:r>
              <a:rPr lang="en-GB" sz="2800" dirty="0" smtClean="0"/>
              <a:t>spoken communication differs from writing</a:t>
            </a:r>
          </a:p>
          <a:p>
            <a:r>
              <a:rPr lang="en-GB" sz="2800" dirty="0" smtClean="0"/>
              <a:t>consider</a:t>
            </a:r>
          </a:p>
          <a:p>
            <a:pPr lvl="1"/>
            <a:r>
              <a:rPr lang="en-GB" sz="2400" dirty="0" smtClean="0"/>
              <a:t>way of speaking (emphasis, repeating, etc.)</a:t>
            </a:r>
          </a:p>
          <a:p>
            <a:pPr lvl="1"/>
            <a:r>
              <a:rPr lang="en-GB" sz="2400" dirty="0" smtClean="0"/>
              <a:t>use of aids (blackboard, projector etc.)</a:t>
            </a:r>
          </a:p>
          <a:p>
            <a:pPr lvl="1"/>
            <a:r>
              <a:rPr lang="en-GB" sz="2400" dirty="0" smtClean="0"/>
              <a:t>use of set expressions (‘okay’, ‘right’ etc.)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96454">
            <a:off x="7723530" y="2517241"/>
            <a:ext cx="3700550" cy="3675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9131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26" y="982132"/>
            <a:ext cx="9384632" cy="1303867"/>
          </a:xfrm>
        </p:spPr>
        <p:txBody>
          <a:bodyPr/>
          <a:lstStyle/>
          <a:p>
            <a:r>
              <a:rPr lang="en-GB" dirty="0" smtClean="0"/>
              <a:t>Do your teachers do this?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094873" y="3409242"/>
            <a:ext cx="3966368" cy="2642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598609"/>
            <a:ext cx="7555832" cy="2131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4556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464" y="982132"/>
            <a:ext cx="6906125" cy="1303867"/>
          </a:xfrm>
        </p:spPr>
        <p:txBody>
          <a:bodyPr/>
          <a:lstStyle/>
          <a:p>
            <a:r>
              <a:rPr lang="en-GB" dirty="0" smtClean="0"/>
              <a:t>Let’s practice taking notes!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464" y="2406316"/>
            <a:ext cx="10337130" cy="3898232"/>
          </a:xfrm>
        </p:spPr>
        <p:txBody>
          <a:bodyPr>
            <a:noAutofit/>
          </a:bodyPr>
          <a:lstStyle/>
          <a:p>
            <a:r>
              <a:rPr lang="en-GB" dirty="0" smtClean="0"/>
              <a:t>we’re going to watch three short </a:t>
            </a:r>
            <a:r>
              <a:rPr lang="en-GB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TED talks</a:t>
            </a:r>
          </a:p>
          <a:p>
            <a:pPr lvl="1"/>
            <a:r>
              <a:rPr lang="en-GB" sz="2400" dirty="0" smtClean="0"/>
              <a:t>Mohamed Ali: </a:t>
            </a:r>
            <a:r>
              <a:rPr lang="en-US" sz="2400" b="1" dirty="0"/>
              <a:t>The link between unemployment and </a:t>
            </a:r>
            <a:r>
              <a:rPr lang="en-US" sz="2400" b="1" dirty="0" smtClean="0"/>
              <a:t>terrorism</a:t>
            </a:r>
          </a:p>
          <a:p>
            <a:pPr lvl="1"/>
            <a:r>
              <a:rPr lang="en-US" sz="2400" dirty="0" smtClean="0"/>
              <a:t>Kamal </a:t>
            </a:r>
            <a:r>
              <a:rPr lang="en-US" sz="2400" dirty="0" err="1" smtClean="0"/>
              <a:t>Meattle</a:t>
            </a:r>
            <a:r>
              <a:rPr lang="en-US" sz="2400" dirty="0" smtClean="0"/>
              <a:t>: </a:t>
            </a:r>
            <a:r>
              <a:rPr lang="en-US" sz="2400" b="1" dirty="0" smtClean="0"/>
              <a:t>How </a:t>
            </a:r>
            <a:r>
              <a:rPr lang="en-US" sz="2400" b="1" dirty="0"/>
              <a:t>to grow fresh </a:t>
            </a:r>
            <a:r>
              <a:rPr lang="en-US" sz="2400" b="1" dirty="0" smtClean="0"/>
              <a:t>air</a:t>
            </a:r>
          </a:p>
          <a:p>
            <a:pPr lvl="1"/>
            <a:r>
              <a:rPr lang="en-US" sz="2400" dirty="0" smtClean="0"/>
              <a:t>David </a:t>
            </a:r>
            <a:r>
              <a:rPr lang="en-US" sz="2400" dirty="0" err="1" smtClean="0"/>
              <a:t>Burkus</a:t>
            </a:r>
            <a:r>
              <a:rPr lang="en-US" sz="2400" dirty="0" smtClean="0"/>
              <a:t>: </a:t>
            </a:r>
            <a:r>
              <a:rPr lang="en-US" sz="2400" b="1" dirty="0"/>
              <a:t>Why you </a:t>
            </a:r>
            <a:r>
              <a:rPr lang="en-US" sz="2400" b="1" dirty="0" smtClean="0"/>
              <a:t>should </a:t>
            </a:r>
            <a:r>
              <a:rPr lang="en-US" sz="2400" b="1" dirty="0"/>
              <a:t>know how much your coworkers get </a:t>
            </a:r>
            <a:r>
              <a:rPr lang="en-US" sz="2400" b="1" dirty="0" smtClean="0"/>
              <a:t>paid</a:t>
            </a:r>
          </a:p>
          <a:p>
            <a:r>
              <a:rPr lang="en-US" dirty="0" smtClean="0"/>
              <a:t>take </a:t>
            </a:r>
            <a:r>
              <a:rPr lang="cs-CZ" b="1" dirty="0" smtClean="0"/>
              <a:t>Cornell </a:t>
            </a:r>
            <a:r>
              <a:rPr lang="en-US" b="1" dirty="0" smtClean="0"/>
              <a:t>notes</a:t>
            </a:r>
            <a:r>
              <a:rPr lang="en-US" dirty="0" smtClean="0"/>
              <a:t> (remember the points we talked about in the lesson)</a:t>
            </a:r>
          </a:p>
          <a:p>
            <a:r>
              <a:rPr lang="en-US" dirty="0" smtClean="0"/>
              <a:t>afterwards you’ll get the time to discuss</a:t>
            </a:r>
          </a:p>
          <a:p>
            <a:r>
              <a:rPr lang="en-US" dirty="0" smtClean="0"/>
              <a:t>if we have time, we’ll try to recreate these TED talks at the end of the lesson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588" y="982132"/>
            <a:ext cx="3303006" cy="116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62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673" y="854242"/>
            <a:ext cx="10864515" cy="1431757"/>
          </a:xfrm>
        </p:spPr>
        <p:txBody>
          <a:bodyPr>
            <a:noAutofit/>
          </a:bodyPr>
          <a:lstStyle/>
          <a:p>
            <a:r>
              <a:rPr lang="en-GB" sz="4000" dirty="0"/>
              <a:t>Mohamed </a:t>
            </a:r>
            <a:r>
              <a:rPr lang="en-GB" sz="4000" dirty="0" smtClean="0"/>
              <a:t>Ali</a:t>
            </a:r>
            <a:br>
              <a:rPr lang="en-GB" sz="4000" dirty="0" smtClean="0"/>
            </a:br>
            <a:r>
              <a:rPr lang="en-US" sz="4000" b="1" dirty="0" smtClean="0"/>
              <a:t>The </a:t>
            </a:r>
            <a:r>
              <a:rPr lang="en-US" sz="4000" b="1" dirty="0"/>
              <a:t>link between unemployment and </a:t>
            </a:r>
            <a:r>
              <a:rPr lang="en-US" sz="4000" b="1" dirty="0" smtClean="0"/>
              <a:t>terrorism</a:t>
            </a:r>
            <a:endParaRPr lang="cs-CZ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2" y="2693318"/>
            <a:ext cx="9525000" cy="3324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5190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806116"/>
            <a:ext cx="9601196" cy="1479883"/>
          </a:xfrm>
        </p:spPr>
        <p:txBody>
          <a:bodyPr>
            <a:normAutofit/>
          </a:bodyPr>
          <a:lstStyle/>
          <a:p>
            <a:r>
              <a:rPr lang="en-US" dirty="0"/>
              <a:t>Kamal </a:t>
            </a:r>
            <a:r>
              <a:rPr lang="en-US" dirty="0" err="1" smtClean="0"/>
              <a:t>Meattle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How </a:t>
            </a:r>
            <a:r>
              <a:rPr lang="en-US" b="1" dirty="0"/>
              <a:t>to grow fresh </a:t>
            </a:r>
            <a:r>
              <a:rPr lang="en-US" b="1" dirty="0" smtClean="0"/>
              <a:t>air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8" y="2659981"/>
            <a:ext cx="9525000" cy="339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7340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579" y="818148"/>
            <a:ext cx="11008895" cy="1467852"/>
          </a:xfrm>
        </p:spPr>
        <p:txBody>
          <a:bodyPr>
            <a:noAutofit/>
          </a:bodyPr>
          <a:lstStyle/>
          <a:p>
            <a:r>
              <a:rPr lang="en-US" sz="4000" dirty="0"/>
              <a:t>David </a:t>
            </a:r>
            <a:r>
              <a:rPr lang="en-US" sz="4000" dirty="0" err="1" smtClean="0"/>
              <a:t>Burkus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/>
              <a:t>Why </a:t>
            </a:r>
            <a:r>
              <a:rPr lang="en-US" sz="3200" b="1" dirty="0"/>
              <a:t>you should know how much your coworkers get </a:t>
            </a:r>
            <a:r>
              <a:rPr lang="en-US" sz="3200" b="1" dirty="0" smtClean="0"/>
              <a:t>paid</a:t>
            </a:r>
            <a:endParaRPr lang="cs-CZ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526" y="2597317"/>
            <a:ext cx="9525000" cy="337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9035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45958"/>
            <a:ext cx="9601196" cy="1540041"/>
          </a:xfrm>
        </p:spPr>
        <p:txBody>
          <a:bodyPr>
            <a:normAutofit/>
          </a:bodyPr>
          <a:lstStyle/>
          <a:p>
            <a:r>
              <a:rPr lang="en-GB" dirty="0" smtClean="0"/>
              <a:t>What are notes for?</a:t>
            </a:r>
            <a:br>
              <a:rPr lang="en-GB" dirty="0" smtClean="0"/>
            </a:br>
            <a:r>
              <a:rPr lang="en-GB" dirty="0" smtClean="0"/>
              <a:t>Why should we take notes?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60384"/>
            <a:ext cx="9601195" cy="619700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/>
              <a:t>Why do you think we should take notes?</a:t>
            </a:r>
            <a:endParaRPr lang="cs-CZ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379" y="3080084"/>
            <a:ext cx="5040602" cy="3105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2675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Why should we take notes?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513094" cy="3318936"/>
          </a:xfrm>
        </p:spPr>
        <p:txBody>
          <a:bodyPr>
            <a:normAutofit/>
          </a:bodyPr>
          <a:lstStyle/>
          <a:p>
            <a:r>
              <a:rPr lang="cs-CZ" sz="2800" dirty="0" smtClean="0"/>
              <a:t>good notes help you study more effectively</a:t>
            </a:r>
          </a:p>
          <a:p>
            <a:pPr lvl="1"/>
            <a:r>
              <a:rPr lang="cs-CZ" sz="2400" dirty="0" smtClean="0"/>
              <a:t>cut down the amount of information you need to handle</a:t>
            </a:r>
          </a:p>
          <a:p>
            <a:pPr lvl="1"/>
            <a:r>
              <a:rPr lang="cs-CZ" sz="2400" dirty="0" smtClean="0"/>
              <a:t>help you think actively about what you are reading/listening to</a:t>
            </a:r>
          </a:p>
          <a:p>
            <a:pPr lvl="1"/>
            <a:r>
              <a:rPr lang="cs-CZ" sz="2400" dirty="0" smtClean="0"/>
              <a:t>writing down is study in itself (by processing it in your head you</a:t>
            </a:r>
            <a:r>
              <a:rPr lang="en-GB" sz="2400" dirty="0" smtClean="0"/>
              <a:t>’re actually learning)</a:t>
            </a:r>
            <a:endParaRPr lang="cs-CZ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57079">
            <a:off x="7818322" y="3010368"/>
            <a:ext cx="3761751" cy="28788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18075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What makes good notes?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755232"/>
            <a:ext cx="9601196" cy="3120636"/>
          </a:xfrm>
        </p:spPr>
        <p:txBody>
          <a:bodyPr>
            <a:normAutofit/>
          </a:bodyPr>
          <a:lstStyle/>
          <a:p>
            <a:r>
              <a:rPr lang="cs-CZ" sz="2800" dirty="0" smtClean="0"/>
              <a:t>NO - writing down everything you read/hear</a:t>
            </a:r>
          </a:p>
          <a:p>
            <a:r>
              <a:rPr lang="cs-CZ" sz="2800" dirty="0" smtClean="0"/>
              <a:t>YES - actively deciding</a:t>
            </a:r>
          </a:p>
          <a:p>
            <a:pPr lvl="1"/>
            <a:r>
              <a:rPr lang="cs-CZ" sz="2400" dirty="0" smtClean="0"/>
              <a:t>what to note</a:t>
            </a:r>
          </a:p>
          <a:p>
            <a:pPr lvl="1"/>
            <a:r>
              <a:rPr lang="cs-CZ" sz="2400" dirty="0" smtClean="0"/>
              <a:t>how it should be noted</a:t>
            </a:r>
          </a:p>
          <a:p>
            <a:pPr lvl="1"/>
            <a:r>
              <a:rPr lang="cs-CZ" sz="2400" dirty="0" smtClean="0"/>
              <a:t>how the notes are to be used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77635">
            <a:off x="7670507" y="3229704"/>
            <a:ext cx="3726795" cy="28558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29069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Good notes should be </a:t>
            </a:r>
            <a:r>
              <a:rPr lang="en-GB" b="1" dirty="0" smtClean="0"/>
              <a:t>well organised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868" y="2382252"/>
            <a:ext cx="10768263" cy="3970422"/>
          </a:xfrm>
        </p:spPr>
        <p:txBody>
          <a:bodyPr numCol="2">
            <a:noAutofit/>
          </a:bodyPr>
          <a:lstStyle/>
          <a:p>
            <a:r>
              <a:rPr lang="en-GB" sz="3200" b="1" u="sng" dirty="0" smtClean="0"/>
              <a:t>types of organisation</a:t>
            </a:r>
          </a:p>
          <a:p>
            <a:pPr lvl="1"/>
            <a:r>
              <a:rPr lang="en-GB" sz="3200" b="1" dirty="0" smtClean="0"/>
              <a:t>linear</a:t>
            </a:r>
            <a:r>
              <a:rPr lang="en-GB" sz="3200" dirty="0" smtClean="0"/>
              <a:t> </a:t>
            </a:r>
            <a:r>
              <a:rPr lang="en-GB" sz="2400" dirty="0" smtClean="0"/>
              <a:t>(topic is outlined one point after another)</a:t>
            </a:r>
          </a:p>
          <a:p>
            <a:pPr lvl="2"/>
            <a:r>
              <a:rPr lang="en-GB" sz="2800" u="sng" dirty="0" smtClean="0"/>
              <a:t>indentation</a:t>
            </a:r>
          </a:p>
          <a:p>
            <a:pPr lvl="2"/>
            <a:r>
              <a:rPr lang="en-GB" sz="2800" u="sng" dirty="0" smtClean="0"/>
              <a:t>spacing</a:t>
            </a:r>
          </a:p>
          <a:p>
            <a:pPr lvl="2"/>
            <a:r>
              <a:rPr lang="en-GB" sz="2800" dirty="0" smtClean="0"/>
              <a:t>numbering/lettering</a:t>
            </a:r>
            <a:endParaRPr lang="en-GB" sz="3200" u="sng" dirty="0"/>
          </a:p>
          <a:p>
            <a:pPr lvl="1"/>
            <a:endParaRPr lang="en-GB" sz="3200" u="sng" dirty="0" smtClean="0"/>
          </a:p>
          <a:p>
            <a:pPr lvl="1"/>
            <a:r>
              <a:rPr lang="en-GB" sz="3200" b="1" dirty="0" smtClean="0"/>
              <a:t>pattern</a:t>
            </a:r>
            <a:r>
              <a:rPr lang="en-GB" sz="3200" dirty="0" smtClean="0"/>
              <a:t> </a:t>
            </a:r>
            <a:r>
              <a:rPr lang="en-GB" sz="2400" dirty="0" smtClean="0"/>
              <a:t>(the shape of the notes shows how the main ideas are related)</a:t>
            </a:r>
          </a:p>
          <a:p>
            <a:pPr lvl="2"/>
            <a:r>
              <a:rPr lang="en-GB" sz="2800" dirty="0" smtClean="0"/>
              <a:t>flow charts</a:t>
            </a:r>
          </a:p>
          <a:p>
            <a:pPr lvl="2"/>
            <a:r>
              <a:rPr lang="en-GB" sz="2800" dirty="0" smtClean="0"/>
              <a:t>diagrams and graphs</a:t>
            </a:r>
          </a:p>
          <a:p>
            <a:pPr lvl="2"/>
            <a:r>
              <a:rPr lang="en-GB" sz="2800" dirty="0" smtClean="0"/>
              <a:t>mind maps/spider diagrams</a:t>
            </a:r>
          </a:p>
        </p:txBody>
      </p:sp>
    </p:spTree>
    <p:extLst>
      <p:ext uri="{BB962C8B-B14F-4D97-AF65-F5344CB8AC3E}">
        <p14:creationId xmlns:p14="http://schemas.microsoft.com/office/powerpoint/2010/main" val="2747482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54" y="484271"/>
            <a:ext cx="11228471" cy="592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29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Flowchart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799879"/>
          </a:xfrm>
        </p:spPr>
        <p:txBody>
          <a:bodyPr>
            <a:normAutofit/>
          </a:bodyPr>
          <a:lstStyle/>
          <a:p>
            <a:r>
              <a:rPr lang="en-GB" sz="3200" dirty="0" smtClean="0"/>
              <a:t>shows how ideas relate to one another, how they ‘flow’</a:t>
            </a:r>
            <a:endParaRPr lang="cs-CZ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21" y="3627744"/>
            <a:ext cx="10356185" cy="159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89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Diagrams and graphs</a:t>
            </a:r>
            <a:endParaRPr lang="cs-CZ" dirty="0"/>
          </a:p>
        </p:txBody>
      </p:sp>
      <p:grpSp>
        <p:nvGrpSpPr>
          <p:cNvPr id="8" name="Group 7"/>
          <p:cNvGrpSpPr/>
          <p:nvPr/>
        </p:nvGrpSpPr>
        <p:grpSpPr>
          <a:xfrm>
            <a:off x="874294" y="3049474"/>
            <a:ext cx="10443411" cy="2175240"/>
            <a:chOff x="685800" y="3037442"/>
            <a:chExt cx="10443411" cy="21752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2699" r="4183"/>
            <a:stretch/>
          </p:blipFill>
          <p:spPr>
            <a:xfrm>
              <a:off x="685800" y="3040982"/>
              <a:ext cx="5534527" cy="21717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2901" r="5601"/>
            <a:stretch/>
          </p:blipFill>
          <p:spPr>
            <a:xfrm>
              <a:off x="6220327" y="3037442"/>
              <a:ext cx="4908884" cy="2175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26539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209</TotalTime>
  <Words>844</Words>
  <Application>Microsoft Office PowerPoint</Application>
  <PresentationFormat>Widescreen</PresentationFormat>
  <Paragraphs>114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Aharoni</vt:lpstr>
      <vt:lpstr>Arial</vt:lpstr>
      <vt:lpstr>Courier New</vt:lpstr>
      <vt:lpstr>Garamond</vt:lpstr>
      <vt:lpstr>Wingdings</vt:lpstr>
      <vt:lpstr>Organic</vt:lpstr>
      <vt:lpstr>Taking and making notes</vt:lpstr>
      <vt:lpstr>What are we going to do today?</vt:lpstr>
      <vt:lpstr>What are notes for? Why should we take notes?</vt:lpstr>
      <vt:lpstr>Why should we take notes?</vt:lpstr>
      <vt:lpstr>What makes good notes?</vt:lpstr>
      <vt:lpstr>Good notes should be well organised</vt:lpstr>
      <vt:lpstr>PowerPoint Presentation</vt:lpstr>
      <vt:lpstr>Flowchart</vt:lpstr>
      <vt:lpstr>Diagrams and graphs</vt:lpstr>
      <vt:lpstr>Mind maps (spider diagrams)</vt:lpstr>
      <vt:lpstr>PowerPoint Presentation</vt:lpstr>
      <vt:lpstr>Why use mind maps?</vt:lpstr>
      <vt:lpstr>Annotation</vt:lpstr>
      <vt:lpstr>The function of notes and annotating</vt:lpstr>
      <vt:lpstr>Abbreviations and symbols</vt:lpstr>
      <vt:lpstr>Cornell Notes</vt:lpstr>
      <vt:lpstr>Cornell Notes</vt:lpstr>
      <vt:lpstr>Layout</vt:lpstr>
      <vt:lpstr>Cornell notes taken in a history class</vt:lpstr>
      <vt:lpstr>BEWARE OF PLAGIARISM!</vt:lpstr>
      <vt:lpstr>Taking notes when reading - concise &amp; precise -</vt:lpstr>
      <vt:lpstr>‘Sick Work Places’ p. 62</vt:lpstr>
      <vt:lpstr>Taking notes when listening</vt:lpstr>
      <vt:lpstr>Do your teachers do this?</vt:lpstr>
      <vt:lpstr>Let’s practice taking notes!</vt:lpstr>
      <vt:lpstr>Mohamed Ali The link between unemployment and terrorism</vt:lpstr>
      <vt:lpstr>Kamal Meattle How to grow fresh air</vt:lpstr>
      <vt:lpstr>David Burkus Why you should know how much your coworkers get paid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and making notes</dc:title>
  <dc:creator>Olga</dc:creator>
  <cp:lastModifiedBy>Olga</cp:lastModifiedBy>
  <cp:revision>29</cp:revision>
  <dcterms:created xsi:type="dcterms:W3CDTF">2017-03-14T06:05:55Z</dcterms:created>
  <dcterms:modified xsi:type="dcterms:W3CDTF">2017-03-17T15:16:53Z</dcterms:modified>
</cp:coreProperties>
</file>