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29" r:id="rId2"/>
    <p:sldId id="378" r:id="rId3"/>
    <p:sldId id="430" r:id="rId4"/>
    <p:sldId id="431" r:id="rId5"/>
    <p:sldId id="432" r:id="rId6"/>
    <p:sldId id="433" r:id="rId7"/>
    <p:sldId id="434" r:id="rId8"/>
    <p:sldId id="435" r:id="rId9"/>
    <p:sldId id="436" r:id="rId10"/>
    <p:sldId id="437" r:id="rId11"/>
    <p:sldId id="438" r:id="rId12"/>
    <p:sldId id="474"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73" r:id="rId31"/>
    <p:sldId id="458" r:id="rId32"/>
    <p:sldId id="459" r:id="rId33"/>
    <p:sldId id="460" r:id="rId34"/>
    <p:sldId id="461" r:id="rId35"/>
    <p:sldId id="462" r:id="rId36"/>
    <p:sldId id="464" r:id="rId37"/>
    <p:sldId id="466" r:id="rId38"/>
    <p:sldId id="4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1907" autoAdjust="0"/>
  </p:normalViewPr>
  <p:slideViewPr>
    <p:cSldViewPr>
      <p:cViewPr varScale="1">
        <p:scale>
          <a:sx n="90" d="100"/>
          <a:sy n="90" d="100"/>
        </p:scale>
        <p:origin x="1952" y="192"/>
      </p:cViewPr>
      <p:guideLst>
        <p:guide orient="horz" pos="2160"/>
        <p:guide pos="2880"/>
      </p:guideLst>
    </p:cSldViewPr>
  </p:slideViewPr>
  <p:outlineViewPr>
    <p:cViewPr>
      <p:scale>
        <a:sx n="33" d="100"/>
        <a:sy n="33" d="100"/>
      </p:scale>
      <p:origin x="0" y="-135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9/16/19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9/16/19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Only a select group of companies have historically stood out as master marketers (</a:t>
            </a:r>
            <a:r>
              <a:rPr lang="en-US" sz="1200" kern="1200" dirty="0">
                <a:solidFill>
                  <a:schemeClr val="tx1"/>
                </a:solidFill>
                <a:effectLst/>
                <a:latin typeface="+mn-lt"/>
                <a:ea typeface="+mn-ea"/>
                <a:cs typeface="+mn-cs"/>
              </a:rPr>
              <a:t>see Table 2.1 on slide 12</a:t>
            </a:r>
            <a:r>
              <a:rPr lang="en-US" dirty="0">
                <a:latin typeface="Arial" panose="020B0604020202020204" pitchFamily="34" charset="0"/>
              </a:rPr>
              <a:t>). These companies focus on the customer and are organized to respond effectively to changing needs. They all have well-staffed marketing departments, and their other departments accept that the customer is king. They also often have strong marketing leadership in the form of a successful CMO.</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74066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72529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Whether they let their business units set their own goals and strategies or collaborate in doing so, all corporate</a:t>
            </a:r>
          </a:p>
          <a:p>
            <a:r>
              <a:rPr lang="en-US" dirty="0">
                <a:latin typeface="Arial" panose="020B0604020202020204" pitchFamily="34" charset="0"/>
              </a:rPr>
              <a:t>headquarters undertake these four planning activities.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540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These simple-sounding questions are among the most difficult a company will ever face. Successful companies continuously ask and answer them.</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302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Companies often define themselves in terms of products: They are in the </a:t>
            </a:r>
            <a:r>
              <a:rPr lang="en-US" altLang="en-US" dirty="0">
                <a:latin typeface="Arial" panose="020B0604020202020204" pitchFamily="34" charset="0"/>
              </a:rPr>
              <a:t>“</a:t>
            </a:r>
            <a:r>
              <a:rPr lang="en-US" dirty="0">
                <a:latin typeface="Arial" panose="020B0604020202020204" pitchFamily="34" charset="0"/>
              </a:rPr>
              <a:t>auto business</a:t>
            </a:r>
            <a:r>
              <a:rPr lang="en-US" altLang="en-US" dirty="0">
                <a:latin typeface="Arial" panose="020B0604020202020204" pitchFamily="34" charset="0"/>
              </a:rPr>
              <a:t>”</a:t>
            </a:r>
            <a:r>
              <a:rPr lang="en-US" dirty="0">
                <a:latin typeface="Arial" panose="020B0604020202020204" pitchFamily="34" charset="0"/>
              </a:rPr>
              <a:t> or the </a:t>
            </a:r>
            <a:r>
              <a:rPr lang="en-US" altLang="en-US" dirty="0">
                <a:latin typeface="Arial" panose="020B0604020202020204" pitchFamily="34" charset="0"/>
              </a:rPr>
              <a:t>“</a:t>
            </a:r>
            <a:r>
              <a:rPr lang="en-US" dirty="0">
                <a:latin typeface="Arial" panose="020B0604020202020204" pitchFamily="34" charset="0"/>
              </a:rPr>
              <a:t>clothing business.</a:t>
            </a:r>
            <a:r>
              <a:rPr lang="en-US" altLang="en-US" dirty="0">
                <a:latin typeface="Arial" panose="020B0604020202020204" pitchFamily="34" charset="0"/>
              </a:rPr>
              <a:t>”</a:t>
            </a:r>
            <a:r>
              <a:rPr lang="en-US" dirty="0">
                <a:latin typeface="Arial" panose="020B0604020202020204" pitchFamily="34" charset="0"/>
              </a:rPr>
              <a:t> Market definitions of a business, however, describe the business as a customer satisfying process. Products are transient; basic needs and customer groups endure forever. Transportation is a need: the horse and carriage, automobile, railroad, airline, ship, and truck are products that meet that need.</a:t>
            </a:r>
          </a:p>
          <a:p>
            <a:endParaRPr lang="en-US" dirty="0">
              <a:latin typeface="Arial" panose="020B0604020202020204" pitchFamily="34" charset="0"/>
            </a:endParaRPr>
          </a:p>
          <a:p>
            <a:r>
              <a:rPr lang="en-US" dirty="0">
                <a:latin typeface="Arial" panose="020B0604020202020204" pitchFamily="34" charset="0"/>
              </a:rPr>
              <a:t>A target market definition tends to focus on selling a product or service to a current market. A strategic market definition, however, also focuses on the potential market.</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54026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A clear, thoughtful mission statement, developed collaboratively with and shared with managers, employees, and often customers, provides a shared sense of purpose, direction, and opportunity. At its best it reflects a vision, an almost </a:t>
            </a:r>
            <a:r>
              <a:rPr lang="en-US" altLang="en-US" dirty="0">
                <a:latin typeface="Arial" panose="020B0604020202020204" pitchFamily="34" charset="0"/>
              </a:rPr>
              <a:t>“</a:t>
            </a:r>
            <a:r>
              <a:rPr lang="en-US" dirty="0">
                <a:latin typeface="Arial" panose="020B0604020202020204" pitchFamily="34" charset="0"/>
              </a:rPr>
              <a:t>impossible dream,</a:t>
            </a:r>
            <a:r>
              <a:rPr lang="en-US" altLang="en-US" dirty="0">
                <a:latin typeface="Arial" panose="020B0604020202020204" pitchFamily="34" charset="0"/>
              </a:rPr>
              <a:t>”</a:t>
            </a:r>
            <a:r>
              <a:rPr lang="en-US" dirty="0">
                <a:latin typeface="Arial" panose="020B0604020202020204" pitchFamily="34" charset="0"/>
              </a:rPr>
              <a:t> that provides direction for the next 10 to 20 years.</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1021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Large companies normally manage quite different businesses, each requiring its own strategy. The purpose of identifying the company</a:t>
            </a:r>
            <a:r>
              <a:rPr lang="en-US" altLang="en-US" dirty="0">
                <a:latin typeface="Arial" panose="020B0604020202020204" pitchFamily="34" charset="0"/>
              </a:rPr>
              <a:t>’</a:t>
            </a:r>
            <a:r>
              <a:rPr lang="en-US" dirty="0">
                <a:latin typeface="Arial" panose="020B0604020202020204" pitchFamily="34" charset="0"/>
              </a:rPr>
              <a:t>s strategic business units is to develop separate strategies and assign appropriate funding. Senior management knows its portfolio of businesses usually includes a number of </a:t>
            </a:r>
            <a:r>
              <a:rPr lang="en-US" altLang="en-US" dirty="0">
                <a:latin typeface="Arial" panose="020B0604020202020204" pitchFamily="34" charset="0"/>
              </a:rPr>
              <a:t>“</a:t>
            </a:r>
            <a:r>
              <a:rPr lang="en-US" dirty="0">
                <a:latin typeface="Arial" panose="020B0604020202020204" pitchFamily="34" charset="0"/>
              </a:rPr>
              <a:t>yesterday</a:t>
            </a:r>
            <a:r>
              <a:rPr lang="en-US" altLang="en-US" dirty="0">
                <a:latin typeface="Arial" panose="020B0604020202020204" pitchFamily="34" charset="0"/>
              </a:rPr>
              <a:t>’</a:t>
            </a:r>
            <a:r>
              <a:rPr lang="en-US" dirty="0">
                <a:latin typeface="Arial" panose="020B0604020202020204" pitchFamily="34" charset="0"/>
              </a:rPr>
              <a:t>s has-beens</a:t>
            </a:r>
            <a:r>
              <a:rPr lang="en-US" altLang="en-US" dirty="0">
                <a:latin typeface="Arial" panose="020B0604020202020204" pitchFamily="34" charset="0"/>
              </a:rPr>
              <a:t>”</a:t>
            </a:r>
            <a:r>
              <a:rPr lang="en-US" dirty="0">
                <a:latin typeface="Arial" panose="020B0604020202020204" pitchFamily="34" charset="0"/>
              </a:rPr>
              <a:t> as well as </a:t>
            </a:r>
            <a:r>
              <a:rPr lang="en-US" altLang="en-US" dirty="0">
                <a:latin typeface="Arial" panose="020B0604020202020204" pitchFamily="34" charset="0"/>
              </a:rPr>
              <a:t>“</a:t>
            </a:r>
            <a:r>
              <a:rPr lang="en-US" dirty="0">
                <a:latin typeface="Arial" panose="020B0604020202020204" pitchFamily="34" charset="0"/>
              </a:rPr>
              <a:t>tomorrow</a:t>
            </a:r>
            <a:r>
              <a:rPr lang="en-US" altLang="en-US" dirty="0">
                <a:latin typeface="Arial" panose="020B0604020202020204" pitchFamily="34" charset="0"/>
              </a:rPr>
              <a:t>’</a:t>
            </a:r>
            <a:r>
              <a:rPr lang="en-US" dirty="0">
                <a:latin typeface="Arial" panose="020B0604020202020204" pitchFamily="34" charset="0"/>
              </a:rPr>
              <a:t>s winners.</a:t>
            </a:r>
            <a:r>
              <a:rPr lang="en-US" altLang="en-US" dirty="0">
                <a:latin typeface="Arial" panose="020B0604020202020204" pitchFamily="34" charset="0"/>
              </a:rPr>
              <a:t>”</a:t>
            </a: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68271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Portfolio-planning models like these have largely fallen out of favor as oversimplified and subjective.</a:t>
            </a:r>
          </a:p>
          <a:p>
            <a:r>
              <a:rPr lang="en-US" dirty="0">
                <a:latin typeface="Arial" panose="020B0604020202020204" pitchFamily="34" charset="0"/>
              </a:rPr>
              <a:t>Newer methods rely on shareholder value analysis and on whether the market value of a company is greater with an SBU or without it. These value calculations assess the potential of a business based on growth opportunities from global expansion, repositioning or retargeting, and strategic outsourcing.</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30495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Assessing growth opportunities includes planning new businesses, downsizing, and terminating older businesses. If there is a gap between future desired sales and projected sales, corporate management</a:t>
            </a:r>
          </a:p>
          <a:p>
            <a:r>
              <a:rPr lang="en-US" dirty="0">
                <a:latin typeface="Arial" panose="020B0604020202020204" pitchFamily="34" charset="0"/>
              </a:rPr>
              <a:t>will need to develop or acquire new businesses to fill it.</a:t>
            </a:r>
          </a:p>
          <a:p>
            <a:endParaRPr lang="en-US" dirty="0">
              <a:latin typeface="Arial" panose="020B0604020202020204" pitchFamily="34" charset="0"/>
            </a:endParaRPr>
          </a:p>
          <a:p>
            <a:r>
              <a:rPr lang="en-US" dirty="0">
                <a:latin typeface="Arial" panose="020B0604020202020204" pitchFamily="34" charset="0"/>
              </a:rPr>
              <a:t>Figure 2.2 illustrates this strategic-planning gap for a hypothetical manufacturer of blank DVD discs called </a:t>
            </a:r>
            <a:r>
              <a:rPr lang="en-US" dirty="0" err="1">
                <a:latin typeface="Arial" panose="020B0604020202020204" pitchFamily="34" charset="0"/>
              </a:rPr>
              <a:t>Cineview</a:t>
            </a:r>
            <a:r>
              <a:rPr lang="en-US" dirty="0">
                <a:latin typeface="Arial" panose="020B0604020202020204" pitchFamily="34" charset="0"/>
              </a:rPr>
              <a:t>. The lowest curve projects expected sales from the current business portfolio over the next five years. The highest describes desired sales over the same period.</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9671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Evidently, the company wants to grow much faster than its current businesses will permit. How can it fill the strategic planning gap? The first option is to identify opportunities for growth within current businesses (intensive opportunities). The second is to identify opportunities to build or acquire businesses related to current</a:t>
            </a:r>
          </a:p>
          <a:p>
            <a:r>
              <a:rPr lang="en-US" dirty="0">
                <a:latin typeface="Arial" panose="020B0604020202020204" pitchFamily="34" charset="0"/>
              </a:rPr>
              <a:t>businesses (integrative opportunities). The third is to identify opportunities to add attractive unrelated businesses (diversification opportunities).</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68002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One useful framework is a </a:t>
            </a:r>
            <a:r>
              <a:rPr lang="en-US" altLang="en-US" dirty="0">
                <a:latin typeface="Arial" panose="020B0604020202020204" pitchFamily="34" charset="0"/>
              </a:rPr>
              <a:t>“</a:t>
            </a:r>
            <a:r>
              <a:rPr lang="en-US" dirty="0">
                <a:latin typeface="Arial" panose="020B0604020202020204" pitchFamily="34" charset="0"/>
              </a:rPr>
              <a:t>product-market expansion grid,</a:t>
            </a:r>
            <a:r>
              <a:rPr lang="en-US" altLang="en-US" dirty="0">
                <a:latin typeface="Arial" panose="020B0604020202020204" pitchFamily="34" charset="0"/>
              </a:rPr>
              <a:t>”</a:t>
            </a:r>
            <a:r>
              <a:rPr lang="en-US" dirty="0">
                <a:latin typeface="Arial" panose="020B0604020202020204" pitchFamily="34" charset="0"/>
              </a:rPr>
              <a:t> which considers the strategic growth opportunities for a firm in terms of current and new products and markets. The company first considers whether it could gain more market share with its current products in their current markets, using a market-penetration strategy. Next it considers whether it can find or develop new markets for its current products, in a market-development strategy. Then it considers whether it can develop new products for its current markets with a product-development strategy. Later the firm will also review opportunities to develop new products for new markets in a diversification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27863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ESPN has pursued a variety of growth opportunities. Through its singular focus on sports programming and news, ESPN grew from a small regional broadcaster into the biggest name in sports. In the early 1990s, the company crafted a well-thought-out plan: Wherever sports fans watched, read, and discussed sports, ESPN would be there. It pursued this strategy by expanding its brand and now encompasses 10 cable channels, a Web site, a magazine, a few restaurants (ESPN Zone), more than 600 local radio affiliates, original movies and television series, book publishing, a sports merchandise catalog and online store, music and video games, and a mobile service.</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28508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Merck formed joint ventures as far back as 1989 with Johnson &amp; Johnson to sell over-the-counter pharmaceuticals and 1991 with DuPont to expand basic research. In 1997, Merck and Rhône-Poulenc S.A. (now Sanofi-Aventis S.A.) combined their animal health and poultry genetics businesses to form </a:t>
            </a:r>
            <a:r>
              <a:rPr lang="en-US" dirty="0" err="1">
                <a:latin typeface="Arial" panose="020B0604020202020204" pitchFamily="34" charset="0"/>
              </a:rPr>
              <a:t>Merial</a:t>
            </a:r>
            <a:r>
              <a:rPr lang="en-US" dirty="0">
                <a:latin typeface="Arial" panose="020B0604020202020204" pitchFamily="34" charset="0"/>
              </a:rPr>
              <a:t> Limited, a fully integrated animal health company. Finally, Merck acquired Schering-Plough in 2009.</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23707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From its origins as an animated film producer, The Walt Disney Company has moved into licensing characters for merchandised goods, publishing general interest fiction books under the Hyperion imprint, entering the broadcast industry with its own Disney Channel as well as ABC and ESPN, developing theme parks and vacation and resort properties, and offering cruise and commercial theatre experiences.</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29238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To focus on its travel and credit card operations, American Express spun off American Express Financial Advisors, which provided insurance, mutual funds, investment advice, and brokerage and asset management services (it was renamed</a:t>
            </a:r>
          </a:p>
          <a:p>
            <a:r>
              <a:rPr lang="en-US" dirty="0" err="1">
                <a:latin typeface="Arial" panose="020B0604020202020204" pitchFamily="34" charset="0"/>
              </a:rPr>
              <a:t>Ameriprise</a:t>
            </a:r>
            <a:r>
              <a:rPr lang="en-US" dirty="0">
                <a:latin typeface="Arial" panose="020B0604020202020204" pitchFamily="34" charset="0"/>
              </a:rPr>
              <a:t> Financial). American International Group (AIG) agreed to sell two of its subunits—American General Indemnity Co. and American General Property Insurance Co.—to White Mountains Insurance Group as part of a long-term growth strategy to discard redundant assets and focus on its core operations.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99360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Whereas managers can change structures and policies (though with difficulty), the company</a:t>
            </a:r>
            <a:r>
              <a:rPr lang="en-US" altLang="en-US" dirty="0">
                <a:latin typeface="Arial" panose="020B0604020202020204" pitchFamily="34" charset="0"/>
              </a:rPr>
              <a:t>’</a:t>
            </a:r>
            <a:r>
              <a:rPr lang="en-US" dirty="0">
                <a:latin typeface="Arial" panose="020B0604020202020204" pitchFamily="34" charset="0"/>
              </a:rPr>
              <a:t>s culture is very hard to change. Yet adapting the culture is often the key to successfully implementing a new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18988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Walk into any company and the first thing that strikes you is the corporate culture—the way people dress, talk to one another, and greet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69375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Imaginative ideas on strategy exist in many places within a company. Senior management should identify and encourage fresh ideas from three generally underrepresented groups: employees with youthful or diverse perspectives, employees far removed from company headquarters, and employees new to the industry.</a:t>
            </a:r>
          </a:p>
          <a:p>
            <a:endParaRPr lang="en-US" dirty="0">
              <a:latin typeface="Arial" panose="020B0604020202020204" pitchFamily="34" charset="0"/>
            </a:endParaRPr>
          </a:p>
          <a:p>
            <a:r>
              <a:rPr lang="en-US" dirty="0">
                <a:latin typeface="Arial" panose="020B0604020202020204" pitchFamily="34" charset="0"/>
              </a:rPr>
              <a:t>Scenario analysis, which develops plausible representations of a firm</a:t>
            </a:r>
            <a:r>
              <a:rPr lang="en-US" altLang="en-US" dirty="0">
                <a:latin typeface="Arial" panose="020B0604020202020204" pitchFamily="34" charset="0"/>
              </a:rPr>
              <a:t>’</a:t>
            </a:r>
            <a:r>
              <a:rPr lang="en-US" dirty="0">
                <a:latin typeface="Arial" panose="020B0604020202020204" pitchFamily="34" charset="0"/>
              </a:rPr>
              <a:t>s possible future using assumptions about</a:t>
            </a:r>
          </a:p>
          <a:p>
            <a:r>
              <a:rPr lang="en-US" dirty="0">
                <a:latin typeface="Arial" panose="020B0604020202020204" pitchFamily="34" charset="0"/>
              </a:rPr>
              <a:t>forces driving the market and different uncertainties. Managers think through each scenario with the question, </a:t>
            </a:r>
            <a:r>
              <a:rPr lang="en-US" altLang="en-US" dirty="0">
                <a:latin typeface="Arial" panose="020B0604020202020204" pitchFamily="34" charset="0"/>
              </a:rPr>
              <a:t>“</a:t>
            </a:r>
            <a:r>
              <a:rPr lang="en-US" dirty="0">
                <a:latin typeface="Arial" panose="020B0604020202020204" pitchFamily="34" charset="0"/>
              </a:rPr>
              <a:t>What will we do if it happens?,</a:t>
            </a:r>
            <a:r>
              <a:rPr lang="en-US" altLang="en-US" dirty="0">
                <a:latin typeface="Arial" panose="020B0604020202020204" pitchFamily="34" charset="0"/>
              </a:rPr>
              <a:t>”</a:t>
            </a:r>
            <a:r>
              <a:rPr lang="en-US" dirty="0">
                <a:latin typeface="Arial" panose="020B0604020202020204" pitchFamily="34" charset="0"/>
              </a:rPr>
              <a:t> adopt one scenario as the most probable, and watch for signposts that might confirm</a:t>
            </a:r>
          </a:p>
          <a:p>
            <a:r>
              <a:rPr lang="en-US" dirty="0">
                <a:latin typeface="Arial" panose="020B0604020202020204" pitchFamily="34" charset="0"/>
              </a:rPr>
              <a:t>or disconfirm it.</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1128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The business unit strategic-planning process consists of the steps shown in Figure 2.4</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1549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Imaginative ideas on strategy exist in many places within a company. Senior management should identify and encourage fresh ideas from three generally underrepresented groups: employees with youthful or diverse perspectives, employees far removed from company headquarters, and employees new to the industry.</a:t>
            </a:r>
          </a:p>
          <a:p>
            <a:endParaRPr lang="en-US" dirty="0">
              <a:latin typeface="Arial" panose="020B0604020202020204" pitchFamily="34" charset="0"/>
            </a:endParaRPr>
          </a:p>
          <a:p>
            <a:r>
              <a:rPr lang="en-US" dirty="0">
                <a:latin typeface="Arial" panose="020B0604020202020204" pitchFamily="34" charset="0"/>
              </a:rPr>
              <a:t>Scenario analysis, which develops plausible representations of a firm</a:t>
            </a:r>
            <a:r>
              <a:rPr lang="en-US" altLang="en-US" dirty="0">
                <a:latin typeface="Arial" panose="020B0604020202020204" pitchFamily="34" charset="0"/>
              </a:rPr>
              <a:t>’</a:t>
            </a:r>
            <a:r>
              <a:rPr lang="en-US" dirty="0">
                <a:latin typeface="Arial" panose="020B0604020202020204" pitchFamily="34" charset="0"/>
              </a:rPr>
              <a:t>s possible future using assumptions about</a:t>
            </a:r>
          </a:p>
          <a:p>
            <a:r>
              <a:rPr lang="en-US" dirty="0">
                <a:latin typeface="Arial" panose="020B0604020202020204" pitchFamily="34" charset="0"/>
              </a:rPr>
              <a:t>forces driving the market and different uncertainties. Managers think through each scenario with the question, </a:t>
            </a:r>
            <a:r>
              <a:rPr lang="en-US" altLang="en-US" dirty="0">
                <a:latin typeface="Arial" panose="020B0604020202020204" pitchFamily="34" charset="0"/>
              </a:rPr>
              <a:t>“</a:t>
            </a:r>
            <a:r>
              <a:rPr lang="en-US" dirty="0">
                <a:latin typeface="Arial" panose="020B0604020202020204" pitchFamily="34" charset="0"/>
              </a:rPr>
              <a:t>What will we do if it happens?,</a:t>
            </a:r>
            <a:r>
              <a:rPr lang="en-US" altLang="en-US" dirty="0">
                <a:latin typeface="Arial" panose="020B0604020202020204" pitchFamily="34" charset="0"/>
              </a:rPr>
              <a:t>”</a:t>
            </a:r>
            <a:r>
              <a:rPr lang="en-US" dirty="0">
                <a:latin typeface="Arial" panose="020B0604020202020204" pitchFamily="34" charset="0"/>
              </a:rPr>
              <a:t> adopt one scenario as the most probable, and watch for signposts that might confirm</a:t>
            </a:r>
          </a:p>
          <a:p>
            <a:r>
              <a:rPr lang="en-US" dirty="0">
                <a:latin typeface="Arial" panose="020B0604020202020204" pitchFamily="34" charset="0"/>
              </a:rPr>
              <a:t>or disconfirm it.</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90573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We can divide the value creation and delivery sequence into three phases. First, choosing the value is the</a:t>
            </a:r>
          </a:p>
          <a:p>
            <a:r>
              <a:rPr lang="en-US" altLang="en-US" dirty="0">
                <a:latin typeface="Arial" panose="020B0604020202020204" pitchFamily="34" charset="0"/>
              </a:rPr>
              <a:t>“</a:t>
            </a:r>
            <a:r>
              <a:rPr lang="en-US" dirty="0">
                <a:latin typeface="Arial" panose="020B0604020202020204" pitchFamily="34" charset="0"/>
              </a:rPr>
              <a:t>homework</a:t>
            </a:r>
            <a:r>
              <a:rPr lang="en-US" altLang="en-US" dirty="0">
                <a:latin typeface="Arial" panose="020B0604020202020204" pitchFamily="34" charset="0"/>
              </a:rPr>
              <a:t>”</a:t>
            </a:r>
            <a:r>
              <a:rPr lang="en-US" dirty="0">
                <a:latin typeface="Arial" panose="020B0604020202020204" pitchFamily="34" charset="0"/>
              </a:rPr>
              <a:t> marketers must do before any product exists. They must segment the market, select the appropriate target, and develop the offering</a:t>
            </a:r>
            <a:r>
              <a:rPr lang="en-US" altLang="en-US" dirty="0">
                <a:latin typeface="Arial" panose="020B0604020202020204" pitchFamily="34" charset="0"/>
              </a:rPr>
              <a:t>’</a:t>
            </a:r>
            <a:r>
              <a:rPr lang="en-US" dirty="0">
                <a:latin typeface="Arial" panose="020B0604020202020204" pitchFamily="34" charset="0"/>
              </a:rPr>
              <a:t>s value positioning. The formula </a:t>
            </a:r>
            <a:r>
              <a:rPr lang="en-US" altLang="en-US" dirty="0">
                <a:latin typeface="Arial" panose="020B0604020202020204" pitchFamily="34" charset="0"/>
              </a:rPr>
              <a:t>“</a:t>
            </a:r>
            <a:r>
              <a:rPr lang="en-US" dirty="0">
                <a:latin typeface="Arial" panose="020B0604020202020204" pitchFamily="34" charset="0"/>
              </a:rPr>
              <a:t>segmentation, targeting, positioning (STP)</a:t>
            </a:r>
            <a:r>
              <a:rPr lang="en-US" altLang="en-US" dirty="0">
                <a:latin typeface="Arial" panose="020B0604020202020204" pitchFamily="34" charset="0"/>
              </a:rPr>
              <a:t>”</a:t>
            </a:r>
            <a:r>
              <a:rPr lang="en-US" dirty="0">
                <a:latin typeface="Arial" panose="020B0604020202020204" pitchFamily="34" charset="0"/>
              </a:rPr>
              <a:t> is the essence of strategic marketing. The second phase is providing the value. Marketing must identify specific product features, prices, and distribution. The task in the third phase is communicating the value by utilizing the Internet, advertising, sales force, and any other communication tools to announce and promote the product. The value delivery process begins before there is a product and continues through development and after launch.</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89420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To evaluate opportunities, companies can use market opportunity analysis (MOA) to ask questions like those posed on this slide and the next one.</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646706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To evaluate opportunities, companies can use market opportunity analysis (MOA) to ask questions like those posed on this slide and the previous one.</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57682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By using the SWOT analysis and market opportunity analysis, we can create opportunity and threat matrices. </a:t>
            </a:r>
          </a:p>
          <a:p>
            <a:pPr eaLnBrk="1" hangingPunct="1"/>
            <a:r>
              <a:rPr lang="en-US" dirty="0">
                <a:latin typeface="Arial" panose="020B0604020202020204" pitchFamily="34" charset="0"/>
              </a:rPr>
              <a:t>In the opportunity matrix in Figure 2.5 (a), the best marketing opportunities facing the TV-lighting-equipment company appear in the upper-left cell (#1). The opportunities in the lower-right cell (#4) are too minor to consider. The opportunities in the upper-right cell (#2) and the lower-left cell (#3) are worth monitoring in the event that any improve in attractiveness and potential.</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96085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It</a:t>
            </a:r>
            <a:r>
              <a:rPr lang="en-US" altLang="en-US" dirty="0">
                <a:latin typeface="Arial" panose="020B0604020202020204" pitchFamily="34" charset="0"/>
              </a:rPr>
              <a:t>’</a:t>
            </a:r>
            <a:r>
              <a:rPr lang="en-US" dirty="0">
                <a:latin typeface="Arial" panose="020B0604020202020204" pitchFamily="34" charset="0"/>
              </a:rPr>
              <a:t>s one thing to find attractive opportunities and another to be able to take advantage of them. Each business needs to evaluate its internal strengths and weaknesses.</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41986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Once the company has performed a SWOT analysis, it can proceed to goal formulation, developing specific goals for the planning period. Goals are objectives that are specific with respect to magnitude and time.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319264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Michael Porter has proposed three generic strategies that provide a good starting point for strategic thinking: overall cost leadership, differentiation, and focus.</a:t>
            </a:r>
          </a:p>
          <a:p>
            <a:pPr eaLnBrk="1" hangingPunct="1"/>
            <a:r>
              <a:rPr lang="en-US" dirty="0">
                <a:latin typeface="Arial" panose="020B0604020202020204" pitchFamily="34" charset="0"/>
              </a:rPr>
              <a:t>With overall cost leadership, firms work to achieve the lowest production and distribution costs so they can underprice competitors and win market share. </a:t>
            </a:r>
          </a:p>
          <a:p>
            <a:pPr eaLnBrk="1" hangingPunct="1"/>
            <a:r>
              <a:rPr lang="en-US" dirty="0">
                <a:latin typeface="Arial" panose="020B0604020202020204" pitchFamily="34" charset="0"/>
              </a:rPr>
              <a:t>With differentiation, the business concentrates on achieving superior performance in an important customer benefit area valued by a large part of the market.</a:t>
            </a:r>
          </a:p>
          <a:p>
            <a:pPr eaLnBrk="1" hangingPunct="1"/>
            <a:r>
              <a:rPr lang="en-US" dirty="0">
                <a:latin typeface="Arial" panose="020B0604020202020204" pitchFamily="34" charset="0"/>
              </a:rPr>
              <a:t>With focus, the business focuses on one or more narrow market segments</a:t>
            </a:r>
            <a:r>
              <a:rPr lang="en-US" b="1" i="1" dirty="0">
                <a:latin typeface="Arial" panose="020B0604020202020204" pitchFamily="34" charset="0"/>
              </a:rPr>
              <a:t>, </a:t>
            </a:r>
            <a:r>
              <a:rPr lang="en-US" dirty="0">
                <a:latin typeface="Arial" panose="020B0604020202020204" pitchFamily="34" charset="0"/>
              </a:rPr>
              <a:t>gets to know them intimately, and pursues either cost leadership or differentiation within the target segment.</a:t>
            </a:r>
          </a:p>
          <a:p>
            <a:r>
              <a:rPr lang="en-US" dirty="0">
                <a:latin typeface="Arial" panose="020B0604020202020204" pitchFamily="34" charset="0"/>
              </a:rPr>
              <a:t>According to Porter, competing firms directing the same strategy to the same target market constitute a strategic group. The firm that carries out the strategy best will make the most profits.</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9769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According to McKinsey &amp; Company, strategy is only one of seven elements—all of which start with the letter s—in successful business practice. The first three—strategy, structure, and systems—are considered the </a:t>
            </a:r>
            <a:r>
              <a:rPr lang="ja-JP" altLang="en-US" dirty="0">
                <a:latin typeface="Arial" panose="020B0604020202020204" pitchFamily="34" charset="0"/>
              </a:rPr>
              <a:t>“</a:t>
            </a:r>
            <a:r>
              <a:rPr lang="en-US" altLang="ja-JP" dirty="0">
                <a:latin typeface="Arial" panose="020B0604020202020204" pitchFamily="34" charset="0"/>
              </a:rPr>
              <a:t>hardware</a:t>
            </a:r>
            <a:r>
              <a:rPr lang="ja-JP" altLang="en-US" dirty="0">
                <a:latin typeface="Arial" panose="020B0604020202020204" pitchFamily="34" charset="0"/>
              </a:rPr>
              <a:t>”</a:t>
            </a:r>
            <a:r>
              <a:rPr lang="en-US" altLang="ja-JP" dirty="0">
                <a:latin typeface="Arial" panose="020B0604020202020204" pitchFamily="34" charset="0"/>
              </a:rPr>
              <a:t> of success. The next four—style, skills, staff, and shared values—are the </a:t>
            </a:r>
            <a:r>
              <a:rPr lang="ja-JP" altLang="en-US" dirty="0">
                <a:latin typeface="Arial" panose="020B0604020202020204" pitchFamily="34" charset="0"/>
              </a:rPr>
              <a:t>“</a:t>
            </a:r>
            <a:r>
              <a:rPr lang="en-US" altLang="ja-JP" dirty="0">
                <a:latin typeface="Arial" panose="020B0604020202020204" pitchFamily="34" charset="0"/>
              </a:rPr>
              <a:t>software.</a:t>
            </a:r>
            <a:r>
              <a:rPr lang="ja-JP" altLang="en-US" dirty="0">
                <a:latin typeface="Arial" panose="020B0604020202020204" pitchFamily="34" charset="0"/>
              </a:rPr>
              <a:t>”</a:t>
            </a:r>
            <a:r>
              <a:rPr lang="en-US" altLang="ja-JP" dirty="0">
                <a:latin typeface="Arial" panose="020B0604020202020204" pitchFamily="34" charset="0"/>
              </a:rPr>
              <a:t> The first </a:t>
            </a:r>
            <a:r>
              <a:rPr lang="ja-JP" altLang="en-US" dirty="0">
                <a:latin typeface="Arial" panose="020B0604020202020204" pitchFamily="34" charset="0"/>
              </a:rPr>
              <a:t>“</a:t>
            </a:r>
            <a:r>
              <a:rPr lang="en-US" altLang="ja-JP" dirty="0">
                <a:latin typeface="Arial" panose="020B0604020202020204" pitchFamily="34" charset="0"/>
              </a:rPr>
              <a:t>soft</a:t>
            </a:r>
            <a:r>
              <a:rPr lang="ja-JP" altLang="en-US" dirty="0">
                <a:latin typeface="Arial" panose="020B0604020202020204" pitchFamily="34" charset="0"/>
              </a:rPr>
              <a:t>”</a:t>
            </a:r>
            <a:r>
              <a:rPr lang="en-US" altLang="ja-JP" dirty="0">
                <a:latin typeface="Arial" panose="020B0604020202020204" pitchFamily="34" charset="0"/>
              </a:rPr>
              <a:t> element, style, means company employees share a common way of thinking and behaving. The second, skills, means employees have the skills needed to carry out the company</a:t>
            </a:r>
            <a:r>
              <a:rPr lang="ja-JP" altLang="en-US" dirty="0">
                <a:latin typeface="Arial" panose="020B0604020202020204" pitchFamily="34" charset="0"/>
              </a:rPr>
              <a:t>’</a:t>
            </a:r>
            <a:r>
              <a:rPr lang="en-US" altLang="ja-JP" dirty="0">
                <a:latin typeface="Arial" panose="020B0604020202020204" pitchFamily="34" charset="0"/>
              </a:rPr>
              <a:t>s strategy. Staffing means the company has hired able people, trained them well, and assigned them to the right jobs. The fourth element, shared values, means employees share the same guiding values. When these elements are present, companies are usually more successful at strategy implementation.</a:t>
            </a: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920950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Although the exact length and layout varies from company to company, most marketing plans cover one year in anywhere from 5 to 50 pages. Smaller businesses may create shorter or less formal marketing plans, whereas corporations generally require highly structured documents. A marketing plan usually contains the sections listed in the slide.</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92767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Nine strategically relevant activities—five primary and four support activities—</a:t>
            </a:r>
          </a:p>
          <a:p>
            <a:r>
              <a:rPr lang="en-US" dirty="0">
                <a:latin typeface="Arial" panose="020B0604020202020204" pitchFamily="34" charset="0"/>
              </a:rPr>
              <a:t>create value and cost in a specific business.</a:t>
            </a:r>
          </a:p>
          <a:p>
            <a:endParaRPr lang="en-US" dirty="0">
              <a:latin typeface="Arial" panose="020B0604020202020204" pitchFamily="34" charset="0"/>
            </a:endParaRPr>
          </a:p>
          <a:p>
            <a:r>
              <a:rPr lang="en-US" dirty="0">
                <a:latin typeface="Arial" panose="020B0604020202020204" pitchFamily="34" charset="0"/>
              </a:rPr>
              <a:t>The primary activities are (1) inbound logistics, or bringing materials into the business; (2) operations,</a:t>
            </a:r>
          </a:p>
          <a:p>
            <a:r>
              <a:rPr lang="en-US" dirty="0">
                <a:latin typeface="Arial" panose="020B0604020202020204" pitchFamily="34" charset="0"/>
              </a:rPr>
              <a:t>or converting materials into final products; (3) outbound logistics, or shipping out final products; (4) marketing,</a:t>
            </a:r>
          </a:p>
          <a:p>
            <a:r>
              <a:rPr lang="en-US" dirty="0">
                <a:latin typeface="Arial" panose="020B0604020202020204" pitchFamily="34" charset="0"/>
              </a:rPr>
              <a:t>which includes sales; and (5) service. Specialized departments handle the support activities—(1)</a:t>
            </a:r>
          </a:p>
          <a:p>
            <a:r>
              <a:rPr lang="en-US" dirty="0">
                <a:latin typeface="Arial" panose="020B0604020202020204" pitchFamily="34" charset="0"/>
              </a:rPr>
              <a:t>procurement, (2) technology development, (3) human resource management, and (4) firm infrastructure.</a:t>
            </a:r>
          </a:p>
          <a:p>
            <a:r>
              <a:rPr lang="en-US" dirty="0">
                <a:latin typeface="Arial" panose="020B0604020202020204" pitchFamily="34" charset="0"/>
              </a:rPr>
              <a:t>(Infrastructure covers the costs of general management, planning, finance, accounting, legal, and government</a:t>
            </a:r>
          </a:p>
          <a:p>
            <a:r>
              <a:rPr lang="en-US" dirty="0">
                <a:latin typeface="Arial" panose="020B0604020202020204" pitchFamily="34" charset="0"/>
              </a:rPr>
              <a:t>affairs.)</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68625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The firm</a:t>
            </a:r>
            <a:r>
              <a:rPr lang="en-US" altLang="en-US" dirty="0">
                <a:latin typeface="Arial" panose="020B0604020202020204" pitchFamily="34" charset="0"/>
              </a:rPr>
              <a:t>’</a:t>
            </a:r>
            <a:r>
              <a:rPr lang="en-US" dirty="0">
                <a:latin typeface="Arial" panose="020B0604020202020204" pitchFamily="34" charset="0"/>
              </a:rPr>
              <a:t>s success depends not only on how well each department performs its work, but also on how well the</a:t>
            </a:r>
          </a:p>
          <a:p>
            <a:r>
              <a:rPr lang="en-US" dirty="0">
                <a:latin typeface="Arial" panose="020B0604020202020204" pitchFamily="34" charset="0"/>
              </a:rPr>
              <a:t>company coordinates departmental activities to conduct core business processes. These processes include:</a:t>
            </a:r>
          </a:p>
          <a:p>
            <a:r>
              <a:rPr lang="en-US" dirty="0">
                <a:latin typeface="Arial" panose="020B0604020202020204" pitchFamily="34" charset="0"/>
              </a:rPr>
              <a:t>• The market-sensing process—gathering and acting upon information about the market</a:t>
            </a:r>
          </a:p>
          <a:p>
            <a:r>
              <a:rPr lang="en-US" dirty="0">
                <a:latin typeface="Arial" panose="020B0604020202020204" pitchFamily="34" charset="0"/>
              </a:rPr>
              <a:t>• The new-offering realization process—researching, developing, and launching new high-quality offerings</a:t>
            </a:r>
          </a:p>
          <a:p>
            <a:r>
              <a:rPr lang="en-US" dirty="0">
                <a:latin typeface="Arial" panose="020B0604020202020204" pitchFamily="34" charset="0"/>
              </a:rPr>
              <a:t>quickly and within budget</a:t>
            </a:r>
          </a:p>
          <a:p>
            <a:r>
              <a:rPr lang="en-US" dirty="0">
                <a:latin typeface="Arial" panose="020B0604020202020204" pitchFamily="34" charset="0"/>
              </a:rPr>
              <a:t>• The customer acquisition process—defining target markets and prospecting for new customers</a:t>
            </a:r>
          </a:p>
          <a:p>
            <a:r>
              <a:rPr lang="en-US" dirty="0">
                <a:latin typeface="Arial" panose="020B0604020202020204" pitchFamily="34" charset="0"/>
              </a:rPr>
              <a:t>• The customer relationship management process—building deeper understanding, relationships, and offerings</a:t>
            </a:r>
          </a:p>
          <a:p>
            <a:r>
              <a:rPr lang="en-US" dirty="0">
                <a:latin typeface="Arial" panose="020B0604020202020204" pitchFamily="34" charset="0"/>
              </a:rPr>
              <a:t>to individual customers</a:t>
            </a:r>
          </a:p>
          <a:p>
            <a:r>
              <a:rPr lang="en-US" dirty="0">
                <a:latin typeface="Arial" panose="020B0604020202020204" pitchFamily="34" charset="0"/>
              </a:rPr>
              <a:t>• The fulfillment management process—receiving and approving orders, shipping goods on time, and collecting</a:t>
            </a:r>
          </a:p>
          <a:p>
            <a:r>
              <a:rPr lang="en-US" dirty="0">
                <a:latin typeface="Arial" panose="020B0604020202020204" pitchFamily="34" charset="0"/>
              </a:rPr>
              <a:t>payment</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28824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Competitive advantage also accompanies distinctive capabilities or excellence in broader business processes.</a:t>
            </a:r>
          </a:p>
          <a:p>
            <a:r>
              <a:rPr lang="en-US" dirty="0">
                <a:latin typeface="Arial" panose="020B0604020202020204" pitchFamily="34" charset="0"/>
              </a:rPr>
              <a:t>Wharton</a:t>
            </a:r>
            <a:r>
              <a:rPr lang="en-US" altLang="en-US" dirty="0">
                <a:latin typeface="Arial" panose="020B0604020202020204" pitchFamily="34" charset="0"/>
              </a:rPr>
              <a:t>’</a:t>
            </a:r>
            <a:r>
              <a:rPr lang="en-US" dirty="0">
                <a:latin typeface="Arial" panose="020B0604020202020204" pitchFamily="34" charset="0"/>
              </a:rPr>
              <a:t>s George Day sees market-driven organizations as excelling in three distinctive capabilities: market</a:t>
            </a:r>
          </a:p>
          <a:p>
            <a:r>
              <a:rPr lang="en-US" dirty="0">
                <a:latin typeface="Arial" panose="020B0604020202020204" pitchFamily="34" charset="0"/>
              </a:rPr>
              <a:t>sensing, customer linking, and channel bonding.</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11520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Peabody Energy implemented a new global organizational structure—creating geographic business units in the Americas, Australia, and Asia—to reflect its growing global footprint. Changes in business fortunes often necessitate realignment and restructuring, as Panasonic and other Japanese technology and electronic companies found.</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94874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Most large companies consist of four organizational levels: (1) corporate, (2) division, (3) business unit, and (4)</a:t>
            </a:r>
          </a:p>
          <a:p>
            <a:r>
              <a:rPr lang="en-US" dirty="0">
                <a:latin typeface="Arial" panose="020B0604020202020204" pitchFamily="34" charset="0"/>
              </a:rPr>
              <a:t>product. Corporate headquarters is responsible for designing a corporate strategic plan to guide the whole enterprise; it makes decisions on the amount of resources to allocate to each division as well as on which businesses to start or eliminate. Each division establishes a plan covering the allocation of funds to each business unit within the division. Each business unit develops a strategic plan to carry that business unit into a profitable future. Finally, each product level (product line, brand) develops a marketing plan for achieving its objectives.</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9485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The marketing plan operates at two levels: strategic and tactical. The strategic marketing plan lays out the target markets and the firm</a:t>
            </a:r>
            <a:r>
              <a:rPr lang="en-US" altLang="en-US" dirty="0">
                <a:latin typeface="Arial" panose="020B0604020202020204" pitchFamily="34" charset="0"/>
              </a:rPr>
              <a:t>’</a:t>
            </a:r>
            <a:r>
              <a:rPr lang="en-US" dirty="0">
                <a:latin typeface="Arial" panose="020B0604020202020204" pitchFamily="34" charset="0"/>
              </a:rPr>
              <a:t>s value proposition, based on an analysis of the best market opportunities. The tactical marketing plan specifies the marketing tactics, including product features, promotion, merchandising, pricing, sales channels, and service.</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2984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2012, 2009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9/16/19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9/16/19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9/16/19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9/16/19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9/16/19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2012, 2009 Pearson Education, Inc. All Rights Reserved</a:t>
            </a: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Marketing Management</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latin typeface="+mj-lt"/>
              </a:rPr>
              <a:t>Chapter 2</a:t>
            </a:r>
            <a:endParaRPr lang="en-IN" sz="4000" dirty="0">
              <a:latin typeface="+mj-lt"/>
            </a:endParaRPr>
          </a:p>
        </p:txBody>
      </p:sp>
      <p:sp>
        <p:nvSpPr>
          <p:cNvPr id="5" name="Text Placeholder 4"/>
          <p:cNvSpPr>
            <a:spLocks noGrp="1"/>
          </p:cNvSpPr>
          <p:nvPr>
            <p:ph type="body" sz="quarter" idx="15"/>
          </p:nvPr>
        </p:nvSpPr>
        <p:spPr>
          <a:xfrm>
            <a:off x="5029200" y="3398837"/>
            <a:ext cx="3657600" cy="2239963"/>
          </a:xfrm>
        </p:spPr>
        <p:txBody>
          <a:bodyPr/>
          <a:lstStyle/>
          <a:p>
            <a:pPr algn="ctr"/>
            <a:r>
              <a:rPr lang="en-US" sz="3600" dirty="0">
                <a:cs typeface="Avenir Black" charset="0"/>
              </a:rPr>
              <a:t>Developing Marketing Strategies and Plans</a:t>
            </a:r>
          </a:p>
        </p:txBody>
      </p:sp>
      <p:pic>
        <p:nvPicPr>
          <p:cNvPr id="8" name="Picture 5" descr="Front Cover: Marketing Management Fifteenth Edition by Kotler and Kell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216" y="1910758"/>
            <a:ext cx="3062067" cy="415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C66C0BD2-0D0B-A34F-A314-0BF46B80AAB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Plan</a:t>
            </a:r>
            <a:endParaRPr lang="en-IN" sz="3600" dirty="0">
              <a:latin typeface="+mj-lt"/>
            </a:endParaRPr>
          </a:p>
        </p:txBody>
      </p:sp>
      <p:sp>
        <p:nvSpPr>
          <p:cNvPr id="3" name="Content Placeholder 2"/>
          <p:cNvSpPr>
            <a:spLocks noGrp="1"/>
          </p:cNvSpPr>
          <p:nvPr>
            <p:ph idx="1"/>
          </p:nvPr>
        </p:nvSpPr>
        <p:spPr>
          <a:xfrm>
            <a:off x="457200" y="1600200"/>
            <a:ext cx="4648200" cy="3733799"/>
          </a:xfrm>
        </p:spPr>
        <p:txBody>
          <a:bodyPr/>
          <a:lstStyle/>
          <a:p>
            <a:r>
              <a:rPr lang="en-US" sz="2600" dirty="0">
                <a:cs typeface="Avenir Black" charset="0"/>
              </a:rPr>
              <a:t>The central instrument for directing and coordinating the marketing effort</a:t>
            </a:r>
            <a:endParaRPr lang="en-US" sz="2600" dirty="0">
              <a:solidFill>
                <a:srgbClr val="000000"/>
              </a:solidFill>
              <a:cs typeface="Arial" panose="020B0604020202020204" pitchFamily="34" charset="0"/>
            </a:endParaRPr>
          </a:p>
          <a:p>
            <a:pPr lvl="1"/>
            <a:r>
              <a:rPr lang="en-US" sz="2400" dirty="0">
                <a:cs typeface="Arial" panose="020B0604020202020204" pitchFamily="34" charset="0"/>
              </a:rPr>
              <a:t>Strategic</a:t>
            </a:r>
          </a:p>
          <a:p>
            <a:pPr lvl="1"/>
            <a:r>
              <a:rPr lang="en-US" sz="2400" dirty="0">
                <a:cs typeface="Arial" panose="020B0604020202020204" pitchFamily="34" charset="0"/>
              </a:rPr>
              <a:t>Tactical</a:t>
            </a:r>
          </a:p>
        </p:txBody>
      </p:sp>
      <p:pic>
        <p:nvPicPr>
          <p:cNvPr id="5" name="Picture 4" descr="A  hand reaching into a newspaper vending mach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600200"/>
            <a:ext cx="3380980" cy="4340054"/>
          </a:xfrm>
          <a:prstGeom prst="rect">
            <a:avLst/>
          </a:prstGeom>
        </p:spPr>
      </p:pic>
      <p:sp>
        <p:nvSpPr>
          <p:cNvPr id="6" name="Rectangle 5">
            <a:extLst>
              <a:ext uri="{FF2B5EF4-FFF2-40B4-BE49-F238E27FC236}">
                <a16:creationId xmlns:a16="http://schemas.microsoft.com/office/drawing/2014/main" id="{76D9B02C-556C-0746-A31F-21B36EF2D5DF}"/>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55051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2.1 Strategic Planning, Implementation, and Control Processes</a:t>
            </a:r>
            <a:endParaRPr lang="en-IN" dirty="0">
              <a:latin typeface="+mj-lt"/>
            </a:endParaRPr>
          </a:p>
        </p:txBody>
      </p:sp>
      <p:pic>
        <p:nvPicPr>
          <p:cNvPr id="4" name="Picture 2" descr="A flow diagram shows the strategic planning, implementation, and control process elements and their interactions. Planning consists of corporate planning to division planning to business plannig to product planning. Implementing consists of organizing and implementing. Controlling consists of measuring results, diagnosing results, and taking corrective action. Planning goes to implementing which goes to controlling, which goes back to implementing and the four aspects of plan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E54CDE1-C7A5-6A46-90AC-4D436CA4F156}"/>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93502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Some Examples of Master Marketers</a:t>
            </a: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400" b="1" dirty="0"/>
              <a:t>Table 2.1 </a:t>
            </a:r>
            <a:r>
              <a:rPr lang="en-IN" sz="2400" dirty="0"/>
              <a:t>Some Examples of Master Marketers</a:t>
            </a:r>
            <a:endParaRPr lang="en-US" sz="2400" dirty="0">
              <a:cs typeface="Avenir Black" charset="0"/>
            </a:endParaRPr>
          </a:p>
        </p:txBody>
      </p:sp>
      <p:graphicFrame>
        <p:nvGraphicFramePr>
          <p:cNvPr id="4" name="Table 3" descr="Table 2.1. Some examples of Master Marketers include: Amazon dot com, Enterprise Rent Ay Car, Red Bull, Apple, Google, Ritz-Carlton, Bang and Olufsen, Harley-Davidson, Samsung, Best Buy, Honda, Southwest Airlines, B M W, IKEA, Starbucks, Caterpillar, LEGO, Target, Club Med, McDonald’s, Tesco, Costco, Nike, Toyota, Disney, Nordstrom, Virgin, e Bay, Procter and Gamble, Walmart, Electrolux, Progressive Insurance, Whole Foods."/>
          <p:cNvGraphicFramePr>
            <a:graphicFrameLocks noGrp="1"/>
          </p:cNvGraphicFramePr>
          <p:nvPr>
            <p:extLst>
              <p:ext uri="{D42A27DB-BD31-4B8C-83A1-F6EECF244321}">
                <p14:modId xmlns:p14="http://schemas.microsoft.com/office/powerpoint/2010/main" val="4173285180"/>
              </p:ext>
            </p:extLst>
          </p:nvPr>
        </p:nvGraphicFramePr>
        <p:xfrm>
          <a:off x="457200" y="2092960"/>
          <a:ext cx="8305800" cy="4079240"/>
        </p:xfrm>
        <a:graphic>
          <a:graphicData uri="http://schemas.openxmlformats.org/drawingml/2006/table">
            <a:tbl>
              <a:tblPr firstRow="1" bandRow="1">
                <a:tableStyleId>{3B4B98B0-60AC-42C2-AFA5-B58CD77FA1E5}</a:tableStyleId>
              </a:tblPr>
              <a:tblGrid>
                <a:gridCol w="2768600">
                  <a:extLst>
                    <a:ext uri="{9D8B030D-6E8A-4147-A177-3AD203B41FA5}">
                      <a16:colId xmlns:a16="http://schemas.microsoft.com/office/drawing/2014/main" val="2845313459"/>
                    </a:ext>
                  </a:extLst>
                </a:gridCol>
                <a:gridCol w="2768600">
                  <a:extLst>
                    <a:ext uri="{9D8B030D-6E8A-4147-A177-3AD203B41FA5}">
                      <a16:colId xmlns:a16="http://schemas.microsoft.com/office/drawing/2014/main" val="505304495"/>
                    </a:ext>
                  </a:extLst>
                </a:gridCol>
                <a:gridCol w="2768600">
                  <a:extLst>
                    <a:ext uri="{9D8B030D-6E8A-4147-A177-3AD203B41FA5}">
                      <a16:colId xmlns:a16="http://schemas.microsoft.com/office/drawing/2014/main" val="2592993420"/>
                    </a:ext>
                  </a:extLst>
                </a:gridCol>
              </a:tblGrid>
              <a:tr h="370840">
                <a:tc>
                  <a:txBody>
                    <a:bodyPr/>
                    <a:lstStyle/>
                    <a:p>
                      <a:r>
                        <a:rPr lang="en-IN" sz="1800" b="0" i="0" u="none" strike="noStrike" kern="1200" baseline="0" dirty="0">
                          <a:solidFill>
                            <a:schemeClr val="tx1"/>
                          </a:solidFill>
                          <a:latin typeface="+mn-lt"/>
                          <a:ea typeface="+mn-ea"/>
                          <a:cs typeface="+mn-cs"/>
                        </a:rPr>
                        <a:t>Amazon.com</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Enterprise Rent-A-Car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Red Bull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64591"/>
                  </a:ext>
                </a:extLst>
              </a:tr>
              <a:tr h="370840">
                <a:tc>
                  <a:txBody>
                    <a:bodyPr/>
                    <a:lstStyle/>
                    <a:p>
                      <a:r>
                        <a:rPr lang="en-IN" sz="1800" b="0" i="0" u="none" strike="noStrike" kern="1200" baseline="0" dirty="0">
                          <a:solidFill>
                            <a:schemeClr val="tx1"/>
                          </a:solidFill>
                          <a:latin typeface="+mn-lt"/>
                          <a:ea typeface="+mn-ea"/>
                          <a:cs typeface="+mn-cs"/>
                        </a:rPr>
                        <a:t>Apple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Google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Ritz-Carlton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049035"/>
                  </a:ext>
                </a:extLst>
              </a:tr>
              <a:tr h="370840">
                <a:tc>
                  <a:txBody>
                    <a:bodyPr/>
                    <a:lstStyle/>
                    <a:p>
                      <a:r>
                        <a:rPr lang="en-IN" sz="1800" b="0" i="0" u="none" strike="noStrike" kern="1200" baseline="0" dirty="0">
                          <a:solidFill>
                            <a:schemeClr val="tx1"/>
                          </a:solidFill>
                          <a:latin typeface="+mn-lt"/>
                          <a:ea typeface="+mn-ea"/>
                          <a:cs typeface="+mn-cs"/>
                        </a:rPr>
                        <a:t>Bang &amp; Olufsen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Harley-Davidson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Samsung</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546305"/>
                  </a:ext>
                </a:extLst>
              </a:tr>
              <a:tr h="370840">
                <a:tc>
                  <a:txBody>
                    <a:bodyPr/>
                    <a:lstStyle/>
                    <a:p>
                      <a:r>
                        <a:rPr lang="en-IN" sz="1800" b="0" i="0" u="none" strike="noStrike" kern="1200" baseline="0" dirty="0">
                          <a:solidFill>
                            <a:schemeClr val="tx1"/>
                          </a:solidFill>
                          <a:latin typeface="+mn-lt"/>
                          <a:ea typeface="+mn-ea"/>
                          <a:cs typeface="+mn-cs"/>
                        </a:rPr>
                        <a:t>Best Buy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Honda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Southwest Airlines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180643"/>
                  </a:ext>
                </a:extLst>
              </a:tr>
              <a:tr h="370840">
                <a:tc>
                  <a:txBody>
                    <a:bodyPr/>
                    <a:lstStyle/>
                    <a:p>
                      <a:r>
                        <a:rPr lang="en-IN" sz="1800" b="0" i="0" u="none" strike="noStrike" kern="1200" baseline="0" dirty="0">
                          <a:solidFill>
                            <a:schemeClr val="tx1"/>
                          </a:solidFill>
                          <a:latin typeface="+mn-lt"/>
                          <a:ea typeface="+mn-ea"/>
                          <a:cs typeface="+mn-cs"/>
                        </a:rPr>
                        <a:t>BMW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IKEA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Starbucks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444335"/>
                  </a:ext>
                </a:extLst>
              </a:tr>
              <a:tr h="370840">
                <a:tc>
                  <a:txBody>
                    <a:bodyPr/>
                    <a:lstStyle/>
                    <a:p>
                      <a:r>
                        <a:rPr lang="en-IN" sz="1800" b="0" i="0" u="none" strike="noStrike" kern="1200" baseline="0" dirty="0">
                          <a:solidFill>
                            <a:schemeClr val="tx1"/>
                          </a:solidFill>
                          <a:latin typeface="+mn-lt"/>
                          <a:ea typeface="+mn-ea"/>
                          <a:cs typeface="+mn-cs"/>
                        </a:rPr>
                        <a:t>Caterpillar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LEGO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Target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36624"/>
                  </a:ext>
                </a:extLst>
              </a:tr>
              <a:tr h="370840">
                <a:tc>
                  <a:txBody>
                    <a:bodyPr/>
                    <a:lstStyle/>
                    <a:p>
                      <a:r>
                        <a:rPr lang="en-IN" sz="1800" b="0" i="0" u="none" strike="noStrike" kern="1200" baseline="0" dirty="0">
                          <a:solidFill>
                            <a:schemeClr val="tx1"/>
                          </a:solidFill>
                          <a:latin typeface="+mn-lt"/>
                          <a:ea typeface="+mn-ea"/>
                          <a:cs typeface="+mn-cs"/>
                        </a:rPr>
                        <a:t>Club Med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McDonald’s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Tesco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065483"/>
                  </a:ext>
                </a:extLst>
              </a:tr>
              <a:tr h="370840">
                <a:tc>
                  <a:txBody>
                    <a:bodyPr/>
                    <a:lstStyle/>
                    <a:p>
                      <a:r>
                        <a:rPr lang="en-IN" sz="1800" b="0" i="0" u="none" strike="noStrike" kern="1200" baseline="0" dirty="0">
                          <a:solidFill>
                            <a:schemeClr val="tx1"/>
                          </a:solidFill>
                          <a:latin typeface="+mn-lt"/>
                          <a:ea typeface="+mn-ea"/>
                          <a:cs typeface="+mn-cs"/>
                        </a:rPr>
                        <a:t>Costco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Nike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Toyota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573146"/>
                  </a:ext>
                </a:extLst>
              </a:tr>
              <a:tr h="370840">
                <a:tc>
                  <a:txBody>
                    <a:bodyPr/>
                    <a:lstStyle/>
                    <a:p>
                      <a:r>
                        <a:rPr lang="en-IN" sz="1800" b="0" i="0" u="none" strike="noStrike" kern="1200" baseline="0" dirty="0">
                          <a:solidFill>
                            <a:schemeClr val="tx1"/>
                          </a:solidFill>
                          <a:latin typeface="+mn-lt"/>
                          <a:ea typeface="+mn-ea"/>
                          <a:cs typeface="+mn-cs"/>
                        </a:rPr>
                        <a:t>Disney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Nordstrom</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Virgin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665095"/>
                  </a:ext>
                </a:extLst>
              </a:tr>
              <a:tr h="370840">
                <a:tc>
                  <a:txBody>
                    <a:bodyPr/>
                    <a:lstStyle/>
                    <a:p>
                      <a:r>
                        <a:rPr lang="en-IN" sz="1800" b="0" i="0" u="none" strike="noStrike" kern="1200" baseline="0" dirty="0">
                          <a:solidFill>
                            <a:schemeClr val="tx1"/>
                          </a:solidFill>
                          <a:latin typeface="+mn-lt"/>
                          <a:ea typeface="+mn-ea"/>
                          <a:cs typeface="+mn-cs"/>
                        </a:rPr>
                        <a:t>eBay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Procter &amp; Gamble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b="0" i="0" u="none" strike="noStrike" kern="1200" baseline="0" dirty="0">
                          <a:solidFill>
                            <a:schemeClr val="tx1"/>
                          </a:solidFill>
                          <a:latin typeface="+mn-lt"/>
                          <a:ea typeface="+mn-ea"/>
                          <a:cs typeface="+mn-cs"/>
                        </a:rPr>
                        <a:t>Walmart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4982774"/>
                  </a:ext>
                </a:extLst>
              </a:tr>
              <a:tr h="370840">
                <a:tc>
                  <a:txBody>
                    <a:bodyPr/>
                    <a:lstStyle/>
                    <a:p>
                      <a:r>
                        <a:rPr lang="en-IN" sz="1800" b="0" i="0" u="none" strike="noStrike" kern="1200" baseline="0" dirty="0">
                          <a:solidFill>
                            <a:schemeClr val="tx1"/>
                          </a:solidFill>
                          <a:latin typeface="+mn-lt"/>
                          <a:ea typeface="+mn-ea"/>
                          <a:cs typeface="+mn-cs"/>
                        </a:rPr>
                        <a:t>Electrolux</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Progressive Insurance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0" i="0" u="none" strike="noStrike" kern="1200" baseline="0" dirty="0">
                          <a:solidFill>
                            <a:schemeClr val="tx1"/>
                          </a:solidFill>
                          <a:latin typeface="+mn-lt"/>
                          <a:ea typeface="+mn-ea"/>
                          <a:cs typeface="+mn-cs"/>
                        </a:rPr>
                        <a:t>Whole Foods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600152"/>
                  </a:ext>
                </a:extLst>
              </a:tr>
            </a:tbl>
          </a:graphicData>
        </a:graphic>
      </p:graphicFrame>
      <p:sp>
        <p:nvSpPr>
          <p:cNvPr id="5" name="Rectangle 4">
            <a:extLst>
              <a:ext uri="{FF2B5EF4-FFF2-40B4-BE49-F238E27FC236}">
                <a16:creationId xmlns:a16="http://schemas.microsoft.com/office/drawing/2014/main" id="{BA25CCDD-0EFF-A345-AF04-CDE792D4C944}"/>
              </a:ext>
            </a:extLst>
          </p:cNvPr>
          <p:cNvSpPr/>
          <p:nvPr/>
        </p:nvSpPr>
        <p:spPr>
          <a:xfrm>
            <a:off x="2819400" y="647700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64602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Corporate and Division Strategic Planning</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Defining the corporate mission</a:t>
            </a:r>
          </a:p>
          <a:p>
            <a:r>
              <a:rPr lang="en-US" sz="2600" dirty="0">
                <a:cs typeface="Avenir Black" charset="0"/>
              </a:rPr>
              <a:t>Establishing strategic business units</a:t>
            </a:r>
          </a:p>
          <a:p>
            <a:r>
              <a:rPr lang="en-US" sz="2600" dirty="0">
                <a:cs typeface="Avenir Black" charset="0"/>
              </a:rPr>
              <a:t>Assigning resources to each strategic business unit</a:t>
            </a:r>
          </a:p>
          <a:p>
            <a:r>
              <a:rPr lang="en-US" sz="2600" dirty="0">
                <a:cs typeface="Avenir Black" charset="0"/>
              </a:rPr>
              <a:t>Assessing growth opportunities</a:t>
            </a:r>
          </a:p>
        </p:txBody>
      </p:sp>
      <p:sp>
        <p:nvSpPr>
          <p:cNvPr id="4" name="Rectangle 3">
            <a:extLst>
              <a:ext uri="{FF2B5EF4-FFF2-40B4-BE49-F238E27FC236}">
                <a16:creationId xmlns:a16="http://schemas.microsoft.com/office/drawing/2014/main" id="{AA293730-A588-C74D-B6C6-8BB2E2FE0DA6}"/>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21927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Defining the Corporate </a:t>
            </a:r>
            <a:r>
              <a:rPr lang="en-IN" sz="3600" dirty="0">
                <a:latin typeface="+mj-lt"/>
              </a:rPr>
              <a:t>M</a:t>
            </a:r>
            <a:r>
              <a:rPr lang="en-US" sz="3600" dirty="0">
                <a:latin typeface="+mj-lt"/>
              </a:rPr>
              <a:t>ission</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What is our business?</a:t>
            </a:r>
          </a:p>
          <a:p>
            <a:r>
              <a:rPr lang="en-US" sz="2600" dirty="0">
                <a:cs typeface="Avenir Black" charset="0"/>
              </a:rPr>
              <a:t>Who is the customer?</a:t>
            </a:r>
          </a:p>
          <a:p>
            <a:r>
              <a:rPr lang="en-US" sz="2600" dirty="0">
                <a:cs typeface="Avenir Black" charset="0"/>
              </a:rPr>
              <a:t>What is of value to the customer?</a:t>
            </a:r>
          </a:p>
          <a:p>
            <a:r>
              <a:rPr lang="en-US" sz="2600" dirty="0">
                <a:cs typeface="Avenir Black" charset="0"/>
              </a:rPr>
              <a:t>What will our business be?</a:t>
            </a:r>
          </a:p>
          <a:p>
            <a:r>
              <a:rPr lang="en-US" sz="2600" dirty="0">
                <a:cs typeface="Avenir Black" charset="0"/>
              </a:rPr>
              <a:t>What should our business be?</a:t>
            </a:r>
          </a:p>
        </p:txBody>
      </p:sp>
      <p:sp>
        <p:nvSpPr>
          <p:cNvPr id="4" name="Rectangle 3">
            <a:extLst>
              <a:ext uri="{FF2B5EF4-FFF2-40B4-BE49-F238E27FC236}">
                <a16:creationId xmlns:a16="http://schemas.microsoft.com/office/drawing/2014/main" id="{55214EDF-AB10-774A-8056-3A1A3D46CA29}"/>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601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Product Orientation vs. Market Orientation</a:t>
            </a:r>
            <a:endParaRPr lang="en-IN" sz="3600" dirty="0">
              <a:latin typeface="+mj-lt"/>
            </a:endParaRPr>
          </a:p>
        </p:txBody>
      </p:sp>
      <p:graphicFrame>
        <p:nvGraphicFramePr>
          <p:cNvPr id="4" name="Table 3" descr="A table has the following column headings from left to right: company, product, and market. The row entries are as follows. Row 1: Missouri-Pacific Railroad; We run a railroad; We are a people-and-goods mover. Row2: Xerox; We make copying equipment; We improve office productivity. Row 3:  Standard Oil; We sell gasoline; We supply energy. Row 4: Columbia Pictures; We make movies; We market entertainment."/>
          <p:cNvGraphicFramePr>
            <a:graphicFrameLocks noGrp="1"/>
          </p:cNvGraphicFramePr>
          <p:nvPr>
            <p:extLst>
              <p:ext uri="{D42A27DB-BD31-4B8C-83A1-F6EECF244321}">
                <p14:modId xmlns:p14="http://schemas.microsoft.com/office/powerpoint/2010/main" val="2982424839"/>
              </p:ext>
            </p:extLst>
          </p:nvPr>
        </p:nvGraphicFramePr>
        <p:xfrm>
          <a:off x="1524000" y="1828800"/>
          <a:ext cx="6096000" cy="2661884"/>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marL="0" marR="0" lvl="0" indent="0" algn="ctr" defTabSz="914400" rtl="0" eaLnBrk="1" fontAlgn="base" latinLnBrk="0" hangingPunct="1">
                        <a:lnSpc>
                          <a:spcPct val="100000"/>
                        </a:lnSpc>
                        <a:spcBef>
                          <a:spcPct val="10000"/>
                        </a:spcBef>
                        <a:spcAft>
                          <a:spcPct val="10000"/>
                        </a:spcAft>
                        <a:buClr>
                          <a:schemeClr val="tx1"/>
                        </a:buClr>
                        <a:buSzTx/>
                        <a:buFontTx/>
                        <a:buNone/>
                        <a:tabLst/>
                      </a:pPr>
                      <a:r>
                        <a:rPr kumimoji="0" lang="en-US" sz="1800" b="1" i="0" u="none" strike="noStrike" cap="none" normalizeH="0" baseline="0" dirty="0">
                          <a:ln>
                            <a:noFill/>
                          </a:ln>
                          <a:solidFill>
                            <a:schemeClr val="tx1"/>
                          </a:solidFill>
                          <a:effectLst/>
                          <a:latin typeface="+mn-lt"/>
                        </a:rPr>
                        <a:t>Company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
                          <a:schemeClr val="tx1"/>
                        </a:buClr>
                        <a:buSzTx/>
                        <a:buFontTx/>
                        <a:buNone/>
                        <a:tabLst/>
                      </a:pPr>
                      <a:r>
                        <a:rPr kumimoji="0" lang="en-US" sz="1800" b="1" i="0" u="none" strike="noStrike" cap="none" normalizeH="0" baseline="0" dirty="0">
                          <a:ln>
                            <a:noFill/>
                          </a:ln>
                          <a:solidFill>
                            <a:schemeClr val="tx1"/>
                          </a:solidFill>
                          <a:effectLst/>
                          <a:latin typeface="+mn-lt"/>
                        </a:rPr>
                        <a:t>Product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
                          <a:schemeClr val="tx1"/>
                        </a:buClr>
                        <a:buSzTx/>
                        <a:buFontTx/>
                        <a:buNone/>
                        <a:tabLst/>
                      </a:pPr>
                      <a:r>
                        <a:rPr kumimoji="0" lang="en-US" sz="1800" b="1" i="0" u="none" strike="noStrike" cap="none" normalizeH="0" baseline="0" dirty="0">
                          <a:ln>
                            <a:noFill/>
                          </a:ln>
                          <a:solidFill>
                            <a:schemeClr val="tx1"/>
                          </a:solidFill>
                          <a:effectLst/>
                          <a:latin typeface="+mn-lt"/>
                        </a:rPr>
                        <a:t>Market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Missouri-Pacific Railroad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run a railroad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are a people-and-goods mover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Xerox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make copying equipment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improve office productivity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Standard Oil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sell gasoline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supply energy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Columbia Pictures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make movies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10000"/>
                        </a:spcAft>
                        <a:buClr>
                          <a:schemeClr val="tx1"/>
                        </a:buClr>
                        <a:buSzTx/>
                        <a:buFontTx/>
                        <a:buNone/>
                        <a:tabLst/>
                      </a:pPr>
                      <a:r>
                        <a:rPr kumimoji="0" lang="en-US" sz="1800" b="0" i="0" u="none" strike="noStrike" cap="none" normalizeH="0" baseline="0" dirty="0">
                          <a:ln>
                            <a:noFill/>
                          </a:ln>
                          <a:solidFill>
                            <a:schemeClr val="tx1"/>
                          </a:solidFill>
                          <a:effectLst/>
                          <a:latin typeface="+mn-lt"/>
                        </a:rPr>
                        <a:t>We market entertainment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75790C3C-6042-1645-857B-552D35006CF0}"/>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5984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Good Mission Statements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Focus on a limited number of goals</a:t>
            </a:r>
          </a:p>
          <a:p>
            <a:r>
              <a:rPr lang="en-US" sz="2600" dirty="0">
                <a:cs typeface="Avenir Black" charset="0"/>
              </a:rPr>
              <a:t>Stress the company</a:t>
            </a:r>
            <a:r>
              <a:rPr lang="en-US" altLang="en-US" sz="2600" dirty="0">
                <a:cs typeface="Avenir Black" charset="0"/>
              </a:rPr>
              <a:t>’</a:t>
            </a:r>
            <a:r>
              <a:rPr lang="en-US" sz="2600" dirty="0">
                <a:cs typeface="Avenir Black" charset="0"/>
              </a:rPr>
              <a:t>s major policies and values</a:t>
            </a:r>
          </a:p>
          <a:p>
            <a:r>
              <a:rPr lang="en-US" sz="2600" dirty="0">
                <a:cs typeface="Avenir Black" charset="0"/>
              </a:rPr>
              <a:t>Define the major competitive spheres within which the company will operate</a:t>
            </a:r>
          </a:p>
          <a:p>
            <a:r>
              <a:rPr lang="en-US" sz="2600" dirty="0">
                <a:cs typeface="Avenir Black" charset="0"/>
              </a:rPr>
              <a:t>Take a long-term view</a:t>
            </a:r>
          </a:p>
          <a:p>
            <a:r>
              <a:rPr lang="en-US" sz="2600" dirty="0">
                <a:cs typeface="Avenir Black" charset="0"/>
              </a:rPr>
              <a:t>Are as short, memorable, and meaningful as possible</a:t>
            </a:r>
          </a:p>
        </p:txBody>
      </p:sp>
      <p:sp>
        <p:nvSpPr>
          <p:cNvPr id="4" name="Rectangle 3">
            <a:extLst>
              <a:ext uri="{FF2B5EF4-FFF2-40B4-BE49-F238E27FC236}">
                <a16:creationId xmlns:a16="http://schemas.microsoft.com/office/drawing/2014/main" id="{04A51940-D25D-A54C-B065-8996ECBEC0CE}"/>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16408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Establishing Strategic Business Units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A single business or collection of related businesses</a:t>
            </a:r>
          </a:p>
          <a:p>
            <a:r>
              <a:rPr lang="en-US" sz="2600" dirty="0">
                <a:cs typeface="Avenir Black" charset="0"/>
              </a:rPr>
              <a:t>Has its own set of competitors</a:t>
            </a:r>
          </a:p>
          <a:p>
            <a:r>
              <a:rPr lang="en-US" sz="2600" dirty="0">
                <a:cs typeface="Avenir Black" charset="0"/>
              </a:rPr>
              <a:t>Has a leader responsible for strategic planning and profitability</a:t>
            </a:r>
          </a:p>
        </p:txBody>
      </p:sp>
      <p:sp>
        <p:nvSpPr>
          <p:cNvPr id="4" name="Rectangle 3">
            <a:extLst>
              <a:ext uri="{FF2B5EF4-FFF2-40B4-BE49-F238E27FC236}">
                <a16:creationId xmlns:a16="http://schemas.microsoft.com/office/drawing/2014/main" id="{DCDD54D4-9135-2740-9AB7-818E3EEBE6B3}"/>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4777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Assigning Resources to Each SBU</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Management must decide how to allocate corporate resources to each SBU</a:t>
            </a:r>
            <a:endParaRPr lang="en-US" sz="2600" dirty="0">
              <a:cs typeface="Arial" panose="020B0604020202020204" pitchFamily="34" charset="0"/>
            </a:endParaRPr>
          </a:p>
          <a:p>
            <a:pPr lvl="1"/>
            <a:r>
              <a:rPr lang="en-US" sz="2400" dirty="0">
                <a:cs typeface="Arial" panose="020B0604020202020204" pitchFamily="34" charset="0"/>
              </a:rPr>
              <a:t>Portfolio-planning models</a:t>
            </a:r>
          </a:p>
          <a:p>
            <a:pPr lvl="1"/>
            <a:r>
              <a:rPr lang="en-US" sz="2400" dirty="0">
                <a:cs typeface="Arial" panose="020B0604020202020204" pitchFamily="34" charset="0"/>
              </a:rPr>
              <a:t>Shareholder/market value analysis</a:t>
            </a:r>
          </a:p>
        </p:txBody>
      </p:sp>
      <p:sp>
        <p:nvSpPr>
          <p:cNvPr id="4" name="Rectangle 3">
            <a:extLst>
              <a:ext uri="{FF2B5EF4-FFF2-40B4-BE49-F238E27FC236}">
                <a16:creationId xmlns:a16="http://schemas.microsoft.com/office/drawing/2014/main" id="{1624AD0A-D3BD-C940-8AE0-583DDBC98DD2}"/>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23861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Assessing Growth Opportunities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524000"/>
            <a:ext cx="8229600" cy="304800"/>
          </a:xfrm>
        </p:spPr>
        <p:txBody>
          <a:bodyPr/>
          <a:lstStyle/>
          <a:p>
            <a:pPr marL="0" indent="0">
              <a:buNone/>
            </a:pPr>
            <a:r>
              <a:rPr lang="en-IN" sz="2000" b="1" dirty="0"/>
              <a:t>Figure 2.2 </a:t>
            </a:r>
            <a:r>
              <a:rPr lang="en-IN" sz="2000" dirty="0"/>
              <a:t>The Strategic- Planning Gap</a:t>
            </a:r>
          </a:p>
        </p:txBody>
      </p:sp>
      <p:pic>
        <p:nvPicPr>
          <p:cNvPr id="4" name="Picture 3" descr="A line graph illustrates assessing growth opportunities. The x-axis represents time in years with one-year intervals. The y-axis represents sales in $ millions (unscaled). The bottom line on the graph shows the current portfolio, which reaches a peak at Year 3 and then drops slowly. The three growth opportunities, which represent a strategic-planning gap, are intensive growth, which grows the business by about one-third but still shows a slight drop at Year 5; integrative growth, which grows the business by another third, and shows slowing, but continual growth at Year 5; and diversification growth, which doubles the original business at Year 5 and shows slow, continual growth into the future. The top of the diversification growth line represents desired sa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72624"/>
            <a:ext cx="7431214" cy="407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571C67B-F90B-6A49-A1EE-7533DA217B26}"/>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24971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Learning Objectives</a:t>
            </a:r>
            <a:endParaRPr lang="en-IN" sz="2000" b="0" dirty="0">
              <a:latin typeface="+mj-lt"/>
            </a:endParaRPr>
          </a:p>
        </p:txBody>
      </p:sp>
      <p:sp>
        <p:nvSpPr>
          <p:cNvPr id="3" name="Content Placeholder 2"/>
          <p:cNvSpPr>
            <a:spLocks noGrp="1"/>
          </p:cNvSpPr>
          <p:nvPr>
            <p:ph idx="1"/>
          </p:nvPr>
        </p:nvSpPr>
        <p:spPr>
          <a:xfrm>
            <a:off x="457200" y="1600200"/>
            <a:ext cx="5029200" cy="4724400"/>
          </a:xfrm>
        </p:spPr>
        <p:txBody>
          <a:bodyPr/>
          <a:lstStyle/>
          <a:p>
            <a:pPr marL="0" indent="0">
              <a:spcBef>
                <a:spcPts val="500"/>
              </a:spcBef>
              <a:spcAft>
                <a:spcPts val="500"/>
              </a:spcAft>
              <a:buClr>
                <a:srgbClr val="D52263"/>
              </a:buClr>
              <a:buSzPct val="60000"/>
              <a:buNone/>
            </a:pPr>
            <a:r>
              <a:rPr lang="en-US" sz="2600" b="1" dirty="0">
                <a:solidFill>
                  <a:srgbClr val="007FA3"/>
                </a:solidFill>
              </a:rPr>
              <a:t>2.1</a:t>
            </a:r>
            <a:r>
              <a:rPr lang="en-US" sz="2600" dirty="0"/>
              <a:t> </a:t>
            </a:r>
            <a:r>
              <a:rPr lang="en-US" sz="2600" dirty="0">
                <a:cs typeface="Avenir Black" charset="0"/>
              </a:rPr>
              <a:t>How does marketing affect customer value?</a:t>
            </a:r>
          </a:p>
          <a:p>
            <a:pPr marL="0" indent="0">
              <a:spcBef>
                <a:spcPts val="500"/>
              </a:spcBef>
              <a:spcAft>
                <a:spcPts val="500"/>
              </a:spcAft>
              <a:buClr>
                <a:srgbClr val="D52263"/>
              </a:buClr>
              <a:buSzPct val="60000"/>
              <a:buNone/>
            </a:pPr>
            <a:r>
              <a:rPr lang="en-US" sz="2600" b="1" dirty="0">
                <a:solidFill>
                  <a:srgbClr val="007FA3"/>
                </a:solidFill>
              </a:rPr>
              <a:t>2.2</a:t>
            </a:r>
            <a:r>
              <a:rPr lang="en-US" sz="2600" dirty="0"/>
              <a:t> </a:t>
            </a:r>
            <a:r>
              <a:rPr lang="en-US" sz="2600" dirty="0">
                <a:cs typeface="Avenir Black" charset="0"/>
              </a:rPr>
              <a:t>How is strategic planning carried out at the corporate and divisional levels?</a:t>
            </a:r>
          </a:p>
          <a:p>
            <a:pPr marL="0" indent="0">
              <a:spcBef>
                <a:spcPts val="500"/>
              </a:spcBef>
              <a:spcAft>
                <a:spcPts val="500"/>
              </a:spcAft>
              <a:buClr>
                <a:srgbClr val="D52263"/>
              </a:buClr>
              <a:buSzPct val="60000"/>
              <a:buNone/>
            </a:pPr>
            <a:r>
              <a:rPr lang="en-US" sz="2600" b="1" dirty="0">
                <a:solidFill>
                  <a:srgbClr val="007FA3"/>
                </a:solidFill>
              </a:rPr>
              <a:t>2.3</a:t>
            </a:r>
            <a:r>
              <a:rPr lang="en-US" sz="2600" dirty="0"/>
              <a:t> </a:t>
            </a:r>
            <a:r>
              <a:rPr lang="en-US" sz="2600" dirty="0">
                <a:cs typeface="Avenir Black" charset="0"/>
              </a:rPr>
              <a:t>How is strategic planning carried out at the business unit level?</a:t>
            </a:r>
          </a:p>
          <a:p>
            <a:pPr marL="0" indent="0">
              <a:spcBef>
                <a:spcPts val="500"/>
              </a:spcBef>
              <a:spcAft>
                <a:spcPts val="500"/>
              </a:spcAft>
              <a:buClr>
                <a:srgbClr val="D52263"/>
              </a:buClr>
              <a:buSzPct val="60000"/>
              <a:buNone/>
            </a:pPr>
            <a:r>
              <a:rPr lang="en-US" sz="2600" b="1" dirty="0">
                <a:solidFill>
                  <a:srgbClr val="007FA3"/>
                </a:solidFill>
              </a:rPr>
              <a:t>2.4</a:t>
            </a:r>
            <a:r>
              <a:rPr lang="en-US" sz="2600" dirty="0"/>
              <a:t> </a:t>
            </a:r>
            <a:r>
              <a:rPr lang="en-US" sz="2600" dirty="0">
                <a:cs typeface="Avenir Black" charset="0"/>
              </a:rPr>
              <a:t>What does a marketing plan include?</a:t>
            </a:r>
          </a:p>
        </p:txBody>
      </p:sp>
      <p:pic>
        <p:nvPicPr>
          <p:cNvPr id="5" name="Picture 4" descr="A woman standind below a large H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752600"/>
            <a:ext cx="3391840" cy="1945648"/>
          </a:xfrm>
          <a:prstGeom prst="rect">
            <a:avLst/>
          </a:prstGeom>
        </p:spPr>
      </p:pic>
      <p:sp>
        <p:nvSpPr>
          <p:cNvPr id="6" name="Rectangle 5">
            <a:extLst>
              <a:ext uri="{FF2B5EF4-FFF2-40B4-BE49-F238E27FC236}">
                <a16:creationId xmlns:a16="http://schemas.microsoft.com/office/drawing/2014/main" id="{EEBDF170-A151-A24F-A16A-28F1DA775E9F}"/>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Assessing Growth Opportunities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r>
              <a:rPr lang="en-US" sz="2600" dirty="0">
                <a:cs typeface="Avenir Black" charset="0"/>
              </a:rPr>
              <a:t>Intensive Growth</a:t>
            </a:r>
          </a:p>
          <a:p>
            <a:r>
              <a:rPr lang="en-US" sz="2600" dirty="0">
                <a:cs typeface="Avenir Black" charset="0"/>
              </a:rPr>
              <a:t>Integrative Growth</a:t>
            </a:r>
          </a:p>
          <a:p>
            <a:r>
              <a:rPr lang="en-US" sz="2600" dirty="0">
                <a:cs typeface="Avenir Black" charset="0"/>
              </a:rPr>
              <a:t>Diversification Growth</a:t>
            </a:r>
          </a:p>
          <a:p>
            <a:r>
              <a:rPr lang="en-US" sz="2600" dirty="0">
                <a:cs typeface="Avenir Black" charset="0"/>
              </a:rPr>
              <a:t>Downsizing and Divesting Older Businesses</a:t>
            </a:r>
          </a:p>
        </p:txBody>
      </p:sp>
      <p:sp>
        <p:nvSpPr>
          <p:cNvPr id="4" name="Rectangle 3">
            <a:extLst>
              <a:ext uri="{FF2B5EF4-FFF2-40B4-BE49-F238E27FC236}">
                <a16:creationId xmlns:a16="http://schemas.microsoft.com/office/drawing/2014/main" id="{24CEE923-B4ED-B74E-8013-D72DE533AE64}"/>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02924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Intensive Growth</a:t>
            </a:r>
            <a:endParaRPr lang="en-IN" sz="3600" dirty="0">
              <a:latin typeface="+mj-lt"/>
            </a:endParaRPr>
          </a:p>
        </p:txBody>
      </p:sp>
      <p:sp>
        <p:nvSpPr>
          <p:cNvPr id="3" name="Content Placeholder 2"/>
          <p:cNvSpPr>
            <a:spLocks noGrp="1"/>
          </p:cNvSpPr>
          <p:nvPr>
            <p:ph idx="1"/>
          </p:nvPr>
        </p:nvSpPr>
        <p:spPr>
          <a:xfrm>
            <a:off x="457200" y="1600200"/>
            <a:ext cx="4191000" cy="4525963"/>
          </a:xfrm>
        </p:spPr>
        <p:txBody>
          <a:bodyPr/>
          <a:lstStyle/>
          <a:p>
            <a:r>
              <a:rPr lang="en-US" sz="2600" dirty="0">
                <a:cs typeface="Avenir Black" charset="0"/>
              </a:rPr>
              <a:t>Corporate management should first review opportunities for improving existing businesses</a:t>
            </a:r>
          </a:p>
        </p:txBody>
      </p:sp>
      <p:pic>
        <p:nvPicPr>
          <p:cNvPr id="5" name="Picture 4" descr="Dressed mannequins in an upscale women’s clothing st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600200"/>
            <a:ext cx="3666275" cy="4684105"/>
          </a:xfrm>
          <a:prstGeom prst="rect">
            <a:avLst/>
          </a:prstGeom>
        </p:spPr>
      </p:pic>
      <p:sp>
        <p:nvSpPr>
          <p:cNvPr id="6" name="Rectangle 5">
            <a:extLst>
              <a:ext uri="{FF2B5EF4-FFF2-40B4-BE49-F238E27FC236}">
                <a16:creationId xmlns:a16="http://schemas.microsoft.com/office/drawing/2014/main" id="{F7405AE3-2972-0B4B-8350-DA3B83FDCB59}"/>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07642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Figure 2.3 ESPN Growth Opportunities</a:t>
            </a:r>
            <a:endParaRPr lang="en-IN" sz="3600" dirty="0">
              <a:latin typeface="+mj-lt"/>
            </a:endParaRPr>
          </a:p>
        </p:txBody>
      </p:sp>
      <p:pic>
        <p:nvPicPr>
          <p:cNvPr id="3" name="Picture 2" descr="A flow diagram shows the growth opportunities of the ESPN brand (a Walt Disney company). The first tier consists of consumer products, print, online, television, interactive, other media. Under consumer products are found ESPN shop online, ESPN video games, ESPN music, and ESPN books. Under print are found ESPN The Magazine, ESPN La Revisita, Revisita ESPN, and ESPN books. Under online are found ESPN.com, ESPNRadio.com, ESPNDeportes.com, ESPNSoccernet.com, ESPNCrincinfo.com, ESPNScrum.com, and ESPNF1.com. Under television are found ESPN, ESPN2, ESPN3, ESPN 3D, ESPNU, ESPN on ABC, ESPN Classic, ESPN Deportes, and ESPN News. Under interactive are found ESPN Zone and ESPN Wide World Sports Complex. Under other media are found ESPN Radio, ESPN Deportes Radio, ESPN Mobile, ESPN Rise, and ESPN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7" y="1438442"/>
            <a:ext cx="7352072" cy="4795522"/>
          </a:xfrm>
          <a:prstGeom prst="rect">
            <a:avLst/>
          </a:prstGeom>
        </p:spPr>
      </p:pic>
      <p:sp>
        <p:nvSpPr>
          <p:cNvPr id="4" name="Rectangle 3">
            <a:extLst>
              <a:ext uri="{FF2B5EF4-FFF2-40B4-BE49-F238E27FC236}">
                <a16:creationId xmlns:a16="http://schemas.microsoft.com/office/drawing/2014/main" id="{4B839E6F-9C07-0C46-B52C-5E01C1095AF8}"/>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53727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Integrative Growth</a:t>
            </a:r>
            <a:endParaRPr lang="en-IN" sz="3600" dirty="0">
              <a:latin typeface="+mj-lt"/>
            </a:endParaRPr>
          </a:p>
        </p:txBody>
      </p:sp>
      <p:sp>
        <p:nvSpPr>
          <p:cNvPr id="3" name="Content Placeholder 2"/>
          <p:cNvSpPr>
            <a:spLocks noGrp="1"/>
          </p:cNvSpPr>
          <p:nvPr>
            <p:ph idx="1"/>
          </p:nvPr>
        </p:nvSpPr>
        <p:spPr>
          <a:xfrm>
            <a:off x="457200" y="1600201"/>
            <a:ext cx="8229600" cy="1295400"/>
          </a:xfrm>
        </p:spPr>
        <p:txBody>
          <a:bodyPr/>
          <a:lstStyle/>
          <a:p>
            <a:r>
              <a:rPr lang="en-US" sz="2600" dirty="0">
                <a:cs typeface="Avenir Black" charset="0"/>
              </a:rPr>
              <a:t>A business can increase sales and profits through backward, forward, or horizontal integration within its industry</a:t>
            </a:r>
          </a:p>
        </p:txBody>
      </p:sp>
      <p:pic>
        <p:nvPicPr>
          <p:cNvPr id="5" name="Picture 4" descr="A United jet bearing a Continental logo on its t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048000"/>
            <a:ext cx="6245475" cy="3255706"/>
          </a:xfrm>
          <a:prstGeom prst="rect">
            <a:avLst/>
          </a:prstGeom>
        </p:spPr>
      </p:pic>
      <p:sp>
        <p:nvSpPr>
          <p:cNvPr id="6" name="Rectangle 5">
            <a:extLst>
              <a:ext uri="{FF2B5EF4-FFF2-40B4-BE49-F238E27FC236}">
                <a16:creationId xmlns:a16="http://schemas.microsoft.com/office/drawing/2014/main" id="{5070C4C5-D230-B745-AD90-C3B264A4295B}"/>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3172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Diversification Growth</a:t>
            </a:r>
            <a:endParaRPr lang="en-IN" sz="3600" dirty="0">
              <a:latin typeface="+mj-lt"/>
            </a:endParaRPr>
          </a:p>
        </p:txBody>
      </p:sp>
      <p:sp>
        <p:nvSpPr>
          <p:cNvPr id="3" name="Content Placeholder 2"/>
          <p:cNvSpPr>
            <a:spLocks noGrp="1"/>
          </p:cNvSpPr>
          <p:nvPr>
            <p:ph idx="1"/>
          </p:nvPr>
        </p:nvSpPr>
        <p:spPr/>
        <p:txBody>
          <a:bodyPr/>
          <a:lstStyle/>
          <a:p>
            <a:pPr>
              <a:defRPr/>
            </a:pPr>
            <a:r>
              <a:rPr lang="en-US" sz="2600" dirty="0">
                <a:ea typeface="ＭＳ Ｐゴシック" charset="0"/>
              </a:rPr>
              <a:t>Diversification growth makes sense when good opportunities exist outside the present businesses</a:t>
            </a:r>
          </a:p>
          <a:p>
            <a:pPr lvl="1">
              <a:buFont typeface="Arial" charset="0"/>
              <a:buChar char="–"/>
              <a:defRPr/>
            </a:pPr>
            <a:r>
              <a:rPr lang="en-US" sz="2400" dirty="0">
                <a:ea typeface="ＭＳ Ｐゴシック" charset="0"/>
              </a:rPr>
              <a:t>The industry is highly attractive and the company has the right mix of business strengths to succeed</a:t>
            </a:r>
          </a:p>
        </p:txBody>
      </p:sp>
      <p:sp>
        <p:nvSpPr>
          <p:cNvPr id="4" name="Rectangle 3">
            <a:extLst>
              <a:ext uri="{FF2B5EF4-FFF2-40B4-BE49-F238E27FC236}">
                <a16:creationId xmlns:a16="http://schemas.microsoft.com/office/drawing/2014/main" id="{6E0BB1FF-0F6B-7549-AF30-83D4883970E2}"/>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89209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Downsizing and Divesting Older Businesses</a:t>
            </a:r>
            <a:endParaRPr lang="en-IN" dirty="0">
              <a:latin typeface="+mj-lt"/>
            </a:endParaRPr>
          </a:p>
        </p:txBody>
      </p:sp>
      <p:sp>
        <p:nvSpPr>
          <p:cNvPr id="3" name="Content Placeholder 2"/>
          <p:cNvSpPr>
            <a:spLocks noGrp="1"/>
          </p:cNvSpPr>
          <p:nvPr>
            <p:ph idx="1"/>
          </p:nvPr>
        </p:nvSpPr>
        <p:spPr>
          <a:xfrm>
            <a:off x="457200" y="1600201"/>
            <a:ext cx="8229600" cy="1219200"/>
          </a:xfrm>
        </p:spPr>
        <p:txBody>
          <a:bodyPr/>
          <a:lstStyle/>
          <a:p>
            <a:r>
              <a:rPr lang="en-US" sz="2600" dirty="0">
                <a:cs typeface="Avenir Black" charset="0"/>
              </a:rPr>
              <a:t>Companies must carefully prune, harvest, or divest tired old businesses to release needed resources for other uses and reduce costs</a:t>
            </a:r>
          </a:p>
        </p:txBody>
      </p:sp>
      <p:pic>
        <p:nvPicPr>
          <p:cNvPr id="5" name="Picture 4" descr="An ad for Panasonic Toughbook on a 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048000"/>
            <a:ext cx="6245475" cy="3271823"/>
          </a:xfrm>
          <a:prstGeom prst="rect">
            <a:avLst/>
          </a:prstGeom>
        </p:spPr>
      </p:pic>
      <p:sp>
        <p:nvSpPr>
          <p:cNvPr id="6" name="Rectangle 5">
            <a:extLst>
              <a:ext uri="{FF2B5EF4-FFF2-40B4-BE49-F238E27FC236}">
                <a16:creationId xmlns:a16="http://schemas.microsoft.com/office/drawing/2014/main" id="{A918C8F9-7EB9-A047-9DF6-93688C641B4F}"/>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42253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Organization and Organizational Culture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600200"/>
          </a:xfrm>
        </p:spPr>
        <p:txBody>
          <a:bodyPr/>
          <a:lstStyle/>
          <a:p>
            <a:r>
              <a:rPr lang="en-US" sz="2600" dirty="0">
                <a:cs typeface="Avenir Black" charset="0"/>
              </a:rPr>
              <a:t>A company</a:t>
            </a:r>
            <a:r>
              <a:rPr lang="en-US" altLang="en-US" sz="2600" dirty="0">
                <a:cs typeface="Avenir Black" charset="0"/>
              </a:rPr>
              <a:t>’</a:t>
            </a:r>
            <a:r>
              <a:rPr lang="en-US" sz="2600" dirty="0">
                <a:cs typeface="Avenir Black" charset="0"/>
              </a:rPr>
              <a:t>s organization consists of its structures, policies, and corporate culture, all of which can become dysfunctional in a rapidly changing business environment</a:t>
            </a:r>
          </a:p>
        </p:txBody>
      </p:sp>
      <p:pic>
        <p:nvPicPr>
          <p:cNvPr id="5" name="Picture 4" descr="A man writing on a white board wall while talking to two other men seated at a nearby t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800"/>
            <a:ext cx="5677705" cy="2959733"/>
          </a:xfrm>
          <a:prstGeom prst="rect">
            <a:avLst/>
          </a:prstGeom>
        </p:spPr>
      </p:pic>
      <p:sp>
        <p:nvSpPr>
          <p:cNvPr id="6" name="Rectangle 5">
            <a:extLst>
              <a:ext uri="{FF2B5EF4-FFF2-40B4-BE49-F238E27FC236}">
                <a16:creationId xmlns:a16="http://schemas.microsoft.com/office/drawing/2014/main" id="{0745C133-C0E2-DA43-A5E7-27A9007BF5E8}"/>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2070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Organization and Organizational Culture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914400"/>
          </a:xfrm>
        </p:spPr>
        <p:txBody>
          <a:bodyPr/>
          <a:lstStyle/>
          <a:p>
            <a:r>
              <a:rPr lang="en-US" sz="2600" dirty="0">
                <a:cs typeface="Avenir Black" charset="0"/>
              </a:rPr>
              <a:t>Corporate culture: </a:t>
            </a:r>
            <a:r>
              <a:rPr lang="en-US" altLang="en-US" sz="2600" dirty="0">
                <a:cs typeface="Avenir Black" charset="0"/>
              </a:rPr>
              <a:t>“</a:t>
            </a:r>
            <a:r>
              <a:rPr lang="en-US" altLang="ja-JP" sz="2600" dirty="0">
                <a:cs typeface="Avenir Black" charset="0"/>
              </a:rPr>
              <a:t>The shared experiences, stories, beliefs, and norms that characterize an organization</a:t>
            </a:r>
            <a:r>
              <a:rPr lang="en-US" altLang="en-US" sz="2600" dirty="0">
                <a:cs typeface="Avenir Black" charset="0"/>
              </a:rPr>
              <a:t>”</a:t>
            </a:r>
            <a:endParaRPr lang="en-US" sz="2600" dirty="0">
              <a:cs typeface="Avenir Black" charset="0"/>
            </a:endParaRPr>
          </a:p>
        </p:txBody>
      </p:sp>
      <p:pic>
        <p:nvPicPr>
          <p:cNvPr id="4" name="Picture 3" descr="An Enterprise car rental coun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5562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360C3BB-2F4D-E949-A0CB-E950028C6C2E}"/>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199439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Innovation</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Innovation in marketing is critical</a:t>
            </a:r>
          </a:p>
          <a:p>
            <a:r>
              <a:rPr lang="en-US" sz="2600" dirty="0">
                <a:cs typeface="Avenir Black" charset="0"/>
              </a:rPr>
              <a:t>Employees can challenge company orthodoxy and stimulate new ideas</a:t>
            </a:r>
          </a:p>
          <a:p>
            <a:r>
              <a:rPr lang="en-US" sz="2600" dirty="0">
                <a:cs typeface="Avenir Black" charset="0"/>
              </a:rPr>
              <a:t>Firms develop strategy by choosing their view of the future</a:t>
            </a:r>
          </a:p>
          <a:p>
            <a:pPr lvl="1"/>
            <a:r>
              <a:rPr lang="en-US" sz="2400" dirty="0">
                <a:cs typeface="Arial" panose="020B0604020202020204" pitchFamily="34" charset="0"/>
              </a:rPr>
              <a:t>Scenario analysis</a:t>
            </a:r>
          </a:p>
        </p:txBody>
      </p:sp>
      <p:sp>
        <p:nvSpPr>
          <p:cNvPr id="4" name="Rectangle 3">
            <a:extLst>
              <a:ext uri="{FF2B5EF4-FFF2-40B4-BE49-F238E27FC236}">
                <a16:creationId xmlns:a16="http://schemas.microsoft.com/office/drawing/2014/main" id="{83451DFD-AC0C-8E46-B9EF-75384547FE14}"/>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76855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2.4 The Business Unit Strategic-Planning Process</a:t>
            </a:r>
            <a:endParaRPr lang="en-IN" sz="3600" dirty="0">
              <a:latin typeface="+mj-lt"/>
            </a:endParaRPr>
          </a:p>
        </p:txBody>
      </p:sp>
      <p:pic>
        <p:nvPicPr>
          <p:cNvPr id="3" name="Picture 2" descr="A flow diagram shows the steps involved in the business unit strategic planning process. The diagram begins with the business mission which goes to SWOT analysis, which is divided into two parts: external environment (opportunity and threat analysis) and internal environment (strengths/weaknesses analysis). The rest of the process proceeds from one to the next: SWOT analysis, goal formulation, strategy formulation, program formulation, implementation, and feedback and control. Feedback and control goes back to each aspect in the planning process, including business mi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2431642"/>
            <a:ext cx="7557025" cy="1994717"/>
          </a:xfrm>
          <a:prstGeom prst="rect">
            <a:avLst/>
          </a:prstGeom>
        </p:spPr>
      </p:pic>
      <p:sp>
        <p:nvSpPr>
          <p:cNvPr id="4" name="Rectangle 3">
            <a:extLst>
              <a:ext uri="{FF2B5EF4-FFF2-40B4-BE49-F238E27FC236}">
                <a16:creationId xmlns:a16="http://schemas.microsoft.com/office/drawing/2014/main" id="{BF24BCCC-F798-1F41-9A6B-79457BCC13C0}"/>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68957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and Customer Value</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The value delivery process</a:t>
            </a:r>
          </a:p>
          <a:p>
            <a:r>
              <a:rPr lang="en-US" sz="2600" dirty="0">
                <a:cs typeface="Avenir Black" charset="0"/>
              </a:rPr>
              <a:t>The value chain</a:t>
            </a:r>
          </a:p>
          <a:p>
            <a:r>
              <a:rPr lang="en-US" sz="2600" dirty="0">
                <a:cs typeface="Avenir Black" charset="0"/>
              </a:rPr>
              <a:t>Core competencies</a:t>
            </a:r>
          </a:p>
          <a:p>
            <a:r>
              <a:rPr lang="en-US" sz="2600" dirty="0">
                <a:cs typeface="Avenir Black" charset="0"/>
              </a:rPr>
              <a:t>The central role of strategic planning</a:t>
            </a:r>
          </a:p>
        </p:txBody>
      </p:sp>
      <p:sp>
        <p:nvSpPr>
          <p:cNvPr id="4" name="Rectangle 3">
            <a:extLst>
              <a:ext uri="{FF2B5EF4-FFF2-40B4-BE49-F238E27FC236}">
                <a16:creationId xmlns:a16="http://schemas.microsoft.com/office/drawing/2014/main" id="{A0FC2D67-D5E1-9F49-AF0A-E4A212965751}"/>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365807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SWOT Analysis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Strengths</a:t>
            </a:r>
          </a:p>
          <a:p>
            <a:r>
              <a:rPr lang="en-US" sz="2600" dirty="0">
                <a:cs typeface="Arial" panose="020B0604020202020204" pitchFamily="34" charset="0"/>
              </a:rPr>
              <a:t>Weaknesses</a:t>
            </a:r>
          </a:p>
          <a:p>
            <a:r>
              <a:rPr lang="en-US" sz="2600" dirty="0">
                <a:cs typeface="Arial" panose="020B0604020202020204" pitchFamily="34" charset="0"/>
              </a:rPr>
              <a:t>Opportunities</a:t>
            </a:r>
          </a:p>
          <a:p>
            <a:r>
              <a:rPr lang="en-US" sz="2600" dirty="0">
                <a:cs typeface="Arial" panose="020B0604020202020204" pitchFamily="34" charset="0"/>
              </a:rPr>
              <a:t>Threats</a:t>
            </a: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2F83FEED-C6E0-314E-9305-714E9715E1CE}"/>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89924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86800" cy="1097280"/>
          </a:xfrm>
        </p:spPr>
        <p:txBody>
          <a:bodyPr/>
          <a:lstStyle/>
          <a:p>
            <a:r>
              <a:rPr lang="en-US" sz="3600" dirty="0">
                <a:latin typeface="+mj-lt"/>
              </a:rPr>
              <a:t>Market Opportunity Analysis (MOA)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r>
              <a:rPr lang="en-US" sz="2600" dirty="0">
                <a:cs typeface="Avenir Black" charset="0"/>
              </a:rPr>
              <a:t>Can we articulate the benefits convincingly to a defined target market(s)?</a:t>
            </a:r>
          </a:p>
          <a:p>
            <a:r>
              <a:rPr lang="en-US" sz="2600" dirty="0">
                <a:cs typeface="Avenir Black" charset="0"/>
              </a:rPr>
              <a:t>Can we locate the target market(s) and reach them with cost-effective media and trade channels?</a:t>
            </a:r>
          </a:p>
          <a:p>
            <a:r>
              <a:rPr lang="en-US" sz="2600" dirty="0">
                <a:cs typeface="Avenir Black" charset="0"/>
              </a:rPr>
              <a:t>Does our company possess or have access to the critical capabilities and resources we need to deliver the customer benefits?</a:t>
            </a:r>
          </a:p>
        </p:txBody>
      </p:sp>
      <p:sp>
        <p:nvSpPr>
          <p:cNvPr id="4" name="Rectangle 3">
            <a:extLst>
              <a:ext uri="{FF2B5EF4-FFF2-40B4-BE49-F238E27FC236}">
                <a16:creationId xmlns:a16="http://schemas.microsoft.com/office/drawing/2014/main" id="{05D9697A-5DDD-964A-B089-4750C5E2CD19}"/>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549989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86800" cy="1097280"/>
          </a:xfrm>
        </p:spPr>
        <p:txBody>
          <a:bodyPr/>
          <a:lstStyle/>
          <a:p>
            <a:r>
              <a:rPr lang="en-US" sz="3600" dirty="0">
                <a:latin typeface="+mj-lt"/>
              </a:rPr>
              <a:t>Market Opportunity Analysis (MOA)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r>
              <a:rPr lang="en-US" sz="2600" dirty="0">
                <a:cs typeface="Avenir Black" charset="0"/>
              </a:rPr>
              <a:t>Can we deliver the benefits better than any actual or potential competitors?</a:t>
            </a:r>
          </a:p>
          <a:p>
            <a:r>
              <a:rPr lang="en-US" sz="2600" dirty="0">
                <a:cs typeface="Avenir Black" charset="0"/>
              </a:rPr>
              <a:t>Will the financial rate of return meet or exceed our required threshold for investment?</a:t>
            </a:r>
          </a:p>
        </p:txBody>
      </p:sp>
      <p:sp>
        <p:nvSpPr>
          <p:cNvPr id="4" name="Rectangle 3">
            <a:extLst>
              <a:ext uri="{FF2B5EF4-FFF2-40B4-BE49-F238E27FC236}">
                <a16:creationId xmlns:a16="http://schemas.microsoft.com/office/drawing/2014/main" id="{5BC58663-EE4C-4642-961B-7EF03E818EF4}"/>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84734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2.5 Opportunity And Threat Matrices</a:t>
            </a:r>
            <a:endParaRPr lang="en-IN" sz="3600" dirty="0">
              <a:latin typeface="+mj-lt"/>
            </a:endParaRPr>
          </a:p>
        </p:txBody>
      </p:sp>
      <p:pic>
        <p:nvPicPr>
          <p:cNvPr id="4" name="Picture 3" descr="A two-part figure provides opportunity and threat matrices. (a) Opportunity matrix. Company develops more powerful lighting system: Success probability and attractiveness are both high. Company develops device to measure energy efficiency: Success probability is low and attractiveness is high. Company develops device to measure illumination level: Success probability is high and attractiveness is low. Company develops software program to teach lighting fundamentals to TV studio personnel: Success probability and attractiveness are both low. (b) Threat matrix. Competitor develops superior lighting system: Probability of occurrence and seriousness both high. Major prolonged economic depression: Probability of occurrence is low and seriousness is high. Higher costs: Probability of occurrence is high and seriousness is low. Legislation to reduce number of TV studio licenses: Probability of occurrence and seriousness both 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0"/>
            <a:ext cx="4432827" cy="4684105"/>
          </a:xfrm>
          <a:prstGeom prst="rect">
            <a:avLst/>
          </a:prstGeom>
        </p:spPr>
      </p:pic>
      <p:sp>
        <p:nvSpPr>
          <p:cNvPr id="5" name="Rectangle 4">
            <a:extLst>
              <a:ext uri="{FF2B5EF4-FFF2-40B4-BE49-F238E27FC236}">
                <a16:creationId xmlns:a16="http://schemas.microsoft.com/office/drawing/2014/main" id="{4C5C077E-D7DF-8441-9058-A303037DD877}"/>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079753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Internal Environment</a:t>
            </a:r>
            <a:endParaRPr lang="en-IN" sz="3600" dirty="0">
              <a:latin typeface="+mj-lt"/>
            </a:endParaRPr>
          </a:p>
        </p:txBody>
      </p:sp>
      <p:sp>
        <p:nvSpPr>
          <p:cNvPr id="3" name="Content Placeholder 2"/>
          <p:cNvSpPr>
            <a:spLocks noGrp="1"/>
          </p:cNvSpPr>
          <p:nvPr>
            <p:ph idx="1"/>
          </p:nvPr>
        </p:nvSpPr>
        <p:spPr>
          <a:xfrm>
            <a:off x="457200" y="1600201"/>
            <a:ext cx="2743200" cy="1066800"/>
          </a:xfrm>
        </p:spPr>
        <p:txBody>
          <a:bodyPr/>
          <a:lstStyle/>
          <a:p>
            <a:r>
              <a:rPr lang="en-US" sz="2600" dirty="0">
                <a:cs typeface="Avenir Black" charset="0"/>
              </a:rPr>
              <a:t>Strengths</a:t>
            </a:r>
          </a:p>
          <a:p>
            <a:r>
              <a:rPr lang="en-US" sz="2600" dirty="0">
                <a:cs typeface="Avenir Black" charset="0"/>
              </a:rPr>
              <a:t>Weaknesses</a:t>
            </a:r>
          </a:p>
        </p:txBody>
      </p:sp>
      <p:pic>
        <p:nvPicPr>
          <p:cNvPr id="5" name="Picture 4" descr="A screenshot of a Batman sce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819400"/>
            <a:ext cx="6245475" cy="3386850"/>
          </a:xfrm>
          <a:prstGeom prst="rect">
            <a:avLst/>
          </a:prstGeom>
        </p:spPr>
      </p:pic>
      <p:sp>
        <p:nvSpPr>
          <p:cNvPr id="6" name="Rectangle 5">
            <a:extLst>
              <a:ext uri="{FF2B5EF4-FFF2-40B4-BE49-F238E27FC236}">
                <a16:creationId xmlns:a16="http://schemas.microsoft.com/office/drawing/2014/main" id="{CB2B6ACE-6777-AE42-8D09-3B9350C7C415}"/>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314564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Goal Formulation (MBO)</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Unit</a:t>
            </a:r>
            <a:r>
              <a:rPr lang="en-US" altLang="en-US" sz="2600" dirty="0">
                <a:cs typeface="Avenir Black" charset="0"/>
              </a:rPr>
              <a:t>’</a:t>
            </a:r>
            <a:r>
              <a:rPr lang="en-US" sz="2600" dirty="0">
                <a:cs typeface="Avenir Black" charset="0"/>
              </a:rPr>
              <a:t>s objectives must be arranged hierarchically</a:t>
            </a:r>
          </a:p>
          <a:p>
            <a:r>
              <a:rPr lang="en-US" sz="2600" dirty="0">
                <a:cs typeface="Avenir Black" charset="0"/>
              </a:rPr>
              <a:t>Objectives should be quantitative</a:t>
            </a:r>
          </a:p>
          <a:p>
            <a:r>
              <a:rPr lang="en-US" sz="2600" dirty="0">
                <a:cs typeface="Avenir Black" charset="0"/>
              </a:rPr>
              <a:t>Goals should be realistic</a:t>
            </a:r>
          </a:p>
          <a:p>
            <a:r>
              <a:rPr lang="en-US" sz="2600" dirty="0">
                <a:cs typeface="Avenir Black" charset="0"/>
              </a:rPr>
              <a:t>Objectives must be consistent</a:t>
            </a:r>
          </a:p>
        </p:txBody>
      </p:sp>
      <p:sp>
        <p:nvSpPr>
          <p:cNvPr id="4" name="Rectangle 3">
            <a:extLst>
              <a:ext uri="{FF2B5EF4-FFF2-40B4-BE49-F238E27FC236}">
                <a16:creationId xmlns:a16="http://schemas.microsoft.com/office/drawing/2014/main" id="{D0AEB3F6-83EA-4C4F-870B-819FBEDD9DFB}"/>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40590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Strategic Formulation: </a:t>
            </a:r>
            <a:r>
              <a:rPr lang="en-IN" sz="3600" dirty="0">
                <a:latin typeface="+mj-lt"/>
              </a:rPr>
              <a:t>Porter’s</a:t>
            </a:r>
            <a:r>
              <a:rPr lang="en-US" altLang="ja-JP" sz="3600" dirty="0">
                <a:latin typeface="+mj-lt"/>
              </a:rPr>
              <a:t> Generic Strategies</a:t>
            </a:r>
            <a:endParaRPr lang="en-IN" sz="3600" dirty="0">
              <a:latin typeface="+mj-lt"/>
            </a:endParaRPr>
          </a:p>
        </p:txBody>
      </p:sp>
      <p:sp>
        <p:nvSpPr>
          <p:cNvPr id="3" name="Content Placeholder 2"/>
          <p:cNvSpPr>
            <a:spLocks noGrp="1"/>
          </p:cNvSpPr>
          <p:nvPr>
            <p:ph idx="1"/>
          </p:nvPr>
        </p:nvSpPr>
        <p:spPr/>
        <p:txBody>
          <a:bodyPr/>
          <a:lstStyle/>
          <a:p>
            <a:pPr>
              <a:defRPr/>
            </a:pPr>
            <a:r>
              <a:rPr lang="en-US" sz="2600" dirty="0"/>
              <a:t>Overall cost leadership</a:t>
            </a:r>
          </a:p>
          <a:p>
            <a:pPr>
              <a:defRPr/>
            </a:pPr>
            <a:r>
              <a:rPr lang="en-US" sz="2600" dirty="0"/>
              <a:t>Differentiation</a:t>
            </a:r>
          </a:p>
          <a:p>
            <a:pPr>
              <a:defRPr/>
            </a:pPr>
            <a:r>
              <a:rPr lang="en-US" sz="2600" dirty="0"/>
              <a:t>Focus</a:t>
            </a:r>
          </a:p>
        </p:txBody>
      </p:sp>
      <p:sp>
        <p:nvSpPr>
          <p:cNvPr id="4" name="Rectangle 3">
            <a:extLst>
              <a:ext uri="{FF2B5EF4-FFF2-40B4-BE49-F238E27FC236}">
                <a16:creationId xmlns:a16="http://schemas.microsoft.com/office/drawing/2014/main" id="{2E86ECA9-F970-B544-A423-8D54C9FDA40A}"/>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39395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Program Formulation and Implementation</a:t>
            </a:r>
            <a:endParaRPr lang="en-IN" sz="3600" dirty="0">
              <a:latin typeface="+mj-lt"/>
            </a:endParaRPr>
          </a:p>
        </p:txBody>
      </p:sp>
      <p:sp>
        <p:nvSpPr>
          <p:cNvPr id="3" name="Content Placeholder 2"/>
          <p:cNvSpPr>
            <a:spLocks noGrp="1"/>
          </p:cNvSpPr>
          <p:nvPr>
            <p:ph idx="1"/>
          </p:nvPr>
        </p:nvSpPr>
        <p:spPr>
          <a:xfrm>
            <a:off x="457200" y="1600200"/>
            <a:ext cx="8229600" cy="4571999"/>
          </a:xfrm>
        </p:spPr>
        <p:txBody>
          <a:bodyPr/>
          <a:lstStyle/>
          <a:p>
            <a:r>
              <a:rPr lang="en-US" sz="2600" dirty="0">
                <a:cs typeface="Avenir Black" charset="0"/>
              </a:rPr>
              <a:t>McKinsey</a:t>
            </a:r>
            <a:r>
              <a:rPr lang="en-IN" altLang="ja-JP" sz="2600" dirty="0">
                <a:cs typeface="Avenir Black" charset="0"/>
              </a:rPr>
              <a:t>’</a:t>
            </a:r>
            <a:r>
              <a:rPr lang="en-US" altLang="ja-JP" sz="2600" dirty="0">
                <a:cs typeface="Avenir Black" charset="0"/>
              </a:rPr>
              <a:t>s Elements of Success</a:t>
            </a:r>
          </a:p>
          <a:p>
            <a:pPr lvl="1"/>
            <a:r>
              <a:rPr lang="en-US" sz="2400" dirty="0"/>
              <a:t>Skills</a:t>
            </a:r>
          </a:p>
          <a:p>
            <a:pPr lvl="1"/>
            <a:r>
              <a:rPr lang="en-US" sz="2400" dirty="0"/>
              <a:t>Staff</a:t>
            </a:r>
          </a:p>
          <a:p>
            <a:pPr lvl="1"/>
            <a:r>
              <a:rPr lang="en-US" sz="2400" dirty="0"/>
              <a:t>Style</a:t>
            </a:r>
          </a:p>
          <a:p>
            <a:pPr lvl="1"/>
            <a:r>
              <a:rPr lang="en-US" sz="2400" dirty="0"/>
              <a:t>Strategy</a:t>
            </a:r>
          </a:p>
          <a:p>
            <a:pPr lvl="1"/>
            <a:r>
              <a:rPr lang="en-US" sz="2400" dirty="0"/>
              <a:t>Structure</a:t>
            </a:r>
          </a:p>
          <a:p>
            <a:pPr lvl="1"/>
            <a:r>
              <a:rPr lang="en-US" sz="2400" dirty="0"/>
              <a:t>Systems</a:t>
            </a:r>
          </a:p>
          <a:p>
            <a:pPr lvl="1"/>
            <a:r>
              <a:rPr lang="en-US" sz="2400" dirty="0"/>
              <a:t>Shared values</a:t>
            </a:r>
            <a:endParaRPr lang="en-IN" sz="2400" dirty="0"/>
          </a:p>
        </p:txBody>
      </p:sp>
      <p:sp>
        <p:nvSpPr>
          <p:cNvPr id="4" name="Rectangle 3">
            <a:extLst>
              <a:ext uri="{FF2B5EF4-FFF2-40B4-BE49-F238E27FC236}">
                <a16:creationId xmlns:a16="http://schemas.microsoft.com/office/drawing/2014/main" id="{E5248E21-443A-DB43-AEF6-E994F970F2E8}"/>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5" name="Picture 4">
            <a:extLst>
              <a:ext uri="{FF2B5EF4-FFF2-40B4-BE49-F238E27FC236}">
                <a16:creationId xmlns:a16="http://schemas.microsoft.com/office/drawing/2014/main" id="{26052B75-4E3B-2248-A187-2B6A2A0AE293}"/>
              </a:ext>
            </a:extLst>
          </p:cNvPr>
          <p:cNvPicPr>
            <a:picLocks noChangeAspect="1"/>
          </p:cNvPicPr>
          <p:nvPr/>
        </p:nvPicPr>
        <p:blipFill>
          <a:blip r:embed="rId3"/>
          <a:stretch>
            <a:fillRect/>
          </a:stretch>
        </p:blipFill>
        <p:spPr>
          <a:xfrm>
            <a:off x="3962400" y="2590800"/>
            <a:ext cx="4064000" cy="3175000"/>
          </a:xfrm>
          <a:prstGeom prst="rect">
            <a:avLst/>
          </a:prstGeom>
        </p:spPr>
      </p:pic>
    </p:spTree>
    <p:extLst>
      <p:ext uri="{BB962C8B-B14F-4D97-AF65-F5344CB8AC3E}">
        <p14:creationId xmlns:p14="http://schemas.microsoft.com/office/powerpoint/2010/main" val="1218744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Plan Contents</a:t>
            </a:r>
            <a:endParaRPr lang="en-IN" dirty="0">
              <a:latin typeface="+mj-lt"/>
            </a:endParaRPr>
          </a:p>
        </p:txBody>
      </p:sp>
      <p:sp>
        <p:nvSpPr>
          <p:cNvPr id="3" name="Content Placeholder 2"/>
          <p:cNvSpPr>
            <a:spLocks noGrp="1"/>
          </p:cNvSpPr>
          <p:nvPr>
            <p:ph idx="1"/>
          </p:nvPr>
        </p:nvSpPr>
        <p:spPr/>
        <p:txBody>
          <a:bodyPr/>
          <a:lstStyle/>
          <a:p>
            <a:r>
              <a:rPr lang="en-US" sz="2600" dirty="0"/>
              <a:t>Executive summary</a:t>
            </a:r>
          </a:p>
          <a:p>
            <a:r>
              <a:rPr lang="en-US" sz="2600" dirty="0"/>
              <a:t>Table of contents</a:t>
            </a:r>
          </a:p>
          <a:p>
            <a:r>
              <a:rPr lang="en-US" sz="2600" dirty="0"/>
              <a:t>Situation analysis</a:t>
            </a:r>
          </a:p>
          <a:p>
            <a:r>
              <a:rPr lang="en-US" sz="2600" dirty="0"/>
              <a:t>Marketing strategy</a:t>
            </a:r>
          </a:p>
          <a:p>
            <a:r>
              <a:rPr lang="en-US" sz="2600" dirty="0"/>
              <a:t>Marketing tactics</a:t>
            </a:r>
          </a:p>
          <a:p>
            <a:r>
              <a:rPr lang="en-US" sz="2600" dirty="0"/>
              <a:t>Financial projections</a:t>
            </a:r>
          </a:p>
          <a:p>
            <a:r>
              <a:rPr lang="en-US" sz="2600" dirty="0"/>
              <a:t>Implementation controls</a:t>
            </a:r>
          </a:p>
        </p:txBody>
      </p:sp>
      <p:sp>
        <p:nvSpPr>
          <p:cNvPr id="4" name="Rectangle 3">
            <a:extLst>
              <a:ext uri="{FF2B5EF4-FFF2-40B4-BE49-F238E27FC236}">
                <a16:creationId xmlns:a16="http://schemas.microsoft.com/office/drawing/2014/main" id="{A6DF5488-CEAE-BB4A-8C78-27246B987D4C}"/>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19081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Value Delivery Process</a:t>
            </a:r>
            <a:endParaRPr lang="en-IN" sz="3600" dirty="0">
              <a:latin typeface="+mj-lt"/>
            </a:endParaRPr>
          </a:p>
        </p:txBody>
      </p:sp>
      <p:sp>
        <p:nvSpPr>
          <p:cNvPr id="3" name="Content Placeholder 2"/>
          <p:cNvSpPr>
            <a:spLocks noGrp="1"/>
          </p:cNvSpPr>
          <p:nvPr>
            <p:ph idx="1"/>
          </p:nvPr>
        </p:nvSpPr>
        <p:spPr/>
        <p:txBody>
          <a:bodyPr/>
          <a:lstStyle/>
          <a:p>
            <a:pPr>
              <a:defRPr/>
            </a:pPr>
            <a:r>
              <a:rPr lang="en-US" sz="2600" dirty="0"/>
              <a:t>Choosing the value</a:t>
            </a:r>
          </a:p>
          <a:p>
            <a:pPr>
              <a:defRPr/>
            </a:pPr>
            <a:r>
              <a:rPr lang="en-US" sz="2600" dirty="0"/>
              <a:t>Providing the value</a:t>
            </a:r>
          </a:p>
          <a:p>
            <a:pPr>
              <a:defRPr/>
            </a:pPr>
            <a:r>
              <a:rPr lang="en-US" sz="2600" dirty="0"/>
              <a:t>Communicating the value</a:t>
            </a:r>
          </a:p>
        </p:txBody>
      </p:sp>
      <p:sp>
        <p:nvSpPr>
          <p:cNvPr id="4" name="Rectangle 3">
            <a:extLst>
              <a:ext uri="{FF2B5EF4-FFF2-40B4-BE49-F238E27FC236}">
                <a16:creationId xmlns:a16="http://schemas.microsoft.com/office/drawing/2014/main" id="{D911B304-A3F7-5F42-8FC2-7F751EC9F128}"/>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5" name="Picture 4">
            <a:extLst>
              <a:ext uri="{FF2B5EF4-FFF2-40B4-BE49-F238E27FC236}">
                <a16:creationId xmlns:a16="http://schemas.microsoft.com/office/drawing/2014/main" id="{91BB87DD-C4E0-4240-89C8-D03141BB5EED}"/>
              </a:ext>
            </a:extLst>
          </p:cNvPr>
          <p:cNvPicPr>
            <a:picLocks noChangeAspect="1"/>
          </p:cNvPicPr>
          <p:nvPr/>
        </p:nvPicPr>
        <p:blipFill>
          <a:blip r:embed="rId3"/>
          <a:stretch>
            <a:fillRect/>
          </a:stretch>
        </p:blipFill>
        <p:spPr>
          <a:xfrm>
            <a:off x="2285999" y="3408363"/>
            <a:ext cx="5867399" cy="3062496"/>
          </a:xfrm>
          <a:prstGeom prst="rect">
            <a:avLst/>
          </a:prstGeom>
        </p:spPr>
      </p:pic>
    </p:spTree>
    <p:extLst>
      <p:ext uri="{BB962C8B-B14F-4D97-AF65-F5344CB8AC3E}">
        <p14:creationId xmlns:p14="http://schemas.microsoft.com/office/powerpoint/2010/main" val="2222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Value Chain</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A tool for identifying ways to create more customer value</a:t>
            </a:r>
            <a:endParaRPr lang="en-US" sz="2600" dirty="0">
              <a:cs typeface="Arial" panose="020B0604020202020204" pitchFamily="34" charset="0"/>
            </a:endParaRPr>
          </a:p>
          <a:p>
            <a:pPr lvl="1"/>
            <a:r>
              <a:rPr lang="en-US" sz="2400" dirty="0">
                <a:cs typeface="Arial" panose="020B0604020202020204" pitchFamily="34" charset="0"/>
              </a:rPr>
              <a:t>Every firm is a synthesis of activities performed to design, produce, market, deliver, and support its product</a:t>
            </a:r>
          </a:p>
        </p:txBody>
      </p:sp>
      <p:sp>
        <p:nvSpPr>
          <p:cNvPr id="4" name="Rectangle 3">
            <a:extLst>
              <a:ext uri="{FF2B5EF4-FFF2-40B4-BE49-F238E27FC236}">
                <a16:creationId xmlns:a16="http://schemas.microsoft.com/office/drawing/2014/main" id="{568429B9-F656-F44D-81E9-03E399C6B8DF}"/>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5" name="Picture 4">
            <a:extLst>
              <a:ext uri="{FF2B5EF4-FFF2-40B4-BE49-F238E27FC236}">
                <a16:creationId xmlns:a16="http://schemas.microsoft.com/office/drawing/2014/main" id="{47058647-D270-6A4F-9A9E-98D8653AA3F9}"/>
              </a:ext>
            </a:extLst>
          </p:cNvPr>
          <p:cNvPicPr>
            <a:picLocks noChangeAspect="1"/>
          </p:cNvPicPr>
          <p:nvPr/>
        </p:nvPicPr>
        <p:blipFill>
          <a:blip r:embed="rId3"/>
          <a:stretch>
            <a:fillRect/>
          </a:stretch>
        </p:blipFill>
        <p:spPr>
          <a:xfrm>
            <a:off x="1905000" y="3970613"/>
            <a:ext cx="4987850" cy="2574374"/>
          </a:xfrm>
          <a:prstGeom prst="rect">
            <a:avLst/>
          </a:prstGeom>
        </p:spPr>
      </p:pic>
    </p:spTree>
    <p:extLst>
      <p:ext uri="{BB962C8B-B14F-4D97-AF65-F5344CB8AC3E}">
        <p14:creationId xmlns:p14="http://schemas.microsoft.com/office/powerpoint/2010/main" val="275096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Core Business Processes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Market-sensing process</a:t>
            </a:r>
          </a:p>
          <a:p>
            <a:r>
              <a:rPr lang="en-US" sz="2600" dirty="0">
                <a:cs typeface="Avenir Black" charset="0"/>
              </a:rPr>
              <a:t>New-offering realization process</a:t>
            </a:r>
          </a:p>
          <a:p>
            <a:r>
              <a:rPr lang="en-US" sz="2600" dirty="0">
                <a:cs typeface="Avenir Black" charset="0"/>
              </a:rPr>
              <a:t>Customer acquisition process</a:t>
            </a:r>
          </a:p>
          <a:p>
            <a:r>
              <a:rPr lang="en-US" sz="2600" dirty="0">
                <a:cs typeface="Avenir Black" charset="0"/>
              </a:rPr>
              <a:t>Customer relationship management process</a:t>
            </a:r>
          </a:p>
          <a:p>
            <a:r>
              <a:rPr lang="en-US" sz="2600" dirty="0">
                <a:cs typeface="Avenir Black" charset="0"/>
              </a:rPr>
              <a:t>Fulfillment management process</a:t>
            </a:r>
          </a:p>
        </p:txBody>
      </p:sp>
      <p:sp>
        <p:nvSpPr>
          <p:cNvPr id="4" name="Rectangle 3">
            <a:extLst>
              <a:ext uri="{FF2B5EF4-FFF2-40B4-BE49-F238E27FC236}">
                <a16:creationId xmlns:a16="http://schemas.microsoft.com/office/drawing/2014/main" id="{A6E5A524-0CC1-D246-9763-401D073F867F}"/>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5386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Core Competencies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A source of competitive advantage and makes a significant contribution to perceived customer benefits</a:t>
            </a:r>
          </a:p>
          <a:p>
            <a:r>
              <a:rPr lang="en-US" sz="2600" dirty="0">
                <a:cs typeface="Avenir Black" charset="0"/>
              </a:rPr>
              <a:t>Applications in a wide variety of markets</a:t>
            </a:r>
          </a:p>
          <a:p>
            <a:r>
              <a:rPr lang="en-US" sz="2600" dirty="0">
                <a:cs typeface="Avenir Black" charset="0"/>
              </a:rPr>
              <a:t>Difficult for competitors to imitate</a:t>
            </a:r>
          </a:p>
        </p:txBody>
      </p:sp>
      <p:sp>
        <p:nvSpPr>
          <p:cNvPr id="4" name="Rectangle 3">
            <a:extLst>
              <a:ext uri="{FF2B5EF4-FFF2-40B4-BE49-F238E27FC236}">
                <a16:creationId xmlns:a16="http://schemas.microsoft.com/office/drawing/2014/main" id="{98EB8B00-F162-AA4E-BF07-21D197340451}"/>
              </a:ext>
            </a:extLst>
          </p:cNvPr>
          <p:cNvSpPr/>
          <p:nvPr/>
        </p:nvSpPr>
        <p:spPr>
          <a:xfrm>
            <a:off x="2819400" y="647700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15480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Maximizing Core Competencies</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(Re)define the business concept</a:t>
            </a:r>
          </a:p>
          <a:p>
            <a:r>
              <a:rPr lang="en-US" sz="2600" dirty="0">
                <a:cs typeface="Avenir Black" charset="0"/>
              </a:rPr>
              <a:t>(Re)shaping the business scope</a:t>
            </a:r>
          </a:p>
          <a:p>
            <a:r>
              <a:rPr lang="en-US" sz="2600" dirty="0">
                <a:cs typeface="Avenir Black" charset="0"/>
              </a:rPr>
              <a:t>(Re)positioning the company</a:t>
            </a:r>
            <a:r>
              <a:rPr lang="en-US" altLang="en-US" sz="2600" dirty="0">
                <a:cs typeface="Avenir Black" charset="0"/>
              </a:rPr>
              <a:t>’</a:t>
            </a:r>
            <a:r>
              <a:rPr lang="en-US" sz="2600" dirty="0">
                <a:cs typeface="Avenir Black" charset="0"/>
              </a:rPr>
              <a:t>s brand identity</a:t>
            </a:r>
          </a:p>
        </p:txBody>
      </p:sp>
      <p:sp>
        <p:nvSpPr>
          <p:cNvPr id="4" name="Rectangle 3">
            <a:extLst>
              <a:ext uri="{FF2B5EF4-FFF2-40B4-BE49-F238E27FC236}">
                <a16:creationId xmlns:a16="http://schemas.microsoft.com/office/drawing/2014/main" id="{49C7B272-609A-8B4D-A65F-8E0B2F6811D1}"/>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50943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Central Role of Strategic Planning</a:t>
            </a:r>
            <a:endParaRPr lang="en-IN" sz="3600" dirty="0">
              <a:latin typeface="+mj-lt"/>
            </a:endParaRPr>
          </a:p>
        </p:txBody>
      </p:sp>
      <p:sp>
        <p:nvSpPr>
          <p:cNvPr id="3" name="Content Placeholder 2"/>
          <p:cNvSpPr>
            <a:spLocks noGrp="1"/>
          </p:cNvSpPr>
          <p:nvPr>
            <p:ph idx="1"/>
          </p:nvPr>
        </p:nvSpPr>
        <p:spPr/>
        <p:txBody>
          <a:bodyPr/>
          <a:lstStyle/>
          <a:p>
            <a:r>
              <a:rPr lang="en-US" sz="2600" dirty="0">
                <a:cs typeface="Avenir Black" charset="0"/>
              </a:rPr>
              <a:t>Managing the businesses as an investment portfolio</a:t>
            </a:r>
          </a:p>
          <a:p>
            <a:r>
              <a:rPr lang="en-US" sz="2600" dirty="0">
                <a:cs typeface="Avenir Black" charset="0"/>
              </a:rPr>
              <a:t>Assessing the market</a:t>
            </a:r>
            <a:r>
              <a:rPr lang="en-US" altLang="en-US" sz="2600" dirty="0">
                <a:cs typeface="Avenir Black" charset="0"/>
              </a:rPr>
              <a:t>’</a:t>
            </a:r>
            <a:r>
              <a:rPr lang="en-US" sz="2600" dirty="0">
                <a:cs typeface="Avenir Black" charset="0"/>
              </a:rPr>
              <a:t>s growth rate and the company</a:t>
            </a:r>
            <a:r>
              <a:rPr lang="en-US" altLang="en-US" sz="2600" dirty="0">
                <a:cs typeface="Avenir Black" charset="0"/>
              </a:rPr>
              <a:t>’</a:t>
            </a:r>
            <a:r>
              <a:rPr lang="en-US" sz="2600" dirty="0">
                <a:cs typeface="Avenir Black" charset="0"/>
              </a:rPr>
              <a:t>s position in that market</a:t>
            </a:r>
          </a:p>
          <a:p>
            <a:r>
              <a:rPr lang="en-US" sz="2600" dirty="0">
                <a:cs typeface="Avenir Black" charset="0"/>
              </a:rPr>
              <a:t>Establishing a strategy</a:t>
            </a:r>
          </a:p>
        </p:txBody>
      </p:sp>
      <p:sp>
        <p:nvSpPr>
          <p:cNvPr id="4" name="Rectangle 3">
            <a:extLst>
              <a:ext uri="{FF2B5EF4-FFF2-40B4-BE49-F238E27FC236}">
                <a16:creationId xmlns:a16="http://schemas.microsoft.com/office/drawing/2014/main" id="{FAF455A1-7215-CE49-88A1-2868BAEB89B9}"/>
              </a:ext>
            </a:extLst>
          </p:cNvPr>
          <p:cNvSpPr/>
          <p:nvPr/>
        </p:nvSpPr>
        <p:spPr>
          <a:xfrm>
            <a:off x="2819400" y="6420420"/>
            <a:ext cx="5867400" cy="437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6" name="Picture 5" descr="A piece of paper&#10;&#10;Description automatically generated">
            <a:extLst>
              <a:ext uri="{FF2B5EF4-FFF2-40B4-BE49-F238E27FC236}">
                <a16:creationId xmlns:a16="http://schemas.microsoft.com/office/drawing/2014/main" id="{0B46051D-2149-134C-AB57-C1F8BCCA2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00" y="3969472"/>
            <a:ext cx="2184400" cy="2184400"/>
          </a:xfrm>
          <a:prstGeom prst="rect">
            <a:avLst/>
          </a:prstGeom>
        </p:spPr>
      </p:pic>
    </p:spTree>
    <p:extLst>
      <p:ext uri="{BB962C8B-B14F-4D97-AF65-F5344CB8AC3E}">
        <p14:creationId xmlns:p14="http://schemas.microsoft.com/office/powerpoint/2010/main" val="288614826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6188</TotalTime>
  <Words>3544</Words>
  <Application>Microsoft Macintosh PowerPoint</Application>
  <PresentationFormat>On-screen Show (4:3)</PresentationFormat>
  <Paragraphs>307</Paragraphs>
  <Slides>38</Slides>
  <Notes>37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Times New Roman</vt:lpstr>
      <vt:lpstr>Verdana</vt:lpstr>
      <vt:lpstr>Wingdings</vt:lpstr>
      <vt:lpstr>508 Lecture</vt:lpstr>
      <vt:lpstr>Marketing Management</vt:lpstr>
      <vt:lpstr>Learning Objectives</vt:lpstr>
      <vt:lpstr>Marketing and Customer Value</vt:lpstr>
      <vt:lpstr>The Value Delivery Process</vt:lpstr>
      <vt:lpstr>The Value Chain</vt:lpstr>
      <vt:lpstr>Core Business Processes</vt:lpstr>
      <vt:lpstr>Core Competencies</vt:lpstr>
      <vt:lpstr>Maximizing Core Competencies</vt:lpstr>
      <vt:lpstr>Central Role of Strategic Planning</vt:lpstr>
      <vt:lpstr>Marketing Plan</vt:lpstr>
      <vt:lpstr>Figure 2.1 Strategic Planning, Implementation, and Control Processes</vt:lpstr>
      <vt:lpstr>Some Examples of Master Marketers</vt:lpstr>
      <vt:lpstr>Corporate and Division Strategic Planning</vt:lpstr>
      <vt:lpstr>Defining the Corporate Mission</vt:lpstr>
      <vt:lpstr>Product Orientation vs. Market Orientation</vt:lpstr>
      <vt:lpstr>Good Mission Statements</vt:lpstr>
      <vt:lpstr>Establishing Strategic Business Units</vt:lpstr>
      <vt:lpstr>Assigning Resources to Each SBU</vt:lpstr>
      <vt:lpstr>Assessing Growth Opportunities (1 of 2)</vt:lpstr>
      <vt:lpstr>Assessing Growth Opportunities (2 of 2)</vt:lpstr>
      <vt:lpstr>Intensive Growth</vt:lpstr>
      <vt:lpstr>Figure 2.3 ESPN Growth Opportunities</vt:lpstr>
      <vt:lpstr>Integrative Growth</vt:lpstr>
      <vt:lpstr>Diversification Growth</vt:lpstr>
      <vt:lpstr>Downsizing and Divesting Older Businesses</vt:lpstr>
      <vt:lpstr>Organization and Organizational Culture (1 of 2)</vt:lpstr>
      <vt:lpstr>Organization and Organizational Culture (2 of 2)</vt:lpstr>
      <vt:lpstr>Marketing Innovation</vt:lpstr>
      <vt:lpstr>Figure 2.4 The Business Unit Strategic-Planning Process</vt:lpstr>
      <vt:lpstr>SWOT Analysis</vt:lpstr>
      <vt:lpstr>Market Opportunity Analysis (MOA) (1 of 2)</vt:lpstr>
      <vt:lpstr>Market Opportunity Analysis (MOA) (2 of 2)</vt:lpstr>
      <vt:lpstr>Figure 2.5 Opportunity And Threat Matrices</vt:lpstr>
      <vt:lpstr>Internal Environment</vt:lpstr>
      <vt:lpstr>Goal Formulation (MBO)</vt:lpstr>
      <vt:lpstr>Strategic Formulation: Porter’s Generic Strategies</vt:lpstr>
      <vt:lpstr>Program Formulation and Implementation</vt:lpstr>
      <vt:lpstr>Marketing Plan Contents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Management, 15e</dc:title>
  <dc:subject>Business</dc:subject>
  <dc:creator>Kotler/Keller</dc:creator>
  <cp:lastModifiedBy>Gu, Mingyi</cp:lastModifiedBy>
  <cp:revision>1718</cp:revision>
  <dcterms:created xsi:type="dcterms:W3CDTF">2014-07-14T20:04:21Z</dcterms:created>
  <dcterms:modified xsi:type="dcterms:W3CDTF">2019-09-16T04:29:14Z</dcterms:modified>
</cp:coreProperties>
</file>