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5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5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2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69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1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3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6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2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6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5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7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8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8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718" y="520699"/>
            <a:ext cx="4446588" cy="3556001"/>
          </a:xfrm>
        </p:spPr>
        <p:txBody>
          <a:bodyPr>
            <a:normAutofit/>
          </a:bodyPr>
          <a:lstStyle/>
          <a:p>
            <a:r>
              <a:rPr lang="cs-CZ" sz="6600" dirty="0" smtClean="0"/>
              <a:t>coping with research</a:t>
            </a:r>
            <a:endParaRPr lang="cs-CZ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718" y="4457700"/>
            <a:ext cx="4446588" cy="155363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unit 10</a:t>
            </a:r>
            <a:endParaRPr lang="cs-CZ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222" y="3937000"/>
            <a:ext cx="2790927" cy="257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05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5561012"/>
            <a:ext cx="8534400" cy="1093787"/>
          </a:xfrm>
        </p:spPr>
        <p:txBody>
          <a:bodyPr/>
          <a:lstStyle/>
          <a:p>
            <a:r>
              <a:rPr lang="en-GB" dirty="0" smtClean="0"/>
              <a:t>PRIMARY, SECONDARY OR TERTIARY?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02531"/>
            <a:ext cx="10277475" cy="545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91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1512" y="5561012"/>
            <a:ext cx="8534400" cy="1093787"/>
          </a:xfrm>
        </p:spPr>
        <p:txBody>
          <a:bodyPr/>
          <a:lstStyle/>
          <a:p>
            <a:r>
              <a:rPr lang="en-GB" dirty="0" smtClean="0"/>
              <a:t>PRIMARY, SECONDARY OR TERTIARY?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08022"/>
            <a:ext cx="8304213" cy="560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56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58832"/>
            <a:ext cx="8534400" cy="1507067"/>
          </a:xfrm>
        </p:spPr>
        <p:txBody>
          <a:bodyPr/>
          <a:lstStyle/>
          <a:p>
            <a:r>
              <a:rPr lang="en-GB" dirty="0" smtClean="0"/>
              <a:t>writing up a research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6326188" cy="40259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3200" u="sng" dirty="0" smtClean="0"/>
              <a:t>convey</a:t>
            </a:r>
            <a:r>
              <a:rPr lang="en-GB" sz="3200" dirty="0" smtClean="0"/>
              <a:t> the information accurately and concisely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3200" dirty="0" smtClean="0"/>
              <a:t>describe how the information was obtained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3200" dirty="0" smtClean="0"/>
              <a:t>describe the information itself</a:t>
            </a:r>
            <a:endParaRPr lang="cs-C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23850"/>
            <a:ext cx="4438650" cy="3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1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4" y="296862"/>
            <a:ext cx="7566025" cy="63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1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4" y="225424"/>
            <a:ext cx="7312025" cy="64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1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42932"/>
            <a:ext cx="8534400" cy="1507067"/>
          </a:xfrm>
        </p:spPr>
        <p:txBody>
          <a:bodyPr/>
          <a:lstStyle/>
          <a:p>
            <a:r>
              <a:rPr lang="en-GB" dirty="0" smtClean="0"/>
              <a:t>reliability and validity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81000"/>
            <a:ext cx="10771188" cy="4461932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RELIABILITY</a:t>
            </a:r>
          </a:p>
          <a:p>
            <a:pPr lvl="1"/>
            <a:r>
              <a:rPr lang="en-GB" sz="2400" dirty="0" smtClean="0"/>
              <a:t>whether or not the findings are </a:t>
            </a:r>
            <a:r>
              <a:rPr lang="en-GB" sz="2400" u="sng" dirty="0" smtClean="0"/>
              <a:t>constant</a:t>
            </a:r>
            <a:r>
              <a:rPr lang="en-GB" sz="2400" dirty="0" smtClean="0"/>
              <a:t> and unchanging, and do not depend on what sample is chosen, who the researcher was, or how the questions are interpreted</a:t>
            </a:r>
          </a:p>
          <a:p>
            <a:pPr lvl="1"/>
            <a:r>
              <a:rPr lang="en-GB" sz="2400" dirty="0" smtClean="0"/>
              <a:t>= you can rely on the results to describe the population accurately</a:t>
            </a:r>
          </a:p>
          <a:p>
            <a:r>
              <a:rPr lang="en-GB" sz="2800" b="1" dirty="0" smtClean="0"/>
              <a:t>VALIDITY</a:t>
            </a:r>
          </a:p>
          <a:p>
            <a:pPr lvl="1"/>
            <a:r>
              <a:rPr lang="en-GB" sz="2400" dirty="0" smtClean="0"/>
              <a:t>whether or not the results describe what they say they describe</a:t>
            </a:r>
          </a:p>
          <a:p>
            <a:pPr lvl="1"/>
            <a:r>
              <a:rPr lang="en-GB" sz="2400" dirty="0" smtClean="0"/>
              <a:t>Do the methods used affect the results, and what populations can the results be attributed to?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1172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69932"/>
            <a:ext cx="9920288" cy="1507067"/>
          </a:xfrm>
        </p:spPr>
        <p:txBody>
          <a:bodyPr/>
          <a:lstStyle/>
          <a:p>
            <a:r>
              <a:rPr lang="en-GB" dirty="0" smtClean="0"/>
              <a:t>how to ensure reliability and validity?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03200"/>
            <a:ext cx="11036300" cy="476673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3200" dirty="0" smtClean="0"/>
              <a:t>check the language you’re using in your research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3200" dirty="0" smtClean="0"/>
              <a:t>make sure the language is reliable (not </a:t>
            </a:r>
            <a:r>
              <a:rPr lang="en-GB" sz="3200" u="sng" dirty="0" smtClean="0"/>
              <a:t>ambiguous</a:t>
            </a:r>
            <a:r>
              <a:rPr lang="en-GB" sz="3200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3200" dirty="0" smtClean="0"/>
              <a:t>check the background knowledge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3200" dirty="0" smtClean="0"/>
              <a:t>make sure the results are logical and clearly thought out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3200" dirty="0" smtClean="0"/>
              <a:t>record your results carefully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440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outline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7710488" cy="361526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types and methods of research</a:t>
            </a:r>
          </a:p>
          <a:p>
            <a:r>
              <a:rPr lang="en-GB" sz="3200" dirty="0" smtClean="0"/>
              <a:t>primary, secondary, tertiary sources</a:t>
            </a:r>
          </a:p>
          <a:p>
            <a:r>
              <a:rPr lang="en-GB" sz="3200" dirty="0" smtClean="0"/>
              <a:t>parts of a research document</a:t>
            </a:r>
          </a:p>
          <a:p>
            <a:r>
              <a:rPr lang="en-GB" sz="3200" dirty="0" smtClean="0"/>
              <a:t>reliability and validity</a:t>
            </a:r>
            <a:endParaRPr lang="cs-CZ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0" y="194735"/>
            <a:ext cx="2728912" cy="36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2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69932"/>
            <a:ext cx="8534400" cy="150706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meanings of ‘research’</a:t>
            </a:r>
            <a:endParaRPr lang="cs-CZ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584200"/>
            <a:ext cx="8534400" cy="438573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library research</a:t>
            </a:r>
          </a:p>
          <a:p>
            <a:pPr lvl="1"/>
            <a:r>
              <a:rPr lang="en-GB" sz="2400" dirty="0" smtClean="0"/>
              <a:t>looking at books and articles</a:t>
            </a:r>
          </a:p>
          <a:p>
            <a:pPr lvl="1"/>
            <a:r>
              <a:rPr lang="en-GB" sz="2400" dirty="0" smtClean="0"/>
              <a:t>use the results to form one’s own conclusions</a:t>
            </a:r>
          </a:p>
          <a:p>
            <a:pPr lvl="1"/>
            <a:r>
              <a:rPr lang="en-GB" sz="2400" dirty="0" smtClean="0"/>
              <a:t>e.g. literary studies</a:t>
            </a:r>
          </a:p>
          <a:p>
            <a:r>
              <a:rPr lang="en-GB" sz="2800" dirty="0" smtClean="0"/>
              <a:t>empirical research</a:t>
            </a:r>
          </a:p>
          <a:p>
            <a:pPr lvl="1"/>
            <a:r>
              <a:rPr lang="en-GB" sz="2400" dirty="0" smtClean="0"/>
              <a:t>collecting information ‘in the field’</a:t>
            </a:r>
          </a:p>
          <a:p>
            <a:pPr lvl="1"/>
            <a:r>
              <a:rPr lang="en-GB" sz="2400" dirty="0" smtClean="0"/>
              <a:t>may involve experiments, surveys, interviews…</a:t>
            </a:r>
          </a:p>
          <a:p>
            <a:pPr lvl="1"/>
            <a:r>
              <a:rPr lang="en-GB" sz="2400" dirty="0" smtClean="0"/>
              <a:t>e.g. science, social sciences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246063"/>
            <a:ext cx="2876549" cy="285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40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empirical research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2612" y="456141"/>
            <a:ext cx="6173788" cy="42470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= a way of solving some problem or uncovering information by means of observation and experimentation, as well as reading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56141"/>
            <a:ext cx="4742747" cy="355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22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685800"/>
            <a:ext cx="6548438" cy="3801532"/>
          </a:xfrm>
        </p:spPr>
        <p:txBody>
          <a:bodyPr>
            <a:noAutofit/>
          </a:bodyPr>
          <a:lstStyle/>
          <a:p>
            <a:r>
              <a:rPr lang="en-GB" sz="2800" dirty="0" smtClean="0"/>
              <a:t>OBSERVATION (CASE STUDY)</a:t>
            </a:r>
          </a:p>
          <a:p>
            <a:pPr lvl="1"/>
            <a:r>
              <a:rPr lang="en-GB" sz="2400" dirty="0" smtClean="0"/>
              <a:t>a survey in which factors are observed and recorded without the involvement of the observer</a:t>
            </a:r>
          </a:p>
          <a:p>
            <a:pPr lvl="1"/>
            <a:r>
              <a:rPr lang="en-GB" sz="2400" dirty="0" smtClean="0"/>
              <a:t>the purpose is to find out how things are done</a:t>
            </a:r>
          </a:p>
          <a:p>
            <a:pPr lvl="1"/>
            <a:r>
              <a:rPr lang="en-GB" sz="2400" dirty="0" smtClean="0"/>
              <a:t>e.g. watching a child work out sums; watching a bee send messages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50" y="685800"/>
            <a:ext cx="4762500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54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6707188" cy="3615267"/>
          </a:xfrm>
        </p:spPr>
        <p:txBody>
          <a:bodyPr>
            <a:noAutofit/>
          </a:bodyPr>
          <a:lstStyle/>
          <a:p>
            <a:r>
              <a:rPr lang="en-GB" sz="3200" dirty="0" smtClean="0"/>
              <a:t>SAMPLING</a:t>
            </a:r>
          </a:p>
          <a:p>
            <a:pPr lvl="1"/>
            <a:r>
              <a:rPr lang="en-GB" sz="2400" dirty="0" smtClean="0"/>
              <a:t>representative samples are collected for description and analysis</a:t>
            </a:r>
          </a:p>
          <a:p>
            <a:pPr lvl="1"/>
            <a:r>
              <a:rPr lang="en-GB" sz="2400" dirty="0" smtClean="0"/>
              <a:t>e.g. collecting rock samples from a beach; asking people what kind of tea they drink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0" y="1088495"/>
            <a:ext cx="3810000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80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7000"/>
            <a:ext cx="6973888" cy="4360332"/>
          </a:xfrm>
        </p:spPr>
        <p:txBody>
          <a:bodyPr>
            <a:noAutofit/>
          </a:bodyPr>
          <a:lstStyle/>
          <a:p>
            <a:r>
              <a:rPr lang="en-GB" sz="3600" dirty="0" smtClean="0"/>
              <a:t>EXAMINING RECORDS</a:t>
            </a:r>
          </a:p>
          <a:p>
            <a:pPr lvl="1"/>
            <a:r>
              <a:rPr lang="en-GB" sz="2400" dirty="0" smtClean="0"/>
              <a:t>looking at previously collected information in order to uncover new relationships or descriptions</a:t>
            </a:r>
          </a:p>
          <a:p>
            <a:pPr lvl="1"/>
            <a:r>
              <a:rPr lang="en-GB" sz="2400" dirty="0" smtClean="0"/>
              <a:t>used for e.g. historical descriptions, developmental patterns, forecasting trends</a:t>
            </a:r>
          </a:p>
          <a:p>
            <a:pPr lvl="1"/>
            <a:r>
              <a:rPr lang="en-GB" sz="2400" dirty="0" smtClean="0"/>
              <a:t>it may use e.g. police records, past weather records</a:t>
            </a:r>
            <a:endParaRPr lang="cs-CZ" sz="2400" dirty="0"/>
          </a:p>
        </p:txBody>
      </p:sp>
      <p:sp>
        <p:nvSpPr>
          <p:cNvPr id="4" name="AutoShape 2" descr="https://fedora.digitalcommonwealth.org/fedora/objects/commonwealth-oai:kh04kq97j/datastreams/thumbnail300/cont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012" y="168275"/>
            <a:ext cx="2649022" cy="431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50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575300"/>
            <a:ext cx="8534400" cy="939799"/>
          </a:xfrm>
        </p:spPr>
        <p:txBody>
          <a:bodyPr/>
          <a:lstStyle/>
          <a:p>
            <a:r>
              <a:rPr lang="en-GB" dirty="0" smtClean="0"/>
              <a:t>research methods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2" y="215900"/>
            <a:ext cx="8167688" cy="5359400"/>
          </a:xfrm>
        </p:spPr>
        <p:txBody>
          <a:bodyPr>
            <a:noAutofit/>
          </a:bodyPr>
          <a:lstStyle/>
          <a:p>
            <a:r>
              <a:rPr lang="en-GB" sz="4000" dirty="0" smtClean="0"/>
              <a:t>EXPERIMENTS</a:t>
            </a:r>
          </a:p>
          <a:p>
            <a:pPr lvl="1"/>
            <a:r>
              <a:rPr lang="en-GB" sz="2800" dirty="0" smtClean="0"/>
              <a:t>manipulating different factors (=variables) to see what happens</a:t>
            </a:r>
          </a:p>
          <a:p>
            <a:pPr lvl="1"/>
            <a:r>
              <a:rPr lang="en-GB" sz="2800" dirty="0" smtClean="0"/>
              <a:t>usually at least two representative samples</a:t>
            </a:r>
          </a:p>
          <a:p>
            <a:pPr lvl="2"/>
            <a:r>
              <a:rPr lang="en-GB" sz="2400" dirty="0" smtClean="0"/>
              <a:t>first group = ‘experimental’ group</a:t>
            </a:r>
          </a:p>
          <a:p>
            <a:pPr lvl="2"/>
            <a:r>
              <a:rPr lang="en-GB" sz="2400" dirty="0" smtClean="0"/>
              <a:t>second group = ‘control’ group</a:t>
            </a:r>
          </a:p>
          <a:p>
            <a:pPr lvl="1"/>
            <a:r>
              <a:rPr lang="en-GB" sz="2800" dirty="0" smtClean="0"/>
              <a:t>the two groups are then compared</a:t>
            </a:r>
          </a:p>
          <a:p>
            <a:pPr lvl="1"/>
            <a:r>
              <a:rPr lang="en-GB" sz="2800" dirty="0" smtClean="0"/>
              <a:t>any changes attributed to the experiment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217" y="2730499"/>
            <a:ext cx="4112270" cy="378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02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the samples representative?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1029757"/>
            <a:ext cx="6769100" cy="3615267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the population </a:t>
            </a:r>
            <a:r>
              <a:rPr lang="en-GB" sz="2800" dirty="0" smtClean="0"/>
              <a:t>= the group being studied in a piece of research</a:t>
            </a:r>
          </a:p>
          <a:p>
            <a:r>
              <a:rPr lang="en-GB" sz="2800" b="1" dirty="0" smtClean="0"/>
              <a:t>the sample </a:t>
            </a:r>
            <a:r>
              <a:rPr lang="en-GB" sz="2800" dirty="0" smtClean="0"/>
              <a:t>= the part of population actually investigated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108602"/>
            <a:ext cx="43719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367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433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Slice</vt:lpstr>
      <vt:lpstr>coping with research</vt:lpstr>
      <vt:lpstr>topic outline</vt:lpstr>
      <vt:lpstr>meanings of ‘research’</vt:lpstr>
      <vt:lpstr>empirical research</vt:lpstr>
      <vt:lpstr>research methods</vt:lpstr>
      <vt:lpstr>research methods</vt:lpstr>
      <vt:lpstr>research methods</vt:lpstr>
      <vt:lpstr>research methods</vt:lpstr>
      <vt:lpstr>are the samples representative?</vt:lpstr>
      <vt:lpstr>PRIMARY, SECONDARY OR TERTIARY?</vt:lpstr>
      <vt:lpstr>PRIMARY, SECONDARY OR TERTIARY?</vt:lpstr>
      <vt:lpstr>writing up a research</vt:lpstr>
      <vt:lpstr>PowerPoint Presentation</vt:lpstr>
      <vt:lpstr>PowerPoint Presentation</vt:lpstr>
      <vt:lpstr>reliability and validity</vt:lpstr>
      <vt:lpstr>how to ensure reliability and validity?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 with research</dc:title>
  <dc:creator>Olga</dc:creator>
  <cp:lastModifiedBy>Olga</cp:lastModifiedBy>
  <cp:revision>12</cp:revision>
  <dcterms:created xsi:type="dcterms:W3CDTF">2017-03-28T07:03:48Z</dcterms:created>
  <dcterms:modified xsi:type="dcterms:W3CDTF">2017-03-28T08:27:44Z</dcterms:modified>
</cp:coreProperties>
</file>