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2" autoAdjust="0"/>
    <p:restoredTop sz="94660"/>
  </p:normalViewPr>
  <p:slideViewPr>
    <p:cSldViewPr snapToGrid="0">
      <p:cViewPr varScale="1">
        <p:scale>
          <a:sx n="72" d="100"/>
          <a:sy n="72" d="100"/>
        </p:scale>
        <p:origin x="8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03.04.2017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65747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03.04.2017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92018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03.04.2017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3912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10"/>
          </p:nvPr>
        </p:nvSpPr>
        <p:spPr/>
        <p:txBody>
          <a:bodyPr/>
          <a:lstStyle/>
          <a:p>
            <a:fld id="{0C9DC7D0-E742-4D6A-9B57-CF75C3E770C4}" type="datetimeFigureOut">
              <a:rPr lang="ro-RO" smtClean="0"/>
              <a:t>03.04.2017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169093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DC7D0-E742-4D6A-9B57-CF75C3E770C4}" type="datetimeFigureOut">
              <a:rPr lang="ro-RO" smtClean="0"/>
              <a:t>03.04.2017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52998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Date Placeholder 4"/>
          <p:cNvSpPr>
            <a:spLocks noGrp="1"/>
          </p:cNvSpPr>
          <p:nvPr>
            <p:ph type="dt" sz="half" idx="10"/>
          </p:nvPr>
        </p:nvSpPr>
        <p:spPr/>
        <p:txBody>
          <a:bodyPr/>
          <a:lstStyle/>
          <a:p>
            <a:fld id="{0C9DC7D0-E742-4D6A-9B57-CF75C3E770C4}" type="datetimeFigureOut">
              <a:rPr lang="ro-RO" smtClean="0"/>
              <a:t>03.04.2017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201112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7" name="Date Placeholder 6"/>
          <p:cNvSpPr>
            <a:spLocks noGrp="1"/>
          </p:cNvSpPr>
          <p:nvPr>
            <p:ph type="dt" sz="half" idx="10"/>
          </p:nvPr>
        </p:nvSpPr>
        <p:spPr/>
        <p:txBody>
          <a:bodyPr/>
          <a:lstStyle/>
          <a:p>
            <a:fld id="{0C9DC7D0-E742-4D6A-9B57-CF75C3E770C4}" type="datetimeFigureOut">
              <a:rPr lang="ro-RO" smtClean="0"/>
              <a:t>03.04.2017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46382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o-RO"/>
          </a:p>
        </p:txBody>
      </p:sp>
      <p:sp>
        <p:nvSpPr>
          <p:cNvPr id="3" name="Date Placeholder 2"/>
          <p:cNvSpPr>
            <a:spLocks noGrp="1"/>
          </p:cNvSpPr>
          <p:nvPr>
            <p:ph type="dt" sz="half" idx="10"/>
          </p:nvPr>
        </p:nvSpPr>
        <p:spPr/>
        <p:txBody>
          <a:bodyPr/>
          <a:lstStyle/>
          <a:p>
            <a:fld id="{0C9DC7D0-E742-4D6A-9B57-CF75C3E770C4}" type="datetimeFigureOut">
              <a:rPr lang="ro-RO" smtClean="0"/>
              <a:t>03.04.2017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92618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DC7D0-E742-4D6A-9B57-CF75C3E770C4}" type="datetimeFigureOut">
              <a:rPr lang="ro-RO" smtClean="0"/>
              <a:t>03.04.2017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315657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DC7D0-E742-4D6A-9B57-CF75C3E770C4}" type="datetimeFigureOut">
              <a:rPr lang="ro-RO" smtClean="0"/>
              <a:t>03.04.2017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161184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DC7D0-E742-4D6A-9B57-CF75C3E770C4}" type="datetimeFigureOut">
              <a:rPr lang="ro-RO" smtClean="0"/>
              <a:t>03.04.2017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6CF8053-AC6A-4412-B20D-7E7D0A3E727E}" type="slidenum">
              <a:rPr lang="ro-RO" smtClean="0"/>
              <a:t>‹#›</a:t>
            </a:fld>
            <a:endParaRPr lang="ro-RO"/>
          </a:p>
        </p:txBody>
      </p:sp>
    </p:spTree>
    <p:extLst>
      <p:ext uri="{BB962C8B-B14F-4D97-AF65-F5344CB8AC3E}">
        <p14:creationId xmlns:p14="http://schemas.microsoft.com/office/powerpoint/2010/main" val="254908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DC7D0-E742-4D6A-9B57-CF75C3E770C4}" type="datetimeFigureOut">
              <a:rPr lang="ro-RO" smtClean="0"/>
              <a:t>03.04.2017</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F8053-AC6A-4412-B20D-7E7D0A3E727E}" type="slidenum">
              <a:rPr lang="ro-RO" smtClean="0"/>
              <a:t>‹#›</a:t>
            </a:fld>
            <a:endParaRPr lang="ro-RO"/>
          </a:p>
        </p:txBody>
      </p:sp>
    </p:spTree>
    <p:extLst>
      <p:ext uri="{BB962C8B-B14F-4D97-AF65-F5344CB8AC3E}">
        <p14:creationId xmlns:p14="http://schemas.microsoft.com/office/powerpoint/2010/main" val="350761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648" y="1746906"/>
            <a:ext cx="9144000" cy="2255251"/>
          </a:xfrm>
        </p:spPr>
        <p:txBody>
          <a:bodyPr>
            <a:normAutofit/>
          </a:bodyPr>
          <a:lstStyle/>
          <a:p>
            <a:r>
              <a:rPr lang="cs-CZ" dirty="0" smtClean="0">
                <a:latin typeface="Arial Black" panose="020B0A04020102020204" pitchFamily="34" charset="0"/>
              </a:rPr>
              <a:t>GETTING STARTED ON WRITING</a:t>
            </a:r>
            <a:endParaRPr lang="ro-RO" dirty="0">
              <a:latin typeface="Arial Black" panose="020B0A04020102020204" pitchFamily="34" charset="0"/>
            </a:endParaRPr>
          </a:p>
        </p:txBody>
      </p:sp>
      <p:sp>
        <p:nvSpPr>
          <p:cNvPr id="3" name="Subtitle 2"/>
          <p:cNvSpPr>
            <a:spLocks noGrp="1"/>
          </p:cNvSpPr>
          <p:nvPr>
            <p:ph type="subTitle" idx="1"/>
          </p:nvPr>
        </p:nvSpPr>
        <p:spPr>
          <a:xfrm>
            <a:off x="1537648" y="4532244"/>
            <a:ext cx="9144000" cy="583096"/>
          </a:xfrm>
        </p:spPr>
        <p:txBody>
          <a:bodyPr>
            <a:normAutofit/>
          </a:bodyPr>
          <a:lstStyle/>
          <a:p>
            <a:r>
              <a:rPr lang="cs-CZ" sz="3200" dirty="0" smtClean="0">
                <a:latin typeface="Arial Black" panose="020B0A04020102020204" pitchFamily="34" charset="0"/>
              </a:rPr>
              <a:t>unit 8</a:t>
            </a:r>
            <a:endParaRPr lang="ro-RO" sz="3200" dirty="0">
              <a:ln w="3175">
                <a:solidFill>
                  <a:schemeClr val="tx1"/>
                </a:solidFill>
              </a:ln>
              <a:latin typeface="Arial Black" panose="020B0A04020102020204" pitchFamily="34" charset="0"/>
            </a:endParaRPr>
          </a:p>
        </p:txBody>
      </p:sp>
    </p:spTree>
    <p:extLst>
      <p:ext uri="{BB962C8B-B14F-4D97-AF65-F5344CB8AC3E}">
        <p14:creationId xmlns:p14="http://schemas.microsoft.com/office/powerpoint/2010/main" val="2615683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564"/>
          <a:stretch/>
        </p:blipFill>
        <p:spPr>
          <a:xfrm>
            <a:off x="6374296" y="966981"/>
            <a:ext cx="5724939" cy="3557684"/>
          </a:xfrm>
          <a:prstGeom prst="rect">
            <a:avLst/>
          </a:prstGeom>
        </p:spPr>
      </p:pic>
      <p:sp>
        <p:nvSpPr>
          <p:cNvPr id="2" name="Title 1"/>
          <p:cNvSpPr>
            <a:spLocks noGrp="1"/>
          </p:cNvSpPr>
          <p:nvPr>
            <p:ph type="title"/>
          </p:nvPr>
        </p:nvSpPr>
        <p:spPr/>
        <p:txBody>
          <a:bodyPr/>
          <a:lstStyle/>
          <a:p>
            <a:r>
              <a:rPr lang="cs-CZ" dirty="0" smtClean="0"/>
              <a:t>The process of questioning helps you to...</a:t>
            </a:r>
            <a:endParaRPr lang="cs-CZ" dirty="0"/>
          </a:p>
        </p:txBody>
      </p:sp>
      <p:sp>
        <p:nvSpPr>
          <p:cNvPr id="3" name="Content Placeholder 2"/>
          <p:cNvSpPr>
            <a:spLocks noGrp="1"/>
          </p:cNvSpPr>
          <p:nvPr>
            <p:ph idx="1"/>
          </p:nvPr>
        </p:nvSpPr>
        <p:spPr>
          <a:xfrm>
            <a:off x="838200" y="1690688"/>
            <a:ext cx="10515600" cy="2110270"/>
          </a:xfrm>
        </p:spPr>
        <p:txBody>
          <a:bodyPr/>
          <a:lstStyle/>
          <a:p>
            <a:r>
              <a:rPr lang="cs-CZ" dirty="0" smtClean="0"/>
              <a:t>narrow down your focus</a:t>
            </a:r>
          </a:p>
          <a:p>
            <a:r>
              <a:rPr lang="cs-CZ" dirty="0" smtClean="0"/>
              <a:t>eventually decide on your </a:t>
            </a:r>
            <a:r>
              <a:rPr lang="cs-CZ" b="1" dirty="0" smtClean="0"/>
              <a:t>focus</a:t>
            </a:r>
          </a:p>
          <a:p>
            <a:r>
              <a:rPr lang="cs-CZ" dirty="0" smtClean="0"/>
              <a:t>decide on a </a:t>
            </a:r>
            <a:r>
              <a:rPr lang="cs-CZ" b="1" dirty="0" smtClean="0"/>
              <a:t>position</a:t>
            </a:r>
          </a:p>
          <a:p>
            <a:r>
              <a:rPr lang="cs-CZ" dirty="0" smtClean="0"/>
              <a:t>develop a list of the </a:t>
            </a:r>
            <a:r>
              <a:rPr lang="cs-CZ" b="1" dirty="0" smtClean="0"/>
              <a:t>main aspects </a:t>
            </a:r>
            <a:r>
              <a:rPr lang="cs-CZ" dirty="0" smtClean="0"/>
              <a:t>of your topic</a:t>
            </a:r>
            <a:endParaRPr lang="cs-CZ" dirty="0"/>
          </a:p>
        </p:txBody>
      </p:sp>
      <p:sp>
        <p:nvSpPr>
          <p:cNvPr id="5" name="Content Placeholder 2"/>
          <p:cNvSpPr txBox="1">
            <a:spLocks/>
          </p:cNvSpPr>
          <p:nvPr/>
        </p:nvSpPr>
        <p:spPr>
          <a:xfrm>
            <a:off x="838200" y="4334497"/>
            <a:ext cx="10515600" cy="2110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The questions will probably be to do with:</a:t>
            </a:r>
          </a:p>
          <a:p>
            <a:pPr lvl="1"/>
            <a:r>
              <a:rPr lang="cs-CZ" dirty="0" smtClean="0"/>
              <a:t>the criteria for the writing assignment</a:t>
            </a:r>
          </a:p>
          <a:p>
            <a:pPr lvl="1"/>
            <a:r>
              <a:rPr lang="cs-CZ" dirty="0" smtClean="0"/>
              <a:t>the focus or position</a:t>
            </a:r>
          </a:p>
          <a:p>
            <a:pPr lvl="1"/>
            <a:r>
              <a:rPr lang="cs-CZ" dirty="0" smtClean="0"/>
              <a:t>the information you need to develop your focus</a:t>
            </a:r>
            <a:endParaRPr lang="cs-CZ" dirty="0"/>
          </a:p>
        </p:txBody>
      </p:sp>
    </p:spTree>
    <p:extLst>
      <p:ext uri="{BB962C8B-B14F-4D97-AF65-F5344CB8AC3E}">
        <p14:creationId xmlns:p14="http://schemas.microsoft.com/office/powerpoint/2010/main" val="106479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0" y="119270"/>
            <a:ext cx="9501809" cy="2093843"/>
          </a:xfrm>
        </p:spPr>
        <p:txBody>
          <a:bodyPr>
            <a:normAutofit/>
          </a:bodyPr>
          <a:lstStyle/>
          <a:p>
            <a:r>
              <a:rPr lang="cs-CZ" dirty="0" smtClean="0"/>
              <a:t>Choose </a:t>
            </a:r>
            <a:r>
              <a:rPr lang="cs-CZ" b="1" dirty="0" smtClean="0"/>
              <a:t>one</a:t>
            </a:r>
            <a:r>
              <a:rPr lang="cs-CZ" dirty="0" smtClean="0"/>
              <a:t> of the three topics we have discussed, do a basic </a:t>
            </a:r>
            <a:r>
              <a:rPr lang="cs-CZ" b="1" dirty="0" smtClean="0"/>
              <a:t>research</a:t>
            </a:r>
            <a:r>
              <a:rPr lang="cs-CZ" dirty="0" smtClean="0"/>
              <a:t> and write </a:t>
            </a:r>
            <a:r>
              <a:rPr lang="cs-CZ" b="1" dirty="0" smtClean="0"/>
              <a:t>a short, structured essay </a:t>
            </a:r>
            <a:r>
              <a:rPr lang="cs-CZ" dirty="0" smtClean="0"/>
              <a:t>(min. 200 words)</a:t>
            </a:r>
            <a:endParaRPr lang="cs-CZ" dirty="0"/>
          </a:p>
        </p:txBody>
      </p:sp>
      <p:sp>
        <p:nvSpPr>
          <p:cNvPr id="4" name="Content Placeholder 2"/>
          <p:cNvSpPr>
            <a:spLocks noGrp="1"/>
          </p:cNvSpPr>
          <p:nvPr>
            <p:ph idx="1"/>
          </p:nvPr>
        </p:nvSpPr>
        <p:spPr>
          <a:xfrm>
            <a:off x="251790" y="2584173"/>
            <a:ext cx="11688417" cy="2464905"/>
          </a:xfrm>
        </p:spPr>
        <p:txBody>
          <a:bodyPr>
            <a:noAutofit/>
          </a:bodyPr>
          <a:lstStyle/>
          <a:p>
            <a:pPr marL="914400" lvl="1" indent="-457200">
              <a:lnSpc>
                <a:spcPct val="150000"/>
              </a:lnSpc>
              <a:buFont typeface="+mj-lt"/>
              <a:buAutoNum type="arabicPeriod"/>
            </a:pPr>
            <a:r>
              <a:rPr lang="cs-CZ" sz="2800" dirty="0" smtClean="0"/>
              <a:t>Evaluate the effects of deforestation on the economies of Southeast Asia</a:t>
            </a:r>
          </a:p>
          <a:p>
            <a:pPr marL="914400" lvl="1" indent="-457200">
              <a:lnSpc>
                <a:spcPct val="150000"/>
              </a:lnSpc>
              <a:buFont typeface="+mj-lt"/>
              <a:buAutoNum type="arabicPeriod"/>
            </a:pPr>
            <a:r>
              <a:rPr lang="cs-CZ" sz="2800" dirty="0" smtClean="0"/>
              <a:t>Examine the view that nations get the governments they deserve.</a:t>
            </a:r>
          </a:p>
          <a:p>
            <a:pPr marL="914400" lvl="1" indent="-457200">
              <a:lnSpc>
                <a:spcPct val="150000"/>
              </a:lnSpc>
              <a:buFont typeface="+mj-lt"/>
              <a:buAutoNum type="arabicPeriod"/>
            </a:pPr>
            <a:r>
              <a:rPr lang="cs-CZ" sz="2800" dirty="0" smtClean="0"/>
              <a:t>Outline the role of women in the developing world.</a:t>
            </a:r>
            <a:endParaRPr lang="cs-CZ"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6365" y="119270"/>
            <a:ext cx="2093843" cy="2093843"/>
          </a:xfrm>
          <a:prstGeom prst="rect">
            <a:avLst/>
          </a:prstGeom>
        </p:spPr>
      </p:pic>
      <p:sp>
        <p:nvSpPr>
          <p:cNvPr id="6" name="Content Placeholder 2"/>
          <p:cNvSpPr txBox="1">
            <a:spLocks/>
          </p:cNvSpPr>
          <p:nvPr/>
        </p:nvSpPr>
        <p:spPr>
          <a:xfrm>
            <a:off x="251791" y="5208104"/>
            <a:ext cx="11688417" cy="1278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None/>
            </a:pPr>
            <a:r>
              <a:rPr lang="cs-CZ" b="1" dirty="0" smtClean="0"/>
              <a:t>Note</a:t>
            </a:r>
            <a:r>
              <a:rPr lang="cs-CZ" dirty="0" smtClean="0"/>
              <a:t>: This is a practice for another homework essay you will be assigned next week, and which will form part of exam evaluation. If two essays are the same (i.e. one student copies another student‘s work), both are failed.</a:t>
            </a:r>
          </a:p>
        </p:txBody>
      </p:sp>
    </p:spTree>
    <p:extLst>
      <p:ext uri="{BB962C8B-B14F-4D97-AF65-F5344CB8AC3E}">
        <p14:creationId xmlns:p14="http://schemas.microsoft.com/office/powerpoint/2010/main" val="284784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What are we going to talk about today?</a:t>
            </a:r>
            <a:endParaRPr lang="cs-CZ" dirty="0"/>
          </a:p>
        </p:txBody>
      </p:sp>
      <p:sp>
        <p:nvSpPr>
          <p:cNvPr id="3" name="Content Placeholder 2"/>
          <p:cNvSpPr>
            <a:spLocks noGrp="1"/>
          </p:cNvSpPr>
          <p:nvPr>
            <p:ph idx="1"/>
          </p:nvPr>
        </p:nvSpPr>
        <p:spPr/>
        <p:txBody>
          <a:bodyPr>
            <a:normAutofit/>
          </a:bodyPr>
          <a:lstStyle/>
          <a:p>
            <a:r>
              <a:rPr lang="cs-CZ" sz="4000" dirty="0" smtClean="0"/>
              <a:t>writing as a process</a:t>
            </a:r>
          </a:p>
          <a:p>
            <a:r>
              <a:rPr lang="cs-CZ" sz="4000" dirty="0" smtClean="0"/>
              <a:t>the stages of this process</a:t>
            </a:r>
          </a:p>
          <a:p>
            <a:r>
              <a:rPr lang="cs-CZ" sz="4000" dirty="0" smtClean="0"/>
              <a:t>writing basics</a:t>
            </a:r>
          </a:p>
          <a:p>
            <a:r>
              <a:rPr lang="cs-CZ" sz="4000" dirty="0" smtClean="0"/>
              <a:t>getting started on writing</a:t>
            </a:r>
          </a:p>
          <a:p>
            <a:r>
              <a:rPr lang="cs-CZ" sz="4000" dirty="0" smtClean="0"/>
              <a:t>essay planning</a:t>
            </a:r>
          </a:p>
          <a:p>
            <a:r>
              <a:rPr lang="cs-CZ" sz="4000" dirty="0" smtClean="0"/>
              <a:t>tips</a:t>
            </a:r>
            <a:endParaRPr lang="cs-CZ" sz="4000" dirty="0"/>
          </a:p>
        </p:txBody>
      </p:sp>
      <p:pic>
        <p:nvPicPr>
          <p:cNvPr id="4" name="Picture 3"/>
          <p:cNvPicPr>
            <a:picLocks noChangeAspect="1"/>
          </p:cNvPicPr>
          <p:nvPr/>
        </p:nvPicPr>
        <p:blipFill>
          <a:blip r:embed="rId2"/>
          <a:stretch>
            <a:fillRect/>
          </a:stretch>
        </p:blipFill>
        <p:spPr>
          <a:xfrm rot="20293535">
            <a:off x="7011099" y="2234958"/>
            <a:ext cx="4762500" cy="3171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5418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You as a writer</a:t>
            </a:r>
            <a:endParaRPr lang="cs-CZ" dirty="0"/>
          </a:p>
        </p:txBody>
      </p:sp>
      <p:sp>
        <p:nvSpPr>
          <p:cNvPr id="3" name="Content Placeholder 2"/>
          <p:cNvSpPr>
            <a:spLocks noGrp="1"/>
          </p:cNvSpPr>
          <p:nvPr>
            <p:ph idx="1"/>
          </p:nvPr>
        </p:nvSpPr>
        <p:spPr>
          <a:xfrm>
            <a:off x="838200" y="1825625"/>
            <a:ext cx="6370983" cy="4351338"/>
          </a:xfrm>
        </p:spPr>
        <p:txBody>
          <a:bodyPr/>
          <a:lstStyle/>
          <a:p>
            <a:r>
              <a:rPr lang="cs-CZ" dirty="0" smtClean="0"/>
              <a:t>YOU are the most important element of your writing</a:t>
            </a:r>
          </a:p>
          <a:p>
            <a:r>
              <a:rPr lang="cs-CZ" dirty="0" smtClean="0"/>
              <a:t>what you know and what attitude you have to writing will have a strong effect on how you write</a:t>
            </a:r>
          </a:p>
          <a:p>
            <a:r>
              <a:rPr lang="cs-CZ" dirty="0" smtClean="0"/>
              <a:t>you have to know yourself as a writer to be successful at writing</a:t>
            </a:r>
          </a:p>
          <a:p>
            <a:pPr lvl="1"/>
            <a:r>
              <a:rPr lang="cs-CZ" dirty="0" smtClean="0"/>
              <a:t>study types</a:t>
            </a:r>
          </a:p>
          <a:p>
            <a:pPr lvl="1"/>
            <a:r>
              <a:rPr lang="cs-CZ" smtClean="0"/>
              <a:t>preferences (day/night, long sessions/a lot of breaks...)</a:t>
            </a:r>
            <a:endParaRPr lang="cs-CZ" dirty="0"/>
          </a:p>
        </p:txBody>
      </p:sp>
      <p:pic>
        <p:nvPicPr>
          <p:cNvPr id="4" name="Picture 3"/>
          <p:cNvPicPr>
            <a:picLocks noChangeAspect="1"/>
          </p:cNvPicPr>
          <p:nvPr/>
        </p:nvPicPr>
        <p:blipFill>
          <a:blip r:embed="rId2"/>
          <a:stretch>
            <a:fillRect/>
          </a:stretch>
        </p:blipFill>
        <p:spPr>
          <a:xfrm rot="1832233">
            <a:off x="7423830" y="1860574"/>
            <a:ext cx="4939443" cy="32896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3900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06009" cy="5346562"/>
          </a:xfrm>
        </p:spPr>
        <p:txBody>
          <a:bodyPr/>
          <a:lstStyle/>
          <a:p>
            <a:r>
              <a:rPr lang="cs-CZ" dirty="0" smtClean="0"/>
              <a:t>Choose the </a:t>
            </a:r>
            <a:r>
              <a:rPr lang="cs-CZ" b="1" dirty="0" smtClean="0"/>
              <a:t>ten</a:t>
            </a:r>
            <a:r>
              <a:rPr lang="cs-CZ" dirty="0" smtClean="0"/>
              <a:t> most important academic writing skills</a:t>
            </a:r>
            <a:br>
              <a:rPr lang="cs-CZ" dirty="0" smtClean="0"/>
            </a:br>
            <a:r>
              <a:rPr lang="cs-CZ" dirty="0"/>
              <a:t/>
            </a:r>
            <a:br>
              <a:rPr lang="cs-CZ" dirty="0"/>
            </a:br>
            <a:r>
              <a:rPr lang="cs-CZ" dirty="0" smtClean="0"/>
              <a:t>(list on p. 91)</a:t>
            </a:r>
            <a:endParaRPr lang="cs-CZ" dirty="0"/>
          </a:p>
        </p:txBody>
      </p:sp>
      <p:pic>
        <p:nvPicPr>
          <p:cNvPr id="4" name="Picture 3"/>
          <p:cNvPicPr>
            <a:picLocks noChangeAspect="1"/>
          </p:cNvPicPr>
          <p:nvPr/>
        </p:nvPicPr>
        <p:blipFill>
          <a:blip r:embed="rId2"/>
          <a:stretch>
            <a:fillRect/>
          </a:stretch>
        </p:blipFill>
        <p:spPr>
          <a:xfrm>
            <a:off x="6559826" y="132522"/>
            <a:ext cx="4367007" cy="6558338"/>
          </a:xfrm>
          <a:prstGeom prst="rect">
            <a:avLst/>
          </a:prstGeom>
        </p:spPr>
      </p:pic>
    </p:spTree>
    <p:extLst>
      <p:ext uri="{BB962C8B-B14F-4D97-AF65-F5344CB8AC3E}">
        <p14:creationId xmlns:p14="http://schemas.microsoft.com/office/powerpoint/2010/main" val="122401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cs-CZ" dirty="0" smtClean="0"/>
              <a:t>With your friends, put together a list of </a:t>
            </a:r>
            <a:r>
              <a:rPr lang="cs-CZ" b="1" dirty="0" smtClean="0"/>
              <a:t>five</a:t>
            </a:r>
            <a:r>
              <a:rPr lang="cs-CZ" dirty="0" smtClean="0"/>
              <a:t> tips that can help you improve your writing</a:t>
            </a:r>
            <a:endParaRPr lang="cs-CZ" dirty="0"/>
          </a:p>
        </p:txBody>
      </p:sp>
      <p:sp>
        <p:nvSpPr>
          <p:cNvPr id="3" name="Content Placeholder 2"/>
          <p:cNvSpPr>
            <a:spLocks noGrp="1"/>
          </p:cNvSpPr>
          <p:nvPr>
            <p:ph idx="1"/>
          </p:nvPr>
        </p:nvSpPr>
        <p:spPr>
          <a:xfrm>
            <a:off x="838200" y="2398643"/>
            <a:ext cx="4833730" cy="3778320"/>
          </a:xfrm>
        </p:spPr>
        <p:txBody>
          <a:bodyPr>
            <a:normAutofit/>
          </a:bodyPr>
          <a:lstStyle/>
          <a:p>
            <a:r>
              <a:rPr lang="cs-CZ" sz="4000" dirty="0" smtClean="0"/>
              <a:t>you can consider</a:t>
            </a:r>
          </a:p>
          <a:p>
            <a:pPr lvl="1"/>
            <a:r>
              <a:rPr lang="cs-CZ" sz="3600" dirty="0" smtClean="0"/>
              <a:t>consulting others</a:t>
            </a:r>
          </a:p>
          <a:p>
            <a:pPr lvl="1"/>
            <a:r>
              <a:rPr lang="cs-CZ" sz="3600" dirty="0" smtClean="0"/>
              <a:t>getting feedback</a:t>
            </a:r>
          </a:p>
          <a:p>
            <a:pPr lvl="1"/>
            <a:r>
              <a:rPr lang="cs-CZ" sz="3600" dirty="0" smtClean="0"/>
              <a:t>goals</a:t>
            </a:r>
          </a:p>
          <a:p>
            <a:pPr lvl="1"/>
            <a:r>
              <a:rPr lang="cs-CZ" sz="3600" dirty="0" smtClean="0"/>
              <a:t>attitude</a:t>
            </a:r>
          </a:p>
          <a:p>
            <a:pPr lvl="1"/>
            <a:r>
              <a:rPr lang="cs-CZ" sz="3600" dirty="0" smtClean="0"/>
              <a:t>writing habits ...</a:t>
            </a:r>
          </a:p>
        </p:txBody>
      </p:sp>
      <p:pic>
        <p:nvPicPr>
          <p:cNvPr id="5" name="Picture 4"/>
          <p:cNvPicPr>
            <a:picLocks noChangeAspect="1"/>
          </p:cNvPicPr>
          <p:nvPr/>
        </p:nvPicPr>
        <p:blipFill>
          <a:blip r:embed="rId2"/>
          <a:stretch>
            <a:fillRect/>
          </a:stretch>
        </p:blipFill>
        <p:spPr>
          <a:xfrm rot="20585755">
            <a:off x="5615156" y="2797405"/>
            <a:ext cx="5754435" cy="298079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355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9362"/>
          </a:xfrm>
        </p:spPr>
        <p:txBody>
          <a:bodyPr/>
          <a:lstStyle/>
          <a:p>
            <a:r>
              <a:rPr lang="cs-CZ" dirty="0" smtClean="0"/>
              <a:t>Establishing your focus</a:t>
            </a:r>
            <a:endParaRPr lang="cs-CZ" dirty="0"/>
          </a:p>
        </p:txBody>
      </p:sp>
      <p:sp>
        <p:nvSpPr>
          <p:cNvPr id="3" name="Content Placeholder 2"/>
          <p:cNvSpPr>
            <a:spLocks noGrp="1"/>
          </p:cNvSpPr>
          <p:nvPr>
            <p:ph idx="1"/>
          </p:nvPr>
        </p:nvSpPr>
        <p:spPr>
          <a:xfrm>
            <a:off x="838200" y="1590261"/>
            <a:ext cx="6702287" cy="5115338"/>
          </a:xfrm>
        </p:spPr>
        <p:txBody>
          <a:bodyPr>
            <a:normAutofit/>
          </a:bodyPr>
          <a:lstStyle/>
          <a:p>
            <a:r>
              <a:rPr lang="cs-CZ" dirty="0" smtClean="0"/>
              <a:t>the general topic of an essay is set by the teacher BUT the focus is up to you!</a:t>
            </a:r>
          </a:p>
          <a:p>
            <a:r>
              <a:rPr lang="cs-CZ" dirty="0" smtClean="0"/>
              <a:t>no single correct response</a:t>
            </a:r>
          </a:p>
          <a:p>
            <a:r>
              <a:rPr lang="cs-CZ" dirty="0" smtClean="0"/>
              <a:t>be creative</a:t>
            </a:r>
          </a:p>
          <a:p>
            <a:r>
              <a:rPr lang="cs-CZ" dirty="0" smtClean="0"/>
              <a:t>express your point of view</a:t>
            </a:r>
          </a:p>
          <a:p>
            <a:endParaRPr lang="cs-CZ" dirty="0" smtClean="0"/>
          </a:p>
          <a:p>
            <a:endParaRPr lang="cs-CZ" dirty="0"/>
          </a:p>
          <a:p>
            <a:endParaRPr lang="cs-CZ" dirty="0" smtClean="0"/>
          </a:p>
          <a:p>
            <a:r>
              <a:rPr lang="cs-CZ" dirty="0" smtClean="0"/>
              <a:t>DO NOT write mechanically</a:t>
            </a:r>
          </a:p>
          <a:p>
            <a:r>
              <a:rPr lang="cs-CZ" dirty="0" smtClean="0"/>
              <a:t>DO NOT be too general</a:t>
            </a:r>
            <a:endParaRPr lang="cs-CZ" dirty="0"/>
          </a:p>
        </p:txBody>
      </p:sp>
      <p:pic>
        <p:nvPicPr>
          <p:cNvPr id="4" name="Picture 3"/>
          <p:cNvPicPr>
            <a:picLocks noChangeAspect="1"/>
          </p:cNvPicPr>
          <p:nvPr/>
        </p:nvPicPr>
        <p:blipFill>
          <a:blip r:embed="rId2"/>
          <a:stretch>
            <a:fillRect/>
          </a:stretch>
        </p:blipFill>
        <p:spPr>
          <a:xfrm>
            <a:off x="6665895" y="2411896"/>
            <a:ext cx="5151731" cy="40698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66204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05797"/>
          </a:xfrm>
        </p:spPr>
        <p:txBody>
          <a:bodyPr>
            <a:normAutofit fontScale="90000"/>
          </a:bodyPr>
          <a:lstStyle/>
          <a:p>
            <a:r>
              <a:rPr lang="cs-CZ" dirty="0" smtClean="0"/>
              <a:t>Make sure you </a:t>
            </a:r>
            <a:r>
              <a:rPr lang="cs-CZ" b="1" dirty="0" smtClean="0"/>
              <a:t>understand key words in the title </a:t>
            </a:r>
            <a:r>
              <a:rPr lang="cs-CZ" dirty="0" smtClean="0"/>
              <a:t>or the essay question – they may determine the way in which you should </a:t>
            </a:r>
            <a:r>
              <a:rPr lang="cs-CZ" b="1" dirty="0" smtClean="0"/>
              <a:t>approach the topic</a:t>
            </a:r>
            <a:r>
              <a:rPr lang="cs-CZ" dirty="0" smtClean="0"/>
              <a:t>!</a:t>
            </a:r>
            <a:endParaRPr lang="cs-CZ" dirty="0"/>
          </a:p>
        </p:txBody>
      </p:sp>
      <p:sp>
        <p:nvSpPr>
          <p:cNvPr id="3" name="Content Placeholder 2"/>
          <p:cNvSpPr>
            <a:spLocks noGrp="1"/>
          </p:cNvSpPr>
          <p:nvPr>
            <p:ph idx="1"/>
          </p:nvPr>
        </p:nvSpPr>
        <p:spPr>
          <a:xfrm>
            <a:off x="838200" y="3180522"/>
            <a:ext cx="7073348" cy="1802296"/>
          </a:xfrm>
        </p:spPr>
        <p:txBody>
          <a:bodyPr>
            <a:normAutofit/>
          </a:bodyPr>
          <a:lstStyle/>
          <a:p>
            <a:r>
              <a:rPr lang="cs-CZ" sz="3600" dirty="0" smtClean="0"/>
              <a:t>see the difference:</a:t>
            </a:r>
          </a:p>
          <a:p>
            <a:pPr lvl="1"/>
            <a:r>
              <a:rPr lang="cs-CZ" sz="3200" dirty="0" smtClean="0"/>
              <a:t>Compare the results of this research.</a:t>
            </a:r>
          </a:p>
          <a:p>
            <a:pPr lvl="1"/>
            <a:r>
              <a:rPr lang="cs-CZ" sz="3200" dirty="0" smtClean="0"/>
              <a:t>Analyse the results of this research.</a:t>
            </a:r>
            <a:endParaRPr lang="cs-CZ" sz="3200" dirty="0"/>
          </a:p>
        </p:txBody>
      </p:sp>
      <p:pic>
        <p:nvPicPr>
          <p:cNvPr id="4" name="Picture 3"/>
          <p:cNvPicPr>
            <a:picLocks noChangeAspect="1"/>
          </p:cNvPicPr>
          <p:nvPr/>
        </p:nvPicPr>
        <p:blipFill rotWithShape="1">
          <a:blip r:embed="rId2"/>
          <a:srcRect l="6852" b="9931"/>
          <a:stretch/>
        </p:blipFill>
        <p:spPr>
          <a:xfrm>
            <a:off x="7164327" y="2570922"/>
            <a:ext cx="4189473" cy="4051023"/>
          </a:xfrm>
          <a:prstGeom prst="rect">
            <a:avLst/>
          </a:prstGeom>
        </p:spPr>
      </p:pic>
    </p:spTree>
    <p:extLst>
      <p:ext uri="{BB962C8B-B14F-4D97-AF65-F5344CB8AC3E}">
        <p14:creationId xmlns:p14="http://schemas.microsoft.com/office/powerpoint/2010/main" val="354251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98562"/>
          </a:xfrm>
        </p:spPr>
        <p:txBody>
          <a:bodyPr>
            <a:normAutofit/>
          </a:bodyPr>
          <a:lstStyle/>
          <a:p>
            <a:r>
              <a:rPr lang="cs-CZ" dirty="0" smtClean="0"/>
              <a:t>These words are usually found in the titles of academic writing assingments.</a:t>
            </a:r>
            <a:br>
              <a:rPr lang="cs-CZ" dirty="0" smtClean="0"/>
            </a:br>
            <a:r>
              <a:rPr lang="cs-CZ" dirty="0" smtClean="0"/>
              <a:t>Match them with their meanings.</a:t>
            </a:r>
            <a:endParaRPr lang="cs-CZ" dirty="0"/>
          </a:p>
        </p:txBody>
      </p:sp>
      <p:sp>
        <p:nvSpPr>
          <p:cNvPr id="4" name="Content Placeholder 2"/>
          <p:cNvSpPr>
            <a:spLocks noGrp="1"/>
          </p:cNvSpPr>
          <p:nvPr>
            <p:ph idx="1"/>
          </p:nvPr>
        </p:nvSpPr>
        <p:spPr>
          <a:xfrm>
            <a:off x="1550504" y="2796209"/>
            <a:ext cx="9803296" cy="3670851"/>
          </a:xfrm>
        </p:spPr>
        <p:txBody>
          <a:bodyPr numCol="2">
            <a:normAutofit fontScale="85000" lnSpcReduction="20000"/>
          </a:bodyPr>
          <a:lstStyle/>
          <a:p>
            <a:r>
              <a:rPr lang="cs-CZ" sz="3600" dirty="0" smtClean="0"/>
              <a:t>account for</a:t>
            </a:r>
          </a:p>
          <a:p>
            <a:r>
              <a:rPr lang="cs-CZ" sz="3600" dirty="0" smtClean="0"/>
              <a:t>analyse</a:t>
            </a:r>
          </a:p>
          <a:p>
            <a:r>
              <a:rPr lang="cs-CZ" sz="3600" dirty="0" smtClean="0"/>
              <a:t>argue</a:t>
            </a:r>
          </a:p>
          <a:p>
            <a:r>
              <a:rPr lang="cs-CZ" sz="3600" dirty="0" smtClean="0"/>
              <a:t>compare</a:t>
            </a:r>
          </a:p>
          <a:p>
            <a:r>
              <a:rPr lang="cs-CZ" sz="3600" dirty="0" smtClean="0"/>
              <a:t>criticise</a:t>
            </a:r>
          </a:p>
          <a:p>
            <a:r>
              <a:rPr lang="cs-CZ" sz="3600" dirty="0" smtClean="0"/>
              <a:t>define</a:t>
            </a:r>
          </a:p>
          <a:p>
            <a:r>
              <a:rPr lang="cs-CZ" sz="3600" dirty="0" smtClean="0"/>
              <a:t>discuss</a:t>
            </a:r>
          </a:p>
          <a:p>
            <a:r>
              <a:rPr lang="cs-CZ" sz="3600" dirty="0" smtClean="0"/>
              <a:t>evaluate</a:t>
            </a:r>
          </a:p>
          <a:p>
            <a:r>
              <a:rPr lang="cs-CZ" sz="3600" dirty="0" smtClean="0"/>
              <a:t>examine</a:t>
            </a:r>
          </a:p>
          <a:p>
            <a:r>
              <a:rPr lang="cs-CZ" sz="3600" dirty="0" smtClean="0"/>
              <a:t>illustrate</a:t>
            </a:r>
          </a:p>
          <a:p>
            <a:r>
              <a:rPr lang="cs-CZ" sz="3600" dirty="0" smtClean="0"/>
              <a:t>interpret</a:t>
            </a:r>
          </a:p>
          <a:p>
            <a:r>
              <a:rPr lang="cs-CZ" sz="3600" dirty="0" smtClean="0"/>
              <a:t>justify</a:t>
            </a:r>
          </a:p>
          <a:p>
            <a:r>
              <a:rPr lang="cs-CZ" sz="3600" dirty="0" smtClean="0"/>
              <a:t>outline</a:t>
            </a:r>
          </a:p>
          <a:p>
            <a:r>
              <a:rPr lang="cs-CZ" sz="3600" dirty="0" smtClean="0"/>
              <a:t>review</a:t>
            </a:r>
          </a:p>
          <a:p>
            <a:r>
              <a:rPr lang="cs-CZ" sz="3600" dirty="0" smtClean="0"/>
              <a:t>summarise</a:t>
            </a:r>
          </a:p>
          <a:p>
            <a:r>
              <a:rPr lang="cs-CZ" sz="3600" dirty="0" smtClean="0"/>
              <a:t>trace</a:t>
            </a:r>
            <a:endParaRPr lang="cs-CZ" sz="3200" dirty="0"/>
          </a:p>
        </p:txBody>
      </p:sp>
    </p:spTree>
    <p:extLst>
      <p:ext uri="{BB962C8B-B14F-4D97-AF65-F5344CB8AC3E}">
        <p14:creationId xmlns:p14="http://schemas.microsoft.com/office/powerpoint/2010/main" val="400746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Ask </a:t>
            </a:r>
            <a:r>
              <a:rPr lang="cs-CZ" b="1" dirty="0" smtClean="0"/>
              <a:t>questions</a:t>
            </a:r>
            <a:r>
              <a:rPr lang="cs-CZ" dirty="0" smtClean="0"/>
              <a:t> about the essay questions!</a:t>
            </a:r>
            <a:endParaRPr lang="cs-CZ" dirty="0"/>
          </a:p>
        </p:txBody>
      </p:sp>
      <p:sp>
        <p:nvSpPr>
          <p:cNvPr id="3" name="Content Placeholder 2"/>
          <p:cNvSpPr>
            <a:spLocks noGrp="1"/>
          </p:cNvSpPr>
          <p:nvPr>
            <p:ph idx="1"/>
          </p:nvPr>
        </p:nvSpPr>
        <p:spPr>
          <a:xfrm>
            <a:off x="251791" y="2247279"/>
            <a:ext cx="11688417" cy="3861973"/>
          </a:xfrm>
        </p:spPr>
        <p:txBody>
          <a:bodyPr>
            <a:noAutofit/>
          </a:bodyPr>
          <a:lstStyle/>
          <a:p>
            <a:pPr>
              <a:lnSpc>
                <a:spcPct val="150000"/>
              </a:lnSpc>
            </a:pPr>
            <a:r>
              <a:rPr lang="cs-CZ" sz="3200" dirty="0" smtClean="0"/>
              <a:t>What questions could you ask in order to start focusing on these writing topics?</a:t>
            </a:r>
          </a:p>
          <a:p>
            <a:pPr marL="914400" lvl="1" indent="-457200">
              <a:lnSpc>
                <a:spcPct val="150000"/>
              </a:lnSpc>
              <a:buFont typeface="+mj-lt"/>
              <a:buAutoNum type="arabicPeriod"/>
            </a:pPr>
            <a:r>
              <a:rPr lang="cs-CZ" sz="2800" dirty="0" smtClean="0"/>
              <a:t>Evaluate the effects of deforestation on the economies of Southeast Asia</a:t>
            </a:r>
          </a:p>
          <a:p>
            <a:pPr marL="914400" lvl="1" indent="-457200">
              <a:lnSpc>
                <a:spcPct val="150000"/>
              </a:lnSpc>
              <a:buFont typeface="+mj-lt"/>
              <a:buAutoNum type="arabicPeriod"/>
            </a:pPr>
            <a:r>
              <a:rPr lang="cs-CZ" sz="2800" dirty="0" smtClean="0"/>
              <a:t>Examine the view that nations get the governments they deserve.</a:t>
            </a:r>
          </a:p>
          <a:p>
            <a:pPr marL="914400" lvl="1" indent="-457200">
              <a:lnSpc>
                <a:spcPct val="150000"/>
              </a:lnSpc>
              <a:buFont typeface="+mj-lt"/>
              <a:buAutoNum type="arabicPeriod"/>
            </a:pPr>
            <a:r>
              <a:rPr lang="cs-CZ" sz="2800" dirty="0" smtClean="0"/>
              <a:t>Outline the role of women in the developing world.</a:t>
            </a:r>
            <a:endParaRPr lang="cs-CZ" sz="2800" dirty="0"/>
          </a:p>
        </p:txBody>
      </p:sp>
    </p:spTree>
    <p:extLst>
      <p:ext uri="{BB962C8B-B14F-4D97-AF65-F5344CB8AC3E}">
        <p14:creationId xmlns:p14="http://schemas.microsoft.com/office/powerpoint/2010/main" val="737620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462</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GETTING STARTED ON WRITING</vt:lpstr>
      <vt:lpstr>What are we going to talk about today?</vt:lpstr>
      <vt:lpstr>You as a writer</vt:lpstr>
      <vt:lpstr>Choose the ten most important academic writing skills  (list on p. 91)</vt:lpstr>
      <vt:lpstr>With your friends, put together a list of five tips that can help you improve your writing</vt:lpstr>
      <vt:lpstr>Establishing your focus</vt:lpstr>
      <vt:lpstr>Make sure you understand key words in the title or the essay question – they may determine the way in which you should approach the topic!</vt:lpstr>
      <vt:lpstr>These words are usually found in the titles of academic writing assingments. Match them with their meanings.</vt:lpstr>
      <vt:lpstr>Ask questions about the essay questions!</vt:lpstr>
      <vt:lpstr>The process of questioning helps you to...</vt:lpstr>
      <vt:lpstr>Choose one of the three topics we have discussed, do a basic research and write a short, structured essay (min. 200 words)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Dumitrache</dc:creator>
  <cp:lastModifiedBy>Olga</cp:lastModifiedBy>
  <cp:revision>80</cp:revision>
  <dcterms:created xsi:type="dcterms:W3CDTF">2016-10-02T22:05:53Z</dcterms:created>
  <dcterms:modified xsi:type="dcterms:W3CDTF">2017-04-03T14:08:26Z</dcterms:modified>
</cp:coreProperties>
</file>