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7" r:id="rId5"/>
    <p:sldId id="268" r:id="rId6"/>
    <p:sldId id="264" r:id="rId7"/>
    <p:sldId id="263" r:id="rId8"/>
    <p:sldId id="258" r:id="rId9"/>
    <p:sldId id="260" r:id="rId10"/>
    <p:sldId id="265" r:id="rId11"/>
    <p:sldId id="266" r:id="rId12"/>
    <p:sldId id="259" r:id="rId13"/>
    <p:sldId id="269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>
      <p:cViewPr varScale="1">
        <p:scale>
          <a:sx n="69" d="100"/>
          <a:sy n="69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308895-E6EB-40D8-BCEE-DF356250496F}" type="doc">
      <dgm:prSet loTypeId="urn:microsoft.com/office/officeart/2005/8/layout/arrow2" loCatId="process" qsTypeId="urn:microsoft.com/office/officeart/2005/8/quickstyle/simple2" qsCatId="simple" csTypeId="urn:microsoft.com/office/officeart/2005/8/colors/accent1_2#1" csCatId="accent1" phldr="1"/>
      <dgm:spPr/>
      <dgm:t>
        <a:bodyPr/>
        <a:lstStyle/>
        <a:p>
          <a:endParaRPr lang="zh-CN" altLang="en-US"/>
        </a:p>
      </dgm:t>
    </dgm:pt>
    <dgm:pt modelId="{7BAF9AE9-3FBA-41F3-8C4C-D3A4B479416B}">
      <dgm:prSet phldrT="[文本]" custT="1"/>
      <dgm:spPr/>
      <dgm:t>
        <a:bodyPr/>
        <a:lstStyle/>
        <a:p>
          <a:r>
            <a:rPr lang="en-US" altLang="zh-CN" sz="2000" b="1" dirty="0" smtClean="0">
              <a:solidFill>
                <a:srgbClr val="FF0000"/>
              </a:solidFill>
            </a:rPr>
            <a:t>Reason </a:t>
          </a:r>
          <a:r>
            <a:rPr lang="en-US" altLang="zh-CN" sz="2000" dirty="0" smtClean="0"/>
            <a:t>of the Heat of Importing Variety Show</a:t>
          </a:r>
          <a:endParaRPr lang="zh-CN" altLang="en-US" sz="2000" dirty="0"/>
        </a:p>
      </dgm:t>
    </dgm:pt>
    <dgm:pt modelId="{835846DA-834E-4561-8937-0623192A6907}" type="parTrans" cxnId="{02BA732C-1D9B-424A-8166-EFA669A935F9}">
      <dgm:prSet/>
      <dgm:spPr/>
      <dgm:t>
        <a:bodyPr/>
        <a:lstStyle/>
        <a:p>
          <a:endParaRPr lang="zh-CN" altLang="en-US"/>
        </a:p>
      </dgm:t>
    </dgm:pt>
    <dgm:pt modelId="{0E5DD1B3-1B53-4E31-A639-B2052591ECE3}" type="sibTrans" cxnId="{02BA732C-1D9B-424A-8166-EFA669A935F9}">
      <dgm:prSet/>
      <dgm:spPr/>
      <dgm:t>
        <a:bodyPr/>
        <a:lstStyle/>
        <a:p>
          <a:endParaRPr lang="zh-CN" altLang="en-US"/>
        </a:p>
      </dgm:t>
    </dgm:pt>
    <dgm:pt modelId="{D351F106-83BC-4AA3-AE2C-8BCC011D860C}">
      <dgm:prSet phldrT="[文本]" custT="1"/>
      <dgm:spPr/>
      <dgm:t>
        <a:bodyPr/>
        <a:lstStyle/>
        <a:p>
          <a:r>
            <a:rPr lang="en-US" altLang="zh-CN" sz="2000" b="1" dirty="0" smtClean="0">
              <a:solidFill>
                <a:srgbClr val="FF0000"/>
              </a:solidFill>
            </a:rPr>
            <a:t>Performance</a:t>
          </a:r>
          <a:r>
            <a:rPr lang="en-US" altLang="zh-CN" sz="2000" dirty="0" smtClean="0"/>
            <a:t> of recessive cultural imperialism </a:t>
          </a:r>
          <a:endParaRPr lang="zh-CN" altLang="en-US" sz="2000" dirty="0"/>
        </a:p>
      </dgm:t>
    </dgm:pt>
    <dgm:pt modelId="{4F18CFAA-98FE-4A0C-8C09-1D3816E7A5C1}" type="parTrans" cxnId="{AEB03097-E98F-48D2-8649-3D80C925E8C5}">
      <dgm:prSet/>
      <dgm:spPr/>
      <dgm:t>
        <a:bodyPr/>
        <a:lstStyle/>
        <a:p>
          <a:endParaRPr lang="zh-CN" altLang="en-US"/>
        </a:p>
      </dgm:t>
    </dgm:pt>
    <dgm:pt modelId="{618707E8-3090-4320-B7D7-5BA8CE57C247}" type="sibTrans" cxnId="{AEB03097-E98F-48D2-8649-3D80C925E8C5}">
      <dgm:prSet/>
      <dgm:spPr/>
      <dgm:t>
        <a:bodyPr/>
        <a:lstStyle/>
        <a:p>
          <a:endParaRPr lang="zh-CN" altLang="en-US"/>
        </a:p>
      </dgm:t>
    </dgm:pt>
    <dgm:pt modelId="{BEF59925-1E85-4507-A565-BB041A583840}">
      <dgm:prSet phldrT="[文本]" custT="1"/>
      <dgm:spPr/>
      <dgm:t>
        <a:bodyPr/>
        <a:lstStyle/>
        <a:p>
          <a:r>
            <a:rPr lang="en-US" altLang="zh-CN" sz="2000" b="1" dirty="0" smtClean="0">
              <a:solidFill>
                <a:srgbClr val="FF0000"/>
              </a:solidFill>
            </a:rPr>
            <a:t>Consequence</a:t>
          </a:r>
          <a:r>
            <a:rPr lang="en-US" altLang="zh-CN" sz="2000" dirty="0" smtClean="0"/>
            <a:t>    </a:t>
          </a:r>
        </a:p>
        <a:p>
          <a:r>
            <a:rPr lang="en-US" altLang="zh-CN" sz="2000" dirty="0" smtClean="0"/>
            <a:t>of the recessive cultural imperialism in imported program.</a:t>
          </a:r>
          <a:endParaRPr lang="zh-CN" altLang="en-US" sz="2000" dirty="0"/>
        </a:p>
      </dgm:t>
    </dgm:pt>
    <dgm:pt modelId="{EBCDC336-DA4B-4A88-9384-29FC8DACE0E2}" type="parTrans" cxnId="{D3137D10-8CB8-470E-88A9-DD2210315F34}">
      <dgm:prSet/>
      <dgm:spPr/>
      <dgm:t>
        <a:bodyPr/>
        <a:lstStyle/>
        <a:p>
          <a:endParaRPr lang="zh-CN" altLang="en-US"/>
        </a:p>
      </dgm:t>
    </dgm:pt>
    <dgm:pt modelId="{113FBC75-57F3-4F8A-9A2C-6557CAB21CAD}" type="sibTrans" cxnId="{D3137D10-8CB8-470E-88A9-DD2210315F34}">
      <dgm:prSet/>
      <dgm:spPr/>
      <dgm:t>
        <a:bodyPr/>
        <a:lstStyle/>
        <a:p>
          <a:endParaRPr lang="zh-CN" altLang="en-US"/>
        </a:p>
      </dgm:t>
    </dgm:pt>
    <dgm:pt modelId="{E550346A-4D1C-492B-BA1D-11DD46634E78}">
      <dgm:prSet phldrT="[文本]" custT="1"/>
      <dgm:spPr/>
      <dgm:t>
        <a:bodyPr/>
        <a:lstStyle/>
        <a:p>
          <a:r>
            <a:rPr lang="en-US" altLang="zh-CN" sz="2000" b="1" dirty="0" smtClean="0">
              <a:solidFill>
                <a:srgbClr val="FF0000"/>
              </a:solidFill>
            </a:rPr>
            <a:t>Situation </a:t>
          </a:r>
          <a:r>
            <a:rPr lang="en-US" altLang="zh-CN" sz="2000" dirty="0" smtClean="0"/>
            <a:t>of Cultural Security in China</a:t>
          </a:r>
          <a:endParaRPr lang="zh-CN" altLang="en-US" sz="2000" dirty="0"/>
        </a:p>
      </dgm:t>
    </dgm:pt>
    <dgm:pt modelId="{0FDFCD97-1AD0-4F06-A2C7-4E4B6021CD2D}" type="parTrans" cxnId="{2B1EB323-AB0D-47E6-AE19-D02E7A900FC0}">
      <dgm:prSet/>
      <dgm:spPr/>
      <dgm:t>
        <a:bodyPr/>
        <a:lstStyle/>
        <a:p>
          <a:endParaRPr lang="zh-CN" altLang="en-US"/>
        </a:p>
      </dgm:t>
    </dgm:pt>
    <dgm:pt modelId="{CC7C43D2-A827-4A46-BCE7-F7DA106BA07D}" type="sibTrans" cxnId="{2B1EB323-AB0D-47E6-AE19-D02E7A900FC0}">
      <dgm:prSet/>
      <dgm:spPr/>
      <dgm:t>
        <a:bodyPr/>
        <a:lstStyle/>
        <a:p>
          <a:endParaRPr lang="zh-CN" altLang="en-US"/>
        </a:p>
      </dgm:t>
    </dgm:pt>
    <dgm:pt modelId="{85E2E19B-3511-4C47-A590-4800D38EA28D}" type="pres">
      <dgm:prSet presAssocID="{B5308895-E6EB-40D8-BCEE-DF356250496F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F4EF6096-87AE-4F1E-9341-6F41F22D3FC3}" type="pres">
      <dgm:prSet presAssocID="{B5308895-E6EB-40D8-BCEE-DF356250496F}" presName="arrow" presStyleLbl="bgShp" presStyleIdx="0" presStyleCnt="1" custScaleX="100613"/>
      <dgm:spPr/>
    </dgm:pt>
    <dgm:pt modelId="{F4192F19-3718-47A4-9F5D-02D584B8713D}" type="pres">
      <dgm:prSet presAssocID="{B5308895-E6EB-40D8-BCEE-DF356250496F}" presName="arrowDiagram4" presStyleCnt="0"/>
      <dgm:spPr/>
    </dgm:pt>
    <dgm:pt modelId="{F6F5B673-6763-4F65-B8ED-FE1A778D22C5}" type="pres">
      <dgm:prSet presAssocID="{E550346A-4D1C-492B-BA1D-11DD46634E78}" presName="bullet4a" presStyleLbl="node1" presStyleIdx="0" presStyleCnt="4"/>
      <dgm:spPr/>
    </dgm:pt>
    <dgm:pt modelId="{8FC3B79B-05E0-4FE5-ADA1-BAEDB67DFFE6}" type="pres">
      <dgm:prSet presAssocID="{E550346A-4D1C-492B-BA1D-11DD46634E78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028A44E-CE87-436E-91C5-9D920EC74669}" type="pres">
      <dgm:prSet presAssocID="{7BAF9AE9-3FBA-41F3-8C4C-D3A4B479416B}" presName="bullet4b" presStyleLbl="node1" presStyleIdx="1" presStyleCnt="4"/>
      <dgm:spPr/>
    </dgm:pt>
    <dgm:pt modelId="{AEE85272-EE8F-4679-989C-D41A59E6071F}" type="pres">
      <dgm:prSet presAssocID="{7BAF9AE9-3FBA-41F3-8C4C-D3A4B479416B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145090A-F12C-4C29-8255-7756EF0B6766}" type="pres">
      <dgm:prSet presAssocID="{D351F106-83BC-4AA3-AE2C-8BCC011D860C}" presName="bullet4c" presStyleLbl="node1" presStyleIdx="2" presStyleCnt="4"/>
      <dgm:spPr/>
    </dgm:pt>
    <dgm:pt modelId="{F4571D44-C2D7-4F1A-BC4F-F8F9196AD25C}" type="pres">
      <dgm:prSet presAssocID="{D351F106-83BC-4AA3-AE2C-8BCC011D860C}" presName="textBox4c" presStyleLbl="revTx" presStyleIdx="2" presStyleCnt="4" custScaleX="114493" custScaleY="45898" custLinFactNeighborX="-8336" custLinFactNeighborY="-1930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43986F4-A76C-4331-AE70-40FA76A7CA92}" type="pres">
      <dgm:prSet presAssocID="{BEF59925-1E85-4507-A565-BB041A583840}" presName="bullet4d" presStyleLbl="node1" presStyleIdx="3" presStyleCnt="4"/>
      <dgm:spPr/>
    </dgm:pt>
    <dgm:pt modelId="{7FC4D63D-C9A2-465A-B609-BCA4F1D0ABD6}" type="pres">
      <dgm:prSet presAssocID="{BEF59925-1E85-4507-A565-BB041A583840}" presName="textBox4d" presStyleLbl="revTx" presStyleIdx="3" presStyleCnt="4" custScaleX="124396" custScaleY="32685" custLinFactNeighborX="-7338" custLinFactNeighborY="-2441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02BA732C-1D9B-424A-8166-EFA669A935F9}" srcId="{B5308895-E6EB-40D8-BCEE-DF356250496F}" destId="{7BAF9AE9-3FBA-41F3-8C4C-D3A4B479416B}" srcOrd="1" destOrd="0" parTransId="{835846DA-834E-4561-8937-0623192A6907}" sibTransId="{0E5DD1B3-1B53-4E31-A639-B2052591ECE3}"/>
    <dgm:cxn modelId="{2B1EB323-AB0D-47E6-AE19-D02E7A900FC0}" srcId="{B5308895-E6EB-40D8-BCEE-DF356250496F}" destId="{E550346A-4D1C-492B-BA1D-11DD46634E78}" srcOrd="0" destOrd="0" parTransId="{0FDFCD97-1AD0-4F06-A2C7-4E4B6021CD2D}" sibTransId="{CC7C43D2-A827-4A46-BCE7-F7DA106BA07D}"/>
    <dgm:cxn modelId="{D3137D10-8CB8-470E-88A9-DD2210315F34}" srcId="{B5308895-E6EB-40D8-BCEE-DF356250496F}" destId="{BEF59925-1E85-4507-A565-BB041A583840}" srcOrd="3" destOrd="0" parTransId="{EBCDC336-DA4B-4A88-9384-29FC8DACE0E2}" sibTransId="{113FBC75-57F3-4F8A-9A2C-6557CAB21CAD}"/>
    <dgm:cxn modelId="{77C0955C-C123-4846-8795-0771C805216C}" type="presOf" srcId="{D351F106-83BC-4AA3-AE2C-8BCC011D860C}" destId="{F4571D44-C2D7-4F1A-BC4F-F8F9196AD25C}" srcOrd="0" destOrd="0" presId="urn:microsoft.com/office/officeart/2005/8/layout/arrow2"/>
    <dgm:cxn modelId="{9A139557-83F3-475F-A9F0-343ED9127EE9}" type="presOf" srcId="{B5308895-E6EB-40D8-BCEE-DF356250496F}" destId="{85E2E19B-3511-4C47-A590-4800D38EA28D}" srcOrd="0" destOrd="0" presId="urn:microsoft.com/office/officeart/2005/8/layout/arrow2"/>
    <dgm:cxn modelId="{6CC7C7CC-6A21-4DF2-826B-A26853FD770C}" type="presOf" srcId="{E550346A-4D1C-492B-BA1D-11DD46634E78}" destId="{8FC3B79B-05E0-4FE5-ADA1-BAEDB67DFFE6}" srcOrd="0" destOrd="0" presId="urn:microsoft.com/office/officeart/2005/8/layout/arrow2"/>
    <dgm:cxn modelId="{4F9FD0F3-BA1B-4EFD-9659-C6337FF3174C}" type="presOf" srcId="{BEF59925-1E85-4507-A565-BB041A583840}" destId="{7FC4D63D-C9A2-465A-B609-BCA4F1D0ABD6}" srcOrd="0" destOrd="0" presId="urn:microsoft.com/office/officeart/2005/8/layout/arrow2"/>
    <dgm:cxn modelId="{1489342E-0038-4F5F-AAA0-E25F42D5C3C0}" type="presOf" srcId="{7BAF9AE9-3FBA-41F3-8C4C-D3A4B479416B}" destId="{AEE85272-EE8F-4679-989C-D41A59E6071F}" srcOrd="0" destOrd="0" presId="urn:microsoft.com/office/officeart/2005/8/layout/arrow2"/>
    <dgm:cxn modelId="{AEB03097-E98F-48D2-8649-3D80C925E8C5}" srcId="{B5308895-E6EB-40D8-BCEE-DF356250496F}" destId="{D351F106-83BC-4AA3-AE2C-8BCC011D860C}" srcOrd="2" destOrd="0" parTransId="{4F18CFAA-98FE-4A0C-8C09-1D3816E7A5C1}" sibTransId="{618707E8-3090-4320-B7D7-5BA8CE57C247}"/>
    <dgm:cxn modelId="{EF4CE14E-4217-418B-B902-3B069FF5D251}" type="presParOf" srcId="{85E2E19B-3511-4C47-A590-4800D38EA28D}" destId="{F4EF6096-87AE-4F1E-9341-6F41F22D3FC3}" srcOrd="0" destOrd="0" presId="urn:microsoft.com/office/officeart/2005/8/layout/arrow2"/>
    <dgm:cxn modelId="{B972C4C3-D0E2-4F92-9CDF-DDB9E4994CFD}" type="presParOf" srcId="{85E2E19B-3511-4C47-A590-4800D38EA28D}" destId="{F4192F19-3718-47A4-9F5D-02D584B8713D}" srcOrd="1" destOrd="0" presId="urn:microsoft.com/office/officeart/2005/8/layout/arrow2"/>
    <dgm:cxn modelId="{40734D3B-C134-4A1D-AC30-71F6876C1BC9}" type="presParOf" srcId="{F4192F19-3718-47A4-9F5D-02D584B8713D}" destId="{F6F5B673-6763-4F65-B8ED-FE1A778D22C5}" srcOrd="0" destOrd="0" presId="urn:microsoft.com/office/officeart/2005/8/layout/arrow2"/>
    <dgm:cxn modelId="{E2012FB1-52B1-4DBE-B501-31483A7D0538}" type="presParOf" srcId="{F4192F19-3718-47A4-9F5D-02D584B8713D}" destId="{8FC3B79B-05E0-4FE5-ADA1-BAEDB67DFFE6}" srcOrd="1" destOrd="0" presId="urn:microsoft.com/office/officeart/2005/8/layout/arrow2"/>
    <dgm:cxn modelId="{9796BD2B-6081-4901-9ED1-EC94B697FEB3}" type="presParOf" srcId="{F4192F19-3718-47A4-9F5D-02D584B8713D}" destId="{C028A44E-CE87-436E-91C5-9D920EC74669}" srcOrd="2" destOrd="0" presId="urn:microsoft.com/office/officeart/2005/8/layout/arrow2"/>
    <dgm:cxn modelId="{EAAFF071-6505-4493-8B0E-0CDF47CD8776}" type="presParOf" srcId="{F4192F19-3718-47A4-9F5D-02D584B8713D}" destId="{AEE85272-EE8F-4679-989C-D41A59E6071F}" srcOrd="3" destOrd="0" presId="urn:microsoft.com/office/officeart/2005/8/layout/arrow2"/>
    <dgm:cxn modelId="{DB26E8C1-7F40-44FB-84E3-A12A47DE3782}" type="presParOf" srcId="{F4192F19-3718-47A4-9F5D-02D584B8713D}" destId="{6145090A-F12C-4C29-8255-7756EF0B6766}" srcOrd="4" destOrd="0" presId="urn:microsoft.com/office/officeart/2005/8/layout/arrow2"/>
    <dgm:cxn modelId="{30ED4136-666A-47B0-9A7B-CF0FF7B79BD9}" type="presParOf" srcId="{F4192F19-3718-47A4-9F5D-02D584B8713D}" destId="{F4571D44-C2D7-4F1A-BC4F-F8F9196AD25C}" srcOrd="5" destOrd="0" presId="urn:microsoft.com/office/officeart/2005/8/layout/arrow2"/>
    <dgm:cxn modelId="{25A6B8EA-9FC9-4BB9-833A-17F43ADD252F}" type="presParOf" srcId="{F4192F19-3718-47A4-9F5D-02D584B8713D}" destId="{143986F4-A76C-4331-AE70-40FA76A7CA92}" srcOrd="6" destOrd="0" presId="urn:microsoft.com/office/officeart/2005/8/layout/arrow2"/>
    <dgm:cxn modelId="{C28AF53B-7076-449D-A9B8-0D26DA24BDE6}" type="presParOf" srcId="{F4192F19-3718-47A4-9F5D-02D584B8713D}" destId="{7FC4D63D-C9A2-465A-B609-BCA4F1D0ABD6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矩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矩形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矩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10" name="日期占位符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7666FD0-F54A-4D48-9175-082F310CA9F9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11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956B1-1CD7-40D7-9AE5-83F4226FE4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03726-9BA3-48FC-83C3-999CA118B184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8AB3D-23E1-4DD5-AFB4-138BDB9280E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接连接符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5" name="等腰三角形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直接连接符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796F1-E33D-4100-980F-FC5BF2BBB565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C684D-9FCD-414C-9949-37FB4AF191A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5DFB6-CFA9-4ED9-8433-82833AAC4F77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3D4B0-30A8-46F5-9EE9-518FA33DAE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矩形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6EF67-E27D-4B52-9613-FE3B4E387AC9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3D991-DB60-4A58-9863-0EEEEF6D737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F0B88-5F43-4044-B517-7485EB4A09BD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9EB-A78C-42EF-A301-D9E94FD22A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F9FD2-1630-4C40-8BFC-609FB15DF136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82465-DBC5-4C25-867D-2503569BC8C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等腰三角形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34D32-F433-4119-A030-861ABE1830DE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00355-D98C-4402-8B05-7025392FF85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接连接符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3" name="等腰三角形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9A612-42A2-44B1-9096-364E5E7B93CF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24CE7-7F15-4096-AF3E-45DE64AAF4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接连接符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直接连接符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7" name="等腰三角形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2" name="内容占位符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49FA6-C74C-4738-ADC7-185CEF090173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892F0-CD46-4BD1-BFEA-9FDD7F27548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接连接符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等腰三角形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矩形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F6324-75BC-405D-85A0-163E2ABACAB9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BF0C1-F09E-48E7-8FF7-5B223BDDF89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27" name="文本占位符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0DF587B-F2AE-419A-B6BA-045698449013}" type="datetimeFigureOut">
              <a:rPr lang="zh-CN" altLang="en-US"/>
              <a:pPr>
                <a:defRPr/>
              </a:pPr>
              <a:t>2017/10/11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736C154-BF9D-41DA-B6E2-B6EE0EEA1DA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28" name="直接连接符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9" name="直接连接符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0" r:id="rId2"/>
    <p:sldLayoutId id="2147483685" r:id="rId3"/>
    <p:sldLayoutId id="2147483681" r:id="rId4"/>
    <p:sldLayoutId id="2147483682" r:id="rId5"/>
    <p:sldLayoutId id="2147483686" r:id="rId6"/>
    <p:sldLayoutId id="2147483687" r:id="rId7"/>
    <p:sldLayoutId id="2147483688" r:id="rId8"/>
    <p:sldLayoutId id="2147483689" r:id="rId9"/>
    <p:sldLayoutId id="2147483683" r:id="rId10"/>
    <p:sldLayoutId id="214748369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  <a:ea typeface="宋体" charset="-122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93A178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4"/>
          <p:cNvSpPr txBox="1">
            <a:spLocks noChangeArrowheads="1"/>
          </p:cNvSpPr>
          <p:nvPr/>
        </p:nvSpPr>
        <p:spPr bwMode="auto">
          <a:xfrm>
            <a:off x="-14288" y="993775"/>
            <a:ext cx="9144001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Times New Roman" pitchFamily="18" charset="0"/>
                <a:ea typeface="华文新魏" pitchFamily="2" charset="-122"/>
                <a:cs typeface="Times New Roman" pitchFamily="18" charset="0"/>
              </a:rPr>
              <a:t>Chinese Cultural Security under Environment of Globalization</a:t>
            </a:r>
            <a:endParaRPr lang="zh-CN" altLang="en-US" sz="2800"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13314" name="TextBox 5"/>
          <p:cNvSpPr txBox="1">
            <a:spLocks noChangeArrowheads="1"/>
          </p:cNvSpPr>
          <p:nvPr/>
        </p:nvSpPr>
        <p:spPr bwMode="auto">
          <a:xfrm>
            <a:off x="450850" y="1673225"/>
            <a:ext cx="880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>
                <a:latin typeface="Times New Roman" pitchFamily="18" charset="0"/>
                <a:ea typeface="华文新魏" pitchFamily="2" charset="-122"/>
                <a:cs typeface="Times New Roman" pitchFamily="18" charset="0"/>
              </a:rPr>
              <a:t>--Recessive Cultural Imperialism In The Heat Of Importing Variety Show  In China </a:t>
            </a:r>
            <a:endParaRPr lang="zh-CN" altLang="en-US" sz="2000"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13315" name="标题 1"/>
          <p:cNvSpPr txBox="1">
            <a:spLocks/>
          </p:cNvSpPr>
          <p:nvPr/>
        </p:nvSpPr>
        <p:spPr bwMode="auto">
          <a:xfrm>
            <a:off x="395288" y="4149725"/>
            <a:ext cx="79914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zh-CN" sz="3200">
                <a:latin typeface="华文新魏" pitchFamily="2" charset="-122"/>
                <a:ea typeface="华文新魏" pitchFamily="2" charset="-122"/>
              </a:rPr>
              <a:t>Duan Yingying</a:t>
            </a:r>
          </a:p>
        </p:txBody>
      </p:sp>
      <p:sp>
        <p:nvSpPr>
          <p:cNvPr id="10" name="副标题 2"/>
          <p:cNvSpPr txBox="1">
            <a:spLocks/>
          </p:cNvSpPr>
          <p:nvPr/>
        </p:nvSpPr>
        <p:spPr>
          <a:xfrm>
            <a:off x="-468313" y="5229225"/>
            <a:ext cx="8675688" cy="647700"/>
          </a:xfrm>
          <a:prstGeom prst="rect">
            <a:avLst/>
          </a:prstGeom>
        </p:spPr>
        <p:txBody>
          <a:bodyPr/>
          <a:lstStyle/>
          <a:p>
            <a:pPr algn="r">
              <a:spcBef>
                <a:spcPct val="20000"/>
              </a:spcBef>
              <a:buFont typeface="Arial" charset="0"/>
              <a:buNone/>
            </a:pPr>
            <a:endParaRPr lang="zh-CN" altLang="en-US" sz="2400">
              <a:latin typeface="华文新魏" pitchFamily="2" charset="-122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Culture security</a:t>
            </a:r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zh-CN" dirty="0"/>
              <a:t>R</a:t>
            </a:r>
            <a:r>
              <a:rPr lang="en-US" altLang="zh-CN" dirty="0" smtClean="0"/>
              <a:t>efers </a:t>
            </a:r>
            <a:r>
              <a:rPr lang="en-US" altLang="zh-CN" dirty="0"/>
              <a:t>to the objective state of the survival </a:t>
            </a:r>
            <a:r>
              <a:rPr lang="en-US" altLang="zh-CN" dirty="0" smtClean="0"/>
              <a:t>and development </a:t>
            </a:r>
            <a:r>
              <a:rPr lang="en-US" altLang="zh-CN" dirty="0"/>
              <a:t>of a nation's ideology </a:t>
            </a:r>
            <a:r>
              <a:rPr lang="en-US" altLang="zh-CN" dirty="0" smtClean="0"/>
              <a:t>culture            (contain: national </a:t>
            </a:r>
            <a:r>
              <a:rPr lang="en-US" altLang="zh-CN" dirty="0"/>
              <a:t>spirit, political value idea, </a:t>
            </a:r>
            <a:r>
              <a:rPr lang="en-US" altLang="zh-CN" dirty="0" smtClean="0"/>
              <a:t>belief, </a:t>
            </a:r>
            <a:r>
              <a:rPr lang="en-US" altLang="zh-CN" dirty="0"/>
              <a:t>etc</a:t>
            </a:r>
            <a:r>
              <a:rPr lang="en-US" altLang="zh-CN" dirty="0" smtClean="0"/>
              <a:t>.)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altLang="zh-CN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zh-CN" dirty="0" smtClean="0"/>
              <a:t>One important part of </a:t>
            </a:r>
            <a:r>
              <a:rPr lang="en-US" altLang="zh-CN" dirty="0"/>
              <a:t>national security</a:t>
            </a:r>
            <a:r>
              <a:rPr lang="en-US" altLang="zh-CN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altLang="zh-CN" dirty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zh-CN" dirty="0" smtClean="0"/>
              <a:t>China: Only “cultural independence”</a:t>
            </a:r>
          </a:p>
          <a:p>
            <a:pPr marL="0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CN" dirty="0" smtClean="0"/>
              <a:t>                Not establish own core values yet</a:t>
            </a:r>
            <a:endParaRPr lang="zh-CN" altLang="en-US" dirty="0"/>
          </a:p>
        </p:txBody>
      </p:sp>
      <p:cxnSp>
        <p:nvCxnSpPr>
          <p:cNvPr id="6" name="直接箭头连接符 5"/>
          <p:cNvCxnSpPr/>
          <p:nvPr/>
        </p:nvCxnSpPr>
        <p:spPr>
          <a:xfrm>
            <a:off x="4572000" y="4941888"/>
            <a:ext cx="0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2" name="TextBox 6"/>
          <p:cNvSpPr txBox="1">
            <a:spLocks noChangeArrowheads="1"/>
          </p:cNvSpPr>
          <p:nvPr/>
        </p:nvSpPr>
        <p:spPr bwMode="auto">
          <a:xfrm>
            <a:off x="1619250" y="5405438"/>
            <a:ext cx="6457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solidFill>
                  <a:srgbClr val="FF0000"/>
                </a:solidFill>
                <a:latin typeface="Gill Sans MT"/>
                <a:ea typeface="华文新魏" pitchFamily="2" charset="-122"/>
              </a:rPr>
              <a:t> Vulnerable to external influences</a:t>
            </a:r>
            <a:endParaRPr lang="zh-CN" altLang="en-US" sz="3200">
              <a:solidFill>
                <a:srgbClr val="FF0000"/>
              </a:solidFill>
              <a:latin typeface="Gill Sans MT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Cultural imperialism</a:t>
            </a:r>
            <a:endParaRPr lang="zh-CN" altLang="en-US" smtClean="0"/>
          </a:p>
        </p:txBody>
      </p:sp>
      <p:sp>
        <p:nvSpPr>
          <p:cNvPr id="23554" name="内容占位符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2836863"/>
          </a:xfrm>
        </p:spPr>
        <p:txBody>
          <a:bodyPr/>
          <a:lstStyle/>
          <a:p>
            <a:pPr eaLnBrk="1" hangingPunct="1"/>
            <a:r>
              <a:rPr lang="en-US" altLang="zh-CN" smtClean="0"/>
              <a:t>the cultural hegemony of industrialized or economically influential countries which determine general cultural values and standardize civilizations throughout the world</a:t>
            </a:r>
          </a:p>
          <a:p>
            <a:pPr eaLnBrk="1" hangingPunct="1"/>
            <a:r>
              <a:rPr lang="en-US" altLang="zh-CN" smtClean="0">
                <a:solidFill>
                  <a:srgbClr val="FF0000"/>
                </a:solidFill>
              </a:rPr>
              <a:t>A mental bribery</a:t>
            </a:r>
            <a:r>
              <a:rPr lang="en-US" altLang="zh-CN" smtClean="0"/>
              <a:t>:</a:t>
            </a:r>
          </a:p>
        </p:txBody>
      </p:sp>
      <p:sp>
        <p:nvSpPr>
          <p:cNvPr id="23555" name="TextBox 4"/>
          <p:cNvSpPr txBox="1">
            <a:spLocks noChangeArrowheads="1"/>
          </p:cNvSpPr>
          <p:nvPr/>
        </p:nvSpPr>
        <p:spPr bwMode="auto">
          <a:xfrm>
            <a:off x="4059238" y="3716338"/>
            <a:ext cx="508476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>
                <a:latin typeface="Gill Sans MT"/>
                <a:ea typeface="华文新魏" pitchFamily="2" charset="-122"/>
              </a:rPr>
              <a:t>Not capital flow, but culture broadcasting.</a:t>
            </a:r>
          </a:p>
          <a:p>
            <a:endParaRPr lang="en-US" altLang="zh-CN" sz="3200">
              <a:latin typeface="Gill Sans MT"/>
              <a:ea typeface="华文新魏" pitchFamily="2" charset="-122"/>
            </a:endParaRPr>
          </a:p>
          <a:p>
            <a:r>
              <a:rPr lang="en-US" altLang="zh-CN" sz="3200">
                <a:latin typeface="Gill Sans MT"/>
                <a:ea typeface="华文新魏" pitchFamily="2" charset="-122"/>
              </a:rPr>
              <a:t>Platform: Culture products</a:t>
            </a:r>
          </a:p>
          <a:p>
            <a:r>
              <a:rPr lang="en-US" altLang="zh-CN" sz="3200">
                <a:latin typeface="Gill Sans MT"/>
                <a:ea typeface="华文新魏" pitchFamily="2" charset="-122"/>
              </a:rPr>
              <a:t>                  Culture activities</a:t>
            </a:r>
          </a:p>
          <a:p>
            <a:endParaRPr lang="en-US" altLang="zh-CN" sz="3200">
              <a:latin typeface="Gill Sans MT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Methodologies</a:t>
            </a:r>
            <a:endParaRPr lang="zh-CN" altLang="en-US" smtClean="0"/>
          </a:p>
        </p:txBody>
      </p:sp>
      <p:sp>
        <p:nvSpPr>
          <p:cNvPr id="24578" name="内容占位符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8488" cy="1900238"/>
          </a:xfrm>
        </p:spPr>
        <p:txBody>
          <a:bodyPr/>
          <a:lstStyle/>
          <a:p>
            <a:pPr eaLnBrk="1" hangingPunct="1"/>
            <a:r>
              <a:rPr lang="en-US" altLang="zh-CN" smtClean="0"/>
              <a:t>Qualitative research+ Quantitative research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Method:  </a:t>
            </a:r>
            <a:endParaRPr lang="zh-CN" altLang="en-US" smtClean="0"/>
          </a:p>
        </p:txBody>
      </p:sp>
      <p:sp>
        <p:nvSpPr>
          <p:cNvPr id="24579" name="TextBox 3"/>
          <p:cNvSpPr txBox="1">
            <a:spLocks noChangeArrowheads="1"/>
          </p:cNvSpPr>
          <p:nvPr/>
        </p:nvSpPr>
        <p:spPr bwMode="auto">
          <a:xfrm>
            <a:off x="2627313" y="2852738"/>
            <a:ext cx="6840537" cy="294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20000"/>
              </a:spcBef>
              <a:buFontTx/>
              <a:buAutoNum type="arabicPeriod"/>
            </a:pPr>
            <a:r>
              <a:rPr lang="en-US" altLang="zh-CN" sz="3200">
                <a:latin typeface="Gill Sans MT"/>
                <a:ea typeface="华文新魏" pitchFamily="2" charset="-122"/>
              </a:rPr>
              <a:t>literature research: other countries</a:t>
            </a:r>
          </a:p>
          <a:p>
            <a:pPr marL="514350" indent="-514350">
              <a:spcBef>
                <a:spcPct val="20000"/>
              </a:spcBef>
              <a:buFontTx/>
              <a:buAutoNum type="arabicPeriod"/>
            </a:pPr>
            <a:r>
              <a:rPr lang="en-US" altLang="zh-CN" sz="3200">
                <a:latin typeface="Gill Sans MT"/>
                <a:ea typeface="华文新魏" pitchFamily="2" charset="-122"/>
              </a:rPr>
              <a:t>Text Analysis: Program/video</a:t>
            </a:r>
          </a:p>
          <a:p>
            <a:pPr marL="514350" indent="-514350">
              <a:spcBef>
                <a:spcPct val="20000"/>
              </a:spcBef>
              <a:buFontTx/>
              <a:buAutoNum type="arabicPeriod"/>
            </a:pPr>
            <a:r>
              <a:rPr lang="en-US" altLang="zh-CN" sz="3200">
                <a:latin typeface="Gill Sans MT"/>
                <a:ea typeface="华文新魏" pitchFamily="2" charset="-122"/>
              </a:rPr>
              <a:t>Survey questionnaire</a:t>
            </a:r>
          </a:p>
          <a:p>
            <a:pPr marL="514350" indent="-514350">
              <a:spcBef>
                <a:spcPct val="20000"/>
              </a:spcBef>
              <a:buFontTx/>
              <a:buAutoNum type="arabicPeriod"/>
            </a:pPr>
            <a:r>
              <a:rPr lang="en-US" altLang="zh-CN" sz="3200">
                <a:latin typeface="Gill Sans MT"/>
                <a:ea typeface="华文新魏" pitchFamily="2" charset="-122"/>
              </a:rPr>
              <a:t>Analyze conclusion method</a:t>
            </a:r>
          </a:p>
          <a:p>
            <a:pPr marL="514350" indent="-514350">
              <a:spcBef>
                <a:spcPct val="20000"/>
              </a:spcBef>
              <a:buFontTx/>
              <a:buAutoNum type="arabicPeriod"/>
            </a:pPr>
            <a:r>
              <a:rPr lang="en-US" altLang="zh-CN" sz="3200">
                <a:latin typeface="Gill Sans MT"/>
                <a:ea typeface="华文新魏" pitchFamily="2" charset="-122"/>
              </a:rPr>
              <a:t>To integrate theory with practical</a:t>
            </a:r>
            <a:endParaRPr lang="zh-CN" altLang="en-US" sz="3200">
              <a:latin typeface="Gill Sans MT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25602" name="内容占位符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ctr" eaLnBrk="1" hangingPunct="1"/>
            <a:endParaRPr lang="en-US" altLang="zh-CN" smtClean="0"/>
          </a:p>
          <a:p>
            <a:pPr algn="ctr" eaLnBrk="1" hangingPunct="1"/>
            <a:endParaRPr lang="en-US" altLang="zh-CN" smtClean="0"/>
          </a:p>
          <a:p>
            <a:pPr algn="ctr" eaLnBrk="1" hangingPunct="1"/>
            <a:endParaRPr lang="en-US" altLang="zh-CN" smtClean="0"/>
          </a:p>
          <a:p>
            <a:pPr algn="ctr" eaLnBrk="1" hangingPunct="1"/>
            <a:endParaRPr lang="en-US" altLang="zh-CN" smtClean="0"/>
          </a:p>
          <a:p>
            <a:pPr algn="ctr" eaLnBrk="1" hangingPunct="1"/>
            <a:r>
              <a:rPr lang="en-US" altLang="zh-CN" sz="4400" smtClean="0"/>
              <a:t>Thank you!</a:t>
            </a:r>
            <a:endParaRPr lang="zh-CN" altLang="en-US" sz="4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Introduction</a:t>
            </a:r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250825" y="1412875"/>
            <a:ext cx="8580438" cy="518477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zh-CN" sz="2800" dirty="0" smtClean="0"/>
              <a:t>With the </a:t>
            </a:r>
            <a:r>
              <a:rPr lang="en-US" altLang="zh-CN" sz="2800" dirty="0"/>
              <a:t>stable development of the economy, </a:t>
            </a:r>
            <a:r>
              <a:rPr lang="en-US" altLang="zh-CN" sz="2800" dirty="0" smtClean="0"/>
              <a:t>and the overall peace and </a:t>
            </a:r>
            <a:r>
              <a:rPr lang="en-US" altLang="zh-CN" sz="2800" dirty="0"/>
              <a:t>stability of our world, </a:t>
            </a:r>
            <a:r>
              <a:rPr lang="en-US" altLang="zh-CN" sz="2800" dirty="0" smtClean="0"/>
              <a:t>national security </a:t>
            </a:r>
            <a:r>
              <a:rPr lang="en-US" altLang="zh-CN" sz="2800" dirty="0"/>
              <a:t>seems </a:t>
            </a:r>
            <a:r>
              <a:rPr lang="en-US" altLang="zh-CN" sz="2800" dirty="0" smtClean="0"/>
              <a:t>no longer to be violated </a:t>
            </a:r>
            <a:r>
              <a:rPr lang="en-US" altLang="zh-CN" sz="2800" dirty="0"/>
              <a:t>by other </a:t>
            </a:r>
            <a:r>
              <a:rPr lang="en-US" altLang="zh-CN" sz="2800" dirty="0" smtClean="0"/>
              <a:t>countries easily. </a:t>
            </a:r>
            <a:r>
              <a:rPr lang="en-US" altLang="zh-CN" sz="2800" dirty="0"/>
              <a:t>But after </a:t>
            </a:r>
            <a:r>
              <a:rPr lang="en-US" altLang="zh-CN" sz="2800" dirty="0" smtClean="0"/>
              <a:t>the emergence of globalization,  </a:t>
            </a:r>
            <a:r>
              <a:rPr lang="en-US" altLang="zh-CN" sz="2800" dirty="0"/>
              <a:t>culture </a:t>
            </a:r>
            <a:r>
              <a:rPr lang="en-US" altLang="zh-CN" sz="2800" dirty="0" smtClean="0"/>
              <a:t>has </a:t>
            </a:r>
            <a:r>
              <a:rPr lang="en-US" altLang="zh-CN" sz="2800" dirty="0"/>
              <a:t>gradually become a weakness in national security, </a:t>
            </a:r>
            <a:r>
              <a:rPr lang="en-US" altLang="zh-CN" sz="2800" dirty="0" smtClean="0"/>
              <a:t>a new </a:t>
            </a:r>
            <a:r>
              <a:rPr lang="en-US" altLang="zh-CN" sz="2800" dirty="0"/>
              <a:t>form of </a:t>
            </a:r>
            <a:r>
              <a:rPr lang="en-US" altLang="zh-CN" sz="2800" dirty="0" smtClean="0"/>
              <a:t>aggression--cultural Imperialism has been permeating into our nation </a:t>
            </a:r>
            <a:r>
              <a:rPr lang="en-US" altLang="zh-CN" sz="2800" dirty="0"/>
              <a:t>through </a:t>
            </a:r>
            <a:r>
              <a:rPr lang="en-US" altLang="zh-CN" sz="2800" dirty="0" smtClean="0"/>
              <a:t>some culture activities.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altLang="zh-CN" sz="28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zh-CN" sz="2800" dirty="0"/>
              <a:t>The </a:t>
            </a:r>
            <a:r>
              <a:rPr lang="en-US" altLang="zh-CN" sz="2800" dirty="0" smtClean="0"/>
              <a:t>import of Variety </a:t>
            </a:r>
            <a:r>
              <a:rPr lang="en-US" altLang="zh-CN" sz="2800" dirty="0"/>
              <a:t>Show is one of the representative in these culture activities. </a:t>
            </a:r>
          </a:p>
          <a:p>
            <a:pPr marL="0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altLang="zh-CN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50838" y="1052513"/>
            <a:ext cx="8424862" cy="491331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altLang="zh-CN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zh-CN" dirty="0" smtClean="0"/>
              <a:t>Recent years</a:t>
            </a:r>
            <a:r>
              <a:rPr lang="en-US" altLang="zh-CN" dirty="0"/>
              <a:t>, </a:t>
            </a:r>
            <a:r>
              <a:rPr lang="en-US" altLang="zh-CN" dirty="0" smtClean="0"/>
              <a:t>importing </a:t>
            </a:r>
            <a:r>
              <a:rPr lang="en-US" altLang="zh-CN" dirty="0"/>
              <a:t>foreign </a:t>
            </a:r>
            <a:r>
              <a:rPr lang="en-US" altLang="zh-CN" dirty="0" smtClean="0"/>
              <a:t>variety show into China has </a:t>
            </a:r>
            <a:r>
              <a:rPr lang="en-US" altLang="zh-CN" dirty="0"/>
              <a:t>become a </a:t>
            </a:r>
            <a:r>
              <a:rPr lang="en-US" altLang="zh-CN" dirty="0" smtClean="0"/>
              <a:t>trend: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altLang="zh-CN" dirty="0" smtClean="0"/>
          </a:p>
          <a:p>
            <a:pPr marL="0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altLang="zh-CN" dirty="0" smtClean="0"/>
              <a:t>     Chinese TV station or program production company          usually buy the program which has got high rating in their country, after recomposing and processing</a:t>
            </a:r>
            <a:r>
              <a:rPr lang="en-US" altLang="zh-CN" dirty="0"/>
              <a:t>, </a:t>
            </a:r>
            <a:r>
              <a:rPr lang="en-US" altLang="zh-CN" dirty="0" smtClean="0"/>
              <a:t>These </a:t>
            </a:r>
            <a:r>
              <a:rPr lang="en-US" altLang="zh-CN" dirty="0"/>
              <a:t>programs </a:t>
            </a:r>
            <a:r>
              <a:rPr lang="en-US" altLang="zh-CN" dirty="0" smtClean="0"/>
              <a:t>have </a:t>
            </a:r>
            <a:r>
              <a:rPr lang="en-US" altLang="zh-CN" dirty="0"/>
              <a:t>once again </a:t>
            </a:r>
            <a:r>
              <a:rPr lang="en-US" altLang="zh-CN" dirty="0" smtClean="0"/>
              <a:t>be put </a:t>
            </a:r>
            <a:r>
              <a:rPr lang="en-US" altLang="zh-CN" dirty="0"/>
              <a:t>into the Chinese </a:t>
            </a:r>
            <a:r>
              <a:rPr lang="en-US" altLang="zh-CN" dirty="0" smtClean="0"/>
              <a:t>market.</a:t>
            </a:r>
          </a:p>
          <a:p>
            <a:pPr marL="0" indent="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altLang="zh-CN" dirty="0"/>
          </a:p>
        </p:txBody>
      </p:sp>
      <p:sp>
        <p:nvSpPr>
          <p:cNvPr id="15362" name="内容占位符 2"/>
          <p:cNvSpPr txBox="1">
            <a:spLocks/>
          </p:cNvSpPr>
          <p:nvPr/>
        </p:nvSpPr>
        <p:spPr bwMode="auto">
          <a:xfrm>
            <a:off x="323850" y="4581525"/>
            <a:ext cx="8424863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n-US" altLang="zh-CN" sz="3200">
              <a:latin typeface="Gill Sans MT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内容占位符 3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193675"/>
            <a:ext cx="6911975" cy="6664325"/>
          </a:xfrm>
        </p:spPr>
      </p:pic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7451725" y="1268413"/>
            <a:ext cx="1547813" cy="440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800">
                <a:latin typeface="Gill Sans MT"/>
                <a:ea typeface="华文新魏" pitchFamily="2" charset="-122"/>
              </a:rPr>
              <a:t>Table:</a:t>
            </a:r>
          </a:p>
          <a:p>
            <a:r>
              <a:rPr lang="en-US" altLang="zh-CN" sz="2800">
                <a:latin typeface="Gill Sans MT"/>
                <a:ea typeface="华文新魏" pitchFamily="2" charset="-122"/>
              </a:rPr>
              <a:t>2016</a:t>
            </a:r>
          </a:p>
          <a:p>
            <a:r>
              <a:rPr lang="en-US" altLang="zh-CN" sz="2800">
                <a:latin typeface="Gill Sans MT"/>
                <a:ea typeface="华文新魏" pitchFamily="2" charset="-122"/>
              </a:rPr>
              <a:t>Statistics on China</a:t>
            </a:r>
          </a:p>
          <a:p>
            <a:r>
              <a:rPr lang="en-US" altLang="zh-CN" sz="2800">
                <a:latin typeface="Gill Sans MT"/>
                <a:ea typeface="华文新魏" pitchFamily="2" charset="-122"/>
              </a:rPr>
              <a:t>import foreign variety</a:t>
            </a:r>
          </a:p>
          <a:p>
            <a:r>
              <a:rPr lang="en-US" altLang="zh-CN" sz="2800">
                <a:latin typeface="Gill Sans MT"/>
                <a:ea typeface="华文新魏" pitchFamily="2" charset="-122"/>
              </a:rPr>
              <a:t>show</a:t>
            </a:r>
          </a:p>
          <a:p>
            <a:r>
              <a:rPr lang="en-US" altLang="zh-CN" sz="2800">
                <a:latin typeface="Gill Sans MT"/>
                <a:ea typeface="华文新魏" pitchFamily="2" charset="-122"/>
              </a:rPr>
              <a:t>(Incompletely )</a:t>
            </a:r>
            <a:endParaRPr lang="zh-CN" altLang="en-US" sz="2800">
              <a:latin typeface="Gill Sans MT"/>
              <a:ea typeface="华文新魏" pitchFamily="2" charset="-122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 rot="-827139">
            <a:off x="2816225" y="4494213"/>
            <a:ext cx="48958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4800">
                <a:solidFill>
                  <a:srgbClr val="FF0000"/>
                </a:solidFill>
                <a:latin typeface="Gill Sans MT"/>
                <a:ea typeface="华文新魏" pitchFamily="2" charset="-122"/>
              </a:rPr>
              <a:t>multiple variety,</a:t>
            </a:r>
          </a:p>
          <a:p>
            <a:pPr algn="ctr"/>
            <a:r>
              <a:rPr lang="en-US" altLang="zh-CN" sz="4800">
                <a:solidFill>
                  <a:srgbClr val="FF0000"/>
                </a:solidFill>
                <a:latin typeface="Gill Sans MT"/>
                <a:ea typeface="华文新魏" pitchFamily="2" charset="-122"/>
              </a:rPr>
              <a:t>huge amount</a:t>
            </a:r>
            <a:endParaRPr lang="zh-CN" altLang="en-US" sz="4800">
              <a:solidFill>
                <a:srgbClr val="FF0000"/>
              </a:solidFill>
              <a:latin typeface="Gill Sans MT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内容占位符 2"/>
          <p:cNvSpPr>
            <a:spLocks noGrp="1"/>
          </p:cNvSpPr>
          <p:nvPr>
            <p:ph sz="quarter" idx="1"/>
          </p:nvPr>
        </p:nvSpPr>
        <p:spPr>
          <a:xfrm>
            <a:off x="468313" y="2420938"/>
            <a:ext cx="8229600" cy="4525962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It seems like an economic behavior, but the cultural significance that behind it is far beyond the scope of economic behavior</a:t>
            </a:r>
          </a:p>
          <a:p>
            <a:pPr eaLnBrk="1" hangingPunct="1"/>
            <a:endParaRPr lang="zh-CN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3979168" y="2143246"/>
            <a:ext cx="1440160" cy="57606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8436" name="内容占位符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endParaRPr lang="en-US" altLang="zh-CN" sz="2800" smtClean="0"/>
          </a:p>
          <a:p>
            <a:pPr eaLnBrk="1" hangingPunct="1"/>
            <a:r>
              <a:rPr lang="en-US" altLang="zh-CN" sz="2800" smtClean="0"/>
              <a:t>As a culture product, these variety program are more or less containing the recessive Cultural Imperialism. </a:t>
            </a:r>
          </a:p>
          <a:p>
            <a:pPr eaLnBrk="1" hangingPunct="1"/>
            <a:endParaRPr lang="en-US" altLang="zh-CN" sz="2800" smtClean="0"/>
          </a:p>
          <a:p>
            <a:pPr eaLnBrk="1" hangingPunct="1"/>
            <a:endParaRPr lang="en-US" altLang="zh-CN" sz="2800" smtClean="0"/>
          </a:p>
          <a:p>
            <a:pPr eaLnBrk="1" hangingPunct="1"/>
            <a:r>
              <a:rPr lang="en-US" altLang="zh-CN" sz="2800" smtClean="0"/>
              <a:t>If we don’t change the status quo of importing variety show,  our national cultural security may be seriously violated in the future.</a:t>
            </a:r>
            <a:endParaRPr lang="zh-CN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6948488" y="836613"/>
            <a:ext cx="2195512" cy="31686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dirty="0">
                <a:solidFill>
                  <a:srgbClr val="FF0000"/>
                </a:solidFill>
              </a:rPr>
              <a:t>Measures /suggestions </a:t>
            </a:r>
            <a:r>
              <a:rPr lang="en-US" altLang="zh-CN" sz="2800" dirty="0">
                <a:solidFill>
                  <a:schemeClr val="tx1"/>
                </a:solidFill>
              </a:rPr>
              <a:t>to improve Chinese cultural security.</a:t>
            </a:r>
          </a:p>
        </p:txBody>
      </p:sp>
      <p:sp>
        <p:nvSpPr>
          <p:cNvPr id="194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Framework</a:t>
            </a:r>
            <a:endParaRPr lang="zh-CN" altLang="en-US" smtClean="0"/>
          </a:p>
        </p:txBody>
      </p:sp>
      <p:graphicFrame>
        <p:nvGraphicFramePr>
          <p:cNvPr id="8" name="图示 7"/>
          <p:cNvGraphicFramePr/>
          <p:nvPr/>
        </p:nvGraphicFramePr>
        <p:xfrm>
          <a:off x="-540568" y="1844824"/>
          <a:ext cx="8228150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0" name="TextBox 10"/>
          <p:cNvSpPr txBox="1">
            <a:spLocks noChangeArrowheads="1"/>
          </p:cNvSpPr>
          <p:nvPr/>
        </p:nvSpPr>
        <p:spPr bwMode="auto">
          <a:xfrm>
            <a:off x="6300788" y="57150"/>
            <a:ext cx="29511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400">
                <a:latin typeface="Bookman Old Style" pitchFamily="18" charset="0"/>
              </a:rPr>
              <a:t>Purpose</a:t>
            </a:r>
            <a:endParaRPr lang="zh-CN" altLang="en-US" sz="440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Theory</a:t>
            </a:r>
            <a:endParaRPr lang="zh-CN" altLang="en-US" smtClean="0"/>
          </a:p>
        </p:txBody>
      </p:sp>
      <p:sp>
        <p:nvSpPr>
          <p:cNvPr id="20482" name="内容占位符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Globalization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Culture security 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Cultural imperialism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Globalization </a:t>
            </a:r>
            <a:endParaRPr lang="zh-CN" altLang="en-US" smtClean="0"/>
          </a:p>
        </p:txBody>
      </p:sp>
      <p:sp>
        <p:nvSpPr>
          <p:cNvPr id="21506" name="内容占位符 2"/>
          <p:cNvSpPr>
            <a:spLocks noGrp="1"/>
          </p:cNvSpPr>
          <p:nvPr>
            <p:ph sz="quarter" idx="1"/>
          </p:nvPr>
        </p:nvSpPr>
        <p:spPr>
          <a:xfrm>
            <a:off x="468313" y="1412875"/>
            <a:ext cx="8229600" cy="1684338"/>
          </a:xfrm>
        </p:spPr>
        <p:txBody>
          <a:bodyPr/>
          <a:lstStyle/>
          <a:p>
            <a:pPr eaLnBrk="1" hangingPunct="1"/>
            <a:r>
              <a:rPr lang="en-US" altLang="zh-CN" smtClean="0"/>
              <a:t>The process of international integration arising from the interchange of world views, products, ideas, and other aspects of culture.</a:t>
            </a:r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  <a:p>
            <a:pPr eaLnBrk="1" hangingPunct="1"/>
            <a:endParaRPr lang="zh-CN" altLang="en-US" smtClean="0"/>
          </a:p>
        </p:txBody>
      </p:sp>
      <p:sp>
        <p:nvSpPr>
          <p:cNvPr id="21507" name="矩形 3"/>
          <p:cNvSpPr>
            <a:spLocks noChangeArrowheads="1"/>
          </p:cNvSpPr>
          <p:nvPr/>
        </p:nvSpPr>
        <p:spPr bwMode="auto">
          <a:xfrm>
            <a:off x="1763713" y="3284538"/>
            <a:ext cx="62642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3200">
                <a:latin typeface="Gill Sans MT"/>
                <a:ea typeface="华文新魏" pitchFamily="2" charset="-122"/>
              </a:rPr>
              <a:t>Double-edged sword </a:t>
            </a:r>
          </a:p>
          <a:p>
            <a:pPr algn="ctr"/>
            <a:r>
              <a:rPr lang="en-US" altLang="zh-CN" sz="3200">
                <a:latin typeface="Gill Sans MT"/>
                <a:ea typeface="华文新魏" pitchFamily="2" charset="-122"/>
              </a:rPr>
              <a:t>(Especially in national security)</a:t>
            </a:r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2987675" y="4362450"/>
            <a:ext cx="1223963" cy="722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5003800" y="4362450"/>
            <a:ext cx="1296988" cy="722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0" name="TextBox 10"/>
          <p:cNvSpPr txBox="1">
            <a:spLocks noChangeArrowheads="1"/>
          </p:cNvSpPr>
          <p:nvPr/>
        </p:nvSpPr>
        <p:spPr bwMode="auto">
          <a:xfrm>
            <a:off x="1547813" y="5270500"/>
            <a:ext cx="2952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Gill Sans MT"/>
                <a:ea typeface="华文新魏" pitchFamily="2" charset="-122"/>
              </a:rPr>
              <a:t>Benefit, Chance </a:t>
            </a:r>
            <a:endParaRPr lang="zh-CN" altLang="en-US" sz="3200" b="1">
              <a:solidFill>
                <a:srgbClr val="FF0000"/>
              </a:solidFill>
              <a:latin typeface="Gill Sans MT"/>
              <a:ea typeface="华文新魏" pitchFamily="2" charset="-122"/>
            </a:endParaRPr>
          </a:p>
        </p:txBody>
      </p:sp>
      <p:sp>
        <p:nvSpPr>
          <p:cNvPr id="21511" name="TextBox 11"/>
          <p:cNvSpPr txBox="1">
            <a:spLocks noChangeArrowheads="1"/>
          </p:cNvSpPr>
          <p:nvPr/>
        </p:nvSpPr>
        <p:spPr bwMode="auto">
          <a:xfrm>
            <a:off x="5292725" y="5262563"/>
            <a:ext cx="3240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Gill Sans MT"/>
                <a:ea typeface="华文新魏" pitchFamily="2" charset="-122"/>
              </a:rPr>
              <a:t>Challenge, ordeal</a:t>
            </a:r>
            <a:endParaRPr lang="zh-CN" altLang="en-US" sz="3200" b="1">
              <a:latin typeface="Gill Sans MT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质朴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质朴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质朴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ckTie">
    <a:dk1>
      <a:srgbClr val="000000"/>
    </a:dk1>
    <a:lt1>
      <a:srgbClr val="FFFFFF"/>
    </a:lt1>
    <a:dk2>
      <a:srgbClr val="46464A"/>
    </a:dk2>
    <a:lt2>
      <a:srgbClr val="E3DCCF"/>
    </a:lt2>
    <a:accent1>
      <a:srgbClr val="6F6F74"/>
    </a:accent1>
    <a:accent2>
      <a:srgbClr val="A7B789"/>
    </a:accent2>
    <a:accent3>
      <a:srgbClr val="BEAE98"/>
    </a:accent3>
    <a:accent4>
      <a:srgbClr val="92A9B9"/>
    </a:accent4>
    <a:accent5>
      <a:srgbClr val="9C8265"/>
    </a:accent5>
    <a:accent6>
      <a:srgbClr val="8D6974"/>
    </a:accent6>
    <a:hlink>
      <a:srgbClr val="67AABF"/>
    </a:hlink>
    <a:folHlink>
      <a:srgbClr val="B1B5AB"/>
    </a:folHlink>
  </a:clrScheme>
</a:themeOverride>
</file>

<file path=ppt/theme/themeOverride2.xml><?xml version="1.0" encoding="utf-8"?>
<a:themeOverride xmlns:a="http://schemas.openxmlformats.org/drawingml/2006/main">
  <a:clrScheme name="BlackTie">
    <a:dk1>
      <a:srgbClr val="000000"/>
    </a:dk1>
    <a:lt1>
      <a:srgbClr val="FFFFFF"/>
    </a:lt1>
    <a:dk2>
      <a:srgbClr val="46464A"/>
    </a:dk2>
    <a:lt2>
      <a:srgbClr val="E3DCCF"/>
    </a:lt2>
    <a:accent1>
      <a:srgbClr val="6F6F74"/>
    </a:accent1>
    <a:accent2>
      <a:srgbClr val="A7B789"/>
    </a:accent2>
    <a:accent3>
      <a:srgbClr val="BEAE98"/>
    </a:accent3>
    <a:accent4>
      <a:srgbClr val="92A9B9"/>
    </a:accent4>
    <a:accent5>
      <a:srgbClr val="9C8265"/>
    </a:accent5>
    <a:accent6>
      <a:srgbClr val="8D6974"/>
    </a:accent6>
    <a:hlink>
      <a:srgbClr val="67AABF"/>
    </a:hlink>
    <a:folHlink>
      <a:srgbClr val="B1B5A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754</TotalTime>
  <Words>366</Words>
  <Application>Microsoft Office PowerPoint</Application>
  <PresentationFormat>全屏显示(4:3)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演示文稿设计模板</vt:lpstr>
      </vt:variant>
      <vt:variant>
        <vt:i4>8</vt:i4>
      </vt:variant>
      <vt:variant>
        <vt:lpstr>幻灯片标题</vt:lpstr>
      </vt:variant>
      <vt:variant>
        <vt:i4>13</vt:i4>
      </vt:variant>
    </vt:vector>
  </HeadingPairs>
  <TitlesOfParts>
    <vt:vector size="30" baseType="lpstr">
      <vt:lpstr>Arial</vt:lpstr>
      <vt:lpstr>宋体</vt:lpstr>
      <vt:lpstr>Bookman Old Style</vt:lpstr>
      <vt:lpstr>Gill Sans MT</vt:lpstr>
      <vt:lpstr>华文新魏</vt:lpstr>
      <vt:lpstr>Wingdings 3</vt:lpstr>
      <vt:lpstr>Wingdings</vt:lpstr>
      <vt:lpstr>Calibri</vt:lpstr>
      <vt:lpstr>Times New Roman</vt:lpstr>
      <vt:lpstr>质朴</vt:lpstr>
      <vt:lpstr>质朴</vt:lpstr>
      <vt:lpstr>质朴</vt:lpstr>
      <vt:lpstr>质朴</vt:lpstr>
      <vt:lpstr>质朴</vt:lpstr>
      <vt:lpstr>质朴</vt:lpstr>
      <vt:lpstr>质朴</vt:lpstr>
      <vt:lpstr>质朴</vt:lpstr>
      <vt:lpstr>幻灯片 1</vt:lpstr>
      <vt:lpstr>Introduction</vt:lpstr>
      <vt:lpstr>幻灯片 3</vt:lpstr>
      <vt:lpstr>幻灯片 4</vt:lpstr>
      <vt:lpstr>幻灯片 5</vt:lpstr>
      <vt:lpstr>幻灯片 6</vt:lpstr>
      <vt:lpstr>Framework</vt:lpstr>
      <vt:lpstr>Theory</vt:lpstr>
      <vt:lpstr>Globalization </vt:lpstr>
      <vt:lpstr>Culture security</vt:lpstr>
      <vt:lpstr>Cultural imperialism</vt:lpstr>
      <vt:lpstr>Methodologies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全球化环境下的中国文化安全 </dc:title>
  <dc:creator>Administrator</dc:creator>
  <cp:lastModifiedBy>严怡宁</cp:lastModifiedBy>
  <cp:revision>55</cp:revision>
  <dcterms:created xsi:type="dcterms:W3CDTF">2016-12-09T03:10:36Z</dcterms:created>
  <dcterms:modified xsi:type="dcterms:W3CDTF">2017-10-11T10:12:56Z</dcterms:modified>
</cp:coreProperties>
</file>