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59" r:id="rId4"/>
    <p:sldId id="260" r:id="rId5"/>
    <p:sldId id="261" r:id="rId6"/>
    <p:sldId id="257" r:id="rId7"/>
    <p:sldId id="258" r:id="rId8"/>
    <p:sldId id="267" r:id="rId9"/>
    <p:sldId id="265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FAMILY MATTERS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54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368300"/>
            <a:ext cx="7773988" cy="20498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/>
              <a:t>Brainstorm words for this timeline</a:t>
            </a:r>
            <a:endParaRPr lang="cs-CZ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0" y="368300"/>
            <a:ext cx="2592387" cy="293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638550"/>
            <a:ext cx="10772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6885"/>
            <a:ext cx="10058400" cy="135956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these expressions mean?</a:t>
            </a:r>
            <a:br>
              <a:rPr lang="en-GB" sz="4000" dirty="0" smtClean="0"/>
            </a:br>
            <a:r>
              <a:rPr lang="en-GB" sz="4000" dirty="0" smtClean="0"/>
              <a:t>Use them to fill in the sentences below.</a:t>
            </a:r>
            <a:endParaRPr lang="cs-C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73" y="1696453"/>
            <a:ext cx="11044989" cy="4836693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 smtClean="0"/>
              <a:t>adoptive</a:t>
            </a:r>
            <a:r>
              <a:rPr lang="en-GB" sz="2200" dirty="0" smtClean="0"/>
              <a:t> family</a:t>
            </a:r>
          </a:p>
          <a:p>
            <a:r>
              <a:rPr lang="en-GB" sz="2200" b="1" dirty="0" smtClean="0"/>
              <a:t>biological</a:t>
            </a:r>
            <a:r>
              <a:rPr lang="en-GB" sz="2200" dirty="0" smtClean="0"/>
              <a:t> family</a:t>
            </a:r>
          </a:p>
          <a:p>
            <a:r>
              <a:rPr lang="en-GB" sz="2200" b="1" dirty="0" smtClean="0"/>
              <a:t>immediate</a:t>
            </a:r>
            <a:r>
              <a:rPr lang="en-GB" sz="2200" dirty="0" smtClean="0"/>
              <a:t> family</a:t>
            </a:r>
          </a:p>
          <a:p>
            <a:r>
              <a:rPr lang="en-GB" sz="2200" b="1" dirty="0" smtClean="0"/>
              <a:t>nuclear</a:t>
            </a:r>
            <a:r>
              <a:rPr lang="en-GB" sz="2200" dirty="0" smtClean="0"/>
              <a:t> family</a:t>
            </a:r>
          </a:p>
          <a:p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400" dirty="0" smtClean="0"/>
              <a:t>‘I’m sorry but hospital visitors are limited to ____________ family members only.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Some people are worried about the breakdown of the traditional ___________ family.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Tammy gave birth to Hudson. She and her husband are Hudson’s __________ family.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My sister couldn’t keep her son. He was raised by the Smith family. The Smiths are his __________ family.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05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282916"/>
            <a:ext cx="8424862" cy="62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7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1280267"/>
            <a:ext cx="10487526" cy="4350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WHEN YOU HEAR THE WORD </a:t>
            </a:r>
            <a:r>
              <a:rPr lang="en-GB" sz="8000" dirty="0" smtClean="0"/>
              <a:t>‘</a:t>
            </a:r>
            <a:r>
              <a:rPr lang="en-GB" sz="8000" b="1" dirty="0" smtClean="0"/>
              <a:t>FAMILY</a:t>
            </a:r>
            <a:r>
              <a:rPr lang="en-GB" sz="8000" dirty="0" smtClean="0"/>
              <a:t>’</a:t>
            </a:r>
            <a:r>
              <a:rPr lang="en-GB" dirty="0" smtClean="0"/>
              <a:t>, WHAT WORDS AND IMAGES COME TO MIND?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52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393257"/>
            <a:ext cx="10058400" cy="18263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Look at the pictures of two families. </a:t>
            </a:r>
            <a:br>
              <a:rPr lang="cs-CZ" dirty="0" smtClean="0"/>
            </a:br>
            <a:r>
              <a:rPr lang="cs-CZ" dirty="0" smtClean="0"/>
              <a:t>How are they </a:t>
            </a:r>
            <a:r>
              <a:rPr lang="cs-CZ" b="1" dirty="0" smtClean="0"/>
              <a:t>similar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How are they </a:t>
            </a:r>
            <a:r>
              <a:rPr lang="cs-CZ" b="1" dirty="0" smtClean="0"/>
              <a:t>different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5" name="Picture 4" descr="http://vignette4.wikia.nocookie.net/simpsons/images/1/1b/Simpsons.png/revision/latest?cb=2011082002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71" y="1395663"/>
            <a:ext cx="3506128" cy="51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playbuzz.com/cdn/03c85b38-12b0-4ccb-836f-e308516b383e/ea3dbf94-a959-4130-8710-86c3641c6b09_560_4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0606" r="1904" b="3157"/>
          <a:stretch/>
        </p:blipFill>
        <p:spPr bwMode="auto">
          <a:xfrm>
            <a:off x="1066799" y="2308551"/>
            <a:ext cx="6083301" cy="42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3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82012"/>
            <a:ext cx="7861300" cy="20944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Read about Alexa</a:t>
            </a:r>
            <a:r>
              <a:rPr lang="en-GB" dirty="0" smtClean="0"/>
              <a:t>’s family.</a:t>
            </a:r>
            <a:br>
              <a:rPr lang="en-GB" dirty="0" smtClean="0"/>
            </a:br>
            <a:r>
              <a:rPr lang="en-GB" dirty="0" smtClean="0"/>
              <a:t>Which words from the box on the right apply to her?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745873"/>
            <a:ext cx="5682916" cy="312821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Alexa has an older brother and a younger sister. She is not married but Tom recently proposed to her. They plan to get married next year.</a:t>
            </a:r>
            <a:endParaRPr lang="cs-C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13621" y="2827095"/>
            <a:ext cx="2798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/>
              <a:t>s</a:t>
            </a:r>
            <a:r>
              <a:rPr lang="en-GB" sz="2400" b="1" dirty="0" smtClean="0"/>
              <a:t>ingle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/>
              <a:t>engaged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/>
              <a:t>divorced</a:t>
            </a:r>
          </a:p>
          <a:p>
            <a:pPr marL="285750" indent="-285750">
              <a:buFontTx/>
              <a:buChar char="-"/>
            </a:pPr>
            <a:r>
              <a:rPr lang="en-GB" sz="2400" b="1" dirty="0" err="1" smtClean="0"/>
              <a:t>fianc</a:t>
            </a:r>
            <a:r>
              <a:rPr lang="cs-CZ" sz="2400" b="1" dirty="0" smtClean="0"/>
              <a:t>é/fiancée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/>
              <a:t>only child</a:t>
            </a:r>
          </a:p>
          <a:p>
            <a:pPr marL="285750" indent="-285750">
              <a:buFontTx/>
              <a:buChar char="-"/>
            </a:pPr>
            <a:r>
              <a:rPr lang="en-GB" sz="2400" b="1" dirty="0" smtClean="0"/>
              <a:t>middle child</a:t>
            </a:r>
          </a:p>
          <a:p>
            <a:pPr marL="285750" indent="-285750">
              <a:buFontTx/>
              <a:buChar char="-"/>
            </a:pPr>
            <a:r>
              <a:rPr lang="en-GB" sz="2400" b="1" dirty="0" err="1" smtClean="0"/>
              <a:t>fistborn</a:t>
            </a: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b="1" dirty="0" smtClean="0"/>
              <a:t>spouse</a:t>
            </a:r>
            <a:endParaRPr lang="cs-CZ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299" y="382012"/>
            <a:ext cx="3095625" cy="32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642594"/>
            <a:ext cx="9423400" cy="1371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Tell each other about your </a:t>
            </a:r>
            <a:r>
              <a:rPr lang="en-GB" b="1" dirty="0" smtClean="0"/>
              <a:t>family relationships</a:t>
            </a:r>
            <a:r>
              <a:rPr lang="en-GB" dirty="0" smtClean="0"/>
              <a:t>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0" y="2014194"/>
            <a:ext cx="9423400" cy="4437406"/>
          </a:xfrm>
        </p:spPr>
        <p:txBody>
          <a:bodyPr>
            <a:noAutofit/>
          </a:bodyPr>
          <a:lstStyle/>
          <a:p>
            <a:r>
              <a:rPr lang="en-GB" sz="2400" dirty="0" smtClean="0"/>
              <a:t>Do you have any siblings?</a:t>
            </a:r>
          </a:p>
          <a:p>
            <a:r>
              <a:rPr lang="en-GB" sz="2400" dirty="0" smtClean="0"/>
              <a:t>Are you the firstborn?</a:t>
            </a:r>
          </a:p>
          <a:p>
            <a:r>
              <a:rPr lang="en-GB" sz="2400" dirty="0" smtClean="0"/>
              <a:t>Are you single?</a:t>
            </a:r>
          </a:p>
          <a:p>
            <a:r>
              <a:rPr lang="en-GB" sz="2400" dirty="0" smtClean="0"/>
              <a:t>Do you have a large family?</a:t>
            </a:r>
          </a:p>
          <a:p>
            <a:r>
              <a:rPr lang="en-GB" sz="2400" dirty="0" smtClean="0"/>
              <a:t>Who are your family members?</a:t>
            </a:r>
          </a:p>
          <a:p>
            <a:r>
              <a:rPr lang="en-GB" sz="2400" dirty="0" smtClean="0"/>
              <a:t>…</a:t>
            </a:r>
          </a:p>
          <a:p>
            <a:pPr marL="0" indent="0">
              <a:buNone/>
            </a:pPr>
            <a:r>
              <a:rPr lang="en-GB" sz="2800" b="1" dirty="0" smtClean="0"/>
              <a:t>Do any of your </a:t>
            </a:r>
            <a:r>
              <a:rPr lang="cs-CZ" sz="2800" b="1" dirty="0" smtClean="0"/>
              <a:t>classmates </a:t>
            </a:r>
            <a:r>
              <a:rPr lang="en-GB" sz="2800" b="1" dirty="0" smtClean="0"/>
              <a:t>have families that are very different from yours?</a:t>
            </a:r>
          </a:p>
          <a:p>
            <a:pPr marL="0" indent="0">
              <a:buNone/>
            </a:pPr>
            <a:r>
              <a:rPr lang="en-GB" sz="2800" b="1" dirty="0" smtClean="0"/>
              <a:t>What are the differences?</a:t>
            </a:r>
            <a:endParaRPr lang="cs-CZ" sz="2400" dirty="0"/>
          </a:p>
        </p:txBody>
      </p:sp>
      <p:pic>
        <p:nvPicPr>
          <p:cNvPr id="1030" name="Picture 6" descr="Image result for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60" y="1544460"/>
            <a:ext cx="3192640" cy="31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5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240205"/>
            <a:ext cx="11526253" cy="1296495"/>
          </a:xfrm>
        </p:spPr>
        <p:txBody>
          <a:bodyPr>
            <a:noAutofit/>
          </a:bodyPr>
          <a:lstStyle/>
          <a:p>
            <a:r>
              <a:rPr lang="cs-CZ" sz="3200" dirty="0" smtClean="0"/>
              <a:t>Look at the expressions on the left and try to classify them (put each one to one of the four categories on the right).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536700"/>
            <a:ext cx="3955716" cy="508864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conflict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raise someone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look after someone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close-knit family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isolated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take care of someone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extended family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clash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bring someone up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bicultural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upbringing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bewildered</a:t>
            </a:r>
            <a:endParaRPr lang="cs-CZ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68901" y="1818864"/>
            <a:ext cx="595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lphaUcPeriod"/>
            </a:pPr>
            <a:r>
              <a:rPr lang="cs-CZ" sz="2400" b="1" dirty="0" smtClean="0"/>
              <a:t>words related to caring for children</a:t>
            </a:r>
          </a:p>
          <a:p>
            <a:pPr marL="342900" indent="-342900">
              <a:lnSpc>
                <a:spcPct val="300000"/>
              </a:lnSpc>
              <a:buFont typeface="+mj-lt"/>
              <a:buAutoNum type="alphaUcPeriod"/>
            </a:pPr>
            <a:r>
              <a:rPr lang="cs-CZ" sz="2400" b="1" dirty="0" smtClean="0"/>
              <a:t>words that describe families</a:t>
            </a:r>
          </a:p>
          <a:p>
            <a:pPr marL="342900" indent="-342900">
              <a:lnSpc>
                <a:spcPct val="300000"/>
              </a:lnSpc>
              <a:buFont typeface="+mj-lt"/>
              <a:buAutoNum type="alphaUcPeriod"/>
            </a:pPr>
            <a:r>
              <a:rPr lang="cs-CZ" sz="2400" b="1" dirty="0" smtClean="0"/>
              <a:t>words that describe disagreement</a:t>
            </a:r>
          </a:p>
          <a:p>
            <a:pPr marL="342900" indent="-342900">
              <a:lnSpc>
                <a:spcPct val="300000"/>
              </a:lnSpc>
              <a:buFont typeface="+mj-lt"/>
              <a:buAutoNum type="alphaUcPeriod"/>
            </a:pPr>
            <a:r>
              <a:rPr lang="cs-CZ" sz="2400" b="1" dirty="0" smtClean="0"/>
              <a:t>words that describe feelings</a:t>
            </a:r>
          </a:p>
        </p:txBody>
      </p:sp>
    </p:spTree>
    <p:extLst>
      <p:ext uri="{BB962C8B-B14F-4D97-AF65-F5344CB8AC3E}">
        <p14:creationId xmlns:p14="http://schemas.microsoft.com/office/powerpoint/2010/main" val="253879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63" y="1152624"/>
            <a:ext cx="10058400" cy="5260208"/>
          </a:xfrm>
        </p:spPr>
        <p:txBody>
          <a:bodyPr numCol="2">
            <a:normAutofit lnSpcReduction="1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b="1" dirty="0"/>
              <a:t>words related to caring for </a:t>
            </a:r>
            <a:r>
              <a:rPr lang="cs-CZ" b="1" dirty="0" smtClean="0"/>
              <a:t>children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look after someone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raise someone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take care of someone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upbringing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bring someone up</a:t>
            </a:r>
          </a:p>
          <a:p>
            <a:pPr marL="617220" lvl="1" indent="-342900">
              <a:buFont typeface="+mj-lt"/>
              <a:buAutoNum type="alphaUcPeriod"/>
            </a:pPr>
            <a:endParaRPr lang="cs-CZ" b="1" dirty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617220" lvl="1" indent="-342900">
              <a:buFont typeface="+mj-lt"/>
              <a:buAutoNum type="alphaUcPeriod"/>
            </a:pPr>
            <a:endParaRPr lang="cs-CZ" b="1" dirty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342900" indent="-342900">
              <a:buFont typeface="+mj-lt"/>
              <a:buAutoNum type="alphaUcPeriod"/>
            </a:pPr>
            <a:r>
              <a:rPr lang="cs-CZ" b="1" dirty="0" smtClean="0"/>
              <a:t>words that describe families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close-knit family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extended family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bicultural</a:t>
            </a:r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617220" lvl="1" indent="-342900">
              <a:buFont typeface="+mj-lt"/>
              <a:buAutoNum type="alphaUcPeriod"/>
            </a:pPr>
            <a:endParaRPr lang="cs-CZ" b="1" dirty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342900" indent="-342900">
              <a:buFont typeface="+mj-lt"/>
              <a:buAutoNum type="alphaUcPeriod"/>
            </a:pPr>
            <a:r>
              <a:rPr lang="cs-CZ" b="1" dirty="0" smtClean="0"/>
              <a:t>words that describe disagreement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clash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conflict</a:t>
            </a:r>
          </a:p>
          <a:p>
            <a:pPr marL="617220" lvl="1" indent="-342900">
              <a:buFont typeface="+mj-lt"/>
              <a:buAutoNum type="alphaUcPeriod"/>
            </a:pPr>
            <a:endParaRPr lang="cs-CZ" b="1" dirty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617220" lvl="1" indent="-342900">
              <a:buFont typeface="+mj-lt"/>
              <a:buAutoNum type="alphaUcPeriod"/>
            </a:pPr>
            <a:endParaRPr lang="cs-CZ" b="1" dirty="0"/>
          </a:p>
          <a:p>
            <a:pPr marL="617220" lvl="1" indent="-342900">
              <a:buFont typeface="+mj-lt"/>
              <a:buAutoNum type="alphaUcPeriod"/>
            </a:pPr>
            <a:endParaRPr lang="cs-CZ" b="1" dirty="0"/>
          </a:p>
          <a:p>
            <a:pPr marL="617220" lvl="1" indent="-342900">
              <a:buFont typeface="+mj-lt"/>
              <a:buAutoNum type="alphaUcPeriod"/>
            </a:pPr>
            <a:endParaRPr lang="cs-CZ" b="1" dirty="0" smtClean="0"/>
          </a:p>
          <a:p>
            <a:pPr marL="342900" indent="-342900">
              <a:buFont typeface="+mj-lt"/>
              <a:buAutoNum type="alphaUcPeriod"/>
            </a:pPr>
            <a:r>
              <a:rPr lang="cs-CZ" b="1" dirty="0" smtClean="0"/>
              <a:t>words that describe feelings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isolated</a:t>
            </a:r>
          </a:p>
          <a:p>
            <a:pPr marL="617220" lvl="1" indent="-342900">
              <a:buFont typeface="+mj-lt"/>
              <a:buAutoNum type="alphaUcPeriod"/>
            </a:pPr>
            <a:r>
              <a:rPr lang="cs-CZ" b="1" dirty="0" smtClean="0"/>
              <a:t>bewildered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891540" lvl="2" indent="-342900">
              <a:buFont typeface="+mj-lt"/>
              <a:buAutoNum type="alphaUcPeriod"/>
            </a:pPr>
            <a:endParaRPr lang="cs-CZ" b="1" dirty="0"/>
          </a:p>
          <a:p>
            <a:pPr marL="342900" indent="-342900">
              <a:buFont typeface="+mj-lt"/>
              <a:buAutoNum type="alphaUcPeriod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64173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7299">
            <a:off x="8143567" y="393465"/>
            <a:ext cx="3052800" cy="420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60900"/>
            <a:ext cx="10668000" cy="1905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What are the differences between traditional and modern wedding?</a:t>
            </a:r>
          </a:p>
          <a:p>
            <a:r>
              <a:rPr lang="cs-CZ" sz="2400" dirty="0" smtClean="0"/>
              <a:t>Which type is more popular these days? Why?</a:t>
            </a:r>
          </a:p>
          <a:p>
            <a:r>
              <a:rPr lang="cs-CZ" sz="2400" dirty="0" smtClean="0"/>
              <a:t>If you‘re married, which type of wedding did you have? If you‘re not married, which type of wedding would you prefer? Why?</a:t>
            </a:r>
            <a:endParaRPr lang="cs-C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4434">
            <a:off x="437306" y="1264230"/>
            <a:ext cx="4098389" cy="2663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403" y="1219200"/>
            <a:ext cx="3517194" cy="296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2100"/>
            <a:ext cx="10668000" cy="1155700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/>
              <a:t>Weddings and marriage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9732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850"/>
            <a:ext cx="10058400" cy="1371600"/>
          </a:xfrm>
        </p:spPr>
        <p:txBody>
          <a:bodyPr/>
          <a:lstStyle/>
          <a:p>
            <a:r>
              <a:rPr lang="cs-CZ" dirty="0" smtClean="0"/>
              <a:t>Aspects of marriage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08621"/>
            <a:ext cx="9896475" cy="3629025"/>
          </a:xfrm>
          <a:prstGeom prst="rect">
            <a:avLst/>
          </a:prstGeom>
        </p:spPr>
      </p:pic>
      <p:pic>
        <p:nvPicPr>
          <p:cNvPr id="1026" name="Picture 2" descr="http://combiboilersleeds.com/images/wedding-ring/wedding-ring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6617" r="8148" b="17018"/>
          <a:stretch/>
        </p:blipFill>
        <p:spPr bwMode="auto">
          <a:xfrm rot="781869">
            <a:off x="7329467" y="484556"/>
            <a:ext cx="4611975" cy="27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1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94</TotalTime>
  <Words>370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FAMILY MATTERS</vt:lpstr>
      <vt:lpstr>WHEN YOU HEAR THE WORD ‘FAMILY’, WHAT WORDS AND IMAGES COME TO MIND?</vt:lpstr>
      <vt:lpstr>Look at the pictures of two families.  How are they similar? How are they different?</vt:lpstr>
      <vt:lpstr>Read about Alexa’s family. Which words from the box on the right apply to her?</vt:lpstr>
      <vt:lpstr>Tell each other about your family relationships.</vt:lpstr>
      <vt:lpstr>Look at the expressions on the left and try to classify them (put each one to one of the four categories on the right).</vt:lpstr>
      <vt:lpstr>PowerPoint Presentation</vt:lpstr>
      <vt:lpstr>Weddings and marriage</vt:lpstr>
      <vt:lpstr>Aspects of marriage</vt:lpstr>
      <vt:lpstr>Brainstorm words for this timeline</vt:lpstr>
      <vt:lpstr>What do these expressions mean? Use them to fill in the sentences below.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ISSUES</dc:title>
  <dc:creator>Olga</dc:creator>
  <cp:lastModifiedBy>Olga</cp:lastModifiedBy>
  <cp:revision>13</cp:revision>
  <dcterms:created xsi:type="dcterms:W3CDTF">2016-09-26T11:10:15Z</dcterms:created>
  <dcterms:modified xsi:type="dcterms:W3CDTF">2017-03-25T11:41:47Z</dcterms:modified>
</cp:coreProperties>
</file>