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0" r:id="rId3"/>
    <p:sldId id="257" r:id="rId4"/>
    <p:sldId id="259"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6" d="100"/>
          <a:sy n="66" d="100"/>
        </p:scale>
        <p:origin x="8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9D6A6F-10E9-45FB-9545-0EA5D4DACB83}" type="datetimeFigureOut">
              <a:rPr lang="en-NZ" smtClean="0"/>
              <a:t>7/03/2017</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5D9467-D849-4E43-A7FF-849BB8652A00}" type="slidenum">
              <a:rPr lang="en-NZ" smtClean="0"/>
              <a:t>‹#›</a:t>
            </a:fld>
            <a:endParaRPr lang="en-NZ"/>
          </a:p>
        </p:txBody>
      </p:sp>
    </p:spTree>
    <p:extLst>
      <p:ext uri="{BB962C8B-B14F-4D97-AF65-F5344CB8AC3E}">
        <p14:creationId xmlns:p14="http://schemas.microsoft.com/office/powerpoint/2010/main" val="896831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5DD8246E-D3C1-3943-923C-2F0C8A8B0E3A}" type="slidenum">
              <a:rPr lang="en-US" smtClean="0"/>
              <a:t>4</a:t>
            </a:fld>
            <a:endParaRPr lang="en-US"/>
          </a:p>
        </p:txBody>
      </p:sp>
    </p:spTree>
    <p:extLst>
      <p:ext uri="{BB962C8B-B14F-4D97-AF65-F5344CB8AC3E}">
        <p14:creationId xmlns:p14="http://schemas.microsoft.com/office/powerpoint/2010/main" val="4133259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Look in books at paragraph</a:t>
            </a:r>
            <a:r>
              <a:rPr lang="en-NZ" baseline="0" dirty="0" smtClean="0"/>
              <a:t> construction</a:t>
            </a:r>
            <a:endParaRPr lang="en-NZ" dirty="0"/>
          </a:p>
        </p:txBody>
      </p:sp>
      <p:sp>
        <p:nvSpPr>
          <p:cNvPr id="4" name="Slide Number Placeholder 3"/>
          <p:cNvSpPr>
            <a:spLocks noGrp="1"/>
          </p:cNvSpPr>
          <p:nvPr>
            <p:ph type="sldNum" sz="quarter" idx="10"/>
          </p:nvPr>
        </p:nvSpPr>
        <p:spPr/>
        <p:txBody>
          <a:bodyPr/>
          <a:lstStyle/>
          <a:p>
            <a:fld id="{5DD8246E-D3C1-3943-923C-2F0C8A8B0E3A}" type="slidenum">
              <a:rPr lang="en-US" smtClean="0"/>
              <a:t>5</a:t>
            </a:fld>
            <a:endParaRPr lang="en-US"/>
          </a:p>
        </p:txBody>
      </p:sp>
    </p:spTree>
    <p:extLst>
      <p:ext uri="{BB962C8B-B14F-4D97-AF65-F5344CB8AC3E}">
        <p14:creationId xmlns:p14="http://schemas.microsoft.com/office/powerpoint/2010/main" val="2585572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NZ"/>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NZ"/>
          </a:p>
        </p:txBody>
      </p:sp>
      <p:sp>
        <p:nvSpPr>
          <p:cNvPr id="4" name="Date Placeholder 3"/>
          <p:cNvSpPr>
            <a:spLocks noGrp="1"/>
          </p:cNvSpPr>
          <p:nvPr>
            <p:ph type="dt" sz="half" idx="10"/>
          </p:nvPr>
        </p:nvSpPr>
        <p:spPr/>
        <p:txBody>
          <a:bodyPr/>
          <a:lstStyle/>
          <a:p>
            <a:fld id="{90B1829A-B6BE-487B-9F6A-88484F22B998}" type="datetimeFigureOut">
              <a:rPr lang="en-NZ" smtClean="0"/>
              <a:t>7/03/2017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215229F1-CAF1-4F9D-947C-30DD011538E6}" type="slidenum">
              <a:rPr lang="en-NZ" smtClean="0"/>
              <a:t>‹#›</a:t>
            </a:fld>
            <a:endParaRPr lang="en-NZ"/>
          </a:p>
        </p:txBody>
      </p:sp>
    </p:spTree>
    <p:extLst>
      <p:ext uri="{BB962C8B-B14F-4D97-AF65-F5344CB8AC3E}">
        <p14:creationId xmlns:p14="http://schemas.microsoft.com/office/powerpoint/2010/main" val="1558866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90B1829A-B6BE-487B-9F6A-88484F22B998}" type="datetimeFigureOut">
              <a:rPr lang="en-NZ" smtClean="0"/>
              <a:t>7/03/2017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215229F1-CAF1-4F9D-947C-30DD011538E6}" type="slidenum">
              <a:rPr lang="en-NZ" smtClean="0"/>
              <a:t>‹#›</a:t>
            </a:fld>
            <a:endParaRPr lang="en-NZ"/>
          </a:p>
        </p:txBody>
      </p:sp>
    </p:spTree>
    <p:extLst>
      <p:ext uri="{BB962C8B-B14F-4D97-AF65-F5344CB8AC3E}">
        <p14:creationId xmlns:p14="http://schemas.microsoft.com/office/powerpoint/2010/main" val="1910590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90B1829A-B6BE-487B-9F6A-88484F22B998}" type="datetimeFigureOut">
              <a:rPr lang="en-NZ" smtClean="0"/>
              <a:t>7/03/2017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215229F1-CAF1-4F9D-947C-30DD011538E6}" type="slidenum">
              <a:rPr lang="en-NZ" smtClean="0"/>
              <a:t>‹#›</a:t>
            </a:fld>
            <a:endParaRPr lang="en-NZ"/>
          </a:p>
        </p:txBody>
      </p:sp>
    </p:spTree>
    <p:extLst>
      <p:ext uri="{BB962C8B-B14F-4D97-AF65-F5344CB8AC3E}">
        <p14:creationId xmlns:p14="http://schemas.microsoft.com/office/powerpoint/2010/main" val="1496696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90B1829A-B6BE-487B-9F6A-88484F22B998}" type="datetimeFigureOut">
              <a:rPr lang="en-NZ" smtClean="0"/>
              <a:t>7/03/2017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215229F1-CAF1-4F9D-947C-30DD011538E6}" type="slidenum">
              <a:rPr lang="en-NZ" smtClean="0"/>
              <a:t>‹#›</a:t>
            </a:fld>
            <a:endParaRPr lang="en-NZ"/>
          </a:p>
        </p:txBody>
      </p:sp>
    </p:spTree>
    <p:extLst>
      <p:ext uri="{BB962C8B-B14F-4D97-AF65-F5344CB8AC3E}">
        <p14:creationId xmlns:p14="http://schemas.microsoft.com/office/powerpoint/2010/main" val="3652381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NZ"/>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B1829A-B6BE-487B-9F6A-88484F22B998}" type="datetimeFigureOut">
              <a:rPr lang="en-NZ" smtClean="0"/>
              <a:t>7/03/2017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215229F1-CAF1-4F9D-947C-30DD011538E6}" type="slidenum">
              <a:rPr lang="en-NZ" smtClean="0"/>
              <a:t>‹#›</a:t>
            </a:fld>
            <a:endParaRPr lang="en-NZ"/>
          </a:p>
        </p:txBody>
      </p:sp>
    </p:spTree>
    <p:extLst>
      <p:ext uri="{BB962C8B-B14F-4D97-AF65-F5344CB8AC3E}">
        <p14:creationId xmlns:p14="http://schemas.microsoft.com/office/powerpoint/2010/main" val="1487081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Date Placeholder 4"/>
          <p:cNvSpPr>
            <a:spLocks noGrp="1"/>
          </p:cNvSpPr>
          <p:nvPr>
            <p:ph type="dt" sz="half" idx="10"/>
          </p:nvPr>
        </p:nvSpPr>
        <p:spPr/>
        <p:txBody>
          <a:bodyPr/>
          <a:lstStyle/>
          <a:p>
            <a:fld id="{90B1829A-B6BE-487B-9F6A-88484F22B998}" type="datetimeFigureOut">
              <a:rPr lang="en-NZ" smtClean="0"/>
              <a:t>7/03/2017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215229F1-CAF1-4F9D-947C-30DD011538E6}" type="slidenum">
              <a:rPr lang="en-NZ" smtClean="0"/>
              <a:t>‹#›</a:t>
            </a:fld>
            <a:endParaRPr lang="en-NZ"/>
          </a:p>
        </p:txBody>
      </p:sp>
    </p:spTree>
    <p:extLst>
      <p:ext uri="{BB962C8B-B14F-4D97-AF65-F5344CB8AC3E}">
        <p14:creationId xmlns:p14="http://schemas.microsoft.com/office/powerpoint/2010/main" val="2244241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NZ"/>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Date Placeholder 6"/>
          <p:cNvSpPr>
            <a:spLocks noGrp="1"/>
          </p:cNvSpPr>
          <p:nvPr>
            <p:ph type="dt" sz="half" idx="10"/>
          </p:nvPr>
        </p:nvSpPr>
        <p:spPr/>
        <p:txBody>
          <a:bodyPr/>
          <a:lstStyle/>
          <a:p>
            <a:fld id="{90B1829A-B6BE-487B-9F6A-88484F22B998}" type="datetimeFigureOut">
              <a:rPr lang="en-NZ" smtClean="0"/>
              <a:t>7/03/2017</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215229F1-CAF1-4F9D-947C-30DD011538E6}" type="slidenum">
              <a:rPr lang="en-NZ" smtClean="0"/>
              <a:t>‹#›</a:t>
            </a:fld>
            <a:endParaRPr lang="en-NZ"/>
          </a:p>
        </p:txBody>
      </p:sp>
    </p:spTree>
    <p:extLst>
      <p:ext uri="{BB962C8B-B14F-4D97-AF65-F5344CB8AC3E}">
        <p14:creationId xmlns:p14="http://schemas.microsoft.com/office/powerpoint/2010/main" val="4212850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90B1829A-B6BE-487B-9F6A-88484F22B998}" type="datetimeFigureOut">
              <a:rPr lang="en-NZ" smtClean="0"/>
              <a:t>7/03/2017</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215229F1-CAF1-4F9D-947C-30DD011538E6}" type="slidenum">
              <a:rPr lang="en-NZ" smtClean="0"/>
              <a:t>‹#›</a:t>
            </a:fld>
            <a:endParaRPr lang="en-NZ"/>
          </a:p>
        </p:txBody>
      </p:sp>
    </p:spTree>
    <p:extLst>
      <p:ext uri="{BB962C8B-B14F-4D97-AF65-F5344CB8AC3E}">
        <p14:creationId xmlns:p14="http://schemas.microsoft.com/office/powerpoint/2010/main" val="3908882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B1829A-B6BE-487B-9F6A-88484F22B998}" type="datetimeFigureOut">
              <a:rPr lang="en-NZ" smtClean="0"/>
              <a:t>7/03/2017</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215229F1-CAF1-4F9D-947C-30DD011538E6}" type="slidenum">
              <a:rPr lang="en-NZ" smtClean="0"/>
              <a:t>‹#›</a:t>
            </a:fld>
            <a:endParaRPr lang="en-NZ"/>
          </a:p>
        </p:txBody>
      </p:sp>
    </p:spTree>
    <p:extLst>
      <p:ext uri="{BB962C8B-B14F-4D97-AF65-F5344CB8AC3E}">
        <p14:creationId xmlns:p14="http://schemas.microsoft.com/office/powerpoint/2010/main" val="2075330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NZ"/>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B1829A-B6BE-487B-9F6A-88484F22B998}" type="datetimeFigureOut">
              <a:rPr lang="en-NZ" smtClean="0"/>
              <a:t>7/03/2017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215229F1-CAF1-4F9D-947C-30DD011538E6}" type="slidenum">
              <a:rPr lang="en-NZ" smtClean="0"/>
              <a:t>‹#›</a:t>
            </a:fld>
            <a:endParaRPr lang="en-NZ"/>
          </a:p>
        </p:txBody>
      </p:sp>
    </p:spTree>
    <p:extLst>
      <p:ext uri="{BB962C8B-B14F-4D97-AF65-F5344CB8AC3E}">
        <p14:creationId xmlns:p14="http://schemas.microsoft.com/office/powerpoint/2010/main" val="2211699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NZ"/>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B1829A-B6BE-487B-9F6A-88484F22B998}" type="datetimeFigureOut">
              <a:rPr lang="en-NZ" smtClean="0"/>
              <a:t>7/03/2017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215229F1-CAF1-4F9D-947C-30DD011538E6}" type="slidenum">
              <a:rPr lang="en-NZ" smtClean="0"/>
              <a:t>‹#›</a:t>
            </a:fld>
            <a:endParaRPr lang="en-NZ"/>
          </a:p>
        </p:txBody>
      </p:sp>
    </p:spTree>
    <p:extLst>
      <p:ext uri="{BB962C8B-B14F-4D97-AF65-F5344CB8AC3E}">
        <p14:creationId xmlns:p14="http://schemas.microsoft.com/office/powerpoint/2010/main" val="3007410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NZ"/>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1829A-B6BE-487B-9F6A-88484F22B998}" type="datetimeFigureOut">
              <a:rPr lang="en-NZ" smtClean="0"/>
              <a:t>7/03/2017</a:t>
            </a:fld>
            <a:endParaRPr lang="en-NZ"/>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5229F1-CAF1-4F9D-947C-30DD011538E6}" type="slidenum">
              <a:rPr lang="en-NZ" smtClean="0"/>
              <a:t>‹#›</a:t>
            </a:fld>
            <a:endParaRPr lang="en-NZ"/>
          </a:p>
        </p:txBody>
      </p:sp>
    </p:spTree>
    <p:extLst>
      <p:ext uri="{BB962C8B-B14F-4D97-AF65-F5344CB8AC3E}">
        <p14:creationId xmlns:p14="http://schemas.microsoft.com/office/powerpoint/2010/main" val="1498970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owl.english.purdue.edu/owl/resource/560/0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dirty="0" smtClean="0"/>
              <a:t>Referencing</a:t>
            </a:r>
            <a:endParaRPr lang="en-NZ" dirty="0"/>
          </a:p>
        </p:txBody>
      </p:sp>
      <p:sp>
        <p:nvSpPr>
          <p:cNvPr id="3" name="Subtitle 2"/>
          <p:cNvSpPr>
            <a:spLocks noGrp="1"/>
          </p:cNvSpPr>
          <p:nvPr>
            <p:ph type="subTitle" idx="1"/>
          </p:nvPr>
        </p:nvSpPr>
        <p:spPr/>
        <p:txBody>
          <a:bodyPr/>
          <a:lstStyle/>
          <a:p>
            <a:endParaRPr lang="en-NZ"/>
          </a:p>
        </p:txBody>
      </p:sp>
    </p:spTree>
    <p:extLst>
      <p:ext uri="{BB962C8B-B14F-4D97-AF65-F5344CB8AC3E}">
        <p14:creationId xmlns:p14="http://schemas.microsoft.com/office/powerpoint/2010/main" val="4277005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NZ"/>
          </a:p>
        </p:txBody>
      </p:sp>
      <p:sp>
        <p:nvSpPr>
          <p:cNvPr id="3" name="Content Placeholder 2"/>
          <p:cNvSpPr>
            <a:spLocks noGrp="1"/>
          </p:cNvSpPr>
          <p:nvPr>
            <p:ph idx="1"/>
          </p:nvPr>
        </p:nvSpPr>
        <p:spPr/>
        <p:txBody>
          <a:bodyPr/>
          <a:lstStyle/>
          <a:p>
            <a:r>
              <a:rPr lang="en-NZ" dirty="0" smtClean="0"/>
              <a:t>Paraphrasing: writing in your own words (but don’t forget to reference)</a:t>
            </a:r>
            <a:br>
              <a:rPr lang="en-NZ" dirty="0" smtClean="0"/>
            </a:br>
            <a:endParaRPr lang="en-NZ" dirty="0" smtClean="0"/>
          </a:p>
          <a:p>
            <a:r>
              <a:rPr lang="en-NZ" dirty="0" smtClean="0"/>
              <a:t>Quoting: using the exact words of the author with “…”</a:t>
            </a:r>
          </a:p>
          <a:p>
            <a:endParaRPr lang="en-NZ" dirty="0"/>
          </a:p>
        </p:txBody>
      </p:sp>
    </p:spTree>
    <p:extLst>
      <p:ext uri="{BB962C8B-B14F-4D97-AF65-F5344CB8AC3E}">
        <p14:creationId xmlns:p14="http://schemas.microsoft.com/office/powerpoint/2010/main" val="1862354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
            <a:ext cx="8229600" cy="1143000"/>
          </a:xfrm>
        </p:spPr>
        <p:txBody>
          <a:bodyPr>
            <a:normAutofit/>
          </a:bodyPr>
          <a:lstStyle/>
          <a:p>
            <a:r>
              <a:rPr lang="en-NZ" sz="4000" b="1" dirty="0"/>
              <a:t>Referencing</a:t>
            </a:r>
          </a:p>
        </p:txBody>
      </p:sp>
      <p:sp>
        <p:nvSpPr>
          <p:cNvPr id="3" name="Content Placeholder 2"/>
          <p:cNvSpPr>
            <a:spLocks noGrp="1"/>
          </p:cNvSpPr>
          <p:nvPr>
            <p:ph idx="1"/>
          </p:nvPr>
        </p:nvSpPr>
        <p:spPr>
          <a:xfrm>
            <a:off x="522514" y="1036639"/>
            <a:ext cx="11176000" cy="5821362"/>
          </a:xfrm>
        </p:spPr>
        <p:txBody>
          <a:bodyPr>
            <a:noAutofit/>
          </a:bodyPr>
          <a:lstStyle/>
          <a:p>
            <a:pPr marL="0" indent="0">
              <a:buNone/>
            </a:pPr>
            <a:r>
              <a:rPr lang="en-NZ" b="1" dirty="0"/>
              <a:t>Reference list</a:t>
            </a:r>
            <a:r>
              <a:rPr lang="en-NZ" dirty="0"/>
              <a:t> </a:t>
            </a:r>
            <a:br>
              <a:rPr lang="en-NZ" dirty="0"/>
            </a:br>
            <a:r>
              <a:rPr lang="en-NZ" dirty="0"/>
              <a:t/>
            </a:r>
            <a:br>
              <a:rPr lang="en-NZ" dirty="0"/>
            </a:br>
            <a:r>
              <a:rPr lang="en-NZ" dirty="0"/>
              <a:t>Full reference of sources used in essay. </a:t>
            </a:r>
            <a:r>
              <a:rPr lang="en-NZ" b="1" dirty="0"/>
              <a:t>Alphabetical order </a:t>
            </a:r>
            <a:r>
              <a:rPr lang="en-NZ" dirty="0"/>
              <a:t>(by author’s last name). </a:t>
            </a:r>
            <a:br>
              <a:rPr lang="en-NZ" dirty="0"/>
            </a:br>
            <a:r>
              <a:rPr lang="en-NZ" dirty="0"/>
              <a:t/>
            </a:r>
            <a:br>
              <a:rPr lang="en-NZ" dirty="0"/>
            </a:br>
            <a:r>
              <a:rPr lang="en-NZ" dirty="0"/>
              <a:t>Be careful, book, website, online article or articles do not follow the same referencing </a:t>
            </a:r>
            <a:r>
              <a:rPr lang="en-NZ" b="1" dirty="0"/>
              <a:t>format</a:t>
            </a:r>
            <a:r>
              <a:rPr lang="en-NZ" dirty="0"/>
              <a:t>. </a:t>
            </a:r>
            <a:br>
              <a:rPr lang="en-NZ" dirty="0"/>
            </a:br>
            <a:r>
              <a:rPr lang="en-NZ" dirty="0"/>
              <a:t/>
            </a:r>
            <a:br>
              <a:rPr lang="en-NZ" dirty="0"/>
            </a:br>
            <a:r>
              <a:rPr lang="en-NZ" dirty="0"/>
              <a:t>Refer to the APA guide provided in class at the beginning of the term or see APA referencing guide here: </a:t>
            </a:r>
            <a:r>
              <a:rPr lang="en-NZ" u="sng" dirty="0">
                <a:hlinkClick r:id="rId2"/>
              </a:rPr>
              <a:t>https://owl.english.purdue.edu/owl/resource/560/08/</a:t>
            </a:r>
            <a:r>
              <a:rPr lang="en-NZ" dirty="0"/>
              <a:t> </a:t>
            </a:r>
          </a:p>
        </p:txBody>
      </p:sp>
    </p:spTree>
    <p:extLst>
      <p:ext uri="{BB962C8B-B14F-4D97-AF65-F5344CB8AC3E}">
        <p14:creationId xmlns:p14="http://schemas.microsoft.com/office/powerpoint/2010/main" val="24291309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
            <a:ext cx="8229600" cy="1143000"/>
          </a:xfrm>
        </p:spPr>
        <p:txBody>
          <a:bodyPr>
            <a:normAutofit/>
          </a:bodyPr>
          <a:lstStyle/>
          <a:p>
            <a:r>
              <a:rPr lang="en-NZ" sz="4000" b="1" dirty="0"/>
              <a:t>Referencing</a:t>
            </a:r>
          </a:p>
        </p:txBody>
      </p:sp>
      <p:sp>
        <p:nvSpPr>
          <p:cNvPr id="3" name="Content Placeholder 2"/>
          <p:cNvSpPr>
            <a:spLocks noGrp="1"/>
          </p:cNvSpPr>
          <p:nvPr>
            <p:ph idx="1"/>
          </p:nvPr>
        </p:nvSpPr>
        <p:spPr>
          <a:xfrm>
            <a:off x="319314" y="825910"/>
            <a:ext cx="11379200" cy="6032090"/>
          </a:xfrm>
        </p:spPr>
        <p:txBody>
          <a:bodyPr>
            <a:normAutofit/>
          </a:bodyPr>
          <a:lstStyle/>
          <a:p>
            <a:r>
              <a:rPr lang="en-NZ" b="1" dirty="0"/>
              <a:t>In-text references </a:t>
            </a:r>
            <a:r>
              <a:rPr lang="en-NZ" b="1" dirty="0" smtClean="0"/>
              <a:t>example (for ideas put in your own words)</a:t>
            </a:r>
            <a:r>
              <a:rPr lang="en-NZ" b="1" dirty="0"/>
              <a:t/>
            </a:r>
            <a:br>
              <a:rPr lang="en-NZ" b="1" dirty="0"/>
            </a:br>
            <a:r>
              <a:rPr lang="en-NZ" dirty="0"/>
              <a:t>- Terrorism today is more global (Heywood, 2014, p.296)</a:t>
            </a:r>
            <a:br>
              <a:rPr lang="en-NZ" dirty="0"/>
            </a:br>
            <a:r>
              <a:rPr lang="en-NZ" dirty="0"/>
              <a:t>- Heywood (2014, p296) also argues that terrorism today is more </a:t>
            </a:r>
            <a:r>
              <a:rPr lang="en-NZ" dirty="0" smtClean="0"/>
              <a:t>catastrophic</a:t>
            </a:r>
            <a:br>
              <a:rPr lang="en-NZ" dirty="0" smtClean="0"/>
            </a:br>
            <a:endParaRPr lang="en-NZ" dirty="0"/>
          </a:p>
          <a:p>
            <a:r>
              <a:rPr lang="en-NZ" b="1" dirty="0" smtClean="0"/>
              <a:t>End-text (reference list) </a:t>
            </a:r>
            <a:r>
              <a:rPr lang="en-NZ" b="1" dirty="0"/>
              <a:t>reference example (for book):</a:t>
            </a:r>
            <a:br>
              <a:rPr lang="en-NZ" b="1" dirty="0"/>
            </a:br>
            <a:r>
              <a:rPr lang="en-NZ" dirty="0"/>
              <a:t>Heywood, A. (2014). </a:t>
            </a:r>
            <a:r>
              <a:rPr lang="en-NZ" i="1" dirty="0"/>
              <a:t>Global Politics.</a:t>
            </a:r>
            <a:r>
              <a:rPr lang="en-NZ" dirty="0"/>
              <a:t> New York: Palgrave MacMillan</a:t>
            </a:r>
            <a:br>
              <a:rPr lang="en-NZ" dirty="0"/>
            </a:br>
            <a:r>
              <a:rPr lang="en-NZ" b="1" dirty="0"/>
              <a:t>End-text reference example (for website):</a:t>
            </a:r>
            <a:r>
              <a:rPr lang="en-NZ" dirty="0"/>
              <a:t/>
            </a:r>
            <a:br>
              <a:rPr lang="en-NZ" dirty="0"/>
            </a:br>
            <a:r>
              <a:rPr lang="en-NZ" dirty="0" err="1"/>
              <a:t>Lastname</a:t>
            </a:r>
            <a:r>
              <a:rPr lang="en-NZ" dirty="0"/>
              <a:t>, A. (year, month day). Article name. </a:t>
            </a:r>
            <a:r>
              <a:rPr lang="en-NZ" i="1" dirty="0"/>
              <a:t>Website name. </a:t>
            </a:r>
            <a:r>
              <a:rPr lang="en-NZ" dirty="0"/>
              <a:t>Retrieved from: </a:t>
            </a:r>
            <a:r>
              <a:rPr lang="en-NZ" dirty="0" err="1"/>
              <a:t>weblink</a:t>
            </a:r>
            <a:r>
              <a:rPr lang="en-NZ" dirty="0"/>
              <a:t> on date</a:t>
            </a:r>
            <a:br>
              <a:rPr lang="en-NZ" dirty="0"/>
            </a:br>
            <a:r>
              <a:rPr lang="en-NZ" b="1" dirty="0"/>
              <a:t>(for article in academic journal):</a:t>
            </a:r>
            <a:r>
              <a:rPr lang="en-NZ" dirty="0"/>
              <a:t> </a:t>
            </a:r>
            <a:r>
              <a:rPr lang="en-NZ" dirty="0" err="1"/>
              <a:t>Lastname</a:t>
            </a:r>
            <a:r>
              <a:rPr lang="en-NZ" dirty="0"/>
              <a:t>, A. (year). Title of article. </a:t>
            </a:r>
            <a:r>
              <a:rPr lang="en-NZ" i="1" dirty="0"/>
              <a:t>Name of journal, </a:t>
            </a:r>
            <a:r>
              <a:rPr lang="en-NZ" dirty="0"/>
              <a:t>Volume#(issue# if available), pages </a:t>
            </a:r>
            <a:r>
              <a:rPr lang="en-NZ" b="1" dirty="0"/>
              <a:t>(If online, instead of pages: </a:t>
            </a:r>
            <a:r>
              <a:rPr lang="en-NZ" b="1" dirty="0" err="1"/>
              <a:t>weblink</a:t>
            </a:r>
            <a:r>
              <a:rPr lang="en-NZ" b="1" dirty="0"/>
              <a:t>)</a:t>
            </a:r>
            <a:endParaRPr lang="en-NZ" dirty="0"/>
          </a:p>
          <a:p>
            <a:endParaRPr lang="en-NZ" dirty="0"/>
          </a:p>
        </p:txBody>
      </p:sp>
    </p:spTree>
    <p:extLst>
      <p:ext uri="{BB962C8B-B14F-4D97-AF65-F5344CB8AC3E}">
        <p14:creationId xmlns:p14="http://schemas.microsoft.com/office/powerpoint/2010/main" val="3350013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sz="4000" b="1" dirty="0" smtClean="0"/>
              <a:t>Paragraphing</a:t>
            </a:r>
            <a:endParaRPr lang="en-NZ" b="1" dirty="0"/>
          </a:p>
        </p:txBody>
      </p:sp>
      <p:sp>
        <p:nvSpPr>
          <p:cNvPr id="4" name="Content Placeholder 3"/>
          <p:cNvSpPr>
            <a:spLocks noGrp="1"/>
          </p:cNvSpPr>
          <p:nvPr>
            <p:ph idx="1"/>
          </p:nvPr>
        </p:nvSpPr>
        <p:spPr/>
        <p:txBody>
          <a:bodyPr/>
          <a:lstStyle/>
          <a:p>
            <a:pPr marL="0" indent="0">
              <a:buNone/>
            </a:pPr>
            <a:r>
              <a:rPr lang="en-US" u="sng" dirty="0">
                <a:latin typeface="Century Gothic" pitchFamily="34" charset="0"/>
              </a:rPr>
              <a:t>Topic sentence</a:t>
            </a:r>
            <a:r>
              <a:rPr lang="en-US" dirty="0">
                <a:latin typeface="Century Gothic" pitchFamily="34" charset="0"/>
              </a:rPr>
              <a:t/>
            </a:r>
            <a:br>
              <a:rPr lang="en-US" dirty="0">
                <a:latin typeface="Century Gothic" pitchFamily="34" charset="0"/>
              </a:rPr>
            </a:br>
            <a:r>
              <a:rPr lang="en-US" dirty="0">
                <a:latin typeface="Century Gothic" pitchFamily="34" charset="0"/>
              </a:rPr>
              <a:t/>
            </a:r>
            <a:br>
              <a:rPr lang="en-US" dirty="0">
                <a:latin typeface="Century Gothic" pitchFamily="34" charset="0"/>
              </a:rPr>
            </a:br>
            <a:r>
              <a:rPr lang="en-US" dirty="0">
                <a:latin typeface="Century Gothic" pitchFamily="34" charset="0"/>
              </a:rPr>
              <a:t>	A. First supporting </a:t>
            </a:r>
            <a:r>
              <a:rPr lang="en-US" dirty="0" smtClean="0">
                <a:latin typeface="Century Gothic" pitchFamily="34" charset="0"/>
              </a:rPr>
              <a:t>Point + example</a:t>
            </a:r>
            <a:r>
              <a:rPr lang="en-US" dirty="0">
                <a:latin typeface="Century Gothic" pitchFamily="34" charset="0"/>
              </a:rPr>
              <a:t/>
            </a:r>
            <a:br>
              <a:rPr lang="en-US" dirty="0">
                <a:latin typeface="Century Gothic" pitchFamily="34" charset="0"/>
              </a:rPr>
            </a:br>
            <a:r>
              <a:rPr lang="en-US" dirty="0">
                <a:latin typeface="Century Gothic" pitchFamily="34" charset="0"/>
              </a:rPr>
              <a:t>	B. Second supporting </a:t>
            </a:r>
            <a:r>
              <a:rPr lang="en-US" dirty="0" smtClean="0">
                <a:latin typeface="Century Gothic" pitchFamily="34" charset="0"/>
              </a:rPr>
              <a:t>point + example</a:t>
            </a:r>
            <a:r>
              <a:rPr lang="en-US" dirty="0">
                <a:latin typeface="Century Gothic" pitchFamily="34" charset="0"/>
              </a:rPr>
              <a:t/>
            </a:r>
            <a:br>
              <a:rPr lang="en-US" dirty="0">
                <a:latin typeface="Century Gothic" pitchFamily="34" charset="0"/>
              </a:rPr>
            </a:br>
            <a:r>
              <a:rPr lang="en-US" dirty="0">
                <a:latin typeface="Century Gothic" pitchFamily="34" charset="0"/>
              </a:rPr>
              <a:t>	C. Third supporting </a:t>
            </a:r>
            <a:r>
              <a:rPr lang="en-US" dirty="0" smtClean="0">
                <a:latin typeface="Century Gothic" pitchFamily="34" charset="0"/>
              </a:rPr>
              <a:t>point + example</a:t>
            </a:r>
            <a:r>
              <a:rPr lang="en-US" dirty="0">
                <a:latin typeface="Century Gothic" pitchFamily="34" charset="0"/>
              </a:rPr>
              <a:t/>
            </a:r>
            <a:br>
              <a:rPr lang="en-US" dirty="0">
                <a:latin typeface="Century Gothic" pitchFamily="34" charset="0"/>
              </a:rPr>
            </a:br>
            <a:r>
              <a:rPr lang="en-US" dirty="0">
                <a:latin typeface="Century Gothic" pitchFamily="34" charset="0"/>
              </a:rPr>
              <a:t/>
            </a:r>
            <a:br>
              <a:rPr lang="en-US" dirty="0">
                <a:latin typeface="Century Gothic" pitchFamily="34" charset="0"/>
              </a:rPr>
            </a:br>
            <a:r>
              <a:rPr lang="en-US" u="sng" dirty="0">
                <a:latin typeface="Century Gothic" pitchFamily="34" charset="0"/>
              </a:rPr>
              <a:t>Concluding sentence</a:t>
            </a:r>
            <a:endParaRPr lang="en-NZ" dirty="0"/>
          </a:p>
        </p:txBody>
      </p:sp>
    </p:spTree>
    <p:extLst>
      <p:ext uri="{BB962C8B-B14F-4D97-AF65-F5344CB8AC3E}">
        <p14:creationId xmlns:p14="http://schemas.microsoft.com/office/powerpoint/2010/main" val="14542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5981700" y="0"/>
            <a:ext cx="4686300" cy="6858000"/>
          </a:xfrm>
        </p:spPr>
        <p:txBody>
          <a:bodyPr/>
          <a:lstStyle/>
          <a:p>
            <a:pPr algn="l" eaLnBrk="1" hangingPunct="1">
              <a:lnSpc>
                <a:spcPct val="70000"/>
              </a:lnSpc>
            </a:pPr>
            <a:r>
              <a:rPr lang="en-US" sz="2400">
                <a:latin typeface="Century Gothic" pitchFamily="34" charset="0"/>
              </a:rPr>
              <a:t>Essay</a:t>
            </a:r>
            <a:br>
              <a:rPr lang="en-US" sz="2400">
                <a:latin typeface="Century Gothic" pitchFamily="34" charset="0"/>
              </a:rPr>
            </a:br>
            <a:r>
              <a:rPr lang="en-US" sz="2400">
                <a:latin typeface="Century Gothic" pitchFamily="34" charset="0"/>
              </a:rPr>
              <a:t/>
            </a:r>
            <a:br>
              <a:rPr lang="en-US" sz="2400">
                <a:latin typeface="Century Gothic" pitchFamily="34" charset="0"/>
              </a:rPr>
            </a:br>
            <a:r>
              <a:rPr lang="en-US" sz="2400">
                <a:latin typeface="Century Gothic" pitchFamily="34" charset="0"/>
              </a:rPr>
              <a:t>INTRODUCTION</a:t>
            </a:r>
            <a:br>
              <a:rPr lang="en-US" sz="2400">
                <a:latin typeface="Century Gothic" pitchFamily="34" charset="0"/>
              </a:rPr>
            </a:br>
            <a:r>
              <a:rPr lang="en-US" sz="2400">
                <a:latin typeface="Century Gothic" pitchFamily="34" charset="0"/>
              </a:rPr>
              <a:t>General statements</a:t>
            </a:r>
            <a:br>
              <a:rPr lang="en-US" sz="2400">
                <a:latin typeface="Century Gothic" pitchFamily="34" charset="0"/>
              </a:rPr>
            </a:br>
            <a:r>
              <a:rPr lang="en-US" sz="2400">
                <a:latin typeface="Century Gothic" pitchFamily="34" charset="0"/>
              </a:rPr>
              <a:t>Thesis statement</a:t>
            </a:r>
            <a:br>
              <a:rPr lang="en-US" sz="2400">
                <a:latin typeface="Century Gothic" pitchFamily="34" charset="0"/>
              </a:rPr>
            </a:br>
            <a:r>
              <a:rPr lang="en-US" sz="2400">
                <a:latin typeface="Century Gothic" pitchFamily="34" charset="0"/>
              </a:rPr>
              <a:t/>
            </a:r>
            <a:br>
              <a:rPr lang="en-US" sz="2400">
                <a:latin typeface="Century Gothic" pitchFamily="34" charset="0"/>
              </a:rPr>
            </a:br>
            <a:r>
              <a:rPr lang="en-US" sz="2400">
                <a:latin typeface="Century Gothic" pitchFamily="34" charset="0"/>
              </a:rPr>
              <a:t>A. 	Topic sentence</a:t>
            </a:r>
            <a:br>
              <a:rPr lang="en-US" sz="2400">
                <a:latin typeface="Century Gothic" pitchFamily="34" charset="0"/>
              </a:rPr>
            </a:br>
            <a:r>
              <a:rPr lang="en-US" sz="2400">
                <a:latin typeface="Century Gothic" pitchFamily="34" charset="0"/>
              </a:rPr>
              <a:t>	1. Support</a:t>
            </a:r>
            <a:br>
              <a:rPr lang="en-US" sz="2400">
                <a:latin typeface="Century Gothic" pitchFamily="34" charset="0"/>
              </a:rPr>
            </a:br>
            <a:r>
              <a:rPr lang="en-US" sz="2400">
                <a:latin typeface="Century Gothic" pitchFamily="34" charset="0"/>
              </a:rPr>
              <a:t>	2. Support</a:t>
            </a:r>
            <a:br>
              <a:rPr lang="en-US" sz="2400">
                <a:latin typeface="Century Gothic" pitchFamily="34" charset="0"/>
              </a:rPr>
            </a:br>
            <a:r>
              <a:rPr lang="en-US" sz="2400">
                <a:latin typeface="Century Gothic" pitchFamily="34" charset="0"/>
              </a:rPr>
              <a:t>	3. Support</a:t>
            </a:r>
            <a:br>
              <a:rPr lang="en-US" sz="2400">
                <a:latin typeface="Century Gothic" pitchFamily="34" charset="0"/>
              </a:rPr>
            </a:br>
            <a:r>
              <a:rPr lang="en-US" sz="2400">
                <a:latin typeface="Century Gothic" pitchFamily="34" charset="0"/>
              </a:rPr>
              <a:t>	(Concluding sentence)</a:t>
            </a:r>
            <a:br>
              <a:rPr lang="en-US" sz="2400">
                <a:latin typeface="Century Gothic" pitchFamily="34" charset="0"/>
              </a:rPr>
            </a:br>
            <a:r>
              <a:rPr lang="en-US" sz="2400">
                <a:latin typeface="Century Gothic" pitchFamily="34" charset="0"/>
              </a:rPr>
              <a:t/>
            </a:r>
            <a:br>
              <a:rPr lang="en-US" sz="2400">
                <a:latin typeface="Century Gothic" pitchFamily="34" charset="0"/>
              </a:rPr>
            </a:br>
            <a:r>
              <a:rPr lang="en-US" sz="2400">
                <a:latin typeface="Century Gothic" pitchFamily="34" charset="0"/>
              </a:rPr>
              <a:t>B. Topic sentence</a:t>
            </a:r>
            <a:br>
              <a:rPr lang="en-US" sz="2400">
                <a:latin typeface="Century Gothic" pitchFamily="34" charset="0"/>
              </a:rPr>
            </a:br>
            <a:r>
              <a:rPr lang="en-US" sz="2400">
                <a:latin typeface="Century Gothic" pitchFamily="34" charset="0"/>
              </a:rPr>
              <a:t>	1. Support</a:t>
            </a:r>
            <a:br>
              <a:rPr lang="en-US" sz="2400">
                <a:latin typeface="Century Gothic" pitchFamily="34" charset="0"/>
              </a:rPr>
            </a:br>
            <a:r>
              <a:rPr lang="en-US" sz="2400">
                <a:latin typeface="Century Gothic" pitchFamily="34" charset="0"/>
              </a:rPr>
              <a:t>	2. Support</a:t>
            </a:r>
            <a:br>
              <a:rPr lang="en-US" sz="2400">
                <a:latin typeface="Century Gothic" pitchFamily="34" charset="0"/>
              </a:rPr>
            </a:br>
            <a:r>
              <a:rPr lang="en-US" sz="2400">
                <a:latin typeface="Century Gothic" pitchFamily="34" charset="0"/>
              </a:rPr>
              <a:t>	3. Support</a:t>
            </a:r>
            <a:br>
              <a:rPr lang="en-US" sz="2400">
                <a:latin typeface="Century Gothic" pitchFamily="34" charset="0"/>
              </a:rPr>
            </a:br>
            <a:r>
              <a:rPr lang="en-US" sz="2400">
                <a:latin typeface="Century Gothic" pitchFamily="34" charset="0"/>
              </a:rPr>
              <a:t>	(Concluding sentence)</a:t>
            </a:r>
            <a:br>
              <a:rPr lang="en-US" sz="2400">
                <a:latin typeface="Century Gothic" pitchFamily="34" charset="0"/>
              </a:rPr>
            </a:br>
            <a:r>
              <a:rPr lang="en-US" sz="2400">
                <a:latin typeface="Century Gothic" pitchFamily="34" charset="0"/>
              </a:rPr>
              <a:t/>
            </a:r>
            <a:br>
              <a:rPr lang="en-US" sz="2400">
                <a:latin typeface="Century Gothic" pitchFamily="34" charset="0"/>
              </a:rPr>
            </a:br>
            <a:r>
              <a:rPr lang="en-US" sz="2400">
                <a:latin typeface="Century Gothic" pitchFamily="34" charset="0"/>
              </a:rPr>
              <a:t> C. Topic sentence</a:t>
            </a:r>
            <a:br>
              <a:rPr lang="en-US" sz="2400">
                <a:latin typeface="Century Gothic" pitchFamily="34" charset="0"/>
              </a:rPr>
            </a:br>
            <a:r>
              <a:rPr lang="en-US" sz="2400">
                <a:latin typeface="Century Gothic" pitchFamily="34" charset="0"/>
              </a:rPr>
              <a:t>	1. Support</a:t>
            </a:r>
            <a:br>
              <a:rPr lang="en-US" sz="2400">
                <a:latin typeface="Century Gothic" pitchFamily="34" charset="0"/>
              </a:rPr>
            </a:br>
            <a:r>
              <a:rPr lang="en-US" sz="2400">
                <a:latin typeface="Century Gothic" pitchFamily="34" charset="0"/>
              </a:rPr>
              <a:t>	2. Support</a:t>
            </a:r>
            <a:br>
              <a:rPr lang="en-US" sz="2400">
                <a:latin typeface="Century Gothic" pitchFamily="34" charset="0"/>
              </a:rPr>
            </a:br>
            <a:r>
              <a:rPr lang="en-US" sz="2400">
                <a:latin typeface="Century Gothic" pitchFamily="34" charset="0"/>
              </a:rPr>
              <a:t>	3. Support</a:t>
            </a:r>
            <a:br>
              <a:rPr lang="en-US" sz="2400">
                <a:latin typeface="Century Gothic" pitchFamily="34" charset="0"/>
              </a:rPr>
            </a:br>
            <a:r>
              <a:rPr lang="en-US" sz="2400">
                <a:latin typeface="Century Gothic" pitchFamily="34" charset="0"/>
              </a:rPr>
              <a:t>	(Concluding sentence)</a:t>
            </a:r>
            <a:br>
              <a:rPr lang="en-US" sz="2400">
                <a:latin typeface="Century Gothic" pitchFamily="34" charset="0"/>
              </a:rPr>
            </a:br>
            <a:r>
              <a:rPr lang="en-US" sz="2400">
                <a:latin typeface="Century Gothic" pitchFamily="34" charset="0"/>
              </a:rPr>
              <a:t/>
            </a:r>
            <a:br>
              <a:rPr lang="en-US" sz="2400">
                <a:latin typeface="Century Gothic" pitchFamily="34" charset="0"/>
              </a:rPr>
            </a:br>
            <a:r>
              <a:rPr lang="en-US" sz="2400">
                <a:latin typeface="Century Gothic" pitchFamily="34" charset="0"/>
              </a:rPr>
              <a:t>CONCLUSION – restatement or summary</a:t>
            </a:r>
            <a:endParaRPr lang="en-US" sz="2400"/>
          </a:p>
        </p:txBody>
      </p:sp>
      <p:sp>
        <p:nvSpPr>
          <p:cNvPr id="19458" name="TextBox 2"/>
          <p:cNvSpPr txBox="1">
            <a:spLocks noChangeArrowheads="1"/>
          </p:cNvSpPr>
          <p:nvPr/>
        </p:nvSpPr>
        <p:spPr bwMode="auto">
          <a:xfrm>
            <a:off x="1524000" y="2078039"/>
            <a:ext cx="3602038" cy="2677656"/>
          </a:xfrm>
          <a:prstGeom prst="rect">
            <a:avLst/>
          </a:prstGeom>
          <a:noFill/>
          <a:ln w="9525">
            <a:noFill/>
            <a:miter lim="800000"/>
            <a:headEnd/>
            <a:tailEnd/>
          </a:ln>
        </p:spPr>
        <p:txBody>
          <a:bodyPr>
            <a:spAutoFit/>
          </a:bodyPr>
          <a:lstStyle/>
          <a:p>
            <a:r>
              <a:rPr lang="en-US" sz="2400" dirty="0">
                <a:latin typeface="Century Gothic" pitchFamily="34" charset="0"/>
              </a:rPr>
              <a:t>Paragraph</a:t>
            </a:r>
          </a:p>
          <a:p>
            <a:r>
              <a:rPr lang="en-US" u="sng" dirty="0">
                <a:latin typeface="Century Gothic" pitchFamily="34" charset="0"/>
              </a:rPr>
              <a:t> </a:t>
            </a:r>
          </a:p>
          <a:p>
            <a:r>
              <a:rPr lang="en-US" u="sng" dirty="0">
                <a:latin typeface="Century Gothic" pitchFamily="34" charset="0"/>
              </a:rPr>
              <a:t>Topic sentence</a:t>
            </a:r>
            <a:r>
              <a:rPr lang="en-US" dirty="0">
                <a:latin typeface="Century Gothic" pitchFamily="34" charset="0"/>
              </a:rPr>
              <a:t/>
            </a:r>
            <a:br>
              <a:rPr lang="en-US" dirty="0">
                <a:latin typeface="Century Gothic" pitchFamily="34" charset="0"/>
              </a:rPr>
            </a:br>
            <a:r>
              <a:rPr lang="en-US" dirty="0">
                <a:latin typeface="Century Gothic" pitchFamily="34" charset="0"/>
              </a:rPr>
              <a:t/>
            </a:r>
            <a:br>
              <a:rPr lang="en-US" dirty="0">
                <a:latin typeface="Century Gothic" pitchFamily="34" charset="0"/>
              </a:rPr>
            </a:br>
            <a:r>
              <a:rPr lang="en-US" dirty="0" smtClean="0">
                <a:latin typeface="Century Gothic" pitchFamily="34" charset="0"/>
              </a:rPr>
              <a:t>A</a:t>
            </a:r>
            <a:r>
              <a:rPr lang="en-US" dirty="0">
                <a:latin typeface="Century Gothic" pitchFamily="34" charset="0"/>
              </a:rPr>
              <a:t>. First supporting Point</a:t>
            </a:r>
            <a:br>
              <a:rPr lang="en-US" dirty="0">
                <a:latin typeface="Century Gothic" pitchFamily="34" charset="0"/>
              </a:rPr>
            </a:br>
            <a:r>
              <a:rPr lang="en-US" dirty="0" smtClean="0">
                <a:latin typeface="Century Gothic" pitchFamily="34" charset="0"/>
              </a:rPr>
              <a:t>B</a:t>
            </a:r>
            <a:r>
              <a:rPr lang="en-US" dirty="0">
                <a:latin typeface="Century Gothic" pitchFamily="34" charset="0"/>
              </a:rPr>
              <a:t>. Second supporting point</a:t>
            </a:r>
            <a:br>
              <a:rPr lang="en-US" dirty="0">
                <a:latin typeface="Century Gothic" pitchFamily="34" charset="0"/>
              </a:rPr>
            </a:br>
            <a:r>
              <a:rPr lang="en-US" dirty="0" smtClean="0">
                <a:latin typeface="Century Gothic" pitchFamily="34" charset="0"/>
              </a:rPr>
              <a:t>C</a:t>
            </a:r>
            <a:r>
              <a:rPr lang="en-US" dirty="0">
                <a:latin typeface="Century Gothic" pitchFamily="34" charset="0"/>
              </a:rPr>
              <a:t>. Third supporting point</a:t>
            </a:r>
            <a:br>
              <a:rPr lang="en-US" dirty="0">
                <a:latin typeface="Century Gothic" pitchFamily="34" charset="0"/>
              </a:rPr>
            </a:br>
            <a:r>
              <a:rPr lang="en-US" dirty="0">
                <a:latin typeface="Century Gothic" pitchFamily="34" charset="0"/>
              </a:rPr>
              <a:t/>
            </a:r>
            <a:br>
              <a:rPr lang="en-US" dirty="0">
                <a:latin typeface="Century Gothic" pitchFamily="34" charset="0"/>
              </a:rPr>
            </a:br>
            <a:r>
              <a:rPr lang="en-US" u="sng" dirty="0">
                <a:latin typeface="Century Gothic" pitchFamily="34" charset="0"/>
              </a:rPr>
              <a:t>Concluding sentence</a:t>
            </a:r>
            <a:endParaRPr lang="en-US" dirty="0">
              <a:latin typeface="Calibri" pitchFamily="34" charset="0"/>
            </a:endParaRPr>
          </a:p>
        </p:txBody>
      </p:sp>
    </p:spTree>
    <p:extLst>
      <p:ext uri="{BB962C8B-B14F-4D97-AF65-F5344CB8AC3E}">
        <p14:creationId xmlns:p14="http://schemas.microsoft.com/office/powerpoint/2010/main" val="2327430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
            <a:ext cx="8229600" cy="1143000"/>
          </a:xfrm>
        </p:spPr>
        <p:txBody>
          <a:bodyPr>
            <a:normAutofit/>
          </a:bodyPr>
          <a:lstStyle/>
          <a:p>
            <a:r>
              <a:rPr lang="en-NZ" sz="4000" b="1" dirty="0"/>
              <a:t>Essay writing</a:t>
            </a:r>
          </a:p>
        </p:txBody>
      </p:sp>
      <p:sp>
        <p:nvSpPr>
          <p:cNvPr id="3" name="Content Placeholder 2"/>
          <p:cNvSpPr>
            <a:spLocks noGrp="1"/>
          </p:cNvSpPr>
          <p:nvPr>
            <p:ph idx="1"/>
          </p:nvPr>
        </p:nvSpPr>
        <p:spPr>
          <a:xfrm>
            <a:off x="609600" y="855406"/>
            <a:ext cx="11292114" cy="6002594"/>
          </a:xfrm>
        </p:spPr>
        <p:txBody>
          <a:bodyPr>
            <a:normAutofit fontScale="92500" lnSpcReduction="10000"/>
          </a:bodyPr>
          <a:lstStyle/>
          <a:p>
            <a:r>
              <a:rPr lang="en-NZ" b="1" dirty="0"/>
              <a:t>Thesis statement </a:t>
            </a:r>
            <a:r>
              <a:rPr lang="en-NZ" dirty="0"/>
              <a:t>(summary of your answer: your position/do you agree/disagree/what will you talk about) </a:t>
            </a:r>
            <a:r>
              <a:rPr lang="en-NZ" b="1" u="sng" dirty="0"/>
              <a:t>What, Why, How</a:t>
            </a:r>
            <a:br>
              <a:rPr lang="en-NZ" b="1" u="sng" dirty="0"/>
            </a:br>
            <a:endParaRPr lang="en-NZ" b="1" dirty="0"/>
          </a:p>
          <a:p>
            <a:r>
              <a:rPr lang="en-NZ" b="1" dirty="0"/>
              <a:t>Argument 1 </a:t>
            </a:r>
            <a:r>
              <a:rPr lang="en-NZ" dirty="0"/>
              <a:t> (reference)</a:t>
            </a:r>
            <a:br>
              <a:rPr lang="en-NZ" dirty="0"/>
            </a:br>
            <a:r>
              <a:rPr lang="en-NZ" dirty="0"/>
              <a:t>Supporting evidence (reference) </a:t>
            </a:r>
            <a:br>
              <a:rPr lang="en-NZ" dirty="0"/>
            </a:br>
            <a:r>
              <a:rPr lang="en-NZ" dirty="0"/>
              <a:t>Explanation</a:t>
            </a:r>
            <a:br>
              <a:rPr lang="en-NZ" dirty="0"/>
            </a:br>
            <a:r>
              <a:rPr lang="en-NZ" dirty="0"/>
              <a:t>Supporting example (reference if any)</a:t>
            </a:r>
          </a:p>
          <a:p>
            <a:r>
              <a:rPr lang="en-NZ" b="1" dirty="0"/>
              <a:t>Argument 2</a:t>
            </a:r>
            <a:r>
              <a:rPr lang="en-NZ" dirty="0"/>
              <a:t> (reference)</a:t>
            </a:r>
            <a:br>
              <a:rPr lang="en-NZ" dirty="0"/>
            </a:br>
            <a:r>
              <a:rPr lang="en-NZ" dirty="0"/>
              <a:t>Supporting evidence (reference)</a:t>
            </a:r>
            <a:br>
              <a:rPr lang="en-NZ" dirty="0"/>
            </a:br>
            <a:r>
              <a:rPr lang="en-NZ" dirty="0"/>
              <a:t>Explanation</a:t>
            </a:r>
            <a:br>
              <a:rPr lang="en-NZ" dirty="0"/>
            </a:br>
            <a:r>
              <a:rPr lang="en-NZ" dirty="0"/>
              <a:t>Supporting example (reference if any)</a:t>
            </a:r>
            <a:br>
              <a:rPr lang="en-NZ" dirty="0"/>
            </a:br>
            <a:r>
              <a:rPr lang="en-NZ" b="1" dirty="0"/>
              <a:t/>
            </a:r>
            <a:br>
              <a:rPr lang="en-NZ" b="1" dirty="0"/>
            </a:br>
            <a:r>
              <a:rPr lang="en-NZ" b="1" dirty="0"/>
              <a:t>Argument 3 </a:t>
            </a:r>
            <a:r>
              <a:rPr lang="en-NZ" dirty="0"/>
              <a:t>(reference)</a:t>
            </a:r>
            <a:br>
              <a:rPr lang="en-NZ" dirty="0"/>
            </a:br>
            <a:r>
              <a:rPr lang="en-NZ" dirty="0"/>
              <a:t>Supporting evidence (reference)</a:t>
            </a:r>
            <a:br>
              <a:rPr lang="en-NZ" dirty="0"/>
            </a:br>
            <a:r>
              <a:rPr lang="en-NZ" dirty="0"/>
              <a:t>Explanation</a:t>
            </a:r>
            <a:br>
              <a:rPr lang="en-NZ" dirty="0"/>
            </a:br>
            <a:r>
              <a:rPr lang="en-NZ" dirty="0"/>
              <a:t>Supporting example (reference if any</a:t>
            </a:r>
            <a:r>
              <a:rPr lang="en-NZ" dirty="0" smtClean="0"/>
              <a:t>)</a:t>
            </a:r>
            <a:r>
              <a:rPr lang="en-NZ" dirty="0"/>
              <a:t/>
            </a:r>
            <a:br>
              <a:rPr lang="en-NZ" dirty="0"/>
            </a:br>
            <a:endParaRPr lang="en-NZ" dirty="0"/>
          </a:p>
        </p:txBody>
      </p:sp>
    </p:spTree>
    <p:extLst>
      <p:ext uri="{BB962C8B-B14F-4D97-AF65-F5344CB8AC3E}">
        <p14:creationId xmlns:p14="http://schemas.microsoft.com/office/powerpoint/2010/main" val="18374874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71</Words>
  <Application>Microsoft Office PowerPoint</Application>
  <PresentationFormat>Widescreen</PresentationFormat>
  <Paragraphs>21</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Office Theme</vt:lpstr>
      <vt:lpstr>Referencing</vt:lpstr>
      <vt:lpstr>PowerPoint Presentation</vt:lpstr>
      <vt:lpstr>Referencing</vt:lpstr>
      <vt:lpstr>Referencing</vt:lpstr>
      <vt:lpstr>Paragraphing</vt:lpstr>
      <vt:lpstr>Essay  INTRODUCTION General statements Thesis statement  A.  Topic sentence  1. Support  2. Support  3. Support  (Concluding sentence)  B. Topic sentence  1. Support  2. Support  3. Support  (Concluding sentence)   C. Topic sentence  1. Support  2. Support  3. Support  (Concluding sentence)  CONCLUSION – restatement or summary</vt:lpstr>
      <vt:lpstr>Essay writing</vt:lpstr>
    </vt:vector>
  </TitlesOfParts>
  <Company>University of Waikato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Referencing</dc:title>
  <dc:creator>Romain Vuattoux</dc:creator>
  <cp:lastModifiedBy>Romain Vuattoux</cp:lastModifiedBy>
  <cp:revision>8</cp:revision>
  <dcterms:created xsi:type="dcterms:W3CDTF">2016-03-20T07:52:20Z</dcterms:created>
  <dcterms:modified xsi:type="dcterms:W3CDTF">2017-03-07T05:03:33Z</dcterms:modified>
</cp:coreProperties>
</file>