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64" r:id="rId4"/>
    <p:sldId id="267" r:id="rId5"/>
    <p:sldId id="258" r:id="rId6"/>
    <p:sldId id="259" r:id="rId7"/>
    <p:sldId id="260" r:id="rId8"/>
    <p:sldId id="268" r:id="rId9"/>
    <p:sldId id="261" r:id="rId10"/>
    <p:sldId id="265" r:id="rId11"/>
    <p:sldId id="262" r:id="rId12"/>
    <p:sldId id="263"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9" d="100"/>
          <a:sy n="49" d="100"/>
        </p:scale>
        <p:origin x="-1291" y="-6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530820CF-B880-4189-942D-D702A7CBA730}" type="datetimeFigureOut">
              <a:rPr lang="zh-CN" altLang="en-US" smtClean="0"/>
              <a:t>2016/6/8</a:t>
            </a:fld>
            <a:endParaRPr lang="zh-CN" alt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zh-CN" alt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0C913308-F349-4B6D-A68A-DD1791B4A57B}" type="slidenum">
              <a:rPr lang="zh-CN" altLang="en-US" smtClean="0"/>
              <a:t>‹#›</a:t>
            </a:fld>
            <a:endParaRPr lang="zh-CN" altLang="en-US"/>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1" name="Title 10"/>
          <p:cNvSpPr>
            <a:spLocks noGrp="1"/>
          </p:cNvSpPr>
          <p:nvPr>
            <p:ph type="title"/>
          </p:nvPr>
        </p:nvSpPr>
        <p:spPr/>
        <p:txBody>
          <a:bodyPr/>
          <a:lstStyle/>
          <a:p>
            <a:r>
              <a:rPr lang="zh-CN" altLang="en-US" smtClean="0"/>
              <a:t>单击此处编辑母版标题样式</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2" name="Title 11"/>
          <p:cNvSpPr>
            <a:spLocks noGrp="1"/>
          </p:cNvSpPr>
          <p:nvPr>
            <p:ph type="title"/>
          </p:nvPr>
        </p:nvSpPr>
        <p:spPr/>
        <p:txBody>
          <a:bodyPr/>
          <a:lstStyle>
            <a:lvl1pPr>
              <a:defRPr>
                <a:solidFill>
                  <a:schemeClr val="tx2"/>
                </a:solidFill>
              </a:defRPr>
            </a:lvl1pPr>
          </a:lstStyle>
          <a:p>
            <a:r>
              <a:rPr lang="zh-CN" altLang="en-US" smtClean="0"/>
              <a:t>单击此处编辑母版标题样式</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zh-CN" altLang="en-US" smtClean="0"/>
              <a:t>单击此处编辑母版标题样式</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zh-CN" altLang="en-US" smtClean="0"/>
              <a:t>单击此处编辑母版标题样式</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530820CF-B880-4189-942D-D702A7CBA730}" type="datetimeFigureOut">
              <a:rPr lang="zh-CN" altLang="en-US" smtClean="0"/>
              <a:t>2016/6/8</a:t>
            </a:fld>
            <a:endParaRPr lang="zh-CN" altLang="en-US"/>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zh-CN" altLang="en-US"/>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3528" y="1844823"/>
            <a:ext cx="8352928" cy="1274895"/>
          </a:xfrm>
        </p:spPr>
        <p:txBody>
          <a:bodyPr/>
          <a:lstStyle/>
          <a:p>
            <a:r>
              <a:rPr lang="en-US" altLang="zh-CN" dirty="0" smtClean="0"/>
              <a:t/>
            </a:r>
            <a:br>
              <a:rPr lang="en-US" altLang="zh-CN" dirty="0" smtClean="0"/>
            </a:br>
            <a:r>
              <a:rPr lang="en-US" altLang="zh-CN" dirty="0" smtClean="0"/>
              <a:t>Behavioral Economics</a:t>
            </a:r>
            <a:endParaRPr lang="zh-CN" altLang="en-US" dirty="0"/>
          </a:p>
        </p:txBody>
      </p:sp>
      <p:sp>
        <p:nvSpPr>
          <p:cNvPr id="3" name="副标题 2"/>
          <p:cNvSpPr>
            <a:spLocks noGrp="1"/>
          </p:cNvSpPr>
          <p:nvPr>
            <p:ph type="subTitle" idx="1"/>
          </p:nvPr>
        </p:nvSpPr>
        <p:spPr>
          <a:xfrm>
            <a:off x="2195736" y="4005064"/>
            <a:ext cx="4744616" cy="864096"/>
          </a:xfrm>
        </p:spPr>
        <p:txBody>
          <a:bodyPr>
            <a:normAutofit/>
          </a:bodyPr>
          <a:lstStyle/>
          <a:p>
            <a:r>
              <a:rPr lang="en-US" altLang="zh-CN" sz="4000" dirty="0" smtClean="0"/>
              <a:t>Lecture </a:t>
            </a:r>
            <a:r>
              <a:rPr lang="en-US" altLang="zh-CN" sz="4000" dirty="0" smtClean="0"/>
              <a:t>8</a:t>
            </a:r>
            <a:endParaRPr lang="zh-CN" altLang="en-US" sz="4000" dirty="0"/>
          </a:p>
        </p:txBody>
      </p:sp>
    </p:spTree>
    <p:extLst>
      <p:ext uri="{BB962C8B-B14F-4D97-AF65-F5344CB8AC3E}">
        <p14:creationId xmlns:p14="http://schemas.microsoft.com/office/powerpoint/2010/main" val="38131944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dirty="0"/>
              <a:t>It is worth noting that information only derives its value from how it might change </a:t>
            </a:r>
            <a:r>
              <a:rPr lang="en-US" altLang="zh-CN" dirty="0" smtClean="0"/>
              <a:t>the actions </a:t>
            </a:r>
            <a:r>
              <a:rPr lang="en-US" altLang="zh-CN" dirty="0"/>
              <a:t>of a person. Consider again the farming example. In this case, the farmer </a:t>
            </a:r>
            <a:r>
              <a:rPr lang="en-US" altLang="zh-CN" dirty="0" smtClean="0"/>
              <a:t>was interested </a:t>
            </a:r>
            <a:r>
              <a:rPr lang="en-US" altLang="zh-CN" dirty="0"/>
              <a:t>to learn whether the weather conditions would be good or bad. But </a:t>
            </a:r>
            <a:r>
              <a:rPr lang="en-US" altLang="zh-CN" dirty="0" smtClean="0"/>
              <a:t>this information </a:t>
            </a:r>
            <a:r>
              <a:rPr lang="en-US" altLang="zh-CN" dirty="0"/>
              <a:t>is only valuable if the farmer can do something to respond to these </a:t>
            </a:r>
            <a:r>
              <a:rPr lang="en-US" altLang="zh-CN" dirty="0" smtClean="0"/>
              <a:t>whether conditions</a:t>
            </a:r>
            <a:r>
              <a:rPr lang="en-US" altLang="zh-CN" dirty="0"/>
              <a:t>. Thus, learning that there would be little rain could be of use if it leads </a:t>
            </a:r>
            <a:r>
              <a:rPr lang="en-US" altLang="zh-CN" dirty="0" smtClean="0"/>
              <a:t>the farmer </a:t>
            </a:r>
            <a:r>
              <a:rPr lang="en-US" altLang="zh-CN" dirty="0"/>
              <a:t>to invest in water conservation or reduce the investment in seed or fertilizer.</a:t>
            </a:r>
            <a:endParaRPr lang="zh-CN" altLang="en-US" dirty="0"/>
          </a:p>
        </p:txBody>
      </p:sp>
      <p:sp>
        <p:nvSpPr>
          <p:cNvPr id="4" name="标题 2"/>
          <p:cNvSpPr>
            <a:spLocks noGrp="1"/>
          </p:cNvSpPr>
          <p:nvPr>
            <p:ph type="title"/>
          </p:nvPr>
        </p:nvSpPr>
        <p:spPr>
          <a:xfrm>
            <a:off x="688490" y="570156"/>
            <a:ext cx="7756263" cy="1054250"/>
          </a:xfrm>
        </p:spPr>
        <p:txBody>
          <a:bodyPr/>
          <a:lstStyle/>
          <a:p>
            <a:r>
              <a:rPr lang="en-US" altLang="zh-CN" dirty="0"/>
              <a:t>Is Bad Information Bad?</a:t>
            </a:r>
            <a:endParaRPr lang="zh-CN" altLang="en-US" dirty="0"/>
          </a:p>
        </p:txBody>
      </p:sp>
    </p:spTree>
    <p:extLst>
      <p:ext uri="{BB962C8B-B14F-4D97-AF65-F5344CB8AC3E}">
        <p14:creationId xmlns:p14="http://schemas.microsoft.com/office/powerpoint/2010/main" val="39196722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dirty="0"/>
              <a:t>The person who feels she </a:t>
            </a:r>
            <a:r>
              <a:rPr lang="en-US" altLang="zh-CN" dirty="0" smtClean="0"/>
              <a:t>is a </a:t>
            </a:r>
            <a:r>
              <a:rPr lang="en-US" altLang="zh-CN" dirty="0"/>
              <a:t>great public speaker may be able to perform better with the same level of </a:t>
            </a:r>
            <a:r>
              <a:rPr lang="en-US" altLang="zh-CN" dirty="0" smtClean="0"/>
              <a:t>preparation simply </a:t>
            </a:r>
            <a:r>
              <a:rPr lang="en-US" altLang="zh-CN" dirty="0"/>
              <a:t>for lack of nerves. Oliver </a:t>
            </a:r>
            <a:r>
              <a:rPr lang="en-US" altLang="zh-CN" dirty="0" err="1"/>
              <a:t>Compte</a:t>
            </a:r>
            <a:r>
              <a:rPr lang="en-US" altLang="zh-CN" dirty="0"/>
              <a:t> and Andrew </a:t>
            </a:r>
            <a:r>
              <a:rPr lang="en-US" altLang="zh-CN" dirty="0" err="1"/>
              <a:t>Postlewaite</a:t>
            </a:r>
            <a:r>
              <a:rPr lang="en-US" altLang="zh-CN" dirty="0"/>
              <a:t> show that </a:t>
            </a:r>
            <a:r>
              <a:rPr lang="en-US" altLang="zh-CN" dirty="0" smtClean="0"/>
              <a:t>when performance </a:t>
            </a:r>
            <a:r>
              <a:rPr lang="en-US" altLang="zh-CN" dirty="0"/>
              <a:t>depends on the level of confidence, overconfidence could actually </a:t>
            </a:r>
            <a:r>
              <a:rPr lang="en-US" altLang="zh-CN" dirty="0" smtClean="0"/>
              <a:t>improve utility </a:t>
            </a:r>
            <a:r>
              <a:rPr lang="en-US" altLang="zh-CN" dirty="0"/>
              <a:t>or well-being. In this case, bad beliefs or information can improve well-being </a:t>
            </a:r>
            <a:r>
              <a:rPr lang="en-US" altLang="zh-CN" dirty="0" smtClean="0"/>
              <a:t>even if </a:t>
            </a:r>
            <a:r>
              <a:rPr lang="en-US" altLang="zh-CN" dirty="0"/>
              <a:t>acted upon.</a:t>
            </a:r>
            <a:endParaRPr lang="zh-CN" altLang="en-US" dirty="0"/>
          </a:p>
        </p:txBody>
      </p:sp>
      <p:sp>
        <p:nvSpPr>
          <p:cNvPr id="3" name="标题 2"/>
          <p:cNvSpPr>
            <a:spLocks noGrp="1"/>
          </p:cNvSpPr>
          <p:nvPr>
            <p:ph type="title"/>
          </p:nvPr>
        </p:nvSpPr>
        <p:spPr/>
        <p:txBody>
          <a:bodyPr/>
          <a:lstStyle/>
          <a:p>
            <a:r>
              <a:rPr lang="en-US" altLang="zh-CN" dirty="0"/>
              <a:t>Is Bad Information Bad?</a:t>
            </a:r>
            <a:endParaRPr lang="zh-CN" altLang="en-US" dirty="0"/>
          </a:p>
        </p:txBody>
      </p:sp>
    </p:spTree>
    <p:extLst>
      <p:ext uri="{BB962C8B-B14F-4D97-AF65-F5344CB8AC3E}">
        <p14:creationId xmlns:p14="http://schemas.microsoft.com/office/powerpoint/2010/main" val="40520985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dirty="0" smtClean="0"/>
              <a:t>Thanks for Listening</a:t>
            </a:r>
            <a:endParaRPr lang="zh-CN" altLang="en-US" dirty="0"/>
          </a:p>
        </p:txBody>
      </p:sp>
      <p:sp>
        <p:nvSpPr>
          <p:cNvPr id="5" name="副标题 4"/>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41744113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dirty="0"/>
              <a:t>This chapter builds on the previous chapter in exploring the ways people seek </a:t>
            </a:r>
            <a:r>
              <a:rPr lang="en-US" altLang="zh-CN" dirty="0" smtClean="0"/>
              <a:t>new information </a:t>
            </a:r>
            <a:r>
              <a:rPr lang="en-US" altLang="zh-CN" dirty="0"/>
              <a:t>and how this systematically affects beliefs and subsequent actions. In </a:t>
            </a:r>
            <a:r>
              <a:rPr lang="en-US" altLang="zh-CN" dirty="0" smtClean="0"/>
              <a:t>searching for </a:t>
            </a:r>
            <a:r>
              <a:rPr lang="en-US" altLang="zh-CN" dirty="0"/>
              <a:t>new information, we often have a choice as to what type of information we will see. </a:t>
            </a:r>
            <a:r>
              <a:rPr lang="en-US" altLang="zh-CN" dirty="0" smtClean="0"/>
              <a:t>For example</a:t>
            </a:r>
            <a:r>
              <a:rPr lang="en-US" altLang="zh-CN" dirty="0"/>
              <a:t>, we can choose to consume news with a conservative spin or with a liberal spin. </a:t>
            </a:r>
            <a:r>
              <a:rPr lang="en-US" altLang="zh-CN" dirty="0" smtClean="0"/>
              <a:t>One might </a:t>
            </a:r>
            <a:r>
              <a:rPr lang="en-US" altLang="zh-CN" dirty="0"/>
              <a:t>have a greater tendency to confirm our currently held beliefs, and others might tend </a:t>
            </a:r>
            <a:r>
              <a:rPr lang="en-US" altLang="zh-CN" dirty="0" smtClean="0"/>
              <a:t>to disconfirm </a:t>
            </a:r>
            <a:r>
              <a:rPr lang="en-US" altLang="zh-CN" dirty="0"/>
              <a:t>our currently held beliefs.</a:t>
            </a:r>
            <a:endParaRPr lang="zh-CN" altLang="en-US" dirty="0"/>
          </a:p>
        </p:txBody>
      </p:sp>
      <p:sp>
        <p:nvSpPr>
          <p:cNvPr id="3" name="标题 2"/>
          <p:cNvSpPr>
            <a:spLocks noGrp="1"/>
          </p:cNvSpPr>
          <p:nvPr>
            <p:ph type="title"/>
          </p:nvPr>
        </p:nvSpPr>
        <p:spPr/>
        <p:txBody>
          <a:bodyPr/>
          <a:lstStyle/>
          <a:p>
            <a:r>
              <a:rPr lang="en-US" altLang="zh-CN" sz="4400" dirty="0"/>
              <a:t>Confirmation and Overconfidence</a:t>
            </a:r>
            <a:endParaRPr lang="zh-CN" altLang="en-US" sz="4400" dirty="0"/>
          </a:p>
        </p:txBody>
      </p:sp>
    </p:spTree>
    <p:extLst>
      <p:ext uri="{BB962C8B-B14F-4D97-AF65-F5344CB8AC3E}">
        <p14:creationId xmlns:p14="http://schemas.microsoft.com/office/powerpoint/2010/main" val="32335287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normAutofit/>
          </a:bodyPr>
          <a:lstStyle/>
          <a:p>
            <a:r>
              <a:rPr lang="en-US" altLang="zh-CN" sz="2800" dirty="0"/>
              <a:t>For the first-time student, models of information search can be difficult to </a:t>
            </a:r>
            <a:r>
              <a:rPr lang="en-US" altLang="zh-CN" sz="2800" dirty="0" smtClean="0"/>
              <a:t>understand. This </a:t>
            </a:r>
            <a:r>
              <a:rPr lang="en-US" altLang="zh-CN" sz="2800" dirty="0"/>
              <a:t>is because information search involves two levels of uncertainty. The first level </a:t>
            </a:r>
            <a:r>
              <a:rPr lang="en-US" altLang="zh-CN" sz="2800" dirty="0" smtClean="0"/>
              <a:t>of uncertainty </a:t>
            </a:r>
            <a:r>
              <a:rPr lang="en-US" altLang="zh-CN" sz="2800" dirty="0"/>
              <a:t>is regarding the economic phenomenon that the individual wants to </a:t>
            </a:r>
            <a:r>
              <a:rPr lang="en-US" altLang="zh-CN" sz="2800" dirty="0" smtClean="0"/>
              <a:t>learn about </a:t>
            </a:r>
            <a:r>
              <a:rPr lang="en-US" altLang="zh-CN" sz="2800" dirty="0"/>
              <a:t>(e.g., future stock market prices). </a:t>
            </a:r>
            <a:endParaRPr lang="zh-CN" altLang="en-US" sz="2800" dirty="0"/>
          </a:p>
        </p:txBody>
      </p:sp>
      <p:sp>
        <p:nvSpPr>
          <p:cNvPr id="4" name="标题 3"/>
          <p:cNvSpPr>
            <a:spLocks noGrp="1"/>
          </p:cNvSpPr>
          <p:nvPr>
            <p:ph type="title"/>
          </p:nvPr>
        </p:nvSpPr>
        <p:spPr/>
        <p:txBody>
          <a:bodyPr/>
          <a:lstStyle/>
          <a:p>
            <a:r>
              <a:rPr lang="en-US" altLang="zh-CN" sz="4400" dirty="0"/>
              <a:t>Rational Information Search</a:t>
            </a:r>
            <a:endParaRPr lang="zh-CN" altLang="en-US" sz="4400" dirty="0"/>
          </a:p>
        </p:txBody>
      </p:sp>
    </p:spTree>
    <p:extLst>
      <p:ext uri="{BB962C8B-B14F-4D97-AF65-F5344CB8AC3E}">
        <p14:creationId xmlns:p14="http://schemas.microsoft.com/office/powerpoint/2010/main" val="8580771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Autofit/>
          </a:bodyPr>
          <a:lstStyle/>
          <a:p>
            <a:r>
              <a:rPr lang="en-US" altLang="zh-CN" sz="2800" dirty="0"/>
              <a:t>The second level of uncertainty is regarding what signal the resulting information will yield (e.g., whether the signal will indicate rising or falling prices, and whether this signal will accurately reflect future events). Information signals are most often modeled as random variables that have distributions that are conditional on the underlying uncertainty.</a:t>
            </a:r>
            <a:endParaRPr lang="zh-CN" altLang="en-US" sz="2800"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3254741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5" y="2248347"/>
            <a:ext cx="7977208" cy="3877815"/>
          </a:xfrm>
        </p:spPr>
        <p:txBody>
          <a:bodyPr>
            <a:normAutofit/>
          </a:bodyPr>
          <a:lstStyle/>
          <a:p>
            <a:r>
              <a:rPr lang="en-US" altLang="zh-CN" dirty="0"/>
              <a:t>People have a strong tendency to seek information that is likely to confirm their </a:t>
            </a:r>
            <a:r>
              <a:rPr lang="en-US" altLang="zh-CN" dirty="0" smtClean="0"/>
              <a:t>currently held </a:t>
            </a:r>
            <a:r>
              <a:rPr lang="en-US" altLang="zh-CN" dirty="0"/>
              <a:t>beliefs rather than information that might cause them to reconsider. Further, </a:t>
            </a:r>
            <a:r>
              <a:rPr lang="en-US" altLang="zh-CN" dirty="0" smtClean="0"/>
              <a:t>people have </a:t>
            </a:r>
            <a:r>
              <a:rPr lang="en-US" altLang="zh-CN" dirty="0"/>
              <a:t>a tendency to interpret new information as supporting their currently held </a:t>
            </a:r>
            <a:r>
              <a:rPr lang="en-US" altLang="zh-CN" dirty="0" smtClean="0"/>
              <a:t>beliefs. This </a:t>
            </a:r>
            <a:r>
              <a:rPr lang="en-US" altLang="zh-CN" dirty="0"/>
              <a:t>pair of tendencies is called confirmation bias. By seeking information that can </a:t>
            </a:r>
            <a:r>
              <a:rPr lang="en-US" altLang="zh-CN" dirty="0" smtClean="0"/>
              <a:t>only confirm </a:t>
            </a:r>
            <a:r>
              <a:rPr lang="en-US" altLang="zh-CN" dirty="0"/>
              <a:t>currently held beliefs, new information cannot change one’s mind; thus, </a:t>
            </a:r>
            <a:r>
              <a:rPr lang="en-US" altLang="zh-CN" dirty="0" smtClean="0"/>
              <a:t>the person </a:t>
            </a:r>
            <a:r>
              <a:rPr lang="en-US" altLang="zh-CN" dirty="0"/>
              <a:t>flips over the “3” instead of the “7,” looking for confirming </a:t>
            </a:r>
            <a:r>
              <a:rPr lang="en-US" altLang="zh-CN" dirty="0" smtClean="0"/>
              <a:t>information.</a:t>
            </a:r>
            <a:endParaRPr lang="zh-CN" altLang="en-US" dirty="0"/>
          </a:p>
        </p:txBody>
      </p:sp>
      <p:sp>
        <p:nvSpPr>
          <p:cNvPr id="3" name="标题 2"/>
          <p:cNvSpPr>
            <a:spLocks noGrp="1"/>
          </p:cNvSpPr>
          <p:nvPr>
            <p:ph type="title"/>
          </p:nvPr>
        </p:nvSpPr>
        <p:spPr/>
        <p:txBody>
          <a:bodyPr/>
          <a:lstStyle/>
          <a:p>
            <a:r>
              <a:rPr lang="en-US" altLang="zh-CN" dirty="0"/>
              <a:t>Confirmation Bias</a:t>
            </a:r>
            <a:endParaRPr lang="zh-CN" altLang="en-US" dirty="0"/>
          </a:p>
        </p:txBody>
      </p:sp>
    </p:spTree>
    <p:extLst>
      <p:ext uri="{BB962C8B-B14F-4D97-AF65-F5344CB8AC3E}">
        <p14:creationId xmlns:p14="http://schemas.microsoft.com/office/powerpoint/2010/main" val="36532807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Under the rational—expected utility—model, someone facing a decision of whether </a:t>
            </a:r>
            <a:r>
              <a:rPr lang="en-US" altLang="zh-CN" dirty="0" smtClean="0"/>
              <a:t>to engage </a:t>
            </a:r>
            <a:r>
              <a:rPr lang="en-US" altLang="zh-CN" dirty="0"/>
              <a:t>in a venture or not will decide to continue with the venture if the expected </a:t>
            </a:r>
            <a:r>
              <a:rPr lang="en-US" altLang="zh-CN" dirty="0" smtClean="0"/>
              <a:t>utility of </a:t>
            </a:r>
            <a:r>
              <a:rPr lang="en-US" altLang="zh-CN" dirty="0"/>
              <a:t>engaging in the venture is greater than the utility of other options, or if</a:t>
            </a:r>
            <a:endParaRPr lang="zh-CN" altLang="en-US" dirty="0"/>
          </a:p>
        </p:txBody>
      </p:sp>
      <p:sp>
        <p:nvSpPr>
          <p:cNvPr id="3" name="标题 2"/>
          <p:cNvSpPr>
            <a:spLocks noGrp="1"/>
          </p:cNvSpPr>
          <p:nvPr>
            <p:ph type="title"/>
          </p:nvPr>
        </p:nvSpPr>
        <p:spPr/>
        <p:txBody>
          <a:bodyPr/>
          <a:lstStyle/>
          <a:p>
            <a:r>
              <a:rPr lang="en-US" altLang="zh-CN" sz="4000" dirty="0"/>
              <a:t>Risk Aversion and Production</a:t>
            </a:r>
            <a:endParaRPr lang="zh-CN" altLang="en-US" sz="40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08954" y="4473116"/>
            <a:ext cx="3193903" cy="792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451408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99247" y="2248347"/>
            <a:ext cx="7977209" cy="4060973"/>
          </a:xfrm>
        </p:spPr>
        <p:txBody>
          <a:bodyPr>
            <a:normAutofit lnSpcReduction="10000"/>
          </a:bodyPr>
          <a:lstStyle/>
          <a:p>
            <a:r>
              <a:rPr lang="en-US" altLang="zh-CN" dirty="0"/>
              <a:t>Overconfidence can fall into one of two categories. Thus far we have talked </a:t>
            </a:r>
            <a:r>
              <a:rPr lang="en-US" altLang="zh-CN" dirty="0" smtClean="0"/>
              <a:t>about overconfidence </a:t>
            </a:r>
            <a:r>
              <a:rPr lang="en-US" altLang="zh-CN" dirty="0"/>
              <a:t>as a general inflation of the probability that the person holds the </a:t>
            </a:r>
            <a:r>
              <a:rPr lang="en-US" altLang="zh-CN" dirty="0" smtClean="0"/>
              <a:t>correct view</a:t>
            </a:r>
            <a:r>
              <a:rPr lang="en-US" altLang="zh-CN" dirty="0"/>
              <a:t>. This is the type of overconfidence most often referred to in the psychology </a:t>
            </a:r>
            <a:r>
              <a:rPr lang="en-US" altLang="zh-CN" dirty="0" smtClean="0"/>
              <a:t>literature, and </a:t>
            </a:r>
            <a:r>
              <a:rPr lang="en-US" altLang="zh-CN" dirty="0"/>
              <a:t>it is the type that generally results from a pattern of confirmation bias. This type </a:t>
            </a:r>
            <a:r>
              <a:rPr lang="en-US" altLang="zh-CN" dirty="0" smtClean="0"/>
              <a:t>of overconfidence </a:t>
            </a:r>
            <a:r>
              <a:rPr lang="en-US" altLang="zh-CN" dirty="0"/>
              <a:t>necessarily results in believing that the person faces less </a:t>
            </a:r>
            <a:r>
              <a:rPr lang="en-US" altLang="zh-CN" dirty="0" smtClean="0"/>
              <a:t>uncertainty (e.g</a:t>
            </a:r>
            <a:r>
              <a:rPr lang="en-US" altLang="zh-CN" dirty="0"/>
              <a:t>., a lower variance of profit) than is truly the case. For clarity, we refer to this </a:t>
            </a:r>
            <a:r>
              <a:rPr lang="en-US" altLang="zh-CN" dirty="0" smtClean="0"/>
              <a:t>as overconfidence </a:t>
            </a:r>
            <a:r>
              <a:rPr lang="en-US" altLang="zh-CN" dirty="0"/>
              <a:t>of one’s own knowledge.</a:t>
            </a:r>
            <a:endParaRPr lang="zh-CN" altLang="en-US" dirty="0"/>
          </a:p>
        </p:txBody>
      </p:sp>
      <p:sp>
        <p:nvSpPr>
          <p:cNvPr id="3" name="标题 2"/>
          <p:cNvSpPr>
            <a:spLocks noGrp="1"/>
          </p:cNvSpPr>
          <p:nvPr>
            <p:ph type="title"/>
          </p:nvPr>
        </p:nvSpPr>
        <p:spPr/>
        <p:txBody>
          <a:bodyPr/>
          <a:lstStyle/>
          <a:p>
            <a:r>
              <a:rPr lang="en-US" altLang="zh-CN" dirty="0"/>
              <a:t>Overconfidence</a:t>
            </a:r>
            <a:endParaRPr lang="zh-CN" altLang="en-US" dirty="0"/>
          </a:p>
        </p:txBody>
      </p:sp>
    </p:spTree>
    <p:extLst>
      <p:ext uri="{BB962C8B-B14F-4D97-AF65-F5344CB8AC3E}">
        <p14:creationId xmlns:p14="http://schemas.microsoft.com/office/powerpoint/2010/main" val="30990747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dirty="0"/>
              <a:t>Alternatively, many use the term </a:t>
            </a:r>
            <a:r>
              <a:rPr lang="en-US" altLang="zh-CN" dirty="0" smtClean="0"/>
              <a:t>overconfidence to </a:t>
            </a:r>
            <a:r>
              <a:rPr lang="en-US" altLang="zh-CN" dirty="0"/>
              <a:t>refer to a bias of beliefs in favor of whatever outcomes may be more favorable </a:t>
            </a:r>
            <a:r>
              <a:rPr lang="en-US" altLang="zh-CN" dirty="0" smtClean="0"/>
              <a:t>for the </a:t>
            </a:r>
            <a:r>
              <a:rPr lang="en-US" altLang="zh-CN" dirty="0"/>
              <a:t>person. Thus, for example, entrepreneurs might not only fail to perceive the </a:t>
            </a:r>
            <a:r>
              <a:rPr lang="en-US" altLang="zh-CN" dirty="0" smtClean="0"/>
              <a:t>potential variance </a:t>
            </a:r>
            <a:r>
              <a:rPr lang="en-US" altLang="zh-CN" dirty="0"/>
              <a:t>of the distribution of profits for their new venture, they might believe the </a:t>
            </a:r>
            <a:r>
              <a:rPr lang="en-US" altLang="zh-CN" dirty="0" smtClean="0"/>
              <a:t>profits that </a:t>
            </a:r>
            <a:r>
              <a:rPr lang="en-US" altLang="zh-CN" dirty="0"/>
              <a:t>would be realized on average are much higher than truth would dictate. We refer to </a:t>
            </a:r>
            <a:r>
              <a:rPr lang="en-US" altLang="zh-CN" dirty="0" smtClean="0"/>
              <a:t>a biasing </a:t>
            </a:r>
            <a:r>
              <a:rPr lang="en-US" altLang="zh-CN" dirty="0"/>
              <a:t>of beliefs in favor of one’s own welfare as optimistic overconfidence.</a:t>
            </a:r>
            <a:endParaRPr lang="zh-CN" altLang="en-US" dirty="0"/>
          </a:p>
        </p:txBody>
      </p:sp>
      <p:sp>
        <p:nvSpPr>
          <p:cNvPr id="4" name="标题 2"/>
          <p:cNvSpPr>
            <a:spLocks noGrp="1"/>
          </p:cNvSpPr>
          <p:nvPr>
            <p:ph type="title"/>
          </p:nvPr>
        </p:nvSpPr>
        <p:spPr>
          <a:xfrm>
            <a:off x="688490" y="570156"/>
            <a:ext cx="7756263" cy="1054250"/>
          </a:xfrm>
        </p:spPr>
        <p:txBody>
          <a:bodyPr/>
          <a:lstStyle/>
          <a:p>
            <a:r>
              <a:rPr lang="en-US" altLang="zh-CN" dirty="0"/>
              <a:t>Overconfidence</a:t>
            </a:r>
            <a:endParaRPr lang="zh-CN" altLang="en-US" dirty="0"/>
          </a:p>
        </p:txBody>
      </p:sp>
    </p:spTree>
    <p:extLst>
      <p:ext uri="{BB962C8B-B14F-4D97-AF65-F5344CB8AC3E}">
        <p14:creationId xmlns:p14="http://schemas.microsoft.com/office/powerpoint/2010/main" val="20114518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dirty="0"/>
              <a:t>In close connection with optimistic overconfidence, people tend to bias information </a:t>
            </a:r>
            <a:r>
              <a:rPr lang="en-US" altLang="zh-CN" dirty="0" smtClean="0"/>
              <a:t>in self-serving </a:t>
            </a:r>
            <a:r>
              <a:rPr lang="en-US" altLang="zh-CN" dirty="0"/>
              <a:t>ways. Thus, one overestimates one’s ability to perform a specific task. </a:t>
            </a:r>
            <a:r>
              <a:rPr lang="en-US" altLang="zh-CN" dirty="0" smtClean="0"/>
              <a:t>One overestimates </a:t>
            </a:r>
            <a:r>
              <a:rPr lang="en-US" altLang="zh-CN" dirty="0"/>
              <a:t>the importance of one’s contribution to specific tasks. Finally, </a:t>
            </a:r>
            <a:r>
              <a:rPr lang="en-US" altLang="zh-CN" dirty="0" smtClean="0"/>
              <a:t>one interprets </a:t>
            </a:r>
            <a:r>
              <a:rPr lang="en-US" altLang="zh-CN" dirty="0"/>
              <a:t>ambiguous information in a way that exaggerates one’s value or worth. </a:t>
            </a:r>
            <a:r>
              <a:rPr lang="en-US" altLang="zh-CN" dirty="0" smtClean="0"/>
              <a:t>Such mistakes </a:t>
            </a:r>
            <a:r>
              <a:rPr lang="en-US" altLang="zh-CN" dirty="0"/>
              <a:t>in judgment are collectively called self-serving bias. Such an effect </a:t>
            </a:r>
            <a:r>
              <a:rPr lang="en-US" altLang="zh-CN" dirty="0" smtClean="0"/>
              <a:t>appears to </a:t>
            </a:r>
            <a:r>
              <a:rPr lang="en-US" altLang="zh-CN" dirty="0"/>
              <a:t>be pervasive in many various contexts.</a:t>
            </a:r>
            <a:endParaRPr lang="zh-CN" altLang="en-US" dirty="0"/>
          </a:p>
        </p:txBody>
      </p:sp>
      <p:sp>
        <p:nvSpPr>
          <p:cNvPr id="3" name="标题 2"/>
          <p:cNvSpPr>
            <a:spLocks noGrp="1"/>
          </p:cNvSpPr>
          <p:nvPr>
            <p:ph type="title"/>
          </p:nvPr>
        </p:nvSpPr>
        <p:spPr/>
        <p:txBody>
          <a:bodyPr/>
          <a:lstStyle/>
          <a:p>
            <a:r>
              <a:rPr lang="en-US" altLang="zh-CN" dirty="0"/>
              <a:t>Self-Serving Bias</a:t>
            </a:r>
            <a:endParaRPr lang="zh-CN" altLang="en-US" dirty="0"/>
          </a:p>
        </p:txBody>
      </p:sp>
    </p:spTree>
    <p:extLst>
      <p:ext uri="{BB962C8B-B14F-4D97-AF65-F5344CB8AC3E}">
        <p14:creationId xmlns:p14="http://schemas.microsoft.com/office/powerpoint/2010/main" val="337252386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精装书">
  <a:themeElements>
    <a:clrScheme name="精装书">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精装书">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精装书">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8</TotalTime>
  <Words>800</Words>
  <Application>Microsoft Office PowerPoint</Application>
  <PresentationFormat>全屏显示(4:3)</PresentationFormat>
  <Paragraphs>22</Paragraphs>
  <Slides>12</Slides>
  <Notes>0</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精装书</vt:lpstr>
      <vt:lpstr> Behavioral Economics</vt:lpstr>
      <vt:lpstr>Confirmation and Overconfidence</vt:lpstr>
      <vt:lpstr>Rational Information Search</vt:lpstr>
      <vt:lpstr>PowerPoint 演示文稿</vt:lpstr>
      <vt:lpstr>Confirmation Bias</vt:lpstr>
      <vt:lpstr>Risk Aversion and Production</vt:lpstr>
      <vt:lpstr>Overconfidence</vt:lpstr>
      <vt:lpstr>Overconfidence</vt:lpstr>
      <vt:lpstr>Self-Serving Bias</vt:lpstr>
      <vt:lpstr>Is Bad Information Bad?</vt:lpstr>
      <vt:lpstr>Is Bad Information Bad?</vt:lpstr>
      <vt:lpstr>Thanks for Listening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Behavioral Economics</dc:title>
  <dc:creator>myuser</dc:creator>
  <cp:lastModifiedBy>myuser</cp:lastModifiedBy>
  <cp:revision>6</cp:revision>
  <dcterms:created xsi:type="dcterms:W3CDTF">2016-06-01T08:49:25Z</dcterms:created>
  <dcterms:modified xsi:type="dcterms:W3CDTF">2016-06-08T13:46:24Z</dcterms:modified>
</cp:coreProperties>
</file>