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89" r:id="rId2"/>
    <p:sldId id="257" r:id="rId3"/>
    <p:sldId id="332" r:id="rId4"/>
    <p:sldId id="317" r:id="rId5"/>
    <p:sldId id="321" r:id="rId6"/>
    <p:sldId id="322" r:id="rId7"/>
    <p:sldId id="323" r:id="rId8"/>
    <p:sldId id="330" r:id="rId9"/>
    <p:sldId id="328" r:id="rId10"/>
    <p:sldId id="329" r:id="rId11"/>
    <p:sldId id="263" r:id="rId12"/>
    <p:sldId id="267" r:id="rId13"/>
    <p:sldId id="333" r:id="rId14"/>
    <p:sldId id="279" r:id="rId15"/>
    <p:sldId id="324" r:id="rId16"/>
    <p:sldId id="331" r:id="rId17"/>
    <p:sldId id="347" r:id="rId18"/>
    <p:sldId id="348" r:id="rId19"/>
    <p:sldId id="349" r:id="rId20"/>
    <p:sldId id="290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4D6E"/>
    <a:srgbClr val="E5E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4660"/>
  </p:normalViewPr>
  <p:slideViewPr>
    <p:cSldViewPr snapToGrid="0">
      <p:cViewPr varScale="1">
        <p:scale>
          <a:sx n="88" d="100"/>
          <a:sy n="88" d="100"/>
        </p:scale>
        <p:origin x="3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2020/12/3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6E01-41CD-4213-8991-9DED86BCDCED}" type="datetimeFigureOut">
              <a:rPr lang="zh-CN" altLang="en-US" smtClean="0"/>
              <a:t>2020/12/3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E33E-ED12-4EB4-86B9-A75F1C633C1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 1"/>
          <p:cNvSpPr txBox="1"/>
          <p:nvPr userDrawn="1"/>
        </p:nvSpPr>
        <p:spPr>
          <a:xfrm>
            <a:off x="1905000" y="3864787"/>
            <a:ext cx="1948207" cy="1294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版权声明</a:t>
            </a:r>
            <a:endParaRPr lang="en-US" altLang="zh-CN" sz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b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感谢您下载平台上提供的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b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在熊猫办公出售的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模板是免版税类（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Royalty-Free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）正版受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中国人民共和国著作法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世界版权公约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的保护，作品的所有权、版权和著作权归熊猫办公所有，您下载的是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模板素材的使用权。</a:t>
            </a: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不得将熊猫办公的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00" spc="12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6E01-41CD-4213-8991-9DED86BCDCED}" type="datetimeFigureOut">
              <a:rPr lang="zh-CN" altLang="en-US" smtClean="0"/>
              <a:t>2020/12/3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E33E-ED12-4EB4-86B9-A75F1C633C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6E01-41CD-4213-8991-9DED86BCDCED}" type="datetimeFigureOut">
              <a:rPr lang="zh-CN" altLang="en-US" smtClean="0"/>
              <a:t>2020/12/3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E33E-ED12-4EB4-86B9-A75F1C633C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6E01-41CD-4213-8991-9DED86BCDCED}" type="datetimeFigureOut">
              <a:rPr lang="zh-CN" altLang="en-US" smtClean="0"/>
              <a:t>2020/12/3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E33E-ED12-4EB4-86B9-A75F1C633C1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 1"/>
          <p:cNvSpPr txBox="1"/>
          <p:nvPr userDrawn="1"/>
        </p:nvSpPr>
        <p:spPr>
          <a:xfrm>
            <a:off x="1905000" y="3864787"/>
            <a:ext cx="1948207" cy="1294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版权声明</a:t>
            </a:r>
            <a:endParaRPr lang="en-US" altLang="zh-CN" sz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b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感谢您下载平台上提供的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b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在熊猫办公出售的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模板是免版税类（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Royalty-Free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）正版受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中国人民共和国著作法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世界版权公约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的保护，作品的所有权、版权和著作权归熊猫办公所有，您下载的是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模板素材的使用权。</a:t>
            </a: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不得将熊猫办公的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00" spc="12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6E01-41CD-4213-8991-9DED86BCDCED}" type="datetimeFigureOut">
              <a:rPr lang="zh-CN" altLang="en-US" smtClean="0"/>
              <a:t>2020/12/3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E33E-ED12-4EB4-86B9-A75F1C633C1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 1"/>
          <p:cNvSpPr txBox="1"/>
          <p:nvPr userDrawn="1"/>
        </p:nvSpPr>
        <p:spPr>
          <a:xfrm>
            <a:off x="1633193" y="2134141"/>
            <a:ext cx="1948207" cy="1294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版权声明</a:t>
            </a:r>
            <a:endParaRPr lang="en-US" altLang="zh-CN" sz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b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感谢您下载平台上提供的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b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在熊猫办公出售的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模板是免版税类（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Royalty-Free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）正版受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中国人民共和国著作法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世界版权公约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的保护，作品的所有权、版权和著作权归熊猫办公所有，您下载的是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模板素材的使用权。</a:t>
            </a: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不得将熊猫办公的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00" spc="12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6E01-41CD-4213-8991-9DED86BCDCED}" type="datetimeFigureOut">
              <a:rPr lang="zh-CN" altLang="en-US" smtClean="0"/>
              <a:t>2020/12/3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E33E-ED12-4EB4-86B9-A75F1C633C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6E01-41CD-4213-8991-9DED86BCDCED}" type="datetimeFigureOut">
              <a:rPr lang="zh-CN" altLang="en-US" smtClean="0"/>
              <a:t>2020/12/3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E33E-ED12-4EB4-86B9-A75F1C633C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6E01-41CD-4213-8991-9DED86BCDCED}" type="datetimeFigureOut">
              <a:rPr lang="zh-CN" altLang="en-US" smtClean="0"/>
              <a:t>2020/12/3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E33E-ED12-4EB4-86B9-A75F1C633C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6E01-41CD-4213-8991-9DED86BCDCED}" type="datetimeFigureOut">
              <a:rPr lang="zh-CN" altLang="en-US" smtClean="0"/>
              <a:t>2020/12/3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E33E-ED12-4EB4-86B9-A75F1C633C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6E01-41CD-4213-8991-9DED86BCDCED}" type="datetimeFigureOut">
              <a:rPr lang="zh-CN" altLang="en-US" smtClean="0"/>
              <a:t>2020/12/3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E33E-ED12-4EB4-86B9-A75F1C633C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6E01-41CD-4213-8991-9DED86BCDCED}" type="datetimeFigureOut">
              <a:rPr lang="zh-CN" altLang="en-US" smtClean="0"/>
              <a:t>2020/12/3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E33E-ED12-4EB4-86B9-A75F1C633C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F6E01-41CD-4213-8991-9DED86BCDCED}" type="datetimeFigureOut">
              <a:rPr lang="zh-CN" altLang="en-US" smtClean="0"/>
              <a:t>2020/12/3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DE33E-ED12-4EB4-86B9-A75F1C633C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wmv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openxmlformats.org/officeDocument/2006/relationships/image" Target="../media/image33.png"/><Relationship Id="rId5" Type="http://schemas.microsoft.com/office/2007/relationships/media" Target="../media/media3.wmv"/><Relationship Id="rId10" Type="http://schemas.openxmlformats.org/officeDocument/2006/relationships/image" Target="../media/image32.png"/><Relationship Id="rId4" Type="http://schemas.openxmlformats.org/officeDocument/2006/relationships/video" Target="../media/media2.wmv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9810" r="85625" b="73521"/>
          <a:stretch>
            <a:fillRect/>
          </a:stretch>
        </p:blipFill>
        <p:spPr>
          <a:xfrm>
            <a:off x="9484935" y="45374"/>
            <a:ext cx="1295400" cy="13879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1485" r="21"/>
          <a:stretch>
            <a:fillRect/>
          </a:stretch>
        </p:blipFill>
        <p:spPr>
          <a:xfrm flipH="1">
            <a:off x="0" y="5587999"/>
            <a:ext cx="12189432" cy="126959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2421">
            <a:off x="9925346" y="568983"/>
            <a:ext cx="1477329" cy="105506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2421">
            <a:off x="11109265" y="1084351"/>
            <a:ext cx="617479" cy="440985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ctrTitle"/>
          </p:nvPr>
        </p:nvSpPr>
        <p:spPr>
          <a:xfrm>
            <a:off x="957113" y="324446"/>
            <a:ext cx="11003271" cy="3349447"/>
          </a:xfrm>
        </p:spPr>
        <p:txBody>
          <a:bodyPr>
            <a:normAutofit fontScale="90000"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zh-CN" altLang="en-US" sz="11500" dirty="0">
                <a:latin typeface="+mn-lt"/>
                <a:ea typeface="+mn-ea"/>
                <a:cs typeface="+mn-ea"/>
                <a:sym typeface="+mn-lt"/>
              </a:rPr>
              <a:t>魏晋士人养生文化</a:t>
            </a:r>
            <a:endParaRPr lang="fr-CA" sz="115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>
          <a:xfrm>
            <a:off x="5106122" y="4682870"/>
            <a:ext cx="7203305" cy="1137742"/>
          </a:xfrm>
        </p:spPr>
        <p:txBody>
          <a:bodyPr/>
          <a:lstStyle/>
          <a:p>
            <a:r>
              <a:rPr lang="zh-CN" altLang="en-US" dirty="0">
                <a:cs typeface="+mn-ea"/>
                <a:sym typeface="+mn-lt"/>
              </a:rPr>
              <a:t>成员：于晓松 刘思雨 王倩颖 徐俊华 廖顶康</a:t>
            </a:r>
            <a:endParaRPr lang="fr-CA" dirty="0"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95" y="3150743"/>
            <a:ext cx="4337490" cy="37072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78502 0.58796 L 0.78502 0.58796 C 0.78411 0.58009 0.78333 0.57222 0.78229 0.56435 C 0.78203 0.56203 0.78138 0.55972 0.78099 0.5574 C 0.78047 0.55393 0.77943 0.5449 0.77838 0.54097 C 0.77773 0.53842 0.77656 0.53634 0.77578 0.53402 C 0.77526 0.53171 0.775 0.52916 0.77448 0.52708 C 0.77239 0.5199 0.76979 0.51643 0.76653 0.51065 C 0.76614 0.50833 0.76614 0.50532 0.76523 0.5037 C 0.76302 0.49953 0.75989 0.49745 0.75729 0.49421 C 0.75221 0.48819 0.75482 0.49051 0.74948 0.48727 C 0.73971 0.47569 0.74466 0.47893 0.73489 0.47546 C 0.73359 0.47407 0.73242 0.47199 0.73099 0.47083 C 0.72513 0.46643 0.72695 0.47083 0.72174 0.4662 C 0.71276 0.4581 0.72357 0.46412 0.71263 0.45926 C 0.71081 0.45764 0.70924 0.45555 0.70729 0.4544 C 0.70521 0.45324 0.70299 0.45301 0.70078 0.45208 C 0.69844 0.45115 0.69388 0.4493 0.69153 0.44745 C 0.68971 0.44606 0.68802 0.44421 0.68633 0.44282 C 0.68203 0.43958 0.68073 0.44027 0.67578 0.43819 C 0.67435 0.4375 0.67318 0.43634 0.67174 0.43588 C 0.67005 0.43495 0.66823 0.43426 0.66653 0.43333 C 0.66523 0.43287 0.66393 0.43148 0.66263 0.43102 C 0.6595 0.43009 0.65638 0.42963 0.65338 0.4287 C 0.65156 0.42824 0.64987 0.42639 0.64818 0.42639 C 0.61002 0.425 0.57174 0.42477 0.53359 0.42407 C 0.52005 0.42338 0.50638 0.42477 0.49284 0.42176 C 0.49153 0.42152 0.49206 0.4169 0.49153 0.41481 C 0.49023 0.40949 0.48555 0.39352 0.48359 0.39143 C 0.48099 0.38819 0.47799 0.38588 0.47578 0.38194 C 0.47448 0.37963 0.47318 0.37708 0.47174 0.375 C 0.47057 0.37315 0.46914 0.37199 0.46784 0.37037 C 0.46601 0.36805 0.46432 0.36551 0.46263 0.36319 C 0.46002 0.35995 0.45729 0.35694 0.45469 0.35393 C 0.45338 0.35231 0.45221 0.35 0.45078 0.3493 C 0.43476 0.33981 0.45091 0.34838 0.43489 0.34213 C 0.43359 0.34166 0.43242 0.34027 0.43099 0.33981 C 0.42799 0.33865 0.42487 0.33819 0.42174 0.3375 C 0.41302 0.33217 0.42239 0.33727 0.40599 0.33287 C 0.40416 0.3324 0.4026 0.33078 0.40078 0.33055 C 0.38385 0.32708 0.38607 0.33009 0.37305 0.32592 C 0.37135 0.32523 0.36966 0.32407 0.36784 0.32338 C 0.35338 0.31944 0.36015 0.32315 0.34948 0.31875 C 0.34596 0.31736 0.34245 0.31527 0.33893 0.31412 L 0.31914 0.30717 C 0.31693 0.30625 0.31471 0.30578 0.31263 0.30486 C 0.30469 0.30115 0.30911 0.30301 0.29948 0.3 C 0.29805 0.2993 0.29687 0.29838 0.29544 0.29768 C 0.29284 0.29676 0.2901 0.29676 0.28763 0.29537 C 0.28568 0.29444 0.28411 0.29213 0.28229 0.29074 C 0.28099 0.28981 0.27956 0.28958 0.27838 0.28842 C 0.27695 0.28703 0.27591 0.28495 0.27448 0.28379 C 0.27187 0.28171 0.26914 0.28055 0.26653 0.27893 L 0.25859 0.2743 C 0.25729 0.27361 0.25586 0.27338 0.25469 0.27199 C 0.24922 0.26551 0.25221 0.26805 0.24544 0.26504 C 0.23646 0.25416 0.24062 0.2574 0.23359 0.25324 C 0.2319 0.25092 0.23008 0.24884 0.22838 0.24629 C 0.22747 0.2449 0.22682 0.24282 0.22578 0.24166 C 0.22461 0.24027 0.22305 0.24027 0.22174 0.23935 C 0.22005 0.23796 0.21823 0.23634 0.21653 0.23449 C 0.2151 0.2331 0.21393 0.23125 0.21263 0.22986 C 0.21094 0.22824 0.20898 0.22685 0.20729 0.22523 C 0.20599 0.22384 0.20482 0.22176 0.20338 0.2206 C 0.20208 0.21944 0.20078 0.21898 0.19948 0.21828 C 0.19805 0.21666 0.19687 0.21458 0.19544 0.21342 C 0.19375 0.21227 0.19193 0.21203 0.19023 0.21111 C 0.18893 0.21041 0.1875 0.20972 0.18633 0.20879 C 0.1845 0.2074 0.18281 0.20532 0.18099 0.20416 C 0.1793 0.20301 0.1776 0.20185 0.17578 0.20185 C 0.15247 0.20046 0.1293 0.20023 0.10599 0.19953 C 0.10469 0.19861 0.10338 0.19768 0.10208 0.19722 C 0.09635 0.19467 0.09349 0.19444 0.08763 0.19236 C 0.08581 0.1919 0.08411 0.19074 0.08229 0.19004 C 0.07969 0.18912 0.07708 0.18865 0.07448 0.18773 C 0.07305 0.18703 0.07174 0.18611 0.07044 0.18541 C 0.05885 0.17963 0.0707 0.18634 0.06133 0.18078 C 0.05989 0.17847 0.05872 0.17592 0.05729 0.17384 C 0.05612 0.17199 0.05443 0.17106 0.05338 0.16898 C 0.0513 0.16481 0.04987 0.15972 0.04805 0.15509 L 0.04544 0.14791 C 0.04479 0.14328 0.04401 0.13634 0.04284 0.13171 C 0.04206 0.12847 0.04114 0.12546 0.04023 0.12222 C 0.03971 0.11828 0.03945 0.11435 0.03893 0.11065 C 0.03854 0.1081 0.03789 0.10602 0.03763 0.10347 C 0.03698 0.09815 0.03698 0.09259 0.03633 0.08727 C 0.03515 0.07916 0.03333 0.07106 0.03099 0.06389 C 0.03021 0.06134 0.0293 0.05902 0.02838 0.05671 C 0.02239 0.02477 0.0289 0.0574 0.02305 0.03333 C 0.02252 0.03102 0.02213 0.0287 0.02174 0.02639 C 0.02135 0.02315 0.02122 0.0199 0.02044 0.0169 C 0.01979 0.01435 0.01888 0.01203 0.01784 0.00995 L 0.01133 -0.00162 L 0.01133 -0.00162 " pathEditMode="relative" ptsTypes="AAAAAAAAAAAAAAAAAAAAAAAAAAAAAAAAAAAAAAAAAAAAAAAAAAAAAAAAAAAAAAAAAAAAAAAAAAAAAAAAAAAAAAAAAAAAAA">
                                      <p:cBhvr>
                                        <p:cTn id="2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67187 0.51736 L 0.67187 0.51736 C 0.67044 0.51042 0.6694 0.50324 0.66784 0.49653 C 0.66718 0.49306 0.66588 0.49028 0.66523 0.48704 C 0.66458 0.48403 0.66471 0.48056 0.66393 0.47778 C 0.6625 0.47269 0.66041 0.46829 0.65859 0.46366 C 0.65677 0.4588 0.65416 0.45139 0.65208 0.44722 C 0.64961 0.44236 0.64622 0.43866 0.64414 0.43334 C 0.64218 0.42801 0.64153 0.42547 0.63893 0.42153 C 0.63372 0.41412 0.63567 0.41991 0.63099 0.40996 C 0.62995 0.40764 0.62942 0.40486 0.62838 0.40278 C 0.62591 0.39792 0.62317 0.39352 0.62044 0.38889 C 0.61914 0.38635 0.61836 0.38264 0.61653 0.38172 L 0.61133 0.3794 C 0.60169 0.36806 0.6138 0.38195 0.60208 0.37014 C 0.60065 0.36875 0.59961 0.36644 0.59817 0.36528 C 0.59648 0.36412 0.59453 0.36412 0.59284 0.36297 C 0.59101 0.36181 0.58945 0.35972 0.58763 0.35834 C 0.58633 0.35741 0.58489 0.35718 0.58359 0.35602 C 0.58229 0.35486 0.58125 0.35232 0.57968 0.35139 C 0.5763 0.34908 0.57265 0.34861 0.56914 0.34676 C 0.56784 0.34584 0.56653 0.34491 0.56523 0.34422 C 0.56015 0.34213 0.55468 0.34097 0.54948 0.33959 C 0.54127 0.33496 0.54961 0.33935 0.53633 0.33496 C 0.5345 0.33449 0.53281 0.3331 0.53099 0.33264 C 0.52669 0.33148 0.52226 0.33125 0.51784 0.33033 C 0.50807 0.32801 0.51458 0.32847 0.50599 0.3257 C 0.49804 0.32292 0.49049 0.32222 0.48229 0.32084 C 0.47825 0.29167 0.48346 0.32801 0.47968 0.30463 C 0.47916 0.30139 0.47903 0.29815 0.47838 0.29514 C 0.47773 0.2919 0.47656 0.28912 0.47578 0.28588 C 0.47526 0.28357 0.47526 0.28079 0.47448 0.27871 C 0.47343 0.27616 0.47187 0.27408 0.47044 0.27176 C 0.46797 0.25834 0.47096 0.27084 0.46523 0.25764 C 0.46328 0.25324 0.46263 0.24676 0.46002 0.24375 C 0.45859 0.24213 0.45729 0.24074 0.45599 0.23912 C 0.45429 0.23681 0.4526 0.23403 0.45078 0.23195 C 0.44961 0.23079 0.44817 0.23056 0.44687 0.22963 C 0.44596 0.22732 0.44531 0.22454 0.44414 0.22269 C 0.44166 0.21806 0.43945 0.2176 0.43633 0.21574 L 0.42838 0.20625 C 0.42708 0.20463 0.42591 0.20255 0.42448 0.20162 C 0.42317 0.20093 0.42174 0.20047 0.42044 0.19931 C 0.40468 0.18519 0.42617 0.20301 0.41393 0.18982 C 0.41276 0.18866 0.4112 0.18866 0.41002 0.1875 C 0.40859 0.18635 0.40742 0.18403 0.40599 0.18287 C 0.40429 0.18172 0.40247 0.18148 0.40078 0.18056 C 0.39948 0.17986 0.39817 0.17894 0.39687 0.17824 C 0.39336 0.17639 0.38971 0.17547 0.38633 0.17361 C 0.37721 0.16806 0.38841 0.17454 0.37578 0.16875 C 0.37435 0.16829 0.37317 0.16713 0.37187 0.16644 C 0.36562 0.16366 0.36276 0.16389 0.35599 0.16181 C 0.35377 0.16111 0.35156 0.16042 0.34948 0.15949 C 0.34765 0.1588 0.34596 0.15718 0.34414 0.15718 C 0.32708 0.15579 0.31002 0.15556 0.29284 0.15486 C 0.28229 0.14861 0.29205 0.15371 0.26914 0.15023 C 0.26562 0.14954 0.26211 0.14838 0.25859 0.14769 C 0.25299 0.14676 0.24726 0.1463 0.24153 0.14537 C 0.24023 0.14468 0.2388 0.14422 0.23763 0.14306 C 0.2362 0.1419 0.23515 0.13959 0.23359 0.13843 C 0.22851 0.13449 0.22578 0.13773 0.22044 0.13148 C 0.20833 0.1169 0.2233 0.13542 0.21393 0.12199 C 0.21263 0.12037 0.21133 0.11898 0.21002 0.11736 C 0.20677 0.1088 0.20403 0.10232 0.20208 0.09167 C 0.20169 0.08935 0.20156 0.08658 0.20078 0.08449 C 0.19974 0.08195 0.19817 0.07986 0.19687 0.07755 C 0.1931 0.05764 0.1983 0.08195 0.19284 0.06597 C 0.19218 0.06366 0.19218 0.06111 0.19153 0.0588 C 0.18997 0.05394 0.18802 0.04954 0.18633 0.04491 L 0.18359 0.03773 C 0.18281 0.03542 0.18229 0.03241 0.18099 0.03079 L 0.17317 0.02153 L 0.16914 0.01667 C 0.16784 0.01528 0.1664 0.01412 0.16523 0.01204 C 0.16432 0.01042 0.1638 0.0081 0.16263 0.00741 C 0.15924 0.0051 0.15208 0.00278 0.15208 0.00278 C 0.15078 0.00116 0.14961 -0.00092 0.14817 -0.00208 C 0.14401 -0.00532 0.13932 -0.00694 0.13502 -0.00903 C 0.13112 -0.0125 0.12734 -0.0162 0.12317 -0.01828 C 0.12096 -0.01944 0.11875 -0.0199 0.11653 -0.0206 C 0.11484 -0.02129 0.11302 -0.02222 0.11133 -0.02291 L 0.02187 -0.0206 C 0.01601 -0.02037 0.01146 -0.0169 0.00599 -0.01365 C 0.00468 -0.01296 0.00325 -0.01273 0.00208 -0.01134 C -0.00222 -0.00625 -0.00026 -0.00671 -0.00313 -0.00671 L -0.00313 -0.00671 " pathEditMode="relative" ptsTypes="AAAAAAAAAAAAAAAAAAAAAAAAAAAAAAAAAAAAAAAAAAAAAAAAAAAAAAAAAAAAAAAAAAAAAAAAAAAAAAAAAAAAAA">
                                      <p:cBhvr>
                                        <p:cTn id="23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13387" y="161301"/>
            <a:ext cx="2271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cs typeface="+mn-ea"/>
                <a:sym typeface="+mn-lt"/>
              </a:rPr>
              <a:t>精神养生</a:t>
            </a:r>
          </a:p>
        </p:txBody>
      </p:sp>
      <p:sp>
        <p:nvSpPr>
          <p:cNvPr id="27" name="矩形: 剪去对角 26"/>
          <p:cNvSpPr/>
          <p:nvPr/>
        </p:nvSpPr>
        <p:spPr>
          <a:xfrm>
            <a:off x="176127" y="142493"/>
            <a:ext cx="2763153" cy="589095"/>
          </a:xfrm>
          <a:prstGeom prst="snip2DiagRect">
            <a:avLst/>
          </a:prstGeom>
          <a:noFill/>
          <a:ln w="28575">
            <a:solidFill>
              <a:srgbClr val="264D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矩形: 剪去对角 27"/>
          <p:cNvSpPr/>
          <p:nvPr/>
        </p:nvSpPr>
        <p:spPr>
          <a:xfrm>
            <a:off x="231964" y="85390"/>
            <a:ext cx="2763153" cy="589095"/>
          </a:xfrm>
          <a:prstGeom prst="snip2DiagRect">
            <a:avLst/>
          </a:prstGeom>
          <a:noFill/>
          <a:ln w="19050">
            <a:solidFill>
              <a:srgbClr val="264D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3615" y="0"/>
            <a:ext cx="3675817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15791" y="1060223"/>
            <a:ext cx="80424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5400" dirty="0">
                <a:cs typeface="+mn-ea"/>
                <a:sym typeface="+mn-lt"/>
              </a:rPr>
              <a:t>歌以叙志，舞以宣情</a:t>
            </a:r>
            <a:endParaRPr lang="en-US" altLang="zh-CN" sz="5400" dirty="0">
              <a:cs typeface="+mn-ea"/>
              <a:sym typeface="+mn-lt"/>
            </a:endParaRPr>
          </a:p>
          <a:p>
            <a:r>
              <a:rPr lang="zh-CN" altLang="en-US" sz="2400" dirty="0">
                <a:cs typeface="+mn-ea"/>
                <a:sym typeface="+mn-lt"/>
              </a:rPr>
              <a:t> </a:t>
            </a:r>
            <a:r>
              <a:rPr lang="zh-CN" altLang="en-US" sz="2800" dirty="0">
                <a:cs typeface="+mn-ea"/>
                <a:sym typeface="+mn-lt"/>
              </a:rPr>
              <a:t>要点：愉悦内心，情感表达</a:t>
            </a:r>
            <a:endParaRPr lang="en-US" altLang="zh-CN" sz="2400" dirty="0">
              <a:cs typeface="+mn-ea"/>
              <a:sym typeface="+mn-lt"/>
            </a:endParaRPr>
          </a:p>
          <a:p>
            <a:endParaRPr lang="zh-CN" altLang="zh-CN" dirty="0"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94" y="3078579"/>
            <a:ext cx="5574335" cy="31697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64" y="3015621"/>
            <a:ext cx="5619341" cy="32451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78300" y="198236"/>
            <a:ext cx="2271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zh-CN" sz="2800" b="1" dirty="0">
                <a:cs typeface="+mn-ea"/>
                <a:sym typeface="+mn-lt"/>
              </a:rPr>
              <a:t>丹药养生</a:t>
            </a:r>
          </a:p>
          <a:p>
            <a:pPr algn="dist"/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27" name="矩形: 剪去对角 26"/>
          <p:cNvSpPr/>
          <p:nvPr/>
        </p:nvSpPr>
        <p:spPr>
          <a:xfrm>
            <a:off x="341040" y="179428"/>
            <a:ext cx="2763153" cy="589095"/>
          </a:xfrm>
          <a:prstGeom prst="snip2DiagRect">
            <a:avLst/>
          </a:prstGeom>
          <a:noFill/>
          <a:ln w="28575">
            <a:solidFill>
              <a:srgbClr val="264D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矩形: 剪去对角 27"/>
          <p:cNvSpPr/>
          <p:nvPr/>
        </p:nvSpPr>
        <p:spPr>
          <a:xfrm>
            <a:off x="396877" y="122325"/>
            <a:ext cx="2763153" cy="589095"/>
          </a:xfrm>
          <a:prstGeom prst="snip2DiagRect">
            <a:avLst/>
          </a:prstGeom>
          <a:noFill/>
          <a:ln w="19050">
            <a:solidFill>
              <a:srgbClr val="264D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77" y="1211288"/>
            <a:ext cx="9068499" cy="520432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822170" y="179428"/>
            <a:ext cx="4803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cs typeface="+mn-ea"/>
                <a:sym typeface="+mn-lt"/>
              </a:rPr>
              <a:t>五石散</a:t>
            </a:r>
            <a:endParaRPr lang="fr-CA" sz="5400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0543" y="-1009278"/>
            <a:ext cx="4398404" cy="845242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4" y="1560912"/>
            <a:ext cx="7206920" cy="414416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1485" r="21"/>
          <a:stretch>
            <a:fillRect/>
          </a:stretch>
        </p:blipFill>
        <p:spPr>
          <a:xfrm flipH="1">
            <a:off x="0" y="5852349"/>
            <a:ext cx="12189432" cy="100524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391813" y="89254"/>
            <a:ext cx="6641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cs typeface="+mn-ea"/>
                <a:sym typeface="+mn-lt"/>
              </a:rPr>
              <a:t>何晏：五石散的推广人</a:t>
            </a:r>
            <a:endParaRPr lang="fr-CA" sz="4800" dirty="0"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78300" y="198236"/>
            <a:ext cx="2271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zh-CN" sz="2800" b="1" dirty="0">
                <a:cs typeface="+mn-ea"/>
                <a:sym typeface="+mn-lt"/>
              </a:rPr>
              <a:t>丹药养生</a:t>
            </a:r>
          </a:p>
          <a:p>
            <a:pPr algn="dist"/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13" name="矩形: 剪去对角 12"/>
          <p:cNvSpPr/>
          <p:nvPr/>
        </p:nvSpPr>
        <p:spPr>
          <a:xfrm>
            <a:off x="341040" y="179428"/>
            <a:ext cx="2763153" cy="589095"/>
          </a:xfrm>
          <a:prstGeom prst="snip2DiagRect">
            <a:avLst/>
          </a:prstGeom>
          <a:noFill/>
          <a:ln w="28575">
            <a:solidFill>
              <a:srgbClr val="264D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: 剪去对角 13"/>
          <p:cNvSpPr/>
          <p:nvPr/>
        </p:nvSpPr>
        <p:spPr>
          <a:xfrm>
            <a:off x="396877" y="122325"/>
            <a:ext cx="2763153" cy="589095"/>
          </a:xfrm>
          <a:prstGeom prst="snip2DiagRect">
            <a:avLst/>
          </a:prstGeom>
          <a:noFill/>
          <a:ln w="19050">
            <a:solidFill>
              <a:srgbClr val="264D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0543" y="-1009278"/>
            <a:ext cx="4398404" cy="845242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1485" r="21"/>
          <a:stretch>
            <a:fillRect/>
          </a:stretch>
        </p:blipFill>
        <p:spPr>
          <a:xfrm flipH="1">
            <a:off x="0" y="5852349"/>
            <a:ext cx="12189432" cy="100524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25186" y="198236"/>
            <a:ext cx="6641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cs typeface="+mn-ea"/>
                <a:sym typeface="+mn-lt"/>
              </a:rPr>
              <a:t>五石散的副作用</a:t>
            </a:r>
            <a:endParaRPr lang="fr-CA" sz="4800" dirty="0"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78300" y="198236"/>
            <a:ext cx="2271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zh-CN" sz="2800" b="1" dirty="0">
                <a:cs typeface="+mn-ea"/>
                <a:sym typeface="+mn-lt"/>
              </a:rPr>
              <a:t>丹药养生</a:t>
            </a:r>
          </a:p>
          <a:p>
            <a:pPr algn="dist"/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13" name="矩形: 剪去对角 12"/>
          <p:cNvSpPr/>
          <p:nvPr/>
        </p:nvSpPr>
        <p:spPr>
          <a:xfrm>
            <a:off x="341040" y="179428"/>
            <a:ext cx="2763153" cy="589095"/>
          </a:xfrm>
          <a:prstGeom prst="snip2DiagRect">
            <a:avLst/>
          </a:prstGeom>
          <a:noFill/>
          <a:ln w="28575">
            <a:solidFill>
              <a:srgbClr val="264D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: 剪去对角 13"/>
          <p:cNvSpPr/>
          <p:nvPr/>
        </p:nvSpPr>
        <p:spPr>
          <a:xfrm>
            <a:off x="396877" y="122325"/>
            <a:ext cx="2763153" cy="589095"/>
          </a:xfrm>
          <a:prstGeom prst="snip2DiagRect">
            <a:avLst/>
          </a:prstGeom>
          <a:noFill/>
          <a:ln w="19050">
            <a:solidFill>
              <a:srgbClr val="264D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00" y="1193761"/>
            <a:ext cx="8133858" cy="461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370" y="1728778"/>
            <a:ext cx="2885629" cy="51265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90" y="1442906"/>
            <a:ext cx="8390630" cy="44194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1485" r="21"/>
          <a:stretch>
            <a:fillRect/>
          </a:stretch>
        </p:blipFill>
        <p:spPr>
          <a:xfrm flipH="1">
            <a:off x="0" y="5852349"/>
            <a:ext cx="12189432" cy="100524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679925" y="122325"/>
            <a:ext cx="5571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cs typeface="+mn-ea"/>
                <a:sym typeface="+mn-lt"/>
              </a:rPr>
              <a:t>王羲之：东床快婿</a:t>
            </a:r>
            <a:endParaRPr lang="fr-CA" sz="4800" dirty="0"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78300" y="198236"/>
            <a:ext cx="2271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zh-CN" sz="2800" b="1" dirty="0">
                <a:cs typeface="+mn-ea"/>
                <a:sym typeface="+mn-lt"/>
              </a:rPr>
              <a:t>丹药养生</a:t>
            </a:r>
          </a:p>
          <a:p>
            <a:pPr algn="dist"/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12" name="矩形: 剪去对角 11"/>
          <p:cNvSpPr/>
          <p:nvPr/>
        </p:nvSpPr>
        <p:spPr>
          <a:xfrm>
            <a:off x="341040" y="179428"/>
            <a:ext cx="2763153" cy="589095"/>
          </a:xfrm>
          <a:prstGeom prst="snip2DiagRect">
            <a:avLst/>
          </a:prstGeom>
          <a:noFill/>
          <a:ln w="28575">
            <a:solidFill>
              <a:srgbClr val="264D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矩形: 剪去对角 12"/>
          <p:cNvSpPr/>
          <p:nvPr/>
        </p:nvSpPr>
        <p:spPr>
          <a:xfrm>
            <a:off x="396877" y="122325"/>
            <a:ext cx="2763153" cy="589095"/>
          </a:xfrm>
          <a:prstGeom prst="snip2DiagRect">
            <a:avLst/>
          </a:prstGeom>
          <a:noFill/>
          <a:ln w="19050">
            <a:solidFill>
              <a:srgbClr val="264D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8" dur="1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1485" r="21"/>
          <a:stretch>
            <a:fillRect/>
          </a:stretch>
        </p:blipFill>
        <p:spPr>
          <a:xfrm flipH="1">
            <a:off x="0" y="5852349"/>
            <a:ext cx="12189432" cy="10052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938" y="1720741"/>
            <a:ext cx="9447108" cy="4683043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477967" y="109731"/>
            <a:ext cx="91083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400" dirty="0">
                <a:cs typeface="+mn-ea"/>
                <a:sym typeface="+mn-lt"/>
              </a:rPr>
              <a:t>刘伶：</a:t>
            </a:r>
            <a:r>
              <a:rPr lang="zh-CN" altLang="zh-CN" sz="4400" dirty="0">
                <a:cs typeface="+mn-ea"/>
                <a:sym typeface="+mn-lt"/>
              </a:rPr>
              <a:t>我以天地为栋宇，屋室为㡓衣，诸君何为入我㡓中</a:t>
            </a:r>
            <a:r>
              <a:rPr lang="zh-CN" altLang="en-US" dirty="0">
                <a:solidFill>
                  <a:srgbClr val="646464"/>
                </a:solidFill>
                <a:cs typeface="+mn-ea"/>
                <a:sym typeface="+mn-lt"/>
              </a:rPr>
              <a:t>？</a:t>
            </a:r>
            <a:endParaRPr lang="fr-CA" altLang="zh-CN" dirty="0"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78300" y="198236"/>
            <a:ext cx="2271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zh-CN" sz="2800" b="1" dirty="0">
                <a:cs typeface="+mn-ea"/>
                <a:sym typeface="+mn-lt"/>
              </a:rPr>
              <a:t>丹药养生</a:t>
            </a:r>
          </a:p>
          <a:p>
            <a:pPr algn="dist"/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15" name="矩形: 剪去对角 14"/>
          <p:cNvSpPr/>
          <p:nvPr/>
        </p:nvSpPr>
        <p:spPr>
          <a:xfrm>
            <a:off x="341040" y="179428"/>
            <a:ext cx="2763153" cy="589095"/>
          </a:xfrm>
          <a:prstGeom prst="snip2DiagRect">
            <a:avLst/>
          </a:prstGeom>
          <a:noFill/>
          <a:ln w="28575">
            <a:solidFill>
              <a:srgbClr val="264D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: 剪去对角 15"/>
          <p:cNvSpPr/>
          <p:nvPr/>
        </p:nvSpPr>
        <p:spPr>
          <a:xfrm>
            <a:off x="396877" y="122325"/>
            <a:ext cx="2763153" cy="589095"/>
          </a:xfrm>
          <a:prstGeom prst="snip2DiagRect">
            <a:avLst/>
          </a:prstGeom>
          <a:noFill/>
          <a:ln w="19050">
            <a:solidFill>
              <a:srgbClr val="264D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1786283" y="5767838"/>
            <a:ext cx="415498" cy="66941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500" dirty="0">
                <a:solidFill>
                  <a:srgbClr val="E5E3E4"/>
                </a:solidFill>
                <a:cs typeface="+mn-ea"/>
                <a:sym typeface="+mn-lt"/>
              </a:rPr>
              <a:t>中华传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9" t="-6" r="1" b="22590"/>
          <a:stretch>
            <a:fillRect/>
          </a:stretch>
        </p:blipFill>
        <p:spPr>
          <a:xfrm flipH="1">
            <a:off x="0" y="125098"/>
            <a:ext cx="3326067" cy="3020774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304751" y="3164114"/>
            <a:ext cx="2202671" cy="1543866"/>
            <a:chOff x="4556774" y="1388152"/>
            <a:chExt cx="929159" cy="684000"/>
          </a:xfrm>
        </p:grpSpPr>
        <p:grpSp>
          <p:nvGrpSpPr>
            <p:cNvPr id="6" name="组合 5"/>
            <p:cNvGrpSpPr/>
            <p:nvPr/>
          </p:nvGrpSpPr>
          <p:grpSpPr>
            <a:xfrm>
              <a:off x="4582219" y="1411962"/>
              <a:ext cx="903714" cy="631644"/>
              <a:chOff x="5279923" y="2229543"/>
              <a:chExt cx="903714" cy="631644"/>
            </a:xfrm>
          </p:grpSpPr>
          <p:sp>
            <p:nvSpPr>
              <p:cNvPr id="8" name="六边形 7"/>
              <p:cNvSpPr/>
              <p:nvPr/>
            </p:nvSpPr>
            <p:spPr>
              <a:xfrm>
                <a:off x="5279923" y="2229543"/>
                <a:ext cx="693174" cy="631644"/>
              </a:xfrm>
              <a:prstGeom prst="hexagon">
                <a:avLst/>
              </a:prstGeom>
              <a:solidFill>
                <a:srgbClr val="264D6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5385266" y="2296788"/>
                <a:ext cx="798371" cy="531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7200" dirty="0">
                    <a:solidFill>
                      <a:schemeClr val="bg1">
                        <a:lumMod val="95000"/>
                      </a:schemeClr>
                    </a:solidFill>
                    <a:cs typeface="+mn-ea"/>
                    <a:sym typeface="+mn-lt"/>
                  </a:rPr>
                  <a:t>叁</a:t>
                </a:r>
              </a:p>
            </p:txBody>
          </p:sp>
        </p:grpSp>
        <p:sp>
          <p:nvSpPr>
            <p:cNvPr id="7" name="六边形 6"/>
            <p:cNvSpPr/>
            <p:nvPr/>
          </p:nvSpPr>
          <p:spPr>
            <a:xfrm>
              <a:off x="4556774" y="1388152"/>
              <a:ext cx="756000" cy="684000"/>
            </a:xfrm>
            <a:prstGeom prst="hexagon">
              <a:avLst/>
            </a:prstGeom>
            <a:noFill/>
            <a:ln>
              <a:solidFill>
                <a:srgbClr val="264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3436288" y="3145872"/>
            <a:ext cx="7694834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9600" dirty="0">
                <a:cs typeface="+mn-ea"/>
                <a:sym typeface="+mn-lt"/>
              </a:rPr>
              <a:t>当代养生文化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78300" y="198236"/>
            <a:ext cx="2271154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zh-CN" sz="2800" b="1" dirty="0">
                <a:cs typeface="+mn-ea"/>
                <a:sym typeface="+mn-lt"/>
              </a:rPr>
              <a:t>养生热</a:t>
            </a:r>
          </a:p>
          <a:p>
            <a:pPr algn="dist"/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12" name="矩形: 剪去对角 11"/>
          <p:cNvSpPr/>
          <p:nvPr/>
        </p:nvSpPr>
        <p:spPr>
          <a:xfrm>
            <a:off x="341040" y="179428"/>
            <a:ext cx="2763153" cy="589095"/>
          </a:xfrm>
          <a:prstGeom prst="snip2DiagRect">
            <a:avLst/>
          </a:prstGeom>
          <a:noFill/>
          <a:ln w="28575">
            <a:solidFill>
              <a:srgbClr val="264D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矩形: 剪去对角 12"/>
          <p:cNvSpPr/>
          <p:nvPr/>
        </p:nvSpPr>
        <p:spPr>
          <a:xfrm>
            <a:off x="396877" y="122325"/>
            <a:ext cx="2763153" cy="589095"/>
          </a:xfrm>
          <a:prstGeom prst="snip2DiagRect">
            <a:avLst/>
          </a:prstGeom>
          <a:noFill/>
          <a:ln w="19050">
            <a:solidFill>
              <a:srgbClr val="264D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540" y="1360170"/>
            <a:ext cx="3018155" cy="2242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480" y="1371600"/>
            <a:ext cx="2987040" cy="22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4345" y="1360170"/>
            <a:ext cx="3040380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175" y="4064635"/>
            <a:ext cx="3017520" cy="22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9620" y="4064635"/>
            <a:ext cx="2990215" cy="2248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4345" y="4064635"/>
            <a:ext cx="3056890" cy="224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框框2"/>
          <p:cNvSpPr/>
          <p:nvPr/>
        </p:nvSpPr>
        <p:spPr>
          <a:xfrm>
            <a:off x="376342" y="85390"/>
            <a:ext cx="2763153" cy="589095"/>
          </a:xfrm>
          <a:prstGeom prst="snip2DiagRect">
            <a:avLst/>
          </a:prstGeom>
          <a:noFill/>
          <a:ln w="19050">
            <a:solidFill>
              <a:srgbClr val="264D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花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096" y="676546"/>
            <a:ext cx="3477904" cy="6178830"/>
          </a:xfrm>
          <a:prstGeom prst="rect">
            <a:avLst/>
          </a:prstGeom>
        </p:spPr>
      </p:pic>
      <p:sp>
        <p:nvSpPr>
          <p:cNvPr id="27" name="框框1"/>
          <p:cNvSpPr/>
          <p:nvPr/>
        </p:nvSpPr>
        <p:spPr>
          <a:xfrm>
            <a:off x="320505" y="142493"/>
            <a:ext cx="2763153" cy="589095"/>
          </a:xfrm>
          <a:prstGeom prst="snip2DiagRect">
            <a:avLst/>
          </a:prstGeom>
          <a:noFill/>
          <a:ln w="28575">
            <a:solidFill>
              <a:srgbClr val="264D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纹理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8" y="-551"/>
            <a:ext cx="12189432" cy="685575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tx1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</p:pic>
      <p:pic>
        <p:nvPicPr>
          <p:cNvPr id="2" name="kingdom_Trim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t="6044" b="5672"/>
          <a:stretch>
            <a:fillRect/>
          </a:stretch>
        </p:blipFill>
        <p:spPr>
          <a:xfrm>
            <a:off x="5343145" y="371093"/>
            <a:ext cx="6188848" cy="3073445"/>
          </a:xfrm>
          <a:prstGeom prst="rect">
            <a:avLst/>
          </a:prstGeom>
        </p:spPr>
      </p:pic>
      <p:pic>
        <p:nvPicPr>
          <p:cNvPr id="8" name="龟派气功2-055-115_Trim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t="10677" b="10014"/>
          <a:stretch>
            <a:fillRect/>
          </a:stretch>
        </p:blipFill>
        <p:spPr>
          <a:xfrm>
            <a:off x="5343145" y="3638991"/>
            <a:ext cx="6188848" cy="2760956"/>
          </a:xfrm>
          <a:prstGeom prst="rect">
            <a:avLst/>
          </a:prstGeom>
        </p:spPr>
      </p:pic>
      <p:pic>
        <p:nvPicPr>
          <p:cNvPr id="7" name="鹿鼎记_Trim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0642" y="1619753"/>
            <a:ext cx="4542960" cy="3479714"/>
          </a:xfrm>
          <a:prstGeom prst="rect">
            <a:avLst/>
          </a:prstGeom>
        </p:spPr>
      </p:pic>
      <p:sp>
        <p:nvSpPr>
          <p:cNvPr id="15" name="矩形: 剪去对角 14"/>
          <p:cNvSpPr/>
          <p:nvPr/>
        </p:nvSpPr>
        <p:spPr>
          <a:xfrm>
            <a:off x="341040" y="179428"/>
            <a:ext cx="2763153" cy="589095"/>
          </a:xfrm>
          <a:prstGeom prst="snip2DiagRect">
            <a:avLst/>
          </a:prstGeom>
          <a:noFill/>
          <a:ln w="28575">
            <a:solidFill>
              <a:srgbClr val="264D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78300" y="198236"/>
            <a:ext cx="227115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dirty="0">
                <a:cs typeface="+mn-ea"/>
                <a:sym typeface="+mn-lt"/>
              </a:rPr>
              <a:t>文化产业</a:t>
            </a:r>
          </a:p>
        </p:txBody>
      </p:sp>
      <p:sp>
        <p:nvSpPr>
          <p:cNvPr id="16" name="矩形: 剪去对角 15"/>
          <p:cNvSpPr/>
          <p:nvPr/>
        </p:nvSpPr>
        <p:spPr>
          <a:xfrm>
            <a:off x="396877" y="122325"/>
            <a:ext cx="2763153" cy="589095"/>
          </a:xfrm>
          <a:prstGeom prst="snip2DiagRect">
            <a:avLst/>
          </a:prstGeom>
          <a:noFill/>
          <a:ln w="19050">
            <a:solidFill>
              <a:srgbClr val="264D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8" dur="1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0" mute="1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0" mute="1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" y="-551"/>
            <a:ext cx="12189432" cy="68557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096" y="676546"/>
            <a:ext cx="3477904" cy="61788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1485" r="21"/>
          <a:stretch>
            <a:fillRect/>
          </a:stretch>
        </p:blipFill>
        <p:spPr>
          <a:xfrm flipH="1">
            <a:off x="0" y="5852349"/>
            <a:ext cx="12189432" cy="1005247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077595" y="1493520"/>
            <a:ext cx="682752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400" b="1">
                <a:cs typeface="+mn-ea"/>
                <a:sym typeface="+mn-lt"/>
              </a:rPr>
              <a:t>If you have nothing, then you have everything.</a:t>
            </a:r>
            <a:endParaRPr lang="en-US" altLang="en-US" sz="4400" b="1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" y="0"/>
            <a:ext cx="12189432" cy="68557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1485" r="21"/>
          <a:stretch>
            <a:fillRect/>
          </a:stretch>
        </p:blipFill>
        <p:spPr>
          <a:xfrm flipH="1">
            <a:off x="0" y="5587999"/>
            <a:ext cx="12189432" cy="1269597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574248" y="215021"/>
            <a:ext cx="3247043" cy="264431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9900" dirty="0">
                <a:cs typeface="+mn-ea"/>
                <a:sym typeface="+mn-lt"/>
              </a:rPr>
              <a:t>目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9544146" y="2439575"/>
            <a:ext cx="2308324" cy="186204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3800" dirty="0">
                <a:cs typeface="+mn-ea"/>
                <a:sym typeface="+mn-lt"/>
              </a:rPr>
              <a:t>录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4177617" y="713232"/>
            <a:ext cx="3538178" cy="1192825"/>
            <a:chOff x="5486498" y="1285144"/>
            <a:chExt cx="2818990" cy="646198"/>
          </a:xfrm>
        </p:grpSpPr>
        <p:sp>
          <p:nvSpPr>
            <p:cNvPr id="14" name="文本框 13"/>
            <p:cNvSpPr txBox="1"/>
            <p:nvPr/>
          </p:nvSpPr>
          <p:spPr>
            <a:xfrm>
              <a:off x="5723758" y="1361055"/>
              <a:ext cx="2271154" cy="450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800" dirty="0">
                  <a:cs typeface="+mn-ea"/>
                  <a:sym typeface="+mn-lt"/>
                </a:rPr>
                <a:t>前言</a:t>
              </a:r>
            </a:p>
          </p:txBody>
        </p:sp>
        <p:sp>
          <p:nvSpPr>
            <p:cNvPr id="15" name="矩形: 剪去对角 14"/>
            <p:cNvSpPr/>
            <p:nvPr/>
          </p:nvSpPr>
          <p:spPr>
            <a:xfrm>
              <a:off x="5486498" y="1342247"/>
              <a:ext cx="2763153" cy="589095"/>
            </a:xfrm>
            <a:prstGeom prst="snip2DiagRect">
              <a:avLst/>
            </a:prstGeom>
            <a:noFill/>
            <a:ln>
              <a:solidFill>
                <a:srgbClr val="264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矩形: 剪去对角 24"/>
            <p:cNvSpPr/>
            <p:nvPr/>
          </p:nvSpPr>
          <p:spPr>
            <a:xfrm>
              <a:off x="5542335" y="1285144"/>
              <a:ext cx="2763153" cy="589095"/>
            </a:xfrm>
            <a:prstGeom prst="snip2DiagRect">
              <a:avLst/>
            </a:prstGeom>
            <a:noFill/>
            <a:ln>
              <a:solidFill>
                <a:srgbClr val="264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247699" y="2269462"/>
            <a:ext cx="4896477" cy="1201039"/>
            <a:chOff x="5486498" y="1285144"/>
            <a:chExt cx="2818990" cy="646198"/>
          </a:xfrm>
        </p:grpSpPr>
        <p:sp>
          <p:nvSpPr>
            <p:cNvPr id="33" name="文本框 32"/>
            <p:cNvSpPr txBox="1"/>
            <p:nvPr/>
          </p:nvSpPr>
          <p:spPr>
            <a:xfrm>
              <a:off x="5613269" y="1376670"/>
              <a:ext cx="2271154" cy="447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800" dirty="0">
                  <a:cs typeface="+mn-ea"/>
                  <a:sym typeface="+mn-lt"/>
                </a:rPr>
                <a:t>魏晋养生实践</a:t>
              </a:r>
            </a:p>
          </p:txBody>
        </p:sp>
        <p:sp>
          <p:nvSpPr>
            <p:cNvPr id="34" name="矩形: 剪去对角 33"/>
            <p:cNvSpPr/>
            <p:nvPr/>
          </p:nvSpPr>
          <p:spPr>
            <a:xfrm>
              <a:off x="5486498" y="1342247"/>
              <a:ext cx="2763153" cy="589095"/>
            </a:xfrm>
            <a:prstGeom prst="snip2DiagRect">
              <a:avLst/>
            </a:prstGeom>
            <a:noFill/>
            <a:ln>
              <a:solidFill>
                <a:srgbClr val="264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矩形: 剪去对角 34"/>
            <p:cNvSpPr/>
            <p:nvPr/>
          </p:nvSpPr>
          <p:spPr>
            <a:xfrm>
              <a:off x="5542335" y="1285144"/>
              <a:ext cx="2763153" cy="589095"/>
            </a:xfrm>
            <a:prstGeom prst="snip2DiagRect">
              <a:avLst/>
            </a:prstGeom>
            <a:noFill/>
            <a:ln>
              <a:solidFill>
                <a:srgbClr val="264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214796" y="345699"/>
            <a:ext cx="2182042" cy="1543866"/>
            <a:chOff x="4556774" y="1388152"/>
            <a:chExt cx="920457" cy="684000"/>
          </a:xfrm>
        </p:grpSpPr>
        <p:grpSp>
          <p:nvGrpSpPr>
            <p:cNvPr id="37" name="组合 36"/>
            <p:cNvGrpSpPr/>
            <p:nvPr/>
          </p:nvGrpSpPr>
          <p:grpSpPr>
            <a:xfrm>
              <a:off x="4582219" y="1411962"/>
              <a:ext cx="895012" cy="631644"/>
              <a:chOff x="5279923" y="2229543"/>
              <a:chExt cx="895012" cy="631644"/>
            </a:xfrm>
          </p:grpSpPr>
          <p:sp>
            <p:nvSpPr>
              <p:cNvPr id="39" name="六边形 38"/>
              <p:cNvSpPr/>
              <p:nvPr/>
            </p:nvSpPr>
            <p:spPr>
              <a:xfrm>
                <a:off x="5279923" y="2229543"/>
                <a:ext cx="693174" cy="631644"/>
              </a:xfrm>
              <a:prstGeom prst="hexagon">
                <a:avLst/>
              </a:prstGeom>
              <a:solidFill>
                <a:srgbClr val="264D6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5376564" y="2273593"/>
                <a:ext cx="798371" cy="531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7200" dirty="0">
                    <a:solidFill>
                      <a:schemeClr val="bg1">
                        <a:lumMod val="95000"/>
                      </a:schemeClr>
                    </a:solidFill>
                    <a:cs typeface="+mn-ea"/>
                    <a:sym typeface="+mn-lt"/>
                  </a:rPr>
                  <a:t>壹</a:t>
                </a:r>
              </a:p>
            </p:txBody>
          </p:sp>
        </p:grpSp>
        <p:sp>
          <p:nvSpPr>
            <p:cNvPr id="38" name="六边形 37"/>
            <p:cNvSpPr/>
            <p:nvPr/>
          </p:nvSpPr>
          <p:spPr>
            <a:xfrm>
              <a:off x="4556774" y="1388152"/>
              <a:ext cx="756000" cy="684000"/>
            </a:xfrm>
            <a:prstGeom prst="hexagon">
              <a:avLst/>
            </a:prstGeom>
            <a:noFill/>
            <a:ln>
              <a:solidFill>
                <a:srgbClr val="264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4247699" y="3946573"/>
            <a:ext cx="3542550" cy="1198289"/>
            <a:chOff x="5486498" y="1285144"/>
            <a:chExt cx="2818990" cy="646198"/>
          </a:xfrm>
        </p:grpSpPr>
        <p:sp>
          <p:nvSpPr>
            <p:cNvPr id="42" name="文本框 41"/>
            <p:cNvSpPr txBox="1"/>
            <p:nvPr/>
          </p:nvSpPr>
          <p:spPr>
            <a:xfrm>
              <a:off x="5662430" y="1398647"/>
              <a:ext cx="2271154" cy="448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800" dirty="0">
                  <a:cs typeface="+mn-ea"/>
                  <a:sym typeface="+mn-lt"/>
                </a:rPr>
                <a:t>当代养生</a:t>
              </a:r>
            </a:p>
          </p:txBody>
        </p:sp>
        <p:sp>
          <p:nvSpPr>
            <p:cNvPr id="43" name="矩形: 剪去对角 42"/>
            <p:cNvSpPr/>
            <p:nvPr/>
          </p:nvSpPr>
          <p:spPr>
            <a:xfrm>
              <a:off x="5486498" y="1342247"/>
              <a:ext cx="2763153" cy="589095"/>
            </a:xfrm>
            <a:prstGeom prst="snip2DiagRect">
              <a:avLst/>
            </a:prstGeom>
            <a:noFill/>
            <a:ln>
              <a:solidFill>
                <a:srgbClr val="264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矩形: 剪去对角 43"/>
            <p:cNvSpPr/>
            <p:nvPr/>
          </p:nvSpPr>
          <p:spPr>
            <a:xfrm>
              <a:off x="5542335" y="1285144"/>
              <a:ext cx="2763153" cy="589095"/>
            </a:xfrm>
            <a:prstGeom prst="snip2DiagRect">
              <a:avLst/>
            </a:prstGeom>
            <a:noFill/>
            <a:ln>
              <a:solidFill>
                <a:srgbClr val="264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140291" y="3779130"/>
            <a:ext cx="2246025" cy="1543866"/>
            <a:chOff x="4556774" y="1388152"/>
            <a:chExt cx="947447" cy="684000"/>
          </a:xfrm>
        </p:grpSpPr>
        <p:grpSp>
          <p:nvGrpSpPr>
            <p:cNvPr id="61" name="组合 60"/>
            <p:cNvGrpSpPr/>
            <p:nvPr/>
          </p:nvGrpSpPr>
          <p:grpSpPr>
            <a:xfrm>
              <a:off x="4582219" y="1411962"/>
              <a:ext cx="922002" cy="631644"/>
              <a:chOff x="5279923" y="2229543"/>
              <a:chExt cx="922002" cy="631644"/>
            </a:xfrm>
          </p:grpSpPr>
          <p:sp>
            <p:nvSpPr>
              <p:cNvPr id="63" name="六边形 62"/>
              <p:cNvSpPr/>
              <p:nvPr/>
            </p:nvSpPr>
            <p:spPr>
              <a:xfrm>
                <a:off x="5279923" y="2229543"/>
                <a:ext cx="693174" cy="631644"/>
              </a:xfrm>
              <a:prstGeom prst="hexagon">
                <a:avLst/>
              </a:prstGeom>
              <a:solidFill>
                <a:srgbClr val="264D6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文本框 63"/>
              <p:cNvSpPr txBox="1"/>
              <p:nvPr/>
            </p:nvSpPr>
            <p:spPr>
              <a:xfrm>
                <a:off x="5403554" y="2270918"/>
                <a:ext cx="798371" cy="531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7200" dirty="0">
                    <a:solidFill>
                      <a:schemeClr val="bg1">
                        <a:lumMod val="95000"/>
                      </a:schemeClr>
                    </a:solidFill>
                    <a:cs typeface="+mn-ea"/>
                    <a:sym typeface="+mn-lt"/>
                  </a:rPr>
                  <a:t>叁</a:t>
                </a:r>
              </a:p>
            </p:txBody>
          </p:sp>
        </p:grpSp>
        <p:sp>
          <p:nvSpPr>
            <p:cNvPr id="62" name="六边形 61"/>
            <p:cNvSpPr/>
            <p:nvPr/>
          </p:nvSpPr>
          <p:spPr>
            <a:xfrm>
              <a:off x="4556774" y="1388152"/>
              <a:ext cx="756000" cy="684000"/>
            </a:xfrm>
            <a:prstGeom prst="hexagon">
              <a:avLst/>
            </a:prstGeom>
            <a:noFill/>
            <a:ln>
              <a:solidFill>
                <a:srgbClr val="264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1194167" y="2064651"/>
            <a:ext cx="2202671" cy="1543866"/>
            <a:chOff x="4556774" y="1388152"/>
            <a:chExt cx="929159" cy="684000"/>
          </a:xfrm>
        </p:grpSpPr>
        <p:grpSp>
          <p:nvGrpSpPr>
            <p:cNvPr id="66" name="组合 65"/>
            <p:cNvGrpSpPr/>
            <p:nvPr/>
          </p:nvGrpSpPr>
          <p:grpSpPr>
            <a:xfrm>
              <a:off x="4582219" y="1411962"/>
              <a:ext cx="903714" cy="631644"/>
              <a:chOff x="5279923" y="2229543"/>
              <a:chExt cx="903714" cy="631644"/>
            </a:xfrm>
          </p:grpSpPr>
          <p:sp>
            <p:nvSpPr>
              <p:cNvPr id="68" name="六边形 67"/>
              <p:cNvSpPr/>
              <p:nvPr/>
            </p:nvSpPr>
            <p:spPr>
              <a:xfrm>
                <a:off x="5279923" y="2229543"/>
                <a:ext cx="693174" cy="631644"/>
              </a:xfrm>
              <a:prstGeom prst="hexagon">
                <a:avLst/>
              </a:prstGeom>
              <a:solidFill>
                <a:srgbClr val="264D6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文本框 68"/>
              <p:cNvSpPr txBox="1"/>
              <p:nvPr/>
            </p:nvSpPr>
            <p:spPr>
              <a:xfrm>
                <a:off x="5385266" y="2296788"/>
                <a:ext cx="798371" cy="531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7200" dirty="0">
                    <a:solidFill>
                      <a:schemeClr val="bg1">
                        <a:lumMod val="95000"/>
                      </a:schemeClr>
                    </a:solidFill>
                    <a:cs typeface="+mn-ea"/>
                    <a:sym typeface="+mn-lt"/>
                  </a:rPr>
                  <a:t>贰</a:t>
                </a:r>
              </a:p>
            </p:txBody>
          </p:sp>
        </p:grpSp>
        <p:sp>
          <p:nvSpPr>
            <p:cNvPr id="67" name="六边形 66"/>
            <p:cNvSpPr/>
            <p:nvPr/>
          </p:nvSpPr>
          <p:spPr>
            <a:xfrm>
              <a:off x="4556774" y="1388152"/>
              <a:ext cx="756000" cy="684000"/>
            </a:xfrm>
            <a:prstGeom prst="hexagon">
              <a:avLst/>
            </a:prstGeom>
            <a:noFill/>
            <a:ln>
              <a:solidFill>
                <a:srgbClr val="264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7" presetClass="emph" presetSubtype="0" fill="remove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7" dur="375" autoRev="1" fill="remove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264D6E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8" dur="375" autoRev="1" fill="remove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264D6E"/>
                                          </p:to>
                                        </p:animClr>
                                        <p:set>
                                          <p:cBhvr>
                                            <p:cTn id="19" dur="375" autoRev="1" fill="remove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0" dur="375" autoRev="1" fill="remove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50" presetClass="entr" presetSubtype="0" decel="10000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7" presetClass="emph" presetSubtype="0" fill="remove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27" dur="375" autoRev="1" fill="remove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264D6E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8" dur="375" autoRev="1" fill="remove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264D6E"/>
                                          </p:to>
                                        </p:animClr>
                                        <p:set>
                                          <p:cBhvr>
                                            <p:cTn id="29" dur="375" autoRev="1" fill="remove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0" dur="375" autoRev="1" fill="remove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55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63" presetClass="path" presetSubtype="0" fill="hold" nodeType="withEffect" p14:presetBounceEnd="8000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 0 L 0.25 0 E" pathEditMode="relative" ptsTypes="" p14:bounceEnd="8000">
                                          <p:cBhvr>
                                            <p:cTn id="44" dur="1500" spd="-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55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63" presetClass="path" presetSubtype="0" fill="hold" nodeType="withEffect" p14:presetBounceEnd="8000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 0 L 0.25 0 E" pathEditMode="relative" ptsTypes="" p14:bounceEnd="8000">
                                          <p:cBhvr>
                                            <p:cTn id="53" dur="1500" spd="-100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63" presetClass="path" presetSubtype="0" fill="hold" nodeType="withEffect" p14:presetBounceEnd="8000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 0 L 0.25 0 E" pathEditMode="relative" ptsTypes="" p14:bounceEnd="8000">
                                          <p:cBhvr>
                                            <p:cTn id="57" dur="1500" spd="-100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6" grpId="1"/>
          <p:bldP spid="17" grpId="0"/>
          <p:bldP spid="17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7" presetClass="emph" presetSubtype="0" fill="remove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7" dur="375" autoRev="1" fill="remove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264D6E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8" dur="375" autoRev="1" fill="remove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264D6E"/>
                                          </p:to>
                                        </p:animClr>
                                        <p:set>
                                          <p:cBhvr>
                                            <p:cTn id="19" dur="375" autoRev="1" fill="remove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0" dur="375" autoRev="1" fill="remove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50" presetClass="entr" presetSubtype="0" decel="10000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7" presetClass="emph" presetSubtype="0" fill="remove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27" dur="375" autoRev="1" fill="remove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264D6E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8" dur="375" autoRev="1" fill="remove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264D6E"/>
                                          </p:to>
                                        </p:animClr>
                                        <p:set>
                                          <p:cBhvr>
                                            <p:cTn id="29" dur="375" autoRev="1" fill="remove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0" dur="375" autoRev="1" fill="remove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55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63" presetClass="pat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 0 L 0.25 0 E" pathEditMode="relative" ptsTypes="">
                                          <p:cBhvr>
                                            <p:cTn id="44" dur="1500" spd="-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55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63" presetClass="pat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 0 L 0.25 0 E" pathEditMode="relative" ptsTypes="">
                                          <p:cBhvr>
                                            <p:cTn id="53" dur="1500" spd="-100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63" presetClass="pat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 0 L 0.25 0 E" pathEditMode="relative" ptsTypes="">
                                          <p:cBhvr>
                                            <p:cTn id="57" dur="1500" spd="-100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6" grpId="1"/>
          <p:bldP spid="17" grpId="0"/>
          <p:bldP spid="17" grpId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9810" r="85625" b="73521"/>
          <a:stretch>
            <a:fillRect/>
          </a:stretch>
        </p:blipFill>
        <p:spPr>
          <a:xfrm>
            <a:off x="526828" y="254541"/>
            <a:ext cx="1295400" cy="13879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1485" r="21"/>
          <a:stretch>
            <a:fillRect/>
          </a:stretch>
        </p:blipFill>
        <p:spPr>
          <a:xfrm flipH="1">
            <a:off x="0" y="5587999"/>
            <a:ext cx="12189432" cy="1269597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095797" y="487010"/>
            <a:ext cx="4601260" cy="37728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8700" dirty="0">
                <a:cs typeface="+mn-ea"/>
                <a:sym typeface="+mn-lt"/>
              </a:rPr>
              <a:t>问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581932" y="2524471"/>
            <a:ext cx="3862596" cy="15670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3900" dirty="0">
                <a:cs typeface="+mn-ea"/>
                <a:sym typeface="+mn-lt"/>
              </a:rPr>
              <a:t>答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2421">
            <a:off x="10283525" y="407504"/>
            <a:ext cx="1477329" cy="105506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2421">
            <a:off x="11323058" y="1379503"/>
            <a:ext cx="617479" cy="440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78502 0.58796 L 0.78502 0.58796 C 0.78411 0.58009 0.78333 0.57222 0.78229 0.56435 C 0.78203 0.56203 0.78138 0.55972 0.78099 0.5574 C 0.78047 0.55393 0.77943 0.5449 0.77838 0.54097 C 0.77773 0.53842 0.77656 0.53634 0.77578 0.53402 C 0.77526 0.53171 0.775 0.52916 0.77448 0.52708 C 0.77239 0.5199 0.76979 0.51643 0.76653 0.51065 C 0.76614 0.50833 0.76614 0.50532 0.76523 0.5037 C 0.76302 0.49953 0.75989 0.49745 0.75729 0.49421 C 0.75221 0.48819 0.75482 0.49051 0.74948 0.48727 C 0.73971 0.47569 0.74466 0.47893 0.73489 0.47546 C 0.73359 0.47407 0.73242 0.47199 0.73099 0.47083 C 0.72513 0.46643 0.72695 0.47083 0.72174 0.4662 C 0.71276 0.4581 0.72357 0.46412 0.71263 0.45926 C 0.71081 0.45764 0.70924 0.45555 0.70729 0.4544 C 0.70521 0.45324 0.70299 0.45301 0.70078 0.45208 C 0.69844 0.45115 0.69388 0.4493 0.69153 0.44745 C 0.68971 0.44606 0.68802 0.44421 0.68633 0.44282 C 0.68203 0.43958 0.68073 0.44027 0.67578 0.43819 C 0.67435 0.4375 0.67318 0.43634 0.67174 0.43588 C 0.67005 0.43495 0.66823 0.43426 0.66653 0.43333 C 0.66523 0.43287 0.66393 0.43148 0.66263 0.43102 C 0.6595 0.43009 0.65638 0.42963 0.65338 0.4287 C 0.65156 0.42824 0.64987 0.42639 0.64818 0.42639 C 0.61002 0.425 0.57174 0.42477 0.53359 0.42407 C 0.52005 0.42338 0.50638 0.42477 0.49284 0.42176 C 0.49153 0.42152 0.49206 0.4169 0.49153 0.41481 C 0.49023 0.40949 0.48555 0.39352 0.48359 0.39143 C 0.48099 0.38819 0.47799 0.38588 0.47578 0.38194 C 0.47448 0.37963 0.47318 0.37708 0.47174 0.375 C 0.47057 0.37315 0.46914 0.37199 0.46784 0.37037 C 0.46601 0.36805 0.46432 0.36551 0.46263 0.36319 C 0.46002 0.35995 0.45729 0.35694 0.45469 0.35393 C 0.45338 0.35231 0.45221 0.35 0.45078 0.3493 C 0.43476 0.33981 0.45091 0.34838 0.43489 0.34213 C 0.43359 0.34166 0.43242 0.34027 0.43099 0.33981 C 0.42799 0.33865 0.42487 0.33819 0.42174 0.3375 C 0.41302 0.33217 0.42239 0.33727 0.40599 0.33287 C 0.40416 0.3324 0.4026 0.33078 0.40078 0.33055 C 0.38385 0.32708 0.38607 0.33009 0.37305 0.32592 C 0.37135 0.32523 0.36966 0.32407 0.36784 0.32338 C 0.35338 0.31944 0.36015 0.32315 0.34948 0.31875 C 0.34596 0.31736 0.34245 0.31527 0.33893 0.31412 L 0.31914 0.30717 C 0.31693 0.30625 0.31471 0.30578 0.31263 0.30486 C 0.30469 0.30115 0.30911 0.30301 0.29948 0.3 C 0.29805 0.2993 0.29687 0.29838 0.29544 0.29768 C 0.29284 0.29676 0.2901 0.29676 0.28763 0.29537 C 0.28568 0.29444 0.28411 0.29213 0.28229 0.29074 C 0.28099 0.28981 0.27956 0.28958 0.27838 0.28842 C 0.27695 0.28703 0.27591 0.28495 0.27448 0.28379 C 0.27187 0.28171 0.26914 0.28055 0.26653 0.27893 L 0.25859 0.2743 C 0.25729 0.27361 0.25586 0.27338 0.25469 0.27199 C 0.24922 0.26551 0.25221 0.26805 0.24544 0.26504 C 0.23646 0.25416 0.24062 0.2574 0.23359 0.25324 C 0.2319 0.25092 0.23008 0.24884 0.22838 0.24629 C 0.22747 0.2449 0.22682 0.24282 0.22578 0.24166 C 0.22461 0.24027 0.22305 0.24027 0.22174 0.23935 C 0.22005 0.23796 0.21823 0.23634 0.21653 0.23449 C 0.2151 0.2331 0.21393 0.23125 0.21263 0.22986 C 0.21094 0.22824 0.20898 0.22685 0.20729 0.22523 C 0.20599 0.22384 0.20482 0.22176 0.20338 0.2206 C 0.20208 0.21944 0.20078 0.21898 0.19948 0.21828 C 0.19805 0.21666 0.19687 0.21458 0.19544 0.21342 C 0.19375 0.21227 0.19193 0.21203 0.19023 0.21111 C 0.18893 0.21041 0.1875 0.20972 0.18633 0.20879 C 0.1845 0.2074 0.18281 0.20532 0.18099 0.20416 C 0.1793 0.20301 0.1776 0.20185 0.17578 0.20185 C 0.15247 0.20046 0.1293 0.20023 0.10599 0.19953 C 0.10469 0.19861 0.10338 0.19768 0.10208 0.19722 C 0.09635 0.19467 0.09349 0.19444 0.08763 0.19236 C 0.08581 0.1919 0.08411 0.19074 0.08229 0.19004 C 0.07969 0.18912 0.07708 0.18865 0.07448 0.18773 C 0.07305 0.18703 0.07174 0.18611 0.07044 0.18541 C 0.05885 0.17963 0.0707 0.18634 0.06133 0.18078 C 0.05989 0.17847 0.05872 0.17592 0.05729 0.17384 C 0.05612 0.17199 0.05443 0.17106 0.05338 0.16898 C 0.0513 0.16481 0.04987 0.15972 0.04805 0.15509 L 0.04544 0.14791 C 0.04479 0.14328 0.04401 0.13634 0.04284 0.13171 C 0.04206 0.12847 0.04114 0.12546 0.04023 0.12222 C 0.03971 0.11828 0.03945 0.11435 0.03893 0.11065 C 0.03854 0.1081 0.03789 0.10602 0.03763 0.10347 C 0.03698 0.09815 0.03698 0.09259 0.03633 0.08727 C 0.03515 0.07916 0.03333 0.07106 0.03099 0.06389 C 0.03021 0.06134 0.0293 0.05902 0.02838 0.05671 C 0.02239 0.02477 0.0289 0.0574 0.02305 0.03333 C 0.02252 0.03102 0.02213 0.0287 0.02174 0.02639 C 0.02135 0.02315 0.02122 0.0199 0.02044 0.0169 C 0.01979 0.01435 0.01888 0.01203 0.01784 0.00995 L 0.01133 -0.00162 L 0.01133 -0.00162 " pathEditMode="relative" ptsTypes="AAAAAAAAAAAAAAAAAAAAAAAAAAAAAAAAAAAAAAAAAAAAAAAAAAAAAAAAAAAAAAAAAAAAAAAAAAAAAAAAAAAAAAAAAAAAAA">
                                      <p:cBhvr>
                                        <p:cTn id="2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67187 0.51736 L 0.67187 0.51736 C 0.67044 0.51042 0.6694 0.50324 0.66784 0.49653 C 0.66718 0.49306 0.66588 0.49028 0.66523 0.48704 C 0.66458 0.48403 0.66471 0.48056 0.66393 0.47778 C 0.6625 0.47269 0.66041 0.46829 0.65859 0.46366 C 0.65677 0.4588 0.65416 0.45139 0.65208 0.44722 C 0.64961 0.44236 0.64622 0.43866 0.64414 0.43334 C 0.64218 0.42801 0.64153 0.42547 0.63893 0.42153 C 0.63372 0.41412 0.63567 0.41991 0.63099 0.40996 C 0.62995 0.40764 0.62942 0.40486 0.62838 0.40278 C 0.62591 0.39792 0.62317 0.39352 0.62044 0.38889 C 0.61914 0.38635 0.61836 0.38264 0.61653 0.38172 L 0.61133 0.3794 C 0.60169 0.36806 0.6138 0.38195 0.60208 0.37014 C 0.60065 0.36875 0.59961 0.36644 0.59817 0.36528 C 0.59648 0.36412 0.59453 0.36412 0.59284 0.36297 C 0.59101 0.36181 0.58945 0.35972 0.58763 0.35834 C 0.58633 0.35741 0.58489 0.35718 0.58359 0.35602 C 0.58229 0.35486 0.58125 0.35232 0.57968 0.35139 C 0.5763 0.34908 0.57265 0.34861 0.56914 0.34676 C 0.56784 0.34584 0.56653 0.34491 0.56523 0.34422 C 0.56015 0.34213 0.55468 0.34097 0.54948 0.33959 C 0.54127 0.33496 0.54961 0.33935 0.53633 0.33496 C 0.5345 0.33449 0.53281 0.3331 0.53099 0.33264 C 0.52669 0.33148 0.52226 0.33125 0.51784 0.33033 C 0.50807 0.32801 0.51458 0.32847 0.50599 0.3257 C 0.49804 0.32292 0.49049 0.32222 0.48229 0.32084 C 0.47825 0.29167 0.48346 0.32801 0.47968 0.30463 C 0.47916 0.30139 0.47903 0.29815 0.47838 0.29514 C 0.47773 0.2919 0.47656 0.28912 0.47578 0.28588 C 0.47526 0.28357 0.47526 0.28079 0.47448 0.27871 C 0.47343 0.27616 0.47187 0.27408 0.47044 0.27176 C 0.46797 0.25834 0.47096 0.27084 0.46523 0.25764 C 0.46328 0.25324 0.46263 0.24676 0.46002 0.24375 C 0.45859 0.24213 0.45729 0.24074 0.45599 0.23912 C 0.45429 0.23681 0.4526 0.23403 0.45078 0.23195 C 0.44961 0.23079 0.44817 0.23056 0.44687 0.22963 C 0.44596 0.22732 0.44531 0.22454 0.44414 0.22269 C 0.44166 0.21806 0.43945 0.2176 0.43633 0.21574 L 0.42838 0.20625 C 0.42708 0.20463 0.42591 0.20255 0.42448 0.20162 C 0.42317 0.20093 0.42174 0.20047 0.42044 0.19931 C 0.40468 0.18519 0.42617 0.20301 0.41393 0.18982 C 0.41276 0.18866 0.4112 0.18866 0.41002 0.1875 C 0.40859 0.18635 0.40742 0.18403 0.40599 0.18287 C 0.40429 0.18172 0.40247 0.18148 0.40078 0.18056 C 0.39948 0.17986 0.39817 0.17894 0.39687 0.17824 C 0.39336 0.17639 0.38971 0.17547 0.38633 0.17361 C 0.37721 0.16806 0.38841 0.17454 0.37578 0.16875 C 0.37435 0.16829 0.37317 0.16713 0.37187 0.16644 C 0.36562 0.16366 0.36276 0.16389 0.35599 0.16181 C 0.35377 0.16111 0.35156 0.16042 0.34948 0.15949 C 0.34765 0.1588 0.34596 0.15718 0.34414 0.15718 C 0.32708 0.15579 0.31002 0.15556 0.29284 0.15486 C 0.28229 0.14861 0.29205 0.15371 0.26914 0.15023 C 0.26562 0.14954 0.26211 0.14838 0.25859 0.14769 C 0.25299 0.14676 0.24726 0.1463 0.24153 0.14537 C 0.24023 0.14468 0.2388 0.14422 0.23763 0.14306 C 0.2362 0.1419 0.23515 0.13959 0.23359 0.13843 C 0.22851 0.13449 0.22578 0.13773 0.22044 0.13148 C 0.20833 0.1169 0.2233 0.13542 0.21393 0.12199 C 0.21263 0.12037 0.21133 0.11898 0.21002 0.11736 C 0.20677 0.1088 0.20403 0.10232 0.20208 0.09167 C 0.20169 0.08935 0.20156 0.08658 0.20078 0.08449 C 0.19974 0.08195 0.19817 0.07986 0.19687 0.07755 C 0.1931 0.05764 0.1983 0.08195 0.19284 0.06597 C 0.19218 0.06366 0.19218 0.06111 0.19153 0.0588 C 0.18997 0.05394 0.18802 0.04954 0.18633 0.04491 L 0.18359 0.03773 C 0.18281 0.03542 0.18229 0.03241 0.18099 0.03079 L 0.17317 0.02153 L 0.16914 0.01667 C 0.16784 0.01528 0.1664 0.01412 0.16523 0.01204 C 0.16432 0.01042 0.1638 0.0081 0.16263 0.00741 C 0.15924 0.0051 0.15208 0.00278 0.15208 0.00278 C 0.15078 0.00116 0.14961 -0.00092 0.14817 -0.00208 C 0.14401 -0.00532 0.13932 -0.00694 0.13502 -0.00903 C 0.13112 -0.0125 0.12734 -0.0162 0.12317 -0.01828 C 0.12096 -0.01944 0.11875 -0.0199 0.11653 -0.0206 C 0.11484 -0.02129 0.11302 -0.02222 0.11133 -0.02291 L 0.02187 -0.0206 C 0.01601 -0.02037 0.01146 -0.0169 0.00599 -0.01365 C 0.00468 -0.01296 0.00325 -0.01273 0.00208 -0.01134 C -0.00222 -0.00625 -0.00026 -0.00671 -0.00313 -0.00671 L -0.00313 -0.00671 " pathEditMode="relative" ptsTypes="AAAAAAAAAAAAAAAAAAAAAAAAAAAAAAAAAAAAAAAAAAAAAAAAAAAAAAAAAAAAAAAAAAAAAAAAAAAAAAAAAAAAAA">
                                      <p:cBhvr>
                                        <p:cTn id="2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1" dur="37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4D6E"/>
                                      </p:to>
                                    </p:animClr>
                                    <p:animClr clrSpc="rgb" dir="cw">
                                      <p:cBhvr>
                                        <p:cTn id="32" dur="37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64D6E"/>
                                      </p:to>
                                    </p:animClr>
                                    <p:set>
                                      <p:cBhvr>
                                        <p:cTn id="33" dur="37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37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7" presetClass="emph" presetSubtype="0" fill="remove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1" dur="37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4D6E"/>
                                      </p:to>
                                    </p:animClr>
                                    <p:animClr clrSpc="rgb" dir="cw">
                                      <p:cBhvr>
                                        <p:cTn id="42" dur="37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64D6E"/>
                                      </p:to>
                                    </p:animClr>
                                    <p:set>
                                      <p:cBhvr>
                                        <p:cTn id="43" dur="37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37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1786283" y="5767838"/>
            <a:ext cx="415498" cy="66941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500" dirty="0">
                <a:solidFill>
                  <a:srgbClr val="E5E3E4"/>
                </a:solidFill>
                <a:cs typeface="+mn-ea"/>
                <a:sym typeface="+mn-lt"/>
              </a:rPr>
              <a:t>中华传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9" t="-6" r="1" b="22590"/>
          <a:stretch>
            <a:fillRect/>
          </a:stretch>
        </p:blipFill>
        <p:spPr>
          <a:xfrm flipH="1">
            <a:off x="0" y="125098"/>
            <a:ext cx="3326067" cy="3020774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026271" y="2940196"/>
            <a:ext cx="2202671" cy="1543866"/>
            <a:chOff x="4556774" y="1388152"/>
            <a:chExt cx="929159" cy="684000"/>
          </a:xfrm>
        </p:grpSpPr>
        <p:grpSp>
          <p:nvGrpSpPr>
            <p:cNvPr id="6" name="组合 5"/>
            <p:cNvGrpSpPr/>
            <p:nvPr/>
          </p:nvGrpSpPr>
          <p:grpSpPr>
            <a:xfrm>
              <a:off x="4582219" y="1411962"/>
              <a:ext cx="903714" cy="631644"/>
              <a:chOff x="5279923" y="2229543"/>
              <a:chExt cx="903714" cy="631644"/>
            </a:xfrm>
          </p:grpSpPr>
          <p:sp>
            <p:nvSpPr>
              <p:cNvPr id="8" name="六边形 7"/>
              <p:cNvSpPr/>
              <p:nvPr/>
            </p:nvSpPr>
            <p:spPr>
              <a:xfrm>
                <a:off x="5279923" y="2229543"/>
                <a:ext cx="693174" cy="631644"/>
              </a:xfrm>
              <a:prstGeom prst="hexagon">
                <a:avLst/>
              </a:prstGeom>
              <a:solidFill>
                <a:srgbClr val="264D6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5385266" y="2296788"/>
                <a:ext cx="798371" cy="531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7200" dirty="0">
                    <a:solidFill>
                      <a:schemeClr val="bg1">
                        <a:lumMod val="95000"/>
                      </a:schemeClr>
                    </a:solidFill>
                    <a:cs typeface="+mn-ea"/>
                    <a:sym typeface="+mn-lt"/>
                  </a:rPr>
                  <a:t>壹</a:t>
                </a:r>
              </a:p>
            </p:txBody>
          </p:sp>
        </p:grpSp>
        <p:sp>
          <p:nvSpPr>
            <p:cNvPr id="7" name="六边形 6"/>
            <p:cNvSpPr/>
            <p:nvPr/>
          </p:nvSpPr>
          <p:spPr>
            <a:xfrm>
              <a:off x="4556774" y="1388152"/>
              <a:ext cx="756000" cy="684000"/>
            </a:xfrm>
            <a:prstGeom prst="hexagon">
              <a:avLst/>
            </a:prstGeom>
            <a:noFill/>
            <a:ln>
              <a:solidFill>
                <a:srgbClr val="264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3469990" y="2512996"/>
            <a:ext cx="609904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3800" dirty="0">
                <a:cs typeface="+mn-ea"/>
                <a:sym typeface="+mn-lt"/>
              </a:rPr>
              <a:t>前言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63" presetClass="path" presetSubtype="0" fill="hold" nodeType="withEffect" p14:presetBounceEnd="8000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 0 L 0.25 0 E" pathEditMode="relative" ptsTypes="" p14:bounceEnd="8000">
                                          <p:cBhvr>
                                            <p:cTn id="11" dur="1500" spd="-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63" presetClass="pat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 0 L 0.25 0 E" pathEditMode="relative" ptsTypes="">
                                          <p:cBhvr>
                                            <p:cTn id="11" dur="1500" spd="-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1786283" y="5767838"/>
            <a:ext cx="415498" cy="66941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500" dirty="0">
                <a:solidFill>
                  <a:srgbClr val="E5E3E4"/>
                </a:solidFill>
                <a:cs typeface="+mn-ea"/>
                <a:sym typeface="+mn-lt"/>
              </a:rPr>
              <a:t>中华传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9" t="-6" r="1" b="22590"/>
          <a:stretch>
            <a:fillRect/>
          </a:stretch>
        </p:blipFill>
        <p:spPr>
          <a:xfrm flipH="1">
            <a:off x="-7213" y="0"/>
            <a:ext cx="3326067" cy="3020774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791372" y="612743"/>
            <a:ext cx="2202671" cy="1543866"/>
            <a:chOff x="4556774" y="1388152"/>
            <a:chExt cx="929159" cy="684000"/>
          </a:xfrm>
        </p:grpSpPr>
        <p:grpSp>
          <p:nvGrpSpPr>
            <p:cNvPr id="6" name="组合 5"/>
            <p:cNvGrpSpPr/>
            <p:nvPr/>
          </p:nvGrpSpPr>
          <p:grpSpPr>
            <a:xfrm>
              <a:off x="4582219" y="1411962"/>
              <a:ext cx="903714" cy="631644"/>
              <a:chOff x="5279923" y="2229543"/>
              <a:chExt cx="903714" cy="631644"/>
            </a:xfrm>
          </p:grpSpPr>
          <p:sp>
            <p:nvSpPr>
              <p:cNvPr id="8" name="六边形 7"/>
              <p:cNvSpPr/>
              <p:nvPr/>
            </p:nvSpPr>
            <p:spPr>
              <a:xfrm>
                <a:off x="5279923" y="2229543"/>
                <a:ext cx="693174" cy="631644"/>
              </a:xfrm>
              <a:prstGeom prst="hexagon">
                <a:avLst/>
              </a:prstGeom>
              <a:solidFill>
                <a:srgbClr val="264D6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5385266" y="2296788"/>
                <a:ext cx="798371" cy="531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7200" dirty="0">
                    <a:solidFill>
                      <a:schemeClr val="bg1">
                        <a:lumMod val="95000"/>
                      </a:schemeClr>
                    </a:solidFill>
                    <a:cs typeface="+mn-ea"/>
                    <a:sym typeface="+mn-lt"/>
                  </a:rPr>
                  <a:t>贰</a:t>
                </a:r>
              </a:p>
            </p:txBody>
          </p:sp>
        </p:grpSp>
        <p:sp>
          <p:nvSpPr>
            <p:cNvPr id="7" name="六边形 6"/>
            <p:cNvSpPr/>
            <p:nvPr/>
          </p:nvSpPr>
          <p:spPr>
            <a:xfrm>
              <a:off x="4556774" y="1388152"/>
              <a:ext cx="756000" cy="684000"/>
            </a:xfrm>
            <a:prstGeom prst="hexagon">
              <a:avLst/>
            </a:prstGeom>
            <a:noFill/>
            <a:ln>
              <a:solidFill>
                <a:srgbClr val="264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3967307" y="612743"/>
            <a:ext cx="75485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9600" dirty="0">
                <a:cs typeface="+mn-ea"/>
                <a:sym typeface="+mn-lt"/>
              </a:rPr>
              <a:t>魏晋养生实践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3109227" y="2777441"/>
            <a:ext cx="61584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6000" dirty="0">
                <a:cs typeface="+mn-ea"/>
                <a:sym typeface="+mn-lt"/>
              </a:rPr>
              <a:t>① 运动养生</a:t>
            </a:r>
            <a:endParaRPr lang="en-US" altLang="zh-CN" sz="6000" dirty="0">
              <a:cs typeface="+mn-ea"/>
              <a:sym typeface="+mn-lt"/>
            </a:endParaRPr>
          </a:p>
          <a:p>
            <a:pPr algn="ctr"/>
            <a:r>
              <a:rPr lang="zh-CN" altLang="en-US" sz="6000" dirty="0">
                <a:cs typeface="+mn-ea"/>
                <a:sym typeface="+mn-lt"/>
              </a:rPr>
              <a:t>② 精神养生</a:t>
            </a:r>
            <a:endParaRPr lang="en-US" altLang="zh-CN" sz="6000" dirty="0">
              <a:cs typeface="+mn-ea"/>
              <a:sym typeface="+mn-lt"/>
            </a:endParaRPr>
          </a:p>
          <a:p>
            <a:pPr algn="ctr"/>
            <a:r>
              <a:rPr lang="zh-CN" altLang="en-US" sz="6000" dirty="0">
                <a:cs typeface="+mn-ea"/>
                <a:sym typeface="+mn-lt"/>
              </a:rPr>
              <a:t>③ 丹药养生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63" presetClass="path" presetSubtype="0" fill="hold" nodeType="withEffect" p14:presetBounceEnd="8000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 0 L 0.25 0 E" pathEditMode="relative" ptsTypes="" p14:bounceEnd="8000">
                                          <p:cBhvr>
                                            <p:cTn id="11" dur="1500" spd="-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63" presetClass="pat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 0 L 0.25 0 E" pathEditMode="relative" ptsTypes="">
                                          <p:cBhvr>
                                            <p:cTn id="11" dur="1500" spd="-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9810" r="85625" b="73521"/>
          <a:stretch>
            <a:fillRect/>
          </a:stretch>
        </p:blipFill>
        <p:spPr>
          <a:xfrm>
            <a:off x="9868140" y="14480"/>
            <a:ext cx="1295400" cy="1387929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1786283" y="5767838"/>
            <a:ext cx="415498" cy="66941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500" dirty="0">
                <a:solidFill>
                  <a:srgbClr val="E5E3E4"/>
                </a:solidFill>
                <a:cs typeface="+mn-ea"/>
                <a:sym typeface="+mn-lt"/>
              </a:rPr>
              <a:t>中华传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2421">
            <a:off x="10308551" y="538089"/>
            <a:ext cx="1477329" cy="105506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2421">
            <a:off x="11492470" y="1053457"/>
            <a:ext cx="617479" cy="4409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96877" y="1125664"/>
            <a:ext cx="12189432" cy="937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CN" altLang="zh-CN" sz="5400" dirty="0">
                <a:cs typeface="+mn-ea"/>
                <a:sym typeface="+mn-lt"/>
              </a:rPr>
              <a:t>葛洪的“现代体操” 养生术</a:t>
            </a:r>
            <a:r>
              <a:rPr lang="en-US" altLang="zh-CN" sz="5400" dirty="0">
                <a:cs typeface="+mn-ea"/>
                <a:sym typeface="+mn-lt"/>
              </a:rPr>
              <a:t> · </a:t>
            </a:r>
            <a:r>
              <a:rPr lang="zh-CN" altLang="zh-CN" sz="5400" dirty="0">
                <a:cs typeface="+mn-ea"/>
                <a:sym typeface="+mn-lt"/>
              </a:rPr>
              <a:t>瑜伽</a:t>
            </a:r>
          </a:p>
        </p:txBody>
      </p:sp>
      <p:pic>
        <p:nvPicPr>
          <p:cNvPr id="9" name="Picture 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28" y="2286277"/>
            <a:ext cx="5147795" cy="4275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618" y="2286277"/>
            <a:ext cx="5798883" cy="427535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文本框 16"/>
          <p:cNvSpPr txBox="1"/>
          <p:nvPr/>
        </p:nvSpPr>
        <p:spPr>
          <a:xfrm>
            <a:off x="557765" y="161301"/>
            <a:ext cx="2271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cs typeface="+mn-ea"/>
                <a:sym typeface="+mn-lt"/>
              </a:rPr>
              <a:t>运动养生</a:t>
            </a:r>
          </a:p>
        </p:txBody>
      </p:sp>
      <p:sp>
        <p:nvSpPr>
          <p:cNvPr id="19" name="矩形: 剪去对角 18"/>
          <p:cNvSpPr/>
          <p:nvPr/>
        </p:nvSpPr>
        <p:spPr>
          <a:xfrm>
            <a:off x="320505" y="142493"/>
            <a:ext cx="2763153" cy="589095"/>
          </a:xfrm>
          <a:prstGeom prst="snip2DiagRect">
            <a:avLst/>
          </a:prstGeom>
          <a:noFill/>
          <a:ln w="28575">
            <a:solidFill>
              <a:srgbClr val="264D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矩形: 剪去对角 20"/>
          <p:cNvSpPr/>
          <p:nvPr/>
        </p:nvSpPr>
        <p:spPr>
          <a:xfrm>
            <a:off x="376342" y="85390"/>
            <a:ext cx="2763153" cy="589095"/>
          </a:xfrm>
          <a:prstGeom prst="snip2DiagRect">
            <a:avLst/>
          </a:prstGeom>
          <a:noFill/>
          <a:ln w="19050">
            <a:solidFill>
              <a:srgbClr val="264D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9" presetClass="pat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 L 0.25 0.25 E" pathEditMode="relative" ptsTypes="">
                                      <p:cBhvr>
                                        <p:cTn id="13" dur="1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9" presetClass="pat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 L 0.25 0.25 E" pathEditMode="relative" ptsTypes="">
                                      <p:cBhvr>
                                        <p:cTn id="15" dur="1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9810" r="85625" b="73521"/>
          <a:stretch>
            <a:fillRect/>
          </a:stretch>
        </p:blipFill>
        <p:spPr>
          <a:xfrm>
            <a:off x="9868140" y="14480"/>
            <a:ext cx="1295400" cy="1387929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1786283" y="5767838"/>
            <a:ext cx="415498" cy="66941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500" dirty="0">
                <a:solidFill>
                  <a:srgbClr val="E5E3E4"/>
                </a:solidFill>
                <a:cs typeface="+mn-ea"/>
                <a:sym typeface="+mn-lt"/>
              </a:rPr>
              <a:t>中华传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2421">
            <a:off x="10308551" y="538089"/>
            <a:ext cx="1477329" cy="105506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2421">
            <a:off x="11492470" y="1053457"/>
            <a:ext cx="617479" cy="4409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996785" y="941913"/>
            <a:ext cx="8456035" cy="1522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CN" altLang="zh-CN" sz="5400" dirty="0">
                <a:effectLst/>
                <a:cs typeface="+mn-ea"/>
                <a:sym typeface="+mn-lt"/>
              </a:rPr>
              <a:t>清谈评论式的休闲旅游法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zh-CN" sz="2400" dirty="0">
                <a:effectLst/>
                <a:cs typeface="+mn-ea"/>
                <a:sym typeface="+mn-lt"/>
              </a:rPr>
              <a:t>  </a:t>
            </a:r>
            <a:r>
              <a:rPr lang="zh-CN" altLang="zh-CN" sz="2800" dirty="0">
                <a:effectLst/>
                <a:cs typeface="+mn-ea"/>
                <a:sym typeface="+mn-lt"/>
              </a:rPr>
              <a:t>如谈游、评游、咏游、纵游、壮游等</a:t>
            </a:r>
            <a:endParaRPr lang="zh-CN" altLang="zh-CN" sz="2400" dirty="0">
              <a:effectLst/>
              <a:cs typeface="+mn-ea"/>
              <a:sym typeface="+mn-lt"/>
            </a:endParaRPr>
          </a:p>
        </p:txBody>
      </p:sp>
      <p:pic>
        <p:nvPicPr>
          <p:cNvPr id="9" name="Picture 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803" y="2768368"/>
            <a:ext cx="5598281" cy="3783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15" y="2768368"/>
            <a:ext cx="5551698" cy="379916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文本框 12"/>
          <p:cNvSpPr txBox="1"/>
          <p:nvPr/>
        </p:nvSpPr>
        <p:spPr>
          <a:xfrm>
            <a:off x="557765" y="161301"/>
            <a:ext cx="2271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cs typeface="+mn-ea"/>
                <a:sym typeface="+mn-lt"/>
              </a:rPr>
              <a:t>运动养生</a:t>
            </a:r>
          </a:p>
        </p:txBody>
      </p:sp>
      <p:sp>
        <p:nvSpPr>
          <p:cNvPr id="14" name="矩形: 剪去对角 13"/>
          <p:cNvSpPr/>
          <p:nvPr/>
        </p:nvSpPr>
        <p:spPr>
          <a:xfrm>
            <a:off x="320505" y="142493"/>
            <a:ext cx="2763153" cy="589095"/>
          </a:xfrm>
          <a:prstGeom prst="snip2DiagRect">
            <a:avLst/>
          </a:prstGeom>
          <a:noFill/>
          <a:ln w="28575">
            <a:solidFill>
              <a:srgbClr val="264D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: 剪去对角 14"/>
          <p:cNvSpPr/>
          <p:nvPr/>
        </p:nvSpPr>
        <p:spPr>
          <a:xfrm>
            <a:off x="376342" y="85390"/>
            <a:ext cx="2763153" cy="589095"/>
          </a:xfrm>
          <a:prstGeom prst="snip2DiagRect">
            <a:avLst/>
          </a:prstGeom>
          <a:noFill/>
          <a:ln w="19050">
            <a:solidFill>
              <a:srgbClr val="264D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9" presetClass="pat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 L 0.25 0.25 E" pathEditMode="relative" ptsTypes="">
                                      <p:cBhvr>
                                        <p:cTn id="13" dur="1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9" presetClass="pat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 L 0.25 0.25 E" pathEditMode="relative" ptsTypes="">
                                      <p:cBhvr>
                                        <p:cTn id="15" dur="1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9810" r="85625" b="73521"/>
          <a:stretch>
            <a:fillRect/>
          </a:stretch>
        </p:blipFill>
        <p:spPr>
          <a:xfrm>
            <a:off x="9868140" y="14480"/>
            <a:ext cx="1295400" cy="1387929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1786283" y="5767838"/>
            <a:ext cx="415498" cy="66941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500" dirty="0">
                <a:solidFill>
                  <a:srgbClr val="E5E3E4"/>
                </a:solidFill>
                <a:cs typeface="+mn-ea"/>
                <a:sym typeface="+mn-lt"/>
              </a:rPr>
              <a:t>中华传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2421">
            <a:off x="10308551" y="538089"/>
            <a:ext cx="1477329" cy="105506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2421">
            <a:off x="11492470" y="1053457"/>
            <a:ext cx="617479" cy="44098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43235" y="1110462"/>
            <a:ext cx="10832913" cy="937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CN" altLang="zh-CN" sz="5400" dirty="0">
                <a:cs typeface="+mn-ea"/>
                <a:sym typeface="+mn-lt"/>
              </a:rPr>
              <a:t>投壶：摆脱束缚求自由的文人游戏</a:t>
            </a:r>
          </a:p>
        </p:txBody>
      </p:sp>
      <p:pic>
        <p:nvPicPr>
          <p:cNvPr id="10" name="Picture 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94" y="2449585"/>
            <a:ext cx="6333903" cy="4229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722" y="2449585"/>
            <a:ext cx="5274310" cy="422948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文本框 13"/>
          <p:cNvSpPr txBox="1"/>
          <p:nvPr/>
        </p:nvSpPr>
        <p:spPr>
          <a:xfrm>
            <a:off x="557765" y="161301"/>
            <a:ext cx="2271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cs typeface="+mn-ea"/>
                <a:sym typeface="+mn-lt"/>
              </a:rPr>
              <a:t>运动养生</a:t>
            </a:r>
          </a:p>
        </p:txBody>
      </p:sp>
      <p:sp>
        <p:nvSpPr>
          <p:cNvPr id="15" name="矩形: 剪去对角 14"/>
          <p:cNvSpPr/>
          <p:nvPr/>
        </p:nvSpPr>
        <p:spPr>
          <a:xfrm>
            <a:off x="320505" y="142493"/>
            <a:ext cx="2763153" cy="589095"/>
          </a:xfrm>
          <a:prstGeom prst="snip2DiagRect">
            <a:avLst/>
          </a:prstGeom>
          <a:noFill/>
          <a:ln w="28575">
            <a:solidFill>
              <a:srgbClr val="264D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: 剪去对角 15"/>
          <p:cNvSpPr/>
          <p:nvPr/>
        </p:nvSpPr>
        <p:spPr>
          <a:xfrm>
            <a:off x="376342" y="85390"/>
            <a:ext cx="2763153" cy="589095"/>
          </a:xfrm>
          <a:prstGeom prst="snip2DiagRect">
            <a:avLst/>
          </a:prstGeom>
          <a:noFill/>
          <a:ln w="19050">
            <a:solidFill>
              <a:srgbClr val="264D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9" presetClass="pat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 L 0.25 0.25 E" pathEditMode="relative" ptsTypes="">
                                      <p:cBhvr>
                                        <p:cTn id="13" dur="1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9" presetClass="pat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 L 0.25 0.25 E" pathEditMode="relative" ptsTypes="">
                                      <p:cBhvr>
                                        <p:cTn id="15" dur="1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57765" y="161301"/>
            <a:ext cx="2271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cs typeface="+mn-ea"/>
                <a:sym typeface="+mn-lt"/>
              </a:rPr>
              <a:t>精神养生</a:t>
            </a:r>
          </a:p>
        </p:txBody>
      </p:sp>
      <p:sp>
        <p:nvSpPr>
          <p:cNvPr id="27" name="矩形: 剪去对角 26"/>
          <p:cNvSpPr/>
          <p:nvPr/>
        </p:nvSpPr>
        <p:spPr>
          <a:xfrm>
            <a:off x="320505" y="142493"/>
            <a:ext cx="2763153" cy="589095"/>
          </a:xfrm>
          <a:prstGeom prst="snip2DiagRect">
            <a:avLst/>
          </a:prstGeom>
          <a:noFill/>
          <a:ln w="28575">
            <a:solidFill>
              <a:srgbClr val="264D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矩形: 剪去对角 27"/>
          <p:cNvSpPr/>
          <p:nvPr/>
        </p:nvSpPr>
        <p:spPr>
          <a:xfrm>
            <a:off x="376342" y="85390"/>
            <a:ext cx="2763153" cy="589095"/>
          </a:xfrm>
          <a:prstGeom prst="snip2DiagRect">
            <a:avLst/>
          </a:prstGeom>
          <a:noFill/>
          <a:ln w="19050">
            <a:solidFill>
              <a:srgbClr val="264D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096" y="676546"/>
            <a:ext cx="3477904" cy="61788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1485" r="21"/>
          <a:stretch>
            <a:fillRect/>
          </a:stretch>
        </p:blipFill>
        <p:spPr>
          <a:xfrm flipH="1">
            <a:off x="0" y="5852349"/>
            <a:ext cx="12189432" cy="100524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565268" y="233689"/>
            <a:ext cx="585740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cs typeface="+mn-ea"/>
                <a:sym typeface="+mn-lt"/>
              </a:rPr>
              <a:t>行气养生</a:t>
            </a:r>
            <a:endParaRPr lang="en-US" altLang="zh-CN" sz="5400" dirty="0">
              <a:cs typeface="+mn-ea"/>
              <a:sym typeface="+mn-lt"/>
            </a:endParaRPr>
          </a:p>
          <a:p>
            <a:r>
              <a:rPr lang="zh-CN" altLang="en-US" sz="2800" dirty="0">
                <a:cs typeface="+mn-ea"/>
                <a:sym typeface="+mn-lt"/>
              </a:rPr>
              <a:t> 要点：</a:t>
            </a:r>
            <a:r>
              <a:rPr lang="zh-CN" altLang="zh-CN" sz="2800" dirty="0">
                <a:cs typeface="+mn-ea"/>
                <a:sym typeface="+mn-lt"/>
              </a:rPr>
              <a:t>静思凝神、专心守一 </a:t>
            </a:r>
            <a:endParaRPr lang="zh-CN" altLang="en-US" sz="2800" dirty="0"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00" y="1726692"/>
            <a:ext cx="7499502" cy="42777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8" dur="1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13387" y="161301"/>
            <a:ext cx="2271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cs typeface="+mn-ea"/>
                <a:sym typeface="+mn-lt"/>
              </a:rPr>
              <a:t>精神养生</a:t>
            </a:r>
          </a:p>
        </p:txBody>
      </p:sp>
      <p:sp>
        <p:nvSpPr>
          <p:cNvPr id="27" name="矩形: 剪去对角 26"/>
          <p:cNvSpPr/>
          <p:nvPr/>
        </p:nvSpPr>
        <p:spPr>
          <a:xfrm>
            <a:off x="176127" y="142493"/>
            <a:ext cx="2763153" cy="589095"/>
          </a:xfrm>
          <a:prstGeom prst="snip2DiagRect">
            <a:avLst/>
          </a:prstGeom>
          <a:noFill/>
          <a:ln w="28575">
            <a:solidFill>
              <a:srgbClr val="264D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矩形: 剪去对角 27"/>
          <p:cNvSpPr/>
          <p:nvPr/>
        </p:nvSpPr>
        <p:spPr>
          <a:xfrm>
            <a:off x="231964" y="85390"/>
            <a:ext cx="2763153" cy="589095"/>
          </a:xfrm>
          <a:prstGeom prst="snip2DiagRect">
            <a:avLst/>
          </a:prstGeom>
          <a:noFill/>
          <a:ln w="19050">
            <a:solidFill>
              <a:srgbClr val="264D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3615" y="0"/>
            <a:ext cx="3675817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348994" y="416022"/>
            <a:ext cx="784659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cs typeface="+mn-ea"/>
                <a:sym typeface="+mn-lt"/>
              </a:rPr>
              <a:t>书法养神</a:t>
            </a:r>
            <a:endParaRPr lang="en-US" altLang="zh-CN" sz="5400" dirty="0">
              <a:cs typeface="+mn-ea"/>
              <a:sym typeface="+mn-lt"/>
            </a:endParaRPr>
          </a:p>
          <a:p>
            <a:r>
              <a:rPr lang="zh-CN" altLang="en-US" sz="2800" dirty="0">
                <a:cs typeface="+mn-ea"/>
                <a:sym typeface="+mn-lt"/>
              </a:rPr>
              <a:t> 要点：</a:t>
            </a:r>
            <a:r>
              <a:rPr lang="zh-CN" altLang="zh-CN" sz="2800" dirty="0">
                <a:cs typeface="+mn-ea"/>
                <a:sym typeface="+mn-lt"/>
              </a:rPr>
              <a:t>排除心中杂念，情适心安，由躁入静 </a:t>
            </a:r>
            <a:endParaRPr lang="en-US" altLang="zh-CN" sz="2800" dirty="0"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64" y="2266151"/>
            <a:ext cx="8048043" cy="43772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lu4apas">
      <a:majorFont>
        <a:latin typeface="Times New Roman"/>
        <a:ea typeface="隶书"/>
        <a:cs typeface=""/>
      </a:majorFont>
      <a:minorFont>
        <a:latin typeface="Times New Roman"/>
        <a:ea typeface="隶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234</Words>
  <Application>Microsoft Office PowerPoint</Application>
  <PresentationFormat>宽屏</PresentationFormat>
  <Paragraphs>56</Paragraphs>
  <Slides>20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5" baseType="lpstr">
      <vt:lpstr>微软雅黑</vt:lpstr>
      <vt:lpstr>Arial</vt:lpstr>
      <vt:lpstr>Calibri</vt:lpstr>
      <vt:lpstr>Times New Roman</vt:lpstr>
      <vt:lpstr>Office 主题​​</vt:lpstr>
      <vt:lpstr>魏晋士人养生文化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后青春 孙纬玲</dc:creator>
  <cp:lastModifiedBy>俊华 徐</cp:lastModifiedBy>
  <cp:revision>68</cp:revision>
  <dcterms:created xsi:type="dcterms:W3CDTF">2019-03-13T08:38:00Z</dcterms:created>
  <dcterms:modified xsi:type="dcterms:W3CDTF">2020-12-03T06:16:06Z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