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0" r:id="rId7"/>
    <p:sldId id="261" r:id="rId8"/>
    <p:sldId id="262" r:id="rId9"/>
    <p:sldId id="263" r:id="rId10"/>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323" autoAdjust="0"/>
    <p:restoredTop sz="94660"/>
  </p:normalViewPr>
  <p:slideViewPr>
    <p:cSldViewPr snapToGrid="0">
      <p:cViewPr varScale="1">
        <p:scale>
          <a:sx n="72" d="100"/>
          <a:sy n="72" d="100"/>
        </p:scale>
        <p:origin x="93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ro-RO"/>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ro-RO"/>
          </a:p>
        </p:txBody>
      </p:sp>
      <p:sp>
        <p:nvSpPr>
          <p:cNvPr id="4" name="Date Placeholder 3"/>
          <p:cNvSpPr>
            <a:spLocks noGrp="1"/>
          </p:cNvSpPr>
          <p:nvPr>
            <p:ph type="dt" sz="half" idx="10"/>
          </p:nvPr>
        </p:nvSpPr>
        <p:spPr/>
        <p:txBody>
          <a:bodyPr/>
          <a:lstStyle/>
          <a:p>
            <a:fld id="{0C9DC7D0-E742-4D6A-9B57-CF75C3E770C4}" type="datetimeFigureOut">
              <a:rPr lang="ro-RO" smtClean="0"/>
              <a:t>11.04.2017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657478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0C9DC7D0-E742-4D6A-9B57-CF75C3E770C4}" type="datetimeFigureOut">
              <a:rPr lang="ro-RO" smtClean="0"/>
              <a:t>11.04.2017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3920185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ro-RO"/>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0C9DC7D0-E742-4D6A-9B57-CF75C3E770C4}" type="datetimeFigureOut">
              <a:rPr lang="ro-RO" smtClean="0"/>
              <a:t>11.04.2017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3391231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0C9DC7D0-E742-4D6A-9B57-CF75C3E770C4}" type="datetimeFigureOut">
              <a:rPr lang="ro-RO" smtClean="0"/>
              <a:t>11.04.2017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1690931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ro-RO"/>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9DC7D0-E742-4D6A-9B57-CF75C3E770C4}" type="datetimeFigureOut">
              <a:rPr lang="ro-RO" smtClean="0"/>
              <a:t>11.04.2017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3529985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Date Placeholder 4"/>
          <p:cNvSpPr>
            <a:spLocks noGrp="1"/>
          </p:cNvSpPr>
          <p:nvPr>
            <p:ph type="dt" sz="half" idx="10"/>
          </p:nvPr>
        </p:nvSpPr>
        <p:spPr/>
        <p:txBody>
          <a:bodyPr/>
          <a:lstStyle/>
          <a:p>
            <a:fld id="{0C9DC7D0-E742-4D6A-9B57-CF75C3E770C4}" type="datetimeFigureOut">
              <a:rPr lang="ro-RO" smtClean="0"/>
              <a:t>11.04.2017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2011123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ro-RO"/>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7" name="Date Placeholder 6"/>
          <p:cNvSpPr>
            <a:spLocks noGrp="1"/>
          </p:cNvSpPr>
          <p:nvPr>
            <p:ph type="dt" sz="half" idx="10"/>
          </p:nvPr>
        </p:nvSpPr>
        <p:spPr/>
        <p:txBody>
          <a:bodyPr/>
          <a:lstStyle/>
          <a:p>
            <a:fld id="{0C9DC7D0-E742-4D6A-9B57-CF75C3E770C4}" type="datetimeFigureOut">
              <a:rPr lang="ro-RO" smtClean="0"/>
              <a:t>11.04.2017</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3463828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Date Placeholder 2"/>
          <p:cNvSpPr>
            <a:spLocks noGrp="1"/>
          </p:cNvSpPr>
          <p:nvPr>
            <p:ph type="dt" sz="half" idx="10"/>
          </p:nvPr>
        </p:nvSpPr>
        <p:spPr/>
        <p:txBody>
          <a:bodyPr/>
          <a:lstStyle/>
          <a:p>
            <a:fld id="{0C9DC7D0-E742-4D6A-9B57-CF75C3E770C4}" type="datetimeFigureOut">
              <a:rPr lang="ro-RO" smtClean="0"/>
              <a:t>11.04.2017</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926186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9DC7D0-E742-4D6A-9B57-CF75C3E770C4}" type="datetimeFigureOut">
              <a:rPr lang="ro-RO" smtClean="0"/>
              <a:t>11.04.2017</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3156575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ro-RO"/>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9DC7D0-E742-4D6A-9B57-CF75C3E770C4}" type="datetimeFigureOut">
              <a:rPr lang="ro-RO" smtClean="0"/>
              <a:t>11.04.2017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1611842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ro-RO"/>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9DC7D0-E742-4D6A-9B57-CF75C3E770C4}" type="datetimeFigureOut">
              <a:rPr lang="ro-RO" smtClean="0"/>
              <a:t>11.04.2017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2549085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ro-RO"/>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9DC7D0-E742-4D6A-9B57-CF75C3E770C4}" type="datetimeFigureOut">
              <a:rPr lang="ro-RO" smtClean="0"/>
              <a:t>11.04.2017</a:t>
            </a:fld>
            <a:endParaRPr lang="ro-R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CF8053-AC6A-4412-B20D-7E7D0A3E727E}" type="slidenum">
              <a:rPr lang="ro-RO" smtClean="0"/>
              <a:t>‹#›</a:t>
            </a:fld>
            <a:endParaRPr lang="ro-RO"/>
          </a:p>
        </p:txBody>
      </p:sp>
    </p:spTree>
    <p:extLst>
      <p:ext uri="{BB962C8B-B14F-4D97-AF65-F5344CB8AC3E}">
        <p14:creationId xmlns:p14="http://schemas.microsoft.com/office/powerpoint/2010/main" val="35076189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7648" y="1711737"/>
            <a:ext cx="9144000" cy="998775"/>
          </a:xfrm>
        </p:spPr>
        <p:txBody>
          <a:bodyPr/>
          <a:lstStyle/>
          <a:p>
            <a:r>
              <a:rPr lang="en-NZ" dirty="0" smtClean="0">
                <a:latin typeface="Arial Black" panose="020B0A04020102020204" pitchFamily="34" charset="0"/>
              </a:rPr>
              <a:t>ESSAY WRITING</a:t>
            </a:r>
            <a:endParaRPr lang="ro-RO" dirty="0">
              <a:latin typeface="Arial Black" panose="020B0A04020102020204" pitchFamily="34" charset="0"/>
            </a:endParaRPr>
          </a:p>
        </p:txBody>
      </p:sp>
      <p:sp>
        <p:nvSpPr>
          <p:cNvPr id="3" name="Subtitle 2"/>
          <p:cNvSpPr>
            <a:spLocks noGrp="1"/>
          </p:cNvSpPr>
          <p:nvPr>
            <p:ph type="subTitle" idx="1"/>
          </p:nvPr>
        </p:nvSpPr>
        <p:spPr>
          <a:xfrm>
            <a:off x="1537648" y="2788928"/>
            <a:ext cx="9144000" cy="3071739"/>
          </a:xfrm>
        </p:spPr>
        <p:txBody>
          <a:bodyPr>
            <a:normAutofit/>
          </a:bodyPr>
          <a:lstStyle/>
          <a:p>
            <a:r>
              <a:rPr lang="en-NZ" dirty="0" smtClean="0">
                <a:latin typeface="Arial Black" panose="020B0A04020102020204" pitchFamily="34" charset="0"/>
              </a:rPr>
              <a:t>PRESENTATION 6</a:t>
            </a:r>
          </a:p>
          <a:p>
            <a:r>
              <a:rPr lang="en-NZ" sz="5400" dirty="0" smtClean="0">
                <a:ln w="3175">
                  <a:solidFill>
                    <a:schemeClr val="tx1"/>
                  </a:solidFill>
                </a:ln>
                <a:solidFill>
                  <a:srgbClr val="FF0000"/>
                </a:solidFill>
                <a:latin typeface="Arial Black" panose="020B0A04020102020204" pitchFamily="34" charset="0"/>
              </a:rPr>
              <a:t>THE BODY</a:t>
            </a:r>
          </a:p>
          <a:p>
            <a:r>
              <a:rPr lang="en-NZ" sz="5400" dirty="0" smtClean="0">
                <a:ln w="3175">
                  <a:solidFill>
                    <a:schemeClr val="tx1"/>
                  </a:solidFill>
                </a:ln>
                <a:solidFill>
                  <a:srgbClr val="FF0000"/>
                </a:solidFill>
                <a:latin typeface="Arial Black" panose="020B0A04020102020204" pitchFamily="34" charset="0"/>
              </a:rPr>
              <a:t>PARAGRAPH</a:t>
            </a:r>
          </a:p>
          <a:p>
            <a:r>
              <a:rPr lang="en-NZ" sz="2000" dirty="0" smtClean="0">
                <a:ln w="3175">
                  <a:solidFill>
                    <a:schemeClr val="tx1"/>
                  </a:solidFill>
                </a:ln>
                <a:latin typeface="Arial Black" panose="020B0A04020102020204" pitchFamily="34" charset="0"/>
              </a:rPr>
              <a:t>THE IMPORTANCE OF QUOTES</a:t>
            </a:r>
            <a:endParaRPr lang="ro-RO" sz="2000" dirty="0">
              <a:ln w="3175">
                <a:solidFill>
                  <a:schemeClr val="tx1"/>
                </a:solidFill>
              </a:ln>
              <a:latin typeface="Arial Black" panose="020B0A04020102020204" pitchFamily="34" charset="0"/>
            </a:endParaRPr>
          </a:p>
        </p:txBody>
      </p:sp>
    </p:spTree>
    <p:extLst>
      <p:ext uri="{BB962C8B-B14F-4D97-AF65-F5344CB8AC3E}">
        <p14:creationId xmlns:p14="http://schemas.microsoft.com/office/powerpoint/2010/main" val="2615683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4182"/>
            <a:ext cx="10515600" cy="808582"/>
          </a:xfrm>
        </p:spPr>
        <p:txBody>
          <a:bodyPr>
            <a:normAutofit/>
          </a:bodyPr>
          <a:lstStyle/>
          <a:p>
            <a:r>
              <a:rPr lang="en-NZ" b="1" dirty="0" smtClean="0">
                <a:latin typeface="Baskerville Old Face" panose="02020602080505020303" pitchFamily="18" charset="0"/>
              </a:rPr>
              <a:t>USING EVIDENCE</a:t>
            </a:r>
            <a:endParaRPr lang="ro-RO" b="1" dirty="0">
              <a:latin typeface="Baskerville Old Face" panose="02020602080505020303" pitchFamily="18" charset="0"/>
            </a:endParaRPr>
          </a:p>
        </p:txBody>
      </p:sp>
      <p:sp>
        <p:nvSpPr>
          <p:cNvPr id="3" name="Content Placeholder 2"/>
          <p:cNvSpPr>
            <a:spLocks noGrp="1"/>
          </p:cNvSpPr>
          <p:nvPr>
            <p:ph idx="1"/>
          </p:nvPr>
        </p:nvSpPr>
        <p:spPr>
          <a:xfrm>
            <a:off x="838200" y="1211466"/>
            <a:ext cx="10515600" cy="3716995"/>
          </a:xfrm>
        </p:spPr>
        <p:txBody>
          <a:bodyPr>
            <a:normAutofit/>
          </a:bodyPr>
          <a:lstStyle/>
          <a:p>
            <a:r>
              <a:rPr lang="en-NZ" b="1" dirty="0" smtClean="0">
                <a:latin typeface="Baskerville Old Face" panose="02020602080505020303" pitchFamily="18" charset="0"/>
              </a:rPr>
              <a:t>Once you have written the introduction of your essay, it is now time to write the body paragraphs.</a:t>
            </a:r>
          </a:p>
          <a:p>
            <a:r>
              <a:rPr lang="en-NZ" b="1" dirty="0" smtClean="0">
                <a:latin typeface="Baskerville Old Face" panose="02020602080505020303" pitchFamily="18" charset="0"/>
              </a:rPr>
              <a:t>A great essay uses evidence to build its case and show why the points that it is arguing are sound.</a:t>
            </a:r>
          </a:p>
          <a:p>
            <a:r>
              <a:rPr lang="en-NZ" b="1" dirty="0" smtClean="0">
                <a:latin typeface="Baskerville Old Face" panose="02020602080505020303" pitchFamily="18" charset="0"/>
              </a:rPr>
              <a:t>There are basically three types of evidence you can use in your essay:</a:t>
            </a:r>
          </a:p>
          <a:p>
            <a:pPr marL="457200" lvl="1" indent="0">
              <a:buNone/>
            </a:pPr>
            <a:r>
              <a:rPr lang="en-NZ" b="1" i="1" dirty="0" smtClean="0">
                <a:latin typeface="Baskerville Old Face" panose="02020602080505020303" pitchFamily="18" charset="0"/>
              </a:rPr>
              <a:t>1) Facts and figures</a:t>
            </a:r>
          </a:p>
          <a:p>
            <a:pPr marL="457200" lvl="1" indent="0">
              <a:buNone/>
            </a:pPr>
            <a:r>
              <a:rPr lang="en-NZ" b="1" i="1" dirty="0" smtClean="0">
                <a:latin typeface="Baskerville Old Face" panose="02020602080505020303" pitchFamily="18" charset="0"/>
              </a:rPr>
              <a:t>2) Case examples</a:t>
            </a:r>
          </a:p>
          <a:p>
            <a:pPr marL="457200" lvl="1" indent="0">
              <a:buNone/>
            </a:pPr>
            <a:r>
              <a:rPr lang="en-NZ" b="1" i="1" dirty="0" smtClean="0">
                <a:latin typeface="Baskerville Old Face" panose="02020602080505020303" pitchFamily="18" charset="0"/>
              </a:rPr>
              <a:t>3) Expert opinion (quotes) </a:t>
            </a:r>
          </a:p>
          <a:p>
            <a:pPr marL="0" indent="0">
              <a:buNone/>
            </a:pPr>
            <a:endParaRPr lang="ro-RO" b="1" dirty="0">
              <a:latin typeface="Baskerville Old Face" panose="02020602080505020303" pitchFamily="18" charset="0"/>
            </a:endParaRPr>
          </a:p>
        </p:txBody>
      </p:sp>
    </p:spTree>
    <p:extLst>
      <p:ext uri="{BB962C8B-B14F-4D97-AF65-F5344CB8AC3E}">
        <p14:creationId xmlns:p14="http://schemas.microsoft.com/office/powerpoint/2010/main" val="204318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4182"/>
            <a:ext cx="10515600" cy="808582"/>
          </a:xfrm>
        </p:spPr>
        <p:txBody>
          <a:bodyPr>
            <a:normAutofit/>
          </a:bodyPr>
          <a:lstStyle/>
          <a:p>
            <a:r>
              <a:rPr lang="en-NZ" b="1" dirty="0" smtClean="0">
                <a:latin typeface="Baskerville Old Face" panose="02020602080505020303" pitchFamily="18" charset="0"/>
              </a:rPr>
              <a:t>FACTS AND FIGURES</a:t>
            </a:r>
            <a:endParaRPr lang="ro-RO" b="1" dirty="0">
              <a:latin typeface="Baskerville Old Face" panose="02020602080505020303" pitchFamily="18" charset="0"/>
            </a:endParaRPr>
          </a:p>
        </p:txBody>
      </p:sp>
      <p:sp>
        <p:nvSpPr>
          <p:cNvPr id="3" name="Content Placeholder 2"/>
          <p:cNvSpPr>
            <a:spLocks noGrp="1"/>
          </p:cNvSpPr>
          <p:nvPr>
            <p:ph idx="1"/>
          </p:nvPr>
        </p:nvSpPr>
        <p:spPr>
          <a:xfrm>
            <a:off x="838199" y="1211466"/>
            <a:ext cx="10789693" cy="5462289"/>
          </a:xfrm>
        </p:spPr>
        <p:txBody>
          <a:bodyPr>
            <a:normAutofit/>
          </a:bodyPr>
          <a:lstStyle/>
          <a:p>
            <a:r>
              <a:rPr lang="en-NZ" b="1" dirty="0" smtClean="0">
                <a:latin typeface="Baskerville Old Face" panose="02020602080505020303" pitchFamily="18" charset="0"/>
              </a:rPr>
              <a:t>Facts are names, dates, places, amounts. Facts give your essay depth and authenticity.</a:t>
            </a:r>
          </a:p>
          <a:p>
            <a:r>
              <a:rPr lang="en-NZ" b="1" u="sng" dirty="0" smtClean="0">
                <a:latin typeface="Baskerville Old Face" panose="02020602080505020303" pitchFamily="18" charset="0"/>
              </a:rPr>
              <a:t>Do not write: </a:t>
            </a:r>
            <a:r>
              <a:rPr lang="en-NZ" b="1" i="1" dirty="0" smtClean="0">
                <a:latin typeface="Baskerville Old Face" panose="02020602080505020303" pitchFamily="18" charset="0"/>
              </a:rPr>
              <a:t>Napoleon finally got back from Moscow with only a few of his army left.</a:t>
            </a:r>
          </a:p>
          <a:p>
            <a:r>
              <a:rPr lang="en-NZ" b="1" u="sng" dirty="0" smtClean="0">
                <a:latin typeface="Baskerville Old Face" panose="02020602080505020303" pitchFamily="18" charset="0"/>
              </a:rPr>
              <a:t>Instead, write the sentence like this: </a:t>
            </a:r>
            <a:r>
              <a:rPr lang="en-NZ" b="1" i="1" dirty="0" smtClean="0">
                <a:latin typeface="Baskerville Old Face" panose="02020602080505020303" pitchFamily="18" charset="0"/>
              </a:rPr>
              <a:t>Napoleon’s harrowing retreat form Moscow in 1812 ended with only 20.000 survivors remaining from the 450.000 troops he took into Russia six months earlier.</a:t>
            </a:r>
          </a:p>
          <a:p>
            <a:r>
              <a:rPr lang="en-NZ" b="1" dirty="0" smtClean="0">
                <a:latin typeface="Baskerville Old Face" panose="02020602080505020303" pitchFamily="18" charset="0"/>
              </a:rPr>
              <a:t>The first example makes a general statement but will earn you no marks in an essay.</a:t>
            </a:r>
          </a:p>
          <a:p>
            <a:r>
              <a:rPr lang="en-NZ" b="1" dirty="0" smtClean="0">
                <a:latin typeface="Baskerville Old Face" panose="02020602080505020303" pitchFamily="18" charset="0"/>
              </a:rPr>
              <a:t>The second example is crisp with a few well-placed facts: a top-class sentence. </a:t>
            </a:r>
          </a:p>
          <a:p>
            <a:endParaRPr lang="ro-RO" b="1" i="1" dirty="0">
              <a:latin typeface="Baskerville Old Face" panose="02020602080505020303" pitchFamily="18" charset="0"/>
            </a:endParaRPr>
          </a:p>
        </p:txBody>
      </p:sp>
    </p:spTree>
    <p:extLst>
      <p:ext uri="{BB962C8B-B14F-4D97-AF65-F5344CB8AC3E}">
        <p14:creationId xmlns:p14="http://schemas.microsoft.com/office/powerpoint/2010/main" val="3559331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69956"/>
            <a:ext cx="10515600" cy="808582"/>
          </a:xfrm>
        </p:spPr>
        <p:txBody>
          <a:bodyPr>
            <a:normAutofit/>
          </a:bodyPr>
          <a:lstStyle/>
          <a:p>
            <a:r>
              <a:rPr lang="ro-RO" b="1" dirty="0" smtClean="0">
                <a:latin typeface="Baskerville Old Face" panose="02020602080505020303" pitchFamily="18" charset="0"/>
              </a:rPr>
              <a:t>Useful linking words</a:t>
            </a:r>
            <a:endParaRPr lang="ro-RO" b="1" dirty="0">
              <a:latin typeface="Baskerville Old Face" panose="02020602080505020303" pitchFamily="18" charset="0"/>
            </a:endParaRPr>
          </a:p>
        </p:txBody>
      </p:sp>
      <p:pic>
        <p:nvPicPr>
          <p:cNvPr id="4" name="Picture 3"/>
          <p:cNvPicPr>
            <a:picLocks noChangeAspect="1"/>
          </p:cNvPicPr>
          <p:nvPr/>
        </p:nvPicPr>
        <p:blipFill>
          <a:blip r:embed="rId2">
            <a:lum bright="-20000" contrast="40000"/>
          </a:blip>
          <a:stretch>
            <a:fillRect/>
          </a:stretch>
        </p:blipFill>
        <p:spPr>
          <a:xfrm>
            <a:off x="838199" y="1934817"/>
            <a:ext cx="10799231" cy="4390583"/>
          </a:xfrm>
          <a:prstGeom prst="rect">
            <a:avLst/>
          </a:prstGeom>
        </p:spPr>
      </p:pic>
    </p:spTree>
    <p:extLst>
      <p:ext uri="{BB962C8B-B14F-4D97-AF65-F5344CB8AC3E}">
        <p14:creationId xmlns:p14="http://schemas.microsoft.com/office/powerpoint/2010/main" val="1123744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0020" y="212036"/>
            <a:ext cx="10515600" cy="980662"/>
          </a:xfrm>
        </p:spPr>
        <p:txBody>
          <a:bodyPr/>
          <a:lstStyle/>
          <a:p>
            <a:r>
              <a:rPr lang="ro-RO" b="1" dirty="0" smtClean="0">
                <a:latin typeface="Baskerville Old Face" panose="02020602080505020303" pitchFamily="18" charset="0"/>
              </a:rPr>
              <a:t>Linking </a:t>
            </a:r>
            <a:r>
              <a:rPr lang="ro-RO" b="1" dirty="0">
                <a:latin typeface="Baskerville Old Face" panose="02020602080505020303" pitchFamily="18" charset="0"/>
              </a:rPr>
              <a:t>words</a:t>
            </a:r>
            <a:endParaRPr lang="cs-CZ" dirty="0"/>
          </a:p>
        </p:txBody>
      </p:sp>
      <p:pic>
        <p:nvPicPr>
          <p:cNvPr id="4" name="Picture 3"/>
          <p:cNvPicPr>
            <a:picLocks noChangeAspect="1"/>
          </p:cNvPicPr>
          <p:nvPr/>
        </p:nvPicPr>
        <p:blipFill rotWithShape="1">
          <a:blip r:embed="rId2">
            <a:lum bright="-20000" contrast="40000"/>
          </a:blip>
          <a:srcRect t="1727" b="920"/>
          <a:stretch/>
        </p:blipFill>
        <p:spPr>
          <a:xfrm>
            <a:off x="710020" y="1192697"/>
            <a:ext cx="10771960" cy="5552660"/>
          </a:xfrm>
          <a:prstGeom prst="rect">
            <a:avLst/>
          </a:prstGeom>
        </p:spPr>
      </p:pic>
    </p:spTree>
    <p:extLst>
      <p:ext uri="{BB962C8B-B14F-4D97-AF65-F5344CB8AC3E}">
        <p14:creationId xmlns:p14="http://schemas.microsoft.com/office/powerpoint/2010/main" val="239147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4182"/>
            <a:ext cx="10515600" cy="808582"/>
          </a:xfrm>
        </p:spPr>
        <p:txBody>
          <a:bodyPr>
            <a:normAutofit/>
          </a:bodyPr>
          <a:lstStyle/>
          <a:p>
            <a:r>
              <a:rPr lang="en-NZ" b="1" dirty="0" smtClean="0">
                <a:latin typeface="Baskerville Old Face" panose="02020602080505020303" pitchFamily="18" charset="0"/>
              </a:rPr>
              <a:t>QUOTES</a:t>
            </a:r>
            <a:endParaRPr lang="ro-RO" b="1" dirty="0">
              <a:latin typeface="Baskerville Old Face" panose="02020602080505020303" pitchFamily="18" charset="0"/>
            </a:endParaRPr>
          </a:p>
        </p:txBody>
      </p:sp>
      <p:sp>
        <p:nvSpPr>
          <p:cNvPr id="3" name="Content Placeholder 2"/>
          <p:cNvSpPr>
            <a:spLocks noGrp="1"/>
          </p:cNvSpPr>
          <p:nvPr>
            <p:ph idx="1"/>
          </p:nvPr>
        </p:nvSpPr>
        <p:spPr>
          <a:xfrm>
            <a:off x="838200" y="1211467"/>
            <a:ext cx="10515600" cy="5552889"/>
          </a:xfrm>
        </p:spPr>
        <p:txBody>
          <a:bodyPr>
            <a:normAutofit/>
          </a:bodyPr>
          <a:lstStyle/>
          <a:p>
            <a:r>
              <a:rPr lang="en-NZ" b="1" dirty="0" smtClean="0">
                <a:latin typeface="Baskerville Old Face" panose="02020602080505020303" pitchFamily="18" charset="0"/>
              </a:rPr>
              <a:t>This can be quotes from a book or play or poem that you are studying. Or quotes can be expert opinions: the views of scholars who have written on the topic you are studying that you then discuss in your paragraph. The key when using quotes is that you don’t just present the quote then move on to the next topic in your essay. You must discuss what it means and why it is relevant to your question. </a:t>
            </a:r>
          </a:p>
          <a:p>
            <a:r>
              <a:rPr lang="en-NZ" b="1" dirty="0" smtClean="0">
                <a:latin typeface="Baskerville Old Face" panose="02020602080505020303" pitchFamily="18" charset="0"/>
              </a:rPr>
              <a:t>Don’t just write:</a:t>
            </a:r>
          </a:p>
          <a:p>
            <a:pPr marL="457200" lvl="1" indent="0">
              <a:buNone/>
            </a:pPr>
            <a:r>
              <a:rPr lang="en-NZ" b="1" i="1" dirty="0" smtClean="0">
                <a:latin typeface="Baskerville Old Face" panose="02020602080505020303" pitchFamily="18" charset="0"/>
              </a:rPr>
              <a:t>Emerson says: “Every great achievement is the victory of a flaming heart”.</a:t>
            </a:r>
          </a:p>
          <a:p>
            <a:r>
              <a:rPr lang="en-NZ" b="1" dirty="0" smtClean="0">
                <a:latin typeface="Baskerville Old Face" panose="02020602080505020303" pitchFamily="18" charset="0"/>
              </a:rPr>
              <a:t>Instead, write something like this:</a:t>
            </a:r>
          </a:p>
          <a:p>
            <a:pPr marL="457200" lvl="1" indent="0">
              <a:buNone/>
            </a:pPr>
            <a:r>
              <a:rPr lang="en-NZ" b="1" i="1" dirty="0">
                <a:latin typeface="Baskerville Old Face" panose="02020602080505020303" pitchFamily="18" charset="0"/>
              </a:rPr>
              <a:t>Emerson says: “Every great achievement is the victory of a flaming heart</a:t>
            </a:r>
            <a:r>
              <a:rPr lang="en-NZ" b="1" i="1" dirty="0" smtClean="0">
                <a:latin typeface="Baskerville Old Face" panose="02020602080505020303" pitchFamily="18" charset="0"/>
              </a:rPr>
              <a:t>”. What Emerson meant by this was that passion must be at heart of what we do if we are to achieve great accomplishments. It is no good doing something simply out of obligation or compulsion. To truly attain significance, our work must flow from a heart-felt passion.</a:t>
            </a:r>
            <a:endParaRPr lang="en-NZ" b="1" i="1" dirty="0">
              <a:latin typeface="Baskerville Old Face" panose="02020602080505020303" pitchFamily="18" charset="0"/>
            </a:endParaRPr>
          </a:p>
        </p:txBody>
      </p:sp>
    </p:spTree>
    <p:extLst>
      <p:ext uri="{BB962C8B-B14F-4D97-AF65-F5344CB8AC3E}">
        <p14:creationId xmlns:p14="http://schemas.microsoft.com/office/powerpoint/2010/main" val="900079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4182"/>
            <a:ext cx="10515600" cy="808582"/>
          </a:xfrm>
        </p:spPr>
        <p:txBody>
          <a:bodyPr>
            <a:normAutofit/>
          </a:bodyPr>
          <a:lstStyle/>
          <a:p>
            <a:r>
              <a:rPr lang="en-NZ" b="1" dirty="0" smtClean="0">
                <a:latin typeface="Baskerville Old Face" panose="02020602080505020303" pitchFamily="18" charset="0"/>
              </a:rPr>
              <a:t>A BODY PARAGRAPH APPROACH</a:t>
            </a:r>
            <a:endParaRPr lang="ro-RO" b="1" dirty="0">
              <a:latin typeface="Baskerville Old Face" panose="02020602080505020303" pitchFamily="18" charset="0"/>
            </a:endParaRPr>
          </a:p>
        </p:txBody>
      </p:sp>
      <p:sp>
        <p:nvSpPr>
          <p:cNvPr id="3" name="Content Placeholder 2"/>
          <p:cNvSpPr>
            <a:spLocks noGrp="1"/>
          </p:cNvSpPr>
          <p:nvPr>
            <p:ph idx="1"/>
          </p:nvPr>
        </p:nvSpPr>
        <p:spPr>
          <a:xfrm>
            <a:off x="838200" y="1211468"/>
            <a:ext cx="10515600" cy="4334568"/>
          </a:xfrm>
        </p:spPr>
        <p:txBody>
          <a:bodyPr>
            <a:normAutofit/>
          </a:bodyPr>
          <a:lstStyle/>
          <a:p>
            <a:r>
              <a:rPr lang="en-NZ" b="1" dirty="0" smtClean="0">
                <a:latin typeface="Baskerville Old Face" panose="02020602080505020303" pitchFamily="18" charset="0"/>
              </a:rPr>
              <a:t>Here is a popular technique for writing a paragraph approach.</a:t>
            </a:r>
          </a:p>
          <a:p>
            <a:r>
              <a:rPr lang="en-NZ" b="1" dirty="0" smtClean="0">
                <a:latin typeface="Baskerville Old Face" panose="02020602080505020303" pitchFamily="18" charset="0"/>
              </a:rPr>
              <a:t>POINT: In your first sentence state the point that you are making in your paragraph.</a:t>
            </a:r>
          </a:p>
          <a:p>
            <a:r>
              <a:rPr lang="en-NZ" b="1" dirty="0" smtClean="0">
                <a:latin typeface="Baskerville Old Face" panose="02020602080505020303" pitchFamily="18" charset="0"/>
              </a:rPr>
              <a:t>REASON: In your second sentence state the reason WHY that point is significant (important).</a:t>
            </a:r>
          </a:p>
          <a:p>
            <a:r>
              <a:rPr lang="en-NZ" b="1" dirty="0" smtClean="0">
                <a:latin typeface="Baskerville Old Face" panose="02020602080505020303" pitchFamily="18" charset="0"/>
              </a:rPr>
              <a:t>EXAMPLE: Spend two sentences giving an example to illustrate this point.</a:t>
            </a:r>
          </a:p>
          <a:p>
            <a:r>
              <a:rPr lang="en-NZ" b="1" dirty="0" smtClean="0">
                <a:latin typeface="Baskerville Old Face" panose="02020602080505020303" pitchFamily="18" charset="0"/>
              </a:rPr>
              <a:t>CONCLUDING SENTENCE: Finish with a concluding sentence, then move to the next point.</a:t>
            </a:r>
            <a:endParaRPr lang="en-NZ" b="1" dirty="0">
              <a:latin typeface="Baskerville Old Face" panose="02020602080505020303" pitchFamily="18" charset="0"/>
            </a:endParaRPr>
          </a:p>
        </p:txBody>
      </p:sp>
    </p:spTree>
    <p:extLst>
      <p:ext uri="{BB962C8B-B14F-4D97-AF65-F5344CB8AC3E}">
        <p14:creationId xmlns:p14="http://schemas.microsoft.com/office/powerpoint/2010/main" val="1045785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4182"/>
            <a:ext cx="10515600" cy="808582"/>
          </a:xfrm>
        </p:spPr>
        <p:txBody>
          <a:bodyPr>
            <a:normAutofit/>
          </a:bodyPr>
          <a:lstStyle/>
          <a:p>
            <a:r>
              <a:rPr lang="en-NZ" b="1" dirty="0" smtClean="0">
                <a:latin typeface="Baskerville Old Face" panose="02020602080505020303" pitchFamily="18" charset="0"/>
              </a:rPr>
              <a:t>EXAMPLE</a:t>
            </a:r>
            <a:endParaRPr lang="ro-RO" b="1" dirty="0">
              <a:latin typeface="Baskerville Old Face" panose="02020602080505020303" pitchFamily="18" charset="0"/>
            </a:endParaRPr>
          </a:p>
        </p:txBody>
      </p:sp>
      <p:sp>
        <p:nvSpPr>
          <p:cNvPr id="3" name="Content Placeholder 2"/>
          <p:cNvSpPr>
            <a:spLocks noGrp="1"/>
          </p:cNvSpPr>
          <p:nvPr>
            <p:ph idx="1"/>
          </p:nvPr>
        </p:nvSpPr>
        <p:spPr>
          <a:xfrm>
            <a:off x="838200" y="1211468"/>
            <a:ext cx="10515600" cy="5427871"/>
          </a:xfrm>
        </p:spPr>
        <p:txBody>
          <a:bodyPr>
            <a:normAutofit/>
          </a:bodyPr>
          <a:lstStyle/>
          <a:p>
            <a:r>
              <a:rPr lang="en-NZ" b="1" i="1" dirty="0" smtClean="0">
                <a:latin typeface="Baskerville Old Face" panose="02020602080505020303" pitchFamily="18" charset="0"/>
              </a:rPr>
              <a:t>Author Jules Verne drew on his varied life experiences for his novels. </a:t>
            </a:r>
            <a:r>
              <a:rPr lang="en-NZ" b="1" dirty="0" smtClean="0">
                <a:latin typeface="Baskerville Old Face" panose="02020602080505020303" pitchFamily="18" charset="0"/>
              </a:rPr>
              <a:t>(That was the POINT sentence)</a:t>
            </a:r>
          </a:p>
          <a:p>
            <a:r>
              <a:rPr lang="en-NZ" b="1" i="1" dirty="0" smtClean="0">
                <a:latin typeface="Baskerville Old Face" panose="02020602080505020303" pitchFamily="18" charset="0"/>
              </a:rPr>
              <a:t>This was significant because his many occupations allowed him to discuss in realistic detail different topics during his 30-year writing career. </a:t>
            </a:r>
            <a:r>
              <a:rPr lang="en-NZ" b="1" dirty="0" smtClean="0">
                <a:latin typeface="Baskerville Old Face" panose="02020602080505020303" pitchFamily="18" charset="0"/>
              </a:rPr>
              <a:t>(That was the REASON sentence - why the point was important - here comes the EXAMPLE)</a:t>
            </a:r>
          </a:p>
          <a:p>
            <a:r>
              <a:rPr lang="en-NZ" b="1" i="1" dirty="0" smtClean="0">
                <a:latin typeface="Baskerville Old Face" panose="02020602080505020303" pitchFamily="18" charset="0"/>
              </a:rPr>
              <a:t>For example, his novel about ….. Was helped by his experiences as …. Equally, in his book, the main character ….. Draws on Verne’s work as …, during the ….</a:t>
            </a:r>
          </a:p>
          <a:p>
            <a:r>
              <a:rPr lang="en-NZ" b="1" dirty="0" smtClean="0">
                <a:latin typeface="Baskerville Old Face" panose="02020602080505020303" pitchFamily="18" charset="0"/>
              </a:rPr>
              <a:t>Here comes the CONCLUDING COMMENT:</a:t>
            </a:r>
          </a:p>
          <a:p>
            <a:r>
              <a:rPr lang="en-NZ" b="1" i="1" dirty="0" smtClean="0">
                <a:latin typeface="Baskerville Old Face" panose="02020602080505020303" pitchFamily="18" charset="0"/>
              </a:rPr>
              <a:t>From gripping life experiences like these, Verne’s believable characters and authentic plots pull the reader into the fabric of his novels.</a:t>
            </a:r>
            <a:endParaRPr lang="en-NZ" b="1" i="1" dirty="0">
              <a:latin typeface="Baskerville Old Face" panose="02020602080505020303" pitchFamily="18" charset="0"/>
            </a:endParaRPr>
          </a:p>
        </p:txBody>
      </p:sp>
    </p:spTree>
    <p:extLst>
      <p:ext uri="{BB962C8B-B14F-4D97-AF65-F5344CB8AC3E}">
        <p14:creationId xmlns:p14="http://schemas.microsoft.com/office/powerpoint/2010/main" val="593750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4182"/>
            <a:ext cx="10515600" cy="808582"/>
          </a:xfrm>
        </p:spPr>
        <p:txBody>
          <a:bodyPr>
            <a:normAutofit/>
          </a:bodyPr>
          <a:lstStyle/>
          <a:p>
            <a:r>
              <a:rPr lang="en-NZ" b="1" dirty="0" smtClean="0">
                <a:latin typeface="Baskerville Old Face" panose="02020602080505020303" pitchFamily="18" charset="0"/>
              </a:rPr>
              <a:t>RULES FOR QUOTES</a:t>
            </a:r>
            <a:endParaRPr lang="ro-RO" b="1" dirty="0">
              <a:latin typeface="Baskerville Old Face" panose="02020602080505020303" pitchFamily="18" charset="0"/>
            </a:endParaRPr>
          </a:p>
        </p:txBody>
      </p:sp>
      <p:sp>
        <p:nvSpPr>
          <p:cNvPr id="3" name="Content Placeholder 2"/>
          <p:cNvSpPr>
            <a:spLocks noGrp="1"/>
          </p:cNvSpPr>
          <p:nvPr>
            <p:ph idx="1"/>
          </p:nvPr>
        </p:nvSpPr>
        <p:spPr>
          <a:xfrm>
            <a:off x="838200" y="1211468"/>
            <a:ext cx="10515600" cy="5427871"/>
          </a:xfrm>
        </p:spPr>
        <p:txBody>
          <a:bodyPr>
            <a:normAutofit/>
          </a:bodyPr>
          <a:lstStyle/>
          <a:p>
            <a:r>
              <a:rPr lang="en-NZ" b="1" dirty="0" smtClean="0">
                <a:latin typeface="Baskerville Old Face" panose="02020602080505020303" pitchFamily="18" charset="0"/>
              </a:rPr>
              <a:t>Use sort quotes, do not use long ones. A quote of 4 of 5 words, discussed well, is much better than a quote of 3 lines.</a:t>
            </a:r>
          </a:p>
          <a:p>
            <a:r>
              <a:rPr lang="en-NZ" b="1" dirty="0" smtClean="0">
                <a:latin typeface="Baskerville Old Face" panose="02020602080505020303" pitchFamily="18" charset="0"/>
              </a:rPr>
              <a:t>You don’t get essay marks for remembering quotes, you get them for explaining the quote.</a:t>
            </a:r>
          </a:p>
          <a:p>
            <a:r>
              <a:rPr lang="en-NZ" b="1" dirty="0" smtClean="0">
                <a:latin typeface="Baskerville Old Face" panose="02020602080505020303" pitchFamily="18" charset="0"/>
              </a:rPr>
              <a:t>Tell what the quote means. Do this immediately following the quote.</a:t>
            </a:r>
          </a:p>
          <a:p>
            <a:pPr marL="457200" lvl="1" indent="0">
              <a:buNone/>
            </a:pPr>
            <a:r>
              <a:rPr lang="en-NZ" b="1" i="1" dirty="0" smtClean="0">
                <a:latin typeface="Baskerville Old Face" panose="02020602080505020303" pitchFamily="18" charset="0"/>
              </a:rPr>
              <a:t>What this quote means… This quote suggests…</a:t>
            </a:r>
          </a:p>
          <a:p>
            <a:r>
              <a:rPr lang="en-NZ" b="1" dirty="0" smtClean="0">
                <a:latin typeface="Baskerville Old Face" panose="02020602080505020303" pitchFamily="18" charset="0"/>
              </a:rPr>
              <a:t>Always analyse the quote. That means that you tell the examiner in a sentence or two, how the quote applies to the question at hand, how it relates to the point you are making and why is relevant.</a:t>
            </a:r>
          </a:p>
          <a:p>
            <a:r>
              <a:rPr lang="en-NZ" b="1" dirty="0" smtClean="0">
                <a:latin typeface="Baskerville Old Face" panose="02020602080505020303" pitchFamily="18" charset="0"/>
              </a:rPr>
              <a:t>A nice short quote, by the time you tell reader what it means and then how it relates to the question, writing a couple of good sentences, actually makes a paragraph.</a:t>
            </a:r>
            <a:endParaRPr lang="en-NZ" b="1" dirty="0">
              <a:latin typeface="Baskerville Old Face" panose="02020602080505020303" pitchFamily="18" charset="0"/>
            </a:endParaRPr>
          </a:p>
        </p:txBody>
      </p:sp>
    </p:spTree>
    <p:extLst>
      <p:ext uri="{BB962C8B-B14F-4D97-AF65-F5344CB8AC3E}">
        <p14:creationId xmlns:p14="http://schemas.microsoft.com/office/powerpoint/2010/main" val="15175389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513</TotalTime>
  <Words>721</Words>
  <Application>Microsoft Office PowerPoint</Application>
  <PresentationFormat>Widescreen</PresentationFormat>
  <Paragraphs>45</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Arial Black</vt:lpstr>
      <vt:lpstr>Baskerville Old Face</vt:lpstr>
      <vt:lpstr>Calibri</vt:lpstr>
      <vt:lpstr>Calibri Light</vt:lpstr>
      <vt:lpstr>Office Theme</vt:lpstr>
      <vt:lpstr>ESSAY WRITING</vt:lpstr>
      <vt:lpstr>USING EVIDENCE</vt:lpstr>
      <vt:lpstr>FACTS AND FIGURES</vt:lpstr>
      <vt:lpstr>Useful linking words</vt:lpstr>
      <vt:lpstr>Linking words</vt:lpstr>
      <vt:lpstr>QUOTES</vt:lpstr>
      <vt:lpstr>A BODY PARAGRAPH APPROACH</vt:lpstr>
      <vt:lpstr>EXAMPLE</vt:lpstr>
      <vt:lpstr>RULES FOR QUOTES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 Dumitrache</dc:creator>
  <cp:lastModifiedBy>Olga</cp:lastModifiedBy>
  <cp:revision>82</cp:revision>
  <dcterms:created xsi:type="dcterms:W3CDTF">2016-10-02T22:05:53Z</dcterms:created>
  <dcterms:modified xsi:type="dcterms:W3CDTF">2017-04-11T06:41:12Z</dcterms:modified>
</cp:coreProperties>
</file>