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9" r:id="rId2"/>
    <p:sldId id="286" r:id="rId3"/>
    <p:sldId id="288" r:id="rId4"/>
    <p:sldId id="276" r:id="rId5"/>
    <p:sldId id="320" r:id="rId6"/>
    <p:sldId id="317" r:id="rId7"/>
    <p:sldId id="318" r:id="rId8"/>
    <p:sldId id="319" r:id="rId9"/>
    <p:sldId id="321" r:id="rId10"/>
    <p:sldId id="322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1" r:id="rId21"/>
    <p:sldId id="402" r:id="rId22"/>
    <p:sldId id="403" r:id="rId23"/>
    <p:sldId id="404" r:id="rId24"/>
    <p:sldId id="405" r:id="rId25"/>
    <p:sldId id="294" r:id="rId26"/>
    <p:sldId id="380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5/13/2017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205" y="1833479"/>
            <a:ext cx="4431323" cy="3035808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Some more</a:t>
            </a:r>
            <a:br>
              <a:rPr lang="cs-CZ" sz="4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Critical Thinking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12051"/>
            <a:ext cx="3975189" cy="344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82" y="3412050"/>
            <a:ext cx="4409454" cy="3425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3975188" cy="341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581" y="-1"/>
            <a:ext cx="4409455" cy="3432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187" y="7033"/>
            <a:ext cx="3820861" cy="21100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187" y="4229100"/>
            <a:ext cx="3820862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64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 well-known expert said that the world climate was changing, so it must be true.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2121408"/>
            <a:ext cx="11476383" cy="45709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Premise: </a:t>
            </a:r>
            <a:r>
              <a:rPr lang="en-US" dirty="0"/>
              <a:t>Anything well known experts say must be true.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Premise:  </a:t>
            </a:r>
            <a:r>
              <a:rPr lang="en-US" dirty="0"/>
              <a:t>A well known expert said the world climate was changing.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Conclusion:  </a:t>
            </a:r>
            <a:r>
              <a:rPr lang="en-US" dirty="0"/>
              <a:t>The world climate is changing. </a:t>
            </a:r>
          </a:p>
          <a:p>
            <a:pPr algn="ctr"/>
            <a:endParaRPr lang="en-US" dirty="0"/>
          </a:p>
          <a:p>
            <a:pPr algn="ctr"/>
            <a:r>
              <a:rPr lang="en-US" sz="3000" dirty="0">
                <a:solidFill>
                  <a:srgbClr val="00B050"/>
                </a:solidFill>
              </a:rPr>
              <a:t>The conclusion is LOGICAL!</a:t>
            </a:r>
            <a:endParaRPr lang="en-US" sz="3000" b="1" u="sng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0070C0"/>
                </a:solidFill>
              </a:rPr>
              <a:t>What should we ask ourselves about the first premise?</a:t>
            </a:r>
          </a:p>
          <a:p>
            <a:pPr algn="ctr"/>
            <a:r>
              <a:rPr lang="en-US" dirty="0"/>
              <a:t>Are well known experts ever wrong?  Can we find some examples of well-known experts being wrong about something?  How often are well known experts wrong?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What should we ask ourselves about the second premise?</a:t>
            </a:r>
          </a:p>
          <a:p>
            <a:pPr algn="ctr"/>
            <a:r>
              <a:rPr lang="en-US" dirty="0"/>
              <a:t>Who is this expert?  What qualifies him/her as an expert?  Did they really say this?  When/Where did they say it?  In what context did they say it?</a:t>
            </a:r>
          </a:p>
        </p:txBody>
      </p:sp>
    </p:spTree>
    <p:extLst>
      <p:ext uri="{BB962C8B-B14F-4D97-AF65-F5344CB8AC3E}">
        <p14:creationId xmlns:p14="http://schemas.microsoft.com/office/powerpoint/2010/main" val="33132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0"/>
            <a:ext cx="10058400" cy="109728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HOW </a:t>
            </a:r>
            <a:r>
              <a:rPr lang="en-US" sz="6600" dirty="0">
                <a:solidFill>
                  <a:srgbClr val="FF0000"/>
                </a:solidFill>
              </a:rPr>
              <a:t>NOT</a:t>
            </a:r>
            <a:r>
              <a:rPr lang="en-US" sz="6600" dirty="0"/>
              <a:t> TO ARGUE:</a:t>
            </a:r>
          </a:p>
        </p:txBody>
      </p:sp>
      <p:sp>
        <p:nvSpPr>
          <p:cNvPr id="4" name="Rectangle 3"/>
          <p:cNvSpPr/>
          <p:nvPr/>
        </p:nvSpPr>
        <p:spPr>
          <a:xfrm>
            <a:off x="941832" y="1756112"/>
            <a:ext cx="10019089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Lets look at some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</a:t>
            </a:r>
          </a:p>
          <a:p>
            <a:pPr algn="ctr"/>
            <a:r>
              <a:rPr lang="en-US" altLang="zh-C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ommon mistakes that people make</a:t>
            </a:r>
          </a:p>
          <a:p>
            <a:pPr algn="ctr"/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they</a:t>
            </a:r>
            <a:r>
              <a:rPr lang="en-US" altLang="zh-C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try to rationalize or justify</a:t>
            </a:r>
          </a:p>
          <a:p>
            <a:pPr algn="ctr"/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judgments about objective reality.</a:t>
            </a:r>
          </a:p>
        </p:txBody>
      </p:sp>
    </p:spTree>
    <p:extLst>
      <p:ext uri="{BB962C8B-B14F-4D97-AF65-F5344CB8AC3E}">
        <p14:creationId xmlns:p14="http://schemas.microsoft.com/office/powerpoint/2010/main" val="187968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Going around in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7124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Student A:  </a:t>
            </a:r>
            <a:r>
              <a:rPr lang="en-US" sz="2400" dirty="0"/>
              <a:t>I think </a:t>
            </a:r>
            <a:r>
              <a:rPr lang="cs-CZ" sz="2400" dirty="0"/>
              <a:t>Olga</a:t>
            </a:r>
            <a:r>
              <a:rPr lang="en-US" sz="2400" dirty="0"/>
              <a:t> is honest.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Student B:  </a:t>
            </a:r>
            <a:r>
              <a:rPr lang="en-US" sz="2400" dirty="0"/>
              <a:t>Why do you think that?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Student A:  </a:t>
            </a:r>
            <a:r>
              <a:rPr lang="en-US" sz="2400" dirty="0"/>
              <a:t>Because </a:t>
            </a:r>
            <a:r>
              <a:rPr lang="cs-CZ" sz="2400" dirty="0"/>
              <a:t>Olga</a:t>
            </a:r>
            <a:r>
              <a:rPr lang="en-US" sz="2400" dirty="0"/>
              <a:t> told me </a:t>
            </a:r>
            <a:r>
              <a:rPr lang="cs-CZ" sz="2400" dirty="0"/>
              <a:t>s</a:t>
            </a:r>
            <a:r>
              <a:rPr lang="en-US" sz="2400" dirty="0"/>
              <a:t>he was honest.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Student B:  </a:t>
            </a:r>
            <a:r>
              <a:rPr lang="en-US" sz="2400" dirty="0"/>
              <a:t>Why do you believe </a:t>
            </a:r>
            <a:r>
              <a:rPr lang="cs-CZ" sz="2400" dirty="0"/>
              <a:t>her</a:t>
            </a:r>
            <a:r>
              <a:rPr lang="en-US" sz="2400" dirty="0"/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Student A:  </a:t>
            </a:r>
            <a:r>
              <a:rPr lang="en-US" sz="2400" dirty="0"/>
              <a:t>Because I think </a:t>
            </a:r>
            <a:r>
              <a:rPr lang="cs-CZ" sz="2400" dirty="0"/>
              <a:t>s</a:t>
            </a:r>
            <a:r>
              <a:rPr lang="en-US" sz="2400" dirty="0"/>
              <a:t>he’s honest.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Student B:  </a:t>
            </a:r>
            <a:r>
              <a:rPr lang="en-US" sz="2400" dirty="0"/>
              <a:t>But WHY do you believe </a:t>
            </a:r>
            <a:r>
              <a:rPr lang="cs-CZ" sz="2400" dirty="0"/>
              <a:t>s</a:t>
            </a:r>
            <a:r>
              <a:rPr lang="en-US" sz="2400" dirty="0"/>
              <a:t>he is HONEST?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Student A:  </a:t>
            </a:r>
            <a:r>
              <a:rPr lang="en-US" sz="2400" dirty="0"/>
              <a:t>BECAU</a:t>
            </a:r>
            <a:r>
              <a:rPr lang="cs-CZ" sz="2400" dirty="0"/>
              <a:t>S</a:t>
            </a:r>
            <a:r>
              <a:rPr lang="en-US" sz="2400" dirty="0"/>
              <a:t>E </a:t>
            </a:r>
            <a:r>
              <a:rPr lang="cs-CZ" sz="2400" dirty="0"/>
              <a:t>S</a:t>
            </a:r>
            <a:r>
              <a:rPr lang="en-US" sz="2400" dirty="0"/>
              <a:t>HE TOLD ME </a:t>
            </a:r>
            <a:r>
              <a:rPr lang="cs-CZ" sz="2400" dirty="0"/>
              <a:t>S</a:t>
            </a:r>
            <a:r>
              <a:rPr lang="en-US" sz="2400" dirty="0"/>
              <a:t>HE WAS!</a:t>
            </a:r>
          </a:p>
        </p:txBody>
      </p:sp>
    </p:spTree>
    <p:extLst>
      <p:ext uri="{BB962C8B-B14F-4D97-AF65-F5344CB8AC3E}">
        <p14:creationId xmlns:p14="http://schemas.microsoft.com/office/powerpoint/2010/main" val="8080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1"/>
            <a:ext cx="10058400" cy="16035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Personal Attacks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782" y="1459268"/>
            <a:ext cx="11993217" cy="3856383"/>
          </a:xfrm>
        </p:spPr>
        <p:txBody>
          <a:bodyPr>
            <a:norm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 </a:t>
            </a:r>
            <a:r>
              <a:rPr lang="en-US" sz="2800" dirty="0"/>
              <a:t>Legalizing drugs would actually provide for a safer healthier society (because premise x and premise y)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Student B:  </a:t>
            </a:r>
            <a:r>
              <a:rPr lang="en-US" sz="2800" dirty="0"/>
              <a:t>Says the drug addict!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30" y="4198525"/>
            <a:ext cx="7578969" cy="265947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8525"/>
            <a:ext cx="4613031" cy="26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Everything is Black &amp; White!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826" y="2121408"/>
            <a:ext cx="11728174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Student A: </a:t>
            </a:r>
            <a:r>
              <a:rPr lang="en-US" sz="2400" dirty="0"/>
              <a:t>Do you think George Washington was a good person or a bad person?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Student B</a:t>
            </a:r>
            <a:r>
              <a:rPr lang="en-US" sz="2400" dirty="0"/>
              <a:t>:  That’s complicated.  I’m not sure there is a simple answer to that question regarding Washington or anyone else…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Student A:   </a:t>
            </a:r>
            <a:r>
              <a:rPr lang="en-US" sz="2400" dirty="0"/>
              <a:t>C’mon! Either he was good, or he was bad.  Which one do you think he was?</a:t>
            </a:r>
          </a:p>
        </p:txBody>
      </p:sp>
    </p:spTree>
    <p:extLst>
      <p:ext uri="{BB962C8B-B14F-4D97-AF65-F5344CB8AC3E}">
        <p14:creationId xmlns:p14="http://schemas.microsoft.com/office/powerpoint/2010/main" val="29453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05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Trusting Authority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57231"/>
            <a:ext cx="12192000" cy="2661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 The stock market is going to crash this year. 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Student B:  How do you know?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 All of the best economists are saying so.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60" y="3967859"/>
            <a:ext cx="2760522" cy="27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2221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Misrepresenting the Opposition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792" y="1119150"/>
            <a:ext cx="11774078" cy="24818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r>
              <a:rPr lang="en-US" sz="2400" dirty="0">
                <a:solidFill>
                  <a:srgbClr val="FF0000"/>
                </a:solidFill>
              </a:rPr>
              <a:t>Student A:  </a:t>
            </a:r>
            <a:r>
              <a:rPr lang="en-US" sz="2400" dirty="0"/>
              <a:t>I don’t think we should raise teachers’ salaries because we also need to pay for better school facilities like computers and whiteboards.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Student B:  </a:t>
            </a:r>
            <a:r>
              <a:rPr lang="en-US" sz="2400" dirty="0"/>
              <a:t>Student A doesn’t think teachers are important and doesn’t want to pay them a fair salary.  We mustn’t listen to someone who thinks like this!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01" t="23797" r="2214" b="6905"/>
          <a:stretch/>
        </p:blipFill>
        <p:spPr>
          <a:xfrm>
            <a:off x="1" y="3733014"/>
            <a:ext cx="4078832" cy="312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491" y="3512683"/>
            <a:ext cx="4141509" cy="33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62601"/>
            <a:ext cx="10058400" cy="16093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Can’t disprove it? Must be valid!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9205"/>
            <a:ext cx="12192000" cy="2808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Student A</a:t>
            </a:r>
            <a:r>
              <a:rPr lang="en-US" sz="2400" dirty="0"/>
              <a:t>: The United States Government is controlled by a small secret society who’s goal is to control the entire world and lower the world population to 2 billion.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Student B:  </a:t>
            </a:r>
            <a:r>
              <a:rPr lang="en-US" sz="2400" dirty="0"/>
              <a:t>How do you know that is true?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Student A:  </a:t>
            </a:r>
            <a:r>
              <a:rPr lang="en-US" sz="2400" dirty="0"/>
              <a:t>How do you know that it isn’t true?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0191"/>
            <a:ext cx="3825025" cy="2867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1093" y="4180344"/>
            <a:ext cx="731090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person who makes the claim</a:t>
            </a:r>
          </a:p>
          <a:p>
            <a:pPr algn="ctr"/>
            <a:r>
              <a:rPr lang="en-US" altLang="zh-C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altLang="zh-CN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oblige</a:t>
            </a:r>
            <a:r>
              <a:rPr lang="en-US" altLang="zh-CN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to support it!</a:t>
            </a:r>
          </a:p>
          <a:p>
            <a:pPr algn="ctr"/>
            <a:endParaRPr lang="en-US" altLang="zh-C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skeptical listener/reader has no obligation to</a:t>
            </a:r>
          </a:p>
          <a:p>
            <a:pPr algn="ctr"/>
            <a:r>
              <a:rPr lang="en-US" altLang="zh-CN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 the antithesis! </a:t>
            </a:r>
            <a:endParaRPr lang="en-US" altLang="zh-CN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3628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Guilt by Association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1362808"/>
            <a:ext cx="12192001" cy="40507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 Who is smarter, cats or dogs?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Student B:  I believe cats are smarter (because of these premises).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 Do you know who else believed cats are smarter than dogs?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Student B:  No. Who?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 Hitler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Student B:  Well…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Student A: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You’re a monster!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6965"/>
            <a:ext cx="1906090" cy="2861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90" y="3989430"/>
            <a:ext cx="2015460" cy="2868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477" y="3996965"/>
            <a:ext cx="3461523" cy="28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222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Arguing from ignorance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115097"/>
            <a:ext cx="10058400" cy="4050792"/>
          </a:xfrm>
        </p:spPr>
        <p:txBody>
          <a:bodyPr/>
          <a:lstStyle/>
          <a:p>
            <a:pPr marL="0" indent="0">
              <a:buNone/>
            </a:pPr>
            <a:endParaRPr lang="en-US" sz="2800" b="1" dirty="0"/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Student A:  Of course I believe in evolution!  Tons of scientific evidence clearly shows that evolution occurs in nature.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Student B :  You mean, you believe people used to be fish???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Student A:  In a sense, yes.  And I can show you why it is true.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 Student B: Ha-ha!  How could a fish possibly turn into a human?  That’s just ridiculous!  Good-bye, moron!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446"/>
            <a:ext cx="12192000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08338"/>
            <a:ext cx="10058400" cy="1055077"/>
          </a:xfrm>
        </p:spPr>
        <p:txBody>
          <a:bodyPr/>
          <a:lstStyle/>
          <a:p>
            <a:r>
              <a:rPr lang="en-US" altLang="zh-CN" dirty="0"/>
              <a:t>Warm-up Discussions</a:t>
            </a:r>
            <a:endParaRPr lang="zh-CN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977" y="1763415"/>
            <a:ext cx="5888142" cy="49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4632"/>
            <a:ext cx="12192000" cy="16093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Must be somewhere in the middle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Well, this newspaper said 300 people died, and that newspaper said only 100 people died.  So I’m guessing it was around 200 people who died.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These workers took two days to finish the job, and these workers took four days to finish the job.  We can therefore say that the average worker takes about 3 days to finish this job.   </a:t>
            </a:r>
          </a:p>
        </p:txBody>
      </p:sp>
    </p:spTree>
    <p:extLst>
      <p:ext uri="{BB962C8B-B14F-4D97-AF65-F5344CB8AC3E}">
        <p14:creationId xmlns:p14="http://schemas.microsoft.com/office/powerpoint/2010/main" val="37564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Thinking a conclusion must be wrong because the argument for it is bad.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2121408"/>
            <a:ext cx="12192000" cy="4340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Student A: </a:t>
            </a:r>
            <a:r>
              <a:rPr lang="en-US" sz="3200" dirty="0"/>
              <a:t>Evolution is a fact.  Darwin said so.  Only an idiot wouldn’t believe it.</a:t>
            </a:r>
          </a:p>
          <a:p>
            <a:pPr marL="0" indent="0" algn="ctr">
              <a:buNone/>
            </a:pPr>
            <a:endParaRPr lang="en-US" sz="3200" dirty="0"/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Student B:  </a:t>
            </a:r>
            <a:r>
              <a:rPr lang="en-US" sz="3200" dirty="0"/>
              <a:t>Your judgment is terrible!  You are simply relying on trust in an authority figure and personal attacks to justify your argument!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56" y="0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Distraction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222131"/>
            <a:ext cx="11043139" cy="5319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>
                <a:solidFill>
                  <a:srgbClr val="0070C0"/>
                </a:solidFill>
              </a:rPr>
              <a:t>A:  Killing someone by accident is not the same as killing someone on purpose.  It is true that the end result is the same, but intent is a significant factor to consider.  It can indicate how dangerous the killer actually is to our society.  Therefore I believe the punishment for killing someone by accident should be much lighter or none at all.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B:  I completely disagree with you.  Killing is wrong! We can’t accept it at any level.  There is so much needless killing in this world and I don’t see how anyone can be satisfied with that.  Humanity needs to recognize that there is no difference between any of us and there is no need for war and hatred!</a:t>
            </a:r>
          </a:p>
          <a:p>
            <a:r>
              <a:rPr lang="en-US" sz="2600" dirty="0">
                <a:solidFill>
                  <a:srgbClr val="0070C0"/>
                </a:solidFill>
              </a:rPr>
              <a:t>A:  umm…. but…</a:t>
            </a:r>
          </a:p>
        </p:txBody>
      </p:sp>
    </p:spTree>
    <p:extLst>
      <p:ext uri="{BB962C8B-B14F-4D97-AF65-F5344CB8AC3E}">
        <p14:creationId xmlns:p14="http://schemas.microsoft.com/office/powerpoint/2010/main" val="19165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705" y="0"/>
            <a:ext cx="12192000" cy="16093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It’s only true for my argument,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 not for yours!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31023"/>
            <a:ext cx="12124591" cy="4273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Donald Trump hates Russia.  Putin wrote about it in his book. 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Here is a book Trump wrote.  In the 5</a:t>
            </a:r>
            <a:r>
              <a:rPr lang="en-US" sz="2800" baseline="30000" dirty="0">
                <a:solidFill>
                  <a:srgbClr val="0070C0"/>
                </a:solidFill>
              </a:rPr>
              <a:t>th</a:t>
            </a:r>
            <a:r>
              <a:rPr lang="en-US" sz="2800" dirty="0">
                <a:solidFill>
                  <a:srgbClr val="0070C0"/>
                </a:solidFill>
              </a:rPr>
              <a:t> chapter he talks about how much he likes Russia.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Well, he was defiantly lying.   Politicians lie about everything.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Doesn’t than mean Putin was lying when he said that Trump hates Russia?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No.  Of course not!  Putin knows Trump very well. </a:t>
            </a:r>
          </a:p>
        </p:txBody>
      </p:sp>
    </p:spTree>
    <p:extLst>
      <p:ext uri="{BB962C8B-B14F-4D97-AF65-F5344CB8AC3E}">
        <p14:creationId xmlns:p14="http://schemas.microsoft.com/office/powerpoint/2010/main" val="18279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" y="0"/>
            <a:ext cx="11816862" cy="67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04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4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330"/>
            <a:ext cx="12192000" cy="110193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Taboo!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108"/>
          <a:stretch/>
        </p:blipFill>
        <p:spPr>
          <a:xfrm>
            <a:off x="8451397" y="4095320"/>
            <a:ext cx="3740603" cy="28099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98" y="4095321"/>
            <a:ext cx="3781099" cy="276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95321"/>
            <a:ext cx="4670298" cy="2809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298" y="1592262"/>
            <a:ext cx="3042467" cy="25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77" y="592428"/>
            <a:ext cx="8757634" cy="1125415"/>
          </a:xfrm>
        </p:spPr>
        <p:txBody>
          <a:bodyPr/>
          <a:lstStyle/>
          <a:p>
            <a:r>
              <a:rPr lang="en-US" altLang="zh-CN" dirty="0"/>
              <a:t>Remember your assignment: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77" y="2060620"/>
            <a:ext cx="10416071" cy="455998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When is your essay due?</a:t>
            </a:r>
          </a:p>
          <a:p>
            <a:r>
              <a:rPr lang="en-US" altLang="zh-CN" sz="3600" dirty="0"/>
              <a:t>How long should your essay be?</a:t>
            </a:r>
          </a:p>
          <a:p>
            <a:r>
              <a:rPr lang="en-US" altLang="zh-CN" sz="3600" dirty="0"/>
              <a:t>What </a:t>
            </a:r>
            <a:r>
              <a:rPr lang="cs-CZ" altLang="zh-CN" sz="3600" dirty="0"/>
              <a:t>do you have to </a:t>
            </a:r>
            <a:r>
              <a:rPr lang="en-US" altLang="zh-CN" sz="3600" dirty="0"/>
              <a:t>include?</a:t>
            </a:r>
          </a:p>
          <a:p>
            <a:r>
              <a:rPr lang="en-US" altLang="zh-CN" sz="3600" dirty="0"/>
              <a:t>How many sources do you need?</a:t>
            </a:r>
          </a:p>
          <a:p>
            <a:r>
              <a:rPr lang="en-US" altLang="zh-CN" sz="3600" dirty="0"/>
              <a:t>What will happen if you plagiarize?</a:t>
            </a:r>
          </a:p>
          <a:p>
            <a:r>
              <a:rPr lang="en-US" altLang="zh-CN" sz="3600" dirty="0"/>
              <a:t>Should you procrastinate?   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871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7" y="0"/>
            <a:ext cx="10058400" cy="1609344"/>
          </a:xfrm>
        </p:spPr>
        <p:txBody>
          <a:bodyPr/>
          <a:lstStyle/>
          <a:p>
            <a:r>
              <a:rPr lang="en-US" altLang="zh-CN" dirty="0"/>
              <a:t>Critical thinking…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7" y="1503485"/>
            <a:ext cx="11509131" cy="5240215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…. is not natural. </a:t>
            </a:r>
          </a:p>
          <a:p>
            <a:r>
              <a:rPr lang="en-US" altLang="zh-CN" sz="3200" dirty="0"/>
              <a:t>… is something we must LEARN how to do. 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is well thought out.</a:t>
            </a:r>
          </a:p>
          <a:p>
            <a:r>
              <a:rPr lang="en-US" altLang="zh-CN" sz="3200" dirty="0"/>
              <a:t>… does not allow for beliefs with out evidence.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analyzes/evaluates factual evidence.</a:t>
            </a:r>
          </a:p>
          <a:p>
            <a:r>
              <a:rPr lang="en-US" altLang="zh-CN" sz="3200" dirty="0"/>
              <a:t>… is logically reasoned (rational).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is skeptical.</a:t>
            </a:r>
          </a:p>
          <a:p>
            <a:r>
              <a:rPr lang="en-US" altLang="zh-CN" sz="3200" dirty="0"/>
              <a:t>… is unbiased.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is objective.</a:t>
            </a:r>
          </a:p>
          <a:p>
            <a:r>
              <a:rPr lang="en-US" altLang="zh-CN" sz="3200" dirty="0"/>
              <a:t>… liberates the mind to think independently.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enables you to identify faulty arguments.</a:t>
            </a:r>
          </a:p>
          <a:p>
            <a:r>
              <a:rPr lang="en-US" altLang="zh-CN" sz="3200" dirty="0"/>
              <a:t>… enables you to construct good arguments.</a:t>
            </a:r>
          </a:p>
          <a:p>
            <a:r>
              <a:rPr lang="en-US" altLang="zh-CN" sz="3200" dirty="0">
                <a:solidFill>
                  <a:srgbClr val="C00000"/>
                </a:solidFill>
              </a:rPr>
              <a:t>… enables you to identify the relevance and importance of ideas (old and new).</a:t>
            </a:r>
          </a:p>
          <a:p>
            <a:endParaRPr lang="en-US" altLang="zh-CN" sz="3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8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39" y="0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Examining a Judgment </a:t>
            </a:r>
            <a:br>
              <a:rPr lang="en-US" dirty="0"/>
            </a:br>
            <a:r>
              <a:rPr lang="en-US" sz="4000" dirty="0">
                <a:solidFill>
                  <a:srgbClr val="FF0000"/>
                </a:solidFill>
              </a:rPr>
              <a:t>(yours and others’)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1609344"/>
            <a:ext cx="10813774" cy="4984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Step 1:</a:t>
            </a:r>
          </a:p>
          <a:p>
            <a:pPr algn="ctr"/>
            <a:r>
              <a:rPr lang="en-US" sz="2400" dirty="0"/>
              <a:t>Identify the relevant judgment/</a:t>
            </a:r>
            <a:r>
              <a:rPr lang="en-US" sz="2400" b="1" dirty="0"/>
              <a:t>conclusion.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Step 2:</a:t>
            </a:r>
            <a:endParaRPr lang="en-US" sz="2400" dirty="0"/>
          </a:p>
          <a:p>
            <a:pPr algn="ctr"/>
            <a:r>
              <a:rPr lang="en-US" sz="2400" dirty="0"/>
              <a:t>Identify the</a:t>
            </a:r>
            <a:r>
              <a:rPr lang="en-US" sz="2400" b="1" dirty="0"/>
              <a:t> premises</a:t>
            </a:r>
            <a:r>
              <a:rPr lang="en-US" sz="2400" dirty="0"/>
              <a:t> the person used to draw his/her conclusion.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Step 3:</a:t>
            </a:r>
          </a:p>
          <a:p>
            <a:pPr algn="ctr"/>
            <a:r>
              <a:rPr lang="en-US" sz="2400" dirty="0"/>
              <a:t>Presume the premises to be true and determine whether or not the conclusion is </a:t>
            </a:r>
            <a:r>
              <a:rPr lang="en-US" sz="2400" b="1" dirty="0"/>
              <a:t>logical</a:t>
            </a:r>
            <a:r>
              <a:rPr lang="en-US" sz="2400" dirty="0"/>
              <a:t>.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Step 3:  </a:t>
            </a:r>
          </a:p>
          <a:p>
            <a:pPr algn="ctr"/>
            <a:r>
              <a:rPr lang="en-US" sz="2400" dirty="0"/>
              <a:t>If the conclusion is </a:t>
            </a:r>
            <a:r>
              <a:rPr lang="en-US" sz="2400" b="1" dirty="0"/>
              <a:t>illogical</a:t>
            </a:r>
            <a:r>
              <a:rPr lang="en-US" sz="2400" dirty="0"/>
              <a:t>, then the argument is faulty and should either be corrected or dismissed.  If the conclusion is logical.  We may now examine the premises to see if they are </a:t>
            </a:r>
            <a:r>
              <a:rPr lang="en-US" sz="2400" b="1" dirty="0"/>
              <a:t>legitimate</a:t>
            </a:r>
            <a:r>
              <a:rPr lang="en-US" sz="2400" dirty="0"/>
              <a:t>.  If we find problems with the premise, then there must also be a problem with the conclusion.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55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Draw logical conclusions,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Then question the premises: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8908"/>
            <a:ext cx="12192000" cy="179665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Premise:</a:t>
            </a:r>
            <a:r>
              <a:rPr lang="en-US" sz="2800" dirty="0"/>
              <a:t> All people who workout every day have good bodies. </a:t>
            </a:r>
          </a:p>
          <a:p>
            <a:pPr algn="ctr"/>
            <a:r>
              <a:rPr lang="en-US" sz="2800" b="1" dirty="0"/>
              <a:t>Premise: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Jessica works out every day.  </a:t>
            </a:r>
          </a:p>
          <a:p>
            <a:pPr algn="ctr"/>
            <a:r>
              <a:rPr lang="en-US" sz="2800" b="1" dirty="0"/>
              <a:t>Premise: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Justin has a good body.</a:t>
            </a:r>
          </a:p>
        </p:txBody>
      </p:sp>
      <p:sp>
        <p:nvSpPr>
          <p:cNvPr id="4" name="Oval 3"/>
          <p:cNvSpPr/>
          <p:nvPr/>
        </p:nvSpPr>
        <p:spPr>
          <a:xfrm>
            <a:off x="5132073" y="3295808"/>
            <a:ext cx="3736856" cy="3438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34408" y="3295809"/>
            <a:ext cx="3814196" cy="34389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1608" y="4271750"/>
            <a:ext cx="123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People who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work out everyday.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8605" y="4023537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People with good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bodies.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73" y="5534561"/>
            <a:ext cx="12232837" cy="132343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Therefore: Jessica has a good body</a:t>
            </a:r>
          </a:p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And:</a:t>
            </a: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Justin may or may not work out at all. </a:t>
            </a:r>
          </a:p>
        </p:txBody>
      </p:sp>
    </p:spTree>
    <p:extLst>
      <p:ext uri="{BB962C8B-B14F-4D97-AF65-F5344CB8AC3E}">
        <p14:creationId xmlns:p14="http://schemas.microsoft.com/office/powerpoint/2010/main" val="31355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746"/>
            <a:ext cx="10058400" cy="12842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Correcting the argument: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3388"/>
            <a:ext cx="12192000" cy="132415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800" u="sng" dirty="0"/>
              <a:t>Most</a:t>
            </a:r>
            <a:r>
              <a:rPr lang="en-US" sz="2800" dirty="0"/>
              <a:t> people who workout </a:t>
            </a:r>
            <a:r>
              <a:rPr lang="en-US" sz="2800" u="sng" dirty="0"/>
              <a:t>efficiently</a:t>
            </a:r>
            <a:r>
              <a:rPr lang="en-US" sz="2800" dirty="0"/>
              <a:t> every day have good bodies.</a:t>
            </a:r>
          </a:p>
          <a:p>
            <a:pPr algn="ctr"/>
            <a:r>
              <a:rPr lang="en-US" sz="2800" dirty="0"/>
              <a:t>If someone has a good body, it is </a:t>
            </a:r>
            <a:r>
              <a:rPr lang="en-US" sz="2800" u="sng" dirty="0"/>
              <a:t>reasonable to believe</a:t>
            </a:r>
            <a:r>
              <a:rPr lang="en-US" sz="2800" dirty="0"/>
              <a:t> that they workout.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According to Mrs. Smith (Jessica’s fitness instructor), Jessica works out efficiently every day. 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The attached picture of Justin (taken last week) demonstrates that Justin has a good body. </a:t>
            </a:r>
          </a:p>
        </p:txBody>
      </p:sp>
      <p:sp>
        <p:nvSpPr>
          <p:cNvPr id="4" name="Oval 3"/>
          <p:cNvSpPr/>
          <p:nvPr/>
        </p:nvSpPr>
        <p:spPr>
          <a:xfrm>
            <a:off x="5431921" y="3655890"/>
            <a:ext cx="3268292" cy="3438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2479" y="3656887"/>
            <a:ext cx="3268292" cy="34389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9437" y="430753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People who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Work out everyday.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8918" y="4302104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People with good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bodies.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611231"/>
            <a:ext cx="12192000" cy="224676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Therefore:  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If we are to trust that Mrs. Smith is telling us the truth, then Jessica </a:t>
            </a:r>
            <a:r>
              <a:rPr lang="en-US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probably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has a good body.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And: </a:t>
            </a:r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If we are to trust that this is a picture of Justin which was </a:t>
            </a:r>
            <a:r>
              <a:rPr lang="en-US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tak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</a:t>
            </a:r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last week,</a:t>
            </a:r>
          </a:p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 is reasonable to believe that he may work out regularly</a:t>
            </a:r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64949" cy="22435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843469"/>
            <a:ext cx="176494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Mrs. Smith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949" y="32412"/>
            <a:ext cx="2011052" cy="20226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09516" y="1585590"/>
            <a:ext cx="1582484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Justin</a:t>
            </a:r>
          </a:p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last week</a:t>
            </a:r>
            <a:endParaRPr lang="en-US" altLang="zh-C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8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/>
      <p:bldP spid="8" grpId="0"/>
      <p:bldP spid="5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646"/>
            <a:ext cx="12192000" cy="5433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Since red wine contains iron, </a:t>
            </a:r>
          </a:p>
          <a:p>
            <a:pPr marL="0" indent="0" algn="ctr">
              <a:buNone/>
            </a:pPr>
            <a:r>
              <a:rPr lang="en-US" sz="3600" b="1" dirty="0"/>
              <a:t>a glass of red wine everyday is good for you.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First premise: </a:t>
            </a:r>
            <a:r>
              <a:rPr lang="en-US" dirty="0"/>
              <a:t>Red wine contains iron.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Second premise: </a:t>
            </a:r>
            <a:r>
              <a:rPr lang="en-US" dirty="0"/>
              <a:t>Iron is good for you.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Conclusion: </a:t>
            </a:r>
            <a:r>
              <a:rPr lang="en-US" dirty="0"/>
              <a:t>Red wine is good for you.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Step one:  </a:t>
            </a:r>
            <a:r>
              <a:rPr lang="en-US" dirty="0"/>
              <a:t>Identify the conclusion.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Step two:  </a:t>
            </a:r>
            <a:r>
              <a:rPr lang="en-US" dirty="0"/>
              <a:t>premises and consider them true (even if you know they aren’t).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Step three: </a:t>
            </a:r>
            <a:r>
              <a:rPr lang="en-US" dirty="0"/>
              <a:t>determine w</a:t>
            </a:r>
            <a:r>
              <a:rPr lang="cs-CZ" dirty="0"/>
              <a:t>he</a:t>
            </a:r>
            <a:r>
              <a:rPr lang="en-US" dirty="0" err="1"/>
              <a:t>ther</a:t>
            </a:r>
            <a:r>
              <a:rPr lang="en-US" dirty="0"/>
              <a:t> the conclusion is logical or illogical.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</a:rPr>
              <a:t>Step four: </a:t>
            </a:r>
            <a:r>
              <a:rPr lang="en-US" sz="2400" dirty="0"/>
              <a:t>The conclusion is logical.</a:t>
            </a:r>
          </a:p>
          <a:p>
            <a:pPr marL="0" indent="0" algn="ctr">
              <a:buNone/>
            </a:pPr>
            <a:r>
              <a:rPr lang="en-US" sz="2400" dirty="0"/>
              <a:t>Now let’s examine the validity of the premises. </a:t>
            </a:r>
            <a:r>
              <a:rPr lang="en-US" sz="2400" dirty="0">
                <a:solidFill>
                  <a:srgbClr val="FF0000"/>
                </a:solidFill>
              </a:rPr>
              <a:t>HOW??? 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84765" cy="179363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All pilots have fast reflexes.  So, I think </a:t>
            </a:r>
            <a:r>
              <a:rPr lang="cs-CZ" sz="3200" dirty="0"/>
              <a:t>Jackie Chan </a:t>
            </a:r>
            <a:r>
              <a:rPr lang="en-US" sz="3200" dirty="0"/>
              <a:t>will make a good pilot because he has fast reflexes.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1855304"/>
            <a:ext cx="11878407" cy="48370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2600" dirty="0"/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Premise</a:t>
            </a:r>
            <a:r>
              <a:rPr lang="en-US" sz="2600" dirty="0"/>
              <a:t>: All pilots have fast reflexes. 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Premise</a:t>
            </a:r>
            <a:r>
              <a:rPr lang="en-US" sz="2600" dirty="0"/>
              <a:t>:  </a:t>
            </a:r>
            <a:r>
              <a:rPr lang="cs-CZ" sz="2600" dirty="0"/>
              <a:t>Jackie Chan </a:t>
            </a:r>
            <a:r>
              <a:rPr lang="en-US" sz="2600" dirty="0"/>
              <a:t>has fast reflexes. 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Conclusion</a:t>
            </a:r>
            <a:r>
              <a:rPr lang="en-US" sz="2600" dirty="0"/>
              <a:t>:  Therefore </a:t>
            </a:r>
            <a:r>
              <a:rPr lang="cs-CZ" sz="2600" dirty="0"/>
              <a:t>Jackie Chan </a:t>
            </a:r>
            <a:r>
              <a:rPr lang="en-US" sz="2600" dirty="0"/>
              <a:t>will make a good pilot. </a:t>
            </a:r>
          </a:p>
          <a:p>
            <a:pPr marL="0" indent="0" algn="ctr">
              <a:buNone/>
            </a:pPr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3800" dirty="0">
                <a:solidFill>
                  <a:srgbClr val="00B050"/>
                </a:solidFill>
              </a:rPr>
              <a:t>The conclusion is illogical!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Change the premises to make the conclusion logical.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All people with fast reflexes make good pilots.  </a:t>
            </a:r>
          </a:p>
          <a:p>
            <a:pPr algn="ctr"/>
            <a:r>
              <a:rPr lang="cs-CZ" sz="2600" dirty="0">
                <a:solidFill>
                  <a:srgbClr val="0070C0"/>
                </a:solidFill>
              </a:rPr>
              <a:t>Jackie Chan </a:t>
            </a:r>
            <a:r>
              <a:rPr lang="en-US" sz="2600" dirty="0">
                <a:solidFill>
                  <a:srgbClr val="0070C0"/>
                </a:solidFill>
              </a:rPr>
              <a:t>has fast reflexes.  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Therefore </a:t>
            </a:r>
            <a:r>
              <a:rPr lang="cs-CZ" sz="2600" dirty="0">
                <a:solidFill>
                  <a:srgbClr val="C00000"/>
                </a:solidFill>
              </a:rPr>
              <a:t>Jackie Chan </a:t>
            </a:r>
            <a:r>
              <a:rPr lang="en-US" sz="2600" dirty="0">
                <a:solidFill>
                  <a:srgbClr val="C00000"/>
                </a:solidFill>
              </a:rPr>
              <a:t>will make a good pilot. 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5760</TotalTime>
  <Words>1660</Words>
  <Application>Microsoft Office PowerPoint</Application>
  <PresentationFormat>Widescreen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宋体</vt:lpstr>
      <vt:lpstr>幼圆</vt:lpstr>
      <vt:lpstr>Bookman Old Style</vt:lpstr>
      <vt:lpstr>Century Gothic</vt:lpstr>
      <vt:lpstr>Wingdings</vt:lpstr>
      <vt:lpstr>Wood Type</vt:lpstr>
      <vt:lpstr>Some more Critical Thinking</vt:lpstr>
      <vt:lpstr>Warm-up Discussions</vt:lpstr>
      <vt:lpstr>Remember your assignment:</vt:lpstr>
      <vt:lpstr>Critical thinking… </vt:lpstr>
      <vt:lpstr>Examining a Judgment  (yours and others’)</vt:lpstr>
      <vt:lpstr>Draw logical conclusions, Then question the premises:</vt:lpstr>
      <vt:lpstr>Correcting the argument: </vt:lpstr>
      <vt:lpstr>PowerPoint Presentation</vt:lpstr>
      <vt:lpstr>All pilots have fast reflexes.  So, I think Jackie Chan will make a good pilot because he has fast reflexes. </vt:lpstr>
      <vt:lpstr>A well-known expert said that the world climate was changing, so it must be true. </vt:lpstr>
      <vt:lpstr>HOW NOT TO ARGUE:</vt:lpstr>
      <vt:lpstr>Going around in Circles</vt:lpstr>
      <vt:lpstr>Personal Attacks</vt:lpstr>
      <vt:lpstr>Everything is Black &amp; White!</vt:lpstr>
      <vt:lpstr>Trusting Authority</vt:lpstr>
      <vt:lpstr>Misrepresenting the Opposition</vt:lpstr>
      <vt:lpstr>Can’t disprove it? Must be valid!</vt:lpstr>
      <vt:lpstr>Guilt by Association</vt:lpstr>
      <vt:lpstr>Arguing from ignorance </vt:lpstr>
      <vt:lpstr>Must be somewhere in the middle</vt:lpstr>
      <vt:lpstr>Thinking a conclusion must be wrong because the argument for it is bad.</vt:lpstr>
      <vt:lpstr>Distraction </vt:lpstr>
      <vt:lpstr>PowerPoint Presentation</vt:lpstr>
      <vt:lpstr>It’s only true for my argument,  not for yours! </vt:lpstr>
      <vt:lpstr>PowerPoint Presentation</vt:lpstr>
      <vt:lpstr>PowerPoint Presentation</vt:lpstr>
      <vt:lpstr>Taboo!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     English</dc:title>
  <dc:creator>Patrick Wark</dc:creator>
  <cp:lastModifiedBy>Olga</cp:lastModifiedBy>
  <cp:revision>190</cp:revision>
  <dcterms:created xsi:type="dcterms:W3CDTF">2016-03-08T09:52:58Z</dcterms:created>
  <dcterms:modified xsi:type="dcterms:W3CDTF">2017-05-13T07:45:11Z</dcterms:modified>
</cp:coreProperties>
</file>