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Logical Fallacies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exam practice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6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Identify the type of fallacy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The FBI </a:t>
            </a:r>
            <a:r>
              <a:rPr lang="en-GB" dirty="0" smtClean="0"/>
              <a:t>got hold of </a:t>
            </a:r>
            <a:r>
              <a:rPr lang="cs-CZ" dirty="0" smtClean="0"/>
              <a:t>a terrorist</a:t>
            </a:r>
            <a:r>
              <a:rPr lang="en-GB" dirty="0" smtClean="0"/>
              <a:t>’s phone and asked Apple to unlock it. However, Apple said they cannot do that. </a:t>
            </a:r>
            <a:r>
              <a:rPr lang="en-GB" u="sng" dirty="0" smtClean="0"/>
              <a:t>That means that Apple is supporting terrorists!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force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popularity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straw man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red herring</a:t>
            </a:r>
          </a:p>
        </p:txBody>
      </p:sp>
    </p:spTree>
    <p:extLst>
      <p:ext uri="{BB962C8B-B14F-4D97-AF65-F5344CB8AC3E}">
        <p14:creationId xmlns:p14="http://schemas.microsoft.com/office/powerpoint/2010/main" val="67550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Identify the type of fallacy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The FBI </a:t>
            </a:r>
            <a:r>
              <a:rPr lang="en-GB" dirty="0" smtClean="0"/>
              <a:t>got hold of </a:t>
            </a:r>
            <a:r>
              <a:rPr lang="cs-CZ" dirty="0" smtClean="0"/>
              <a:t>a terrorist</a:t>
            </a:r>
            <a:r>
              <a:rPr lang="en-GB" dirty="0" smtClean="0"/>
              <a:t>’s phone and asked Apple to unlock it. However, Apple said: “We cannot unlock the phone. </a:t>
            </a:r>
            <a:r>
              <a:rPr lang="en-GB" u="sng" dirty="0" smtClean="0"/>
              <a:t>Anyway, the FBI is able of tapping communications already, so they don’t need us</a:t>
            </a:r>
            <a:r>
              <a:rPr lang="en-GB" dirty="0" smtClean="0"/>
              <a:t>.”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look who’s talking (ad hominem)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popularity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begging the question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red herring</a:t>
            </a:r>
          </a:p>
        </p:txBody>
      </p:sp>
    </p:spTree>
    <p:extLst>
      <p:ext uri="{BB962C8B-B14F-4D97-AF65-F5344CB8AC3E}">
        <p14:creationId xmlns:p14="http://schemas.microsoft.com/office/powerpoint/2010/main" val="418436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Identify the type of fallacy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student talking to his classmate: “So you’re telling me that I should start revising for our mid-term exam? </a:t>
            </a:r>
            <a:r>
              <a:rPr lang="en-GB" u="sng" dirty="0" smtClean="0"/>
              <a:t>Well, perhaps you could finally stop playing video games and start doing the same</a:t>
            </a:r>
            <a:r>
              <a:rPr lang="en-GB" dirty="0" smtClean="0"/>
              <a:t>!”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ignorance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look who’s talking (ad hominem)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straw man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equivocation</a:t>
            </a:r>
          </a:p>
        </p:txBody>
      </p:sp>
    </p:spTree>
    <p:extLst>
      <p:ext uri="{BB962C8B-B14F-4D97-AF65-F5344CB8AC3E}">
        <p14:creationId xmlns:p14="http://schemas.microsoft.com/office/powerpoint/2010/main" val="362690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Identify the type of fallacy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“I know that scientists and teachers say that spending endless hours on social media is a waste of time, </a:t>
            </a:r>
            <a:r>
              <a:rPr lang="en-GB" u="sng" dirty="0" smtClean="0"/>
              <a:t>but all teenagers love it, so it must be good</a:t>
            </a:r>
            <a:r>
              <a:rPr lang="en-GB" dirty="0" smtClean="0"/>
              <a:t>!”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pity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post hoc (false cause)</a:t>
            </a:r>
            <a:endParaRPr lang="en-GB" dirty="0"/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hasty generalisation</a:t>
            </a:r>
            <a:endParaRPr lang="en-GB" dirty="0"/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appeal to popularity</a:t>
            </a:r>
          </a:p>
        </p:txBody>
      </p:sp>
    </p:spTree>
    <p:extLst>
      <p:ext uri="{BB962C8B-B14F-4D97-AF65-F5344CB8AC3E}">
        <p14:creationId xmlns:p14="http://schemas.microsoft.com/office/powerpoint/2010/main" val="370251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65125"/>
            <a:ext cx="106934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2) </a:t>
            </a:r>
            <a:r>
              <a:rPr lang="cs-CZ" dirty="0" smtClean="0"/>
              <a:t>How would you define these fallacies?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example: HASTY GENERALISATION = </a:t>
            </a:r>
            <a:r>
              <a:rPr lang="en-US" dirty="0"/>
              <a:t>m</a:t>
            </a:r>
            <a:r>
              <a:rPr lang="en-US" dirty="0" smtClean="0"/>
              <a:t>aking </a:t>
            </a:r>
            <a:r>
              <a:rPr lang="en-US" dirty="0"/>
              <a:t>assumptions about a whole group or </a:t>
            </a:r>
            <a:r>
              <a:rPr lang="en-US" dirty="0" smtClean="0"/>
              <a:t>based </a:t>
            </a:r>
            <a:r>
              <a:rPr lang="en-US" dirty="0"/>
              <a:t>on a sample that is </a:t>
            </a:r>
            <a:r>
              <a:rPr lang="en-US" dirty="0" smtClean="0"/>
              <a:t>not big enough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ad </a:t>
            </a:r>
            <a:r>
              <a:rPr lang="cs-CZ" dirty="0" smtClean="0"/>
              <a:t>hominem</a:t>
            </a:r>
            <a:r>
              <a:rPr lang="en-GB" dirty="0" smtClean="0"/>
              <a:t> (look who’s talking)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equivocation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slippery slope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straw ma</a:t>
            </a:r>
            <a:r>
              <a:rPr lang="en-GB" dirty="0" smtClean="0"/>
              <a:t>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red </a:t>
            </a:r>
            <a:r>
              <a:rPr lang="cs-CZ" dirty="0"/>
              <a:t>herring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00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Justification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Linda is getting married for the second time. Anna is getting married for the first time. Statistically, second and third marriages are more likely to fail than first marriages.</a:t>
            </a:r>
          </a:p>
          <a:p>
            <a:endParaRPr lang="en-GB" dirty="0" smtClean="0"/>
          </a:p>
          <a:p>
            <a:r>
              <a:rPr lang="en-GB" dirty="0" smtClean="0"/>
              <a:t>Conclusion: </a:t>
            </a:r>
            <a:r>
              <a:rPr lang="en-GB" b="1" dirty="0" smtClean="0"/>
              <a:t>Linda’s marriage is more likely to fail than Anna’s marriage.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Conclusion follows premise.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Conclusion does not follow.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 smtClean="0"/>
          </a:p>
          <a:p>
            <a:r>
              <a:rPr lang="en-GB" dirty="0" smtClean="0"/>
              <a:t>Justify your answer.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49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Justification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Bob is trying to increase his writing speed, and starts typing all of his essays and homework on a computer. In doing so, he manages to cut his writing time by 30%.</a:t>
            </a:r>
          </a:p>
          <a:p>
            <a:endParaRPr lang="en-GB" dirty="0" smtClean="0"/>
          </a:p>
          <a:p>
            <a:r>
              <a:rPr lang="en-GB" dirty="0" smtClean="0"/>
              <a:t>Conclusion: </a:t>
            </a:r>
            <a:r>
              <a:rPr lang="en-GB" b="1" dirty="0" smtClean="0"/>
              <a:t>Typing on a computer is ALWAYS faster than writing in hand.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Conclusion follows.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Conclusion does not follow.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 smtClean="0"/>
          </a:p>
          <a:p>
            <a:r>
              <a:rPr lang="en-GB" dirty="0" smtClean="0"/>
              <a:t>Justify your answer.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94163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40</TotalTime>
  <Words>405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Logical Fallacies</vt:lpstr>
      <vt:lpstr>1) Identify the type of fallacy</vt:lpstr>
      <vt:lpstr>1) Identify the type of fallacy</vt:lpstr>
      <vt:lpstr>1) Identify the type of fallacy</vt:lpstr>
      <vt:lpstr>1) Identify the type of fallacy</vt:lpstr>
      <vt:lpstr>2) How would you define these fallacies?</vt:lpstr>
      <vt:lpstr>3) Justification</vt:lpstr>
      <vt:lpstr>3) Justification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Fallacies</dc:title>
  <dc:creator>Olga</dc:creator>
  <cp:lastModifiedBy>Olga</cp:lastModifiedBy>
  <cp:revision>6</cp:revision>
  <dcterms:created xsi:type="dcterms:W3CDTF">2017-04-04T04:51:12Z</dcterms:created>
  <dcterms:modified xsi:type="dcterms:W3CDTF">2017-04-04T05:32:01Z</dcterms:modified>
</cp:coreProperties>
</file>