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sldIdLst>
    <p:sldId id="256" r:id="rId2"/>
    <p:sldId id="264" r:id="rId3"/>
    <p:sldId id="284" r:id="rId4"/>
    <p:sldId id="285" r:id="rId5"/>
    <p:sldId id="286" r:id="rId6"/>
    <p:sldId id="277" r:id="rId7"/>
    <p:sldId id="278" r:id="rId8"/>
    <p:sldId id="326" r:id="rId9"/>
    <p:sldId id="283" r:id="rId10"/>
    <p:sldId id="279" r:id="rId11"/>
    <p:sldId id="280" r:id="rId12"/>
    <p:sldId id="281" r:id="rId13"/>
    <p:sldId id="282" r:id="rId14"/>
    <p:sldId id="327" r:id="rId15"/>
    <p:sldId id="258" r:id="rId16"/>
    <p:sldId id="276" r:id="rId17"/>
    <p:sldId id="259" r:id="rId18"/>
    <p:sldId id="260" r:id="rId19"/>
    <p:sldId id="261" r:id="rId20"/>
    <p:sldId id="271" r:id="rId21"/>
    <p:sldId id="273" r:id="rId22"/>
    <p:sldId id="262" r:id="rId23"/>
    <p:sldId id="272" r:id="rId24"/>
    <p:sldId id="274" r:id="rId25"/>
    <p:sldId id="263" r:id="rId26"/>
    <p:sldId id="265" r:id="rId27"/>
    <p:sldId id="266" r:id="rId28"/>
    <p:sldId id="275" r:id="rId29"/>
    <p:sldId id="267" r:id="rId30"/>
    <p:sldId id="268" r:id="rId31"/>
    <p:sldId id="269" r:id="rId32"/>
    <p:sldId id="270" r:id="rId33"/>
    <p:sldId id="314" r:id="rId34"/>
    <p:sldId id="315" r:id="rId35"/>
    <p:sldId id="316" r:id="rId36"/>
    <p:sldId id="317" r:id="rId37"/>
    <p:sldId id="328" r:id="rId38"/>
    <p:sldId id="329" r:id="rId39"/>
    <p:sldId id="330" r:id="rId40"/>
    <p:sldId id="331" r:id="rId41"/>
    <p:sldId id="335" r:id="rId42"/>
    <p:sldId id="318" r:id="rId43"/>
    <p:sldId id="319" r:id="rId44"/>
    <p:sldId id="332" r:id="rId45"/>
    <p:sldId id="334" r:id="rId46"/>
    <p:sldId id="333" r:id="rId47"/>
    <p:sldId id="320" r:id="rId48"/>
    <p:sldId id="321" r:id="rId49"/>
    <p:sldId id="322" r:id="rId50"/>
    <p:sldId id="323" r:id="rId51"/>
    <p:sldId id="324" r:id="rId52"/>
    <p:sldId id="325" r:id="rId53"/>
    <p:sldId id="287" r:id="rId54"/>
    <p:sldId id="288" r:id="rId55"/>
    <p:sldId id="289" r:id="rId56"/>
    <p:sldId id="290" r:id="rId57"/>
    <p:sldId id="291" r:id="rId58"/>
    <p:sldId id="292" r:id="rId59"/>
    <p:sldId id="293" r:id="rId60"/>
    <p:sldId id="294" r:id="rId61"/>
    <p:sldId id="295" r:id="rId62"/>
    <p:sldId id="296" r:id="rId63"/>
    <p:sldId id="297" r:id="rId64"/>
    <p:sldId id="298" r:id="rId65"/>
    <p:sldId id="299" r:id="rId66"/>
    <p:sldId id="300" r:id="rId67"/>
    <p:sldId id="301" r:id="rId68"/>
    <p:sldId id="302" r:id="rId69"/>
    <p:sldId id="303" r:id="rId70"/>
    <p:sldId id="305" r:id="rId71"/>
    <p:sldId id="306" r:id="rId72"/>
    <p:sldId id="307" r:id="rId73"/>
    <p:sldId id="308" r:id="rId74"/>
    <p:sldId id="309" r:id="rId75"/>
    <p:sldId id="310" r:id="rId76"/>
    <p:sldId id="311" r:id="rId77"/>
    <p:sldId id="312" r:id="rId78"/>
    <p:sldId id="313"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7086" autoAdjust="0"/>
  </p:normalViewPr>
  <p:slideViewPr>
    <p:cSldViewPr snapToObjects="1">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542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410122-2AF6-4537-B900-9F44ED8BE18E}" type="doc">
      <dgm:prSet loTypeId="urn:microsoft.com/office/officeart/2005/8/layout/vList2" loCatId="list" qsTypeId="urn:microsoft.com/office/officeart/2005/8/quickstyle/simple1" qsCatId="simple" csTypeId="urn:microsoft.com/office/officeart/2005/8/colors/colorful1#1" csCatId="colorful"/>
      <dgm:spPr/>
      <dgm:t>
        <a:bodyPr/>
        <a:lstStyle/>
        <a:p>
          <a:endParaRPr lang="en-US"/>
        </a:p>
      </dgm:t>
    </dgm:pt>
    <dgm:pt modelId="{204E3BBF-AFCF-4A93-BF4C-3E66FBCBF089}">
      <dgm:prSet custT="1"/>
      <dgm:spPr/>
      <dgm:t>
        <a:bodyPr/>
        <a:lstStyle/>
        <a:p>
          <a:pPr rtl="0"/>
          <a:r>
            <a:rPr lang="en-US" sz="3200" b="1" smtClean="0"/>
            <a:t>FACT OR OPINION</a:t>
          </a:r>
          <a:endParaRPr lang="en-US" sz="3200"/>
        </a:p>
      </dgm:t>
    </dgm:pt>
    <dgm:pt modelId="{CE52031F-D14F-4540-AD99-35F13E2611CB}" type="parTrans" cxnId="{B9A6EC95-F16D-41D2-BAC2-A966B7D795A7}">
      <dgm:prSet/>
      <dgm:spPr/>
      <dgm:t>
        <a:bodyPr/>
        <a:lstStyle/>
        <a:p>
          <a:endParaRPr lang="en-US"/>
        </a:p>
      </dgm:t>
    </dgm:pt>
    <dgm:pt modelId="{AE28F015-197A-43CA-9791-8E0C6A07DE36}" type="sibTrans" cxnId="{B9A6EC95-F16D-41D2-BAC2-A966B7D795A7}">
      <dgm:prSet/>
      <dgm:spPr/>
      <dgm:t>
        <a:bodyPr/>
        <a:lstStyle/>
        <a:p>
          <a:endParaRPr lang="en-US"/>
        </a:p>
      </dgm:t>
    </dgm:pt>
    <dgm:pt modelId="{869DA2ED-AD70-4B7F-8446-CCE7F74F384A}">
      <dgm:prSet/>
      <dgm:spPr/>
      <dgm:t>
        <a:bodyPr/>
        <a:lstStyle/>
        <a:p>
          <a:pPr rtl="0"/>
          <a:r>
            <a:rPr lang="en-US" b="1" smtClean="0"/>
            <a:t>BIAS</a:t>
          </a:r>
          <a:endParaRPr lang="en-US"/>
        </a:p>
      </dgm:t>
    </dgm:pt>
    <dgm:pt modelId="{403CDF8C-E0D6-4289-B7B6-F27CE8BBE611}" type="parTrans" cxnId="{9C0F5C51-8417-4A75-8559-753018142B79}">
      <dgm:prSet/>
      <dgm:spPr/>
      <dgm:t>
        <a:bodyPr/>
        <a:lstStyle/>
        <a:p>
          <a:endParaRPr lang="en-US"/>
        </a:p>
      </dgm:t>
    </dgm:pt>
    <dgm:pt modelId="{4F1606C8-95EA-410E-8ECC-CD181273BF24}" type="sibTrans" cxnId="{9C0F5C51-8417-4A75-8559-753018142B79}">
      <dgm:prSet/>
      <dgm:spPr/>
      <dgm:t>
        <a:bodyPr/>
        <a:lstStyle/>
        <a:p>
          <a:endParaRPr lang="en-US"/>
        </a:p>
      </dgm:t>
    </dgm:pt>
    <dgm:pt modelId="{67AB563D-9B9E-46FA-835B-E0FA4086E057}">
      <dgm:prSet/>
      <dgm:spPr/>
      <dgm:t>
        <a:bodyPr/>
        <a:lstStyle/>
        <a:p>
          <a:pPr rtl="0"/>
          <a:r>
            <a:rPr lang="en-US" b="1" smtClean="0"/>
            <a:t>VALIDITY OF INFORMATION</a:t>
          </a:r>
          <a:endParaRPr lang="en-US"/>
        </a:p>
      </dgm:t>
    </dgm:pt>
    <dgm:pt modelId="{8E69E877-5378-46A8-B5BF-8C1950F02907}" type="parTrans" cxnId="{A12120D8-6E1E-4416-B940-98427100A444}">
      <dgm:prSet/>
      <dgm:spPr/>
      <dgm:t>
        <a:bodyPr/>
        <a:lstStyle/>
        <a:p>
          <a:endParaRPr lang="en-US"/>
        </a:p>
      </dgm:t>
    </dgm:pt>
    <dgm:pt modelId="{EBC5FAAB-5EF3-43F9-A0A8-C38D5E695788}" type="sibTrans" cxnId="{A12120D8-6E1E-4416-B940-98427100A444}">
      <dgm:prSet/>
      <dgm:spPr/>
      <dgm:t>
        <a:bodyPr/>
        <a:lstStyle/>
        <a:p>
          <a:endParaRPr lang="en-US"/>
        </a:p>
      </dgm:t>
    </dgm:pt>
    <dgm:pt modelId="{E3DAD8E2-215B-4C50-89AA-0CAE597E83D3}">
      <dgm:prSet/>
      <dgm:spPr/>
      <dgm:t>
        <a:bodyPr/>
        <a:lstStyle/>
        <a:p>
          <a:pPr rtl="0"/>
          <a:r>
            <a:rPr lang="en-US" b="1" smtClean="0"/>
            <a:t>ACCURACY</a:t>
          </a:r>
          <a:endParaRPr lang="en-US"/>
        </a:p>
      </dgm:t>
    </dgm:pt>
    <dgm:pt modelId="{9905A9D3-77F6-4B95-B66D-0E9F5035C667}" type="parTrans" cxnId="{FAA7658B-7E92-4091-AC9E-FC2FA13D939E}">
      <dgm:prSet/>
      <dgm:spPr/>
      <dgm:t>
        <a:bodyPr/>
        <a:lstStyle/>
        <a:p>
          <a:endParaRPr lang="en-US"/>
        </a:p>
      </dgm:t>
    </dgm:pt>
    <dgm:pt modelId="{44E1962A-3A4B-471C-9366-F908F038ACA2}" type="sibTrans" cxnId="{FAA7658B-7E92-4091-AC9E-FC2FA13D939E}">
      <dgm:prSet/>
      <dgm:spPr/>
      <dgm:t>
        <a:bodyPr/>
        <a:lstStyle/>
        <a:p>
          <a:endParaRPr lang="en-US"/>
        </a:p>
      </dgm:t>
    </dgm:pt>
    <dgm:pt modelId="{62503D68-8093-4D18-9699-0D26FBECDFB1}">
      <dgm:prSet/>
      <dgm:spPr/>
      <dgm:t>
        <a:bodyPr/>
        <a:lstStyle/>
        <a:p>
          <a:pPr rtl="0"/>
          <a:r>
            <a:rPr lang="en-US" b="1" smtClean="0"/>
            <a:t>HOW CURRENT THE MATERIAL IS ?</a:t>
          </a:r>
          <a:endParaRPr lang="en-US"/>
        </a:p>
      </dgm:t>
    </dgm:pt>
    <dgm:pt modelId="{4DEFCAAD-2F9F-43F1-AA31-65C4DAC6149F}" type="parTrans" cxnId="{58260600-282D-4207-BFE1-A841E79CE78B}">
      <dgm:prSet/>
      <dgm:spPr/>
      <dgm:t>
        <a:bodyPr/>
        <a:lstStyle/>
        <a:p>
          <a:endParaRPr lang="en-US"/>
        </a:p>
      </dgm:t>
    </dgm:pt>
    <dgm:pt modelId="{EA758BE1-0BB1-4D65-8CDA-689E051BDA9C}" type="sibTrans" cxnId="{58260600-282D-4207-BFE1-A841E79CE78B}">
      <dgm:prSet/>
      <dgm:spPr/>
      <dgm:t>
        <a:bodyPr/>
        <a:lstStyle/>
        <a:p>
          <a:endParaRPr lang="en-US"/>
        </a:p>
      </dgm:t>
    </dgm:pt>
    <dgm:pt modelId="{3311882C-7A63-4825-BDED-D7720C2EF464}">
      <dgm:prSet/>
      <dgm:spPr/>
      <dgm:t>
        <a:bodyPr/>
        <a:lstStyle/>
        <a:p>
          <a:pPr rtl="0"/>
          <a:r>
            <a:rPr lang="en-US" b="1" smtClean="0"/>
            <a:t>READABILITY OF INFORMATION or SUITABLE FOR THE AUDIENCE.</a:t>
          </a:r>
          <a:endParaRPr lang="en-US"/>
        </a:p>
      </dgm:t>
    </dgm:pt>
    <dgm:pt modelId="{F5FDE7DB-E71B-492D-9AE3-8C5FD05BD141}" type="parTrans" cxnId="{CA0F86A7-10FC-4997-BE06-DF03BF9BFCAD}">
      <dgm:prSet/>
      <dgm:spPr/>
      <dgm:t>
        <a:bodyPr/>
        <a:lstStyle/>
        <a:p>
          <a:endParaRPr lang="en-US"/>
        </a:p>
      </dgm:t>
    </dgm:pt>
    <dgm:pt modelId="{2AAA55AB-5547-4C6D-9FED-07D2C4517A37}" type="sibTrans" cxnId="{CA0F86A7-10FC-4997-BE06-DF03BF9BFCAD}">
      <dgm:prSet/>
      <dgm:spPr/>
      <dgm:t>
        <a:bodyPr/>
        <a:lstStyle/>
        <a:p>
          <a:endParaRPr lang="en-US"/>
        </a:p>
      </dgm:t>
    </dgm:pt>
    <dgm:pt modelId="{738D4693-1026-4713-A1DE-C40A93420E2B}" type="pres">
      <dgm:prSet presAssocID="{16410122-2AF6-4537-B900-9F44ED8BE18E}" presName="linear" presStyleCnt="0">
        <dgm:presLayoutVars>
          <dgm:animLvl val="lvl"/>
          <dgm:resizeHandles val="exact"/>
        </dgm:presLayoutVars>
      </dgm:prSet>
      <dgm:spPr/>
      <dgm:t>
        <a:bodyPr/>
        <a:lstStyle/>
        <a:p>
          <a:endParaRPr lang="en-US"/>
        </a:p>
      </dgm:t>
    </dgm:pt>
    <dgm:pt modelId="{1CA21E19-1CE6-4513-95EE-104FF4D56FAC}" type="pres">
      <dgm:prSet presAssocID="{204E3BBF-AFCF-4A93-BF4C-3E66FBCBF089}" presName="parentText" presStyleLbl="node1" presStyleIdx="0" presStyleCnt="6">
        <dgm:presLayoutVars>
          <dgm:chMax val="0"/>
          <dgm:bulletEnabled val="1"/>
        </dgm:presLayoutVars>
      </dgm:prSet>
      <dgm:spPr/>
      <dgm:t>
        <a:bodyPr/>
        <a:lstStyle/>
        <a:p>
          <a:endParaRPr lang="en-US"/>
        </a:p>
      </dgm:t>
    </dgm:pt>
    <dgm:pt modelId="{53FD0DE6-39B1-41E3-97A1-09BC415C721E}" type="pres">
      <dgm:prSet presAssocID="{AE28F015-197A-43CA-9791-8E0C6A07DE36}" presName="spacer" presStyleCnt="0"/>
      <dgm:spPr/>
    </dgm:pt>
    <dgm:pt modelId="{314D208F-9222-459A-9B1A-5EBCB86D7768}" type="pres">
      <dgm:prSet presAssocID="{869DA2ED-AD70-4B7F-8446-CCE7F74F384A}" presName="parentText" presStyleLbl="node1" presStyleIdx="1" presStyleCnt="6">
        <dgm:presLayoutVars>
          <dgm:chMax val="0"/>
          <dgm:bulletEnabled val="1"/>
        </dgm:presLayoutVars>
      </dgm:prSet>
      <dgm:spPr/>
      <dgm:t>
        <a:bodyPr/>
        <a:lstStyle/>
        <a:p>
          <a:endParaRPr lang="en-US"/>
        </a:p>
      </dgm:t>
    </dgm:pt>
    <dgm:pt modelId="{C2948904-7F0F-4D99-B852-3E8322358291}" type="pres">
      <dgm:prSet presAssocID="{4F1606C8-95EA-410E-8ECC-CD181273BF24}" presName="spacer" presStyleCnt="0"/>
      <dgm:spPr/>
    </dgm:pt>
    <dgm:pt modelId="{D0BF651D-8E19-441B-A633-B94D4CC54CBE}" type="pres">
      <dgm:prSet presAssocID="{67AB563D-9B9E-46FA-835B-E0FA4086E057}" presName="parentText" presStyleLbl="node1" presStyleIdx="2" presStyleCnt="6">
        <dgm:presLayoutVars>
          <dgm:chMax val="0"/>
          <dgm:bulletEnabled val="1"/>
        </dgm:presLayoutVars>
      </dgm:prSet>
      <dgm:spPr/>
      <dgm:t>
        <a:bodyPr/>
        <a:lstStyle/>
        <a:p>
          <a:endParaRPr lang="en-US"/>
        </a:p>
      </dgm:t>
    </dgm:pt>
    <dgm:pt modelId="{B161BFC3-2F9B-4415-8AFA-D3ACE613127F}" type="pres">
      <dgm:prSet presAssocID="{EBC5FAAB-5EF3-43F9-A0A8-C38D5E695788}" presName="spacer" presStyleCnt="0"/>
      <dgm:spPr/>
    </dgm:pt>
    <dgm:pt modelId="{08C54137-5F8C-4B7F-8F9E-F225608C1EB4}" type="pres">
      <dgm:prSet presAssocID="{E3DAD8E2-215B-4C50-89AA-0CAE597E83D3}" presName="parentText" presStyleLbl="node1" presStyleIdx="3" presStyleCnt="6">
        <dgm:presLayoutVars>
          <dgm:chMax val="0"/>
          <dgm:bulletEnabled val="1"/>
        </dgm:presLayoutVars>
      </dgm:prSet>
      <dgm:spPr/>
      <dgm:t>
        <a:bodyPr/>
        <a:lstStyle/>
        <a:p>
          <a:endParaRPr lang="en-US"/>
        </a:p>
      </dgm:t>
    </dgm:pt>
    <dgm:pt modelId="{1E7C1054-CC8B-43F5-ADDA-160733976CAF}" type="pres">
      <dgm:prSet presAssocID="{44E1962A-3A4B-471C-9366-F908F038ACA2}" presName="spacer" presStyleCnt="0"/>
      <dgm:spPr/>
    </dgm:pt>
    <dgm:pt modelId="{06C70C7B-72C0-4445-A536-853B359F8A42}" type="pres">
      <dgm:prSet presAssocID="{62503D68-8093-4D18-9699-0D26FBECDFB1}" presName="parentText" presStyleLbl="node1" presStyleIdx="4" presStyleCnt="6">
        <dgm:presLayoutVars>
          <dgm:chMax val="0"/>
          <dgm:bulletEnabled val="1"/>
        </dgm:presLayoutVars>
      </dgm:prSet>
      <dgm:spPr/>
      <dgm:t>
        <a:bodyPr/>
        <a:lstStyle/>
        <a:p>
          <a:endParaRPr lang="en-US"/>
        </a:p>
      </dgm:t>
    </dgm:pt>
    <dgm:pt modelId="{8ECB381A-33E4-426C-BD13-4EF3313770DC}" type="pres">
      <dgm:prSet presAssocID="{EA758BE1-0BB1-4D65-8CDA-689E051BDA9C}" presName="spacer" presStyleCnt="0"/>
      <dgm:spPr/>
    </dgm:pt>
    <dgm:pt modelId="{2A65981B-6C0E-4C16-A039-A057217B9131}" type="pres">
      <dgm:prSet presAssocID="{3311882C-7A63-4825-BDED-D7720C2EF464}" presName="parentText" presStyleLbl="node1" presStyleIdx="5" presStyleCnt="6">
        <dgm:presLayoutVars>
          <dgm:chMax val="0"/>
          <dgm:bulletEnabled val="1"/>
        </dgm:presLayoutVars>
      </dgm:prSet>
      <dgm:spPr/>
      <dgm:t>
        <a:bodyPr/>
        <a:lstStyle/>
        <a:p>
          <a:endParaRPr lang="en-US"/>
        </a:p>
      </dgm:t>
    </dgm:pt>
  </dgm:ptLst>
  <dgm:cxnLst>
    <dgm:cxn modelId="{82405849-65FF-954A-81D5-9C964C270139}" type="presOf" srcId="{E3DAD8E2-215B-4C50-89AA-0CAE597E83D3}" destId="{08C54137-5F8C-4B7F-8F9E-F225608C1EB4}" srcOrd="0" destOrd="0" presId="urn:microsoft.com/office/officeart/2005/8/layout/vList2"/>
    <dgm:cxn modelId="{CA0F86A7-10FC-4997-BE06-DF03BF9BFCAD}" srcId="{16410122-2AF6-4537-B900-9F44ED8BE18E}" destId="{3311882C-7A63-4825-BDED-D7720C2EF464}" srcOrd="5" destOrd="0" parTransId="{F5FDE7DB-E71B-492D-9AE3-8C5FD05BD141}" sibTransId="{2AAA55AB-5547-4C6D-9FED-07D2C4517A37}"/>
    <dgm:cxn modelId="{B9A6EC95-F16D-41D2-BAC2-A966B7D795A7}" srcId="{16410122-2AF6-4537-B900-9F44ED8BE18E}" destId="{204E3BBF-AFCF-4A93-BF4C-3E66FBCBF089}" srcOrd="0" destOrd="0" parTransId="{CE52031F-D14F-4540-AD99-35F13E2611CB}" sibTransId="{AE28F015-197A-43CA-9791-8E0C6A07DE36}"/>
    <dgm:cxn modelId="{8F150903-C518-A04A-A835-C3D509549CBB}" type="presOf" srcId="{204E3BBF-AFCF-4A93-BF4C-3E66FBCBF089}" destId="{1CA21E19-1CE6-4513-95EE-104FF4D56FAC}" srcOrd="0" destOrd="0" presId="urn:microsoft.com/office/officeart/2005/8/layout/vList2"/>
    <dgm:cxn modelId="{40376A63-4CB3-8A48-9900-B2B4AEEC2564}" type="presOf" srcId="{869DA2ED-AD70-4B7F-8446-CCE7F74F384A}" destId="{314D208F-9222-459A-9B1A-5EBCB86D7768}" srcOrd="0" destOrd="0" presId="urn:microsoft.com/office/officeart/2005/8/layout/vList2"/>
    <dgm:cxn modelId="{A12120D8-6E1E-4416-B940-98427100A444}" srcId="{16410122-2AF6-4537-B900-9F44ED8BE18E}" destId="{67AB563D-9B9E-46FA-835B-E0FA4086E057}" srcOrd="2" destOrd="0" parTransId="{8E69E877-5378-46A8-B5BF-8C1950F02907}" sibTransId="{EBC5FAAB-5EF3-43F9-A0A8-C38D5E695788}"/>
    <dgm:cxn modelId="{79CDA697-994D-0049-9961-9F5E776C369A}" type="presOf" srcId="{62503D68-8093-4D18-9699-0D26FBECDFB1}" destId="{06C70C7B-72C0-4445-A536-853B359F8A42}" srcOrd="0" destOrd="0" presId="urn:microsoft.com/office/officeart/2005/8/layout/vList2"/>
    <dgm:cxn modelId="{9CE3D3B8-C60E-F24F-A3F7-4657CE8B81D6}" type="presOf" srcId="{3311882C-7A63-4825-BDED-D7720C2EF464}" destId="{2A65981B-6C0E-4C16-A039-A057217B9131}" srcOrd="0" destOrd="0" presId="urn:microsoft.com/office/officeart/2005/8/layout/vList2"/>
    <dgm:cxn modelId="{58260600-282D-4207-BFE1-A841E79CE78B}" srcId="{16410122-2AF6-4537-B900-9F44ED8BE18E}" destId="{62503D68-8093-4D18-9699-0D26FBECDFB1}" srcOrd="4" destOrd="0" parTransId="{4DEFCAAD-2F9F-43F1-AA31-65C4DAC6149F}" sibTransId="{EA758BE1-0BB1-4D65-8CDA-689E051BDA9C}"/>
    <dgm:cxn modelId="{FD8E2DE7-38DD-9B4A-9511-D22911049856}" type="presOf" srcId="{16410122-2AF6-4537-B900-9F44ED8BE18E}" destId="{738D4693-1026-4713-A1DE-C40A93420E2B}" srcOrd="0" destOrd="0" presId="urn:microsoft.com/office/officeart/2005/8/layout/vList2"/>
    <dgm:cxn modelId="{5095CEC7-1FD6-5542-A156-EFFF7C0E9E2C}" type="presOf" srcId="{67AB563D-9B9E-46FA-835B-E0FA4086E057}" destId="{D0BF651D-8E19-441B-A633-B94D4CC54CBE}" srcOrd="0" destOrd="0" presId="urn:microsoft.com/office/officeart/2005/8/layout/vList2"/>
    <dgm:cxn modelId="{9C0F5C51-8417-4A75-8559-753018142B79}" srcId="{16410122-2AF6-4537-B900-9F44ED8BE18E}" destId="{869DA2ED-AD70-4B7F-8446-CCE7F74F384A}" srcOrd="1" destOrd="0" parTransId="{403CDF8C-E0D6-4289-B7B6-F27CE8BBE611}" sibTransId="{4F1606C8-95EA-410E-8ECC-CD181273BF24}"/>
    <dgm:cxn modelId="{FAA7658B-7E92-4091-AC9E-FC2FA13D939E}" srcId="{16410122-2AF6-4537-B900-9F44ED8BE18E}" destId="{E3DAD8E2-215B-4C50-89AA-0CAE597E83D3}" srcOrd="3" destOrd="0" parTransId="{9905A9D3-77F6-4B95-B66D-0E9F5035C667}" sibTransId="{44E1962A-3A4B-471C-9366-F908F038ACA2}"/>
    <dgm:cxn modelId="{13412CAF-26C9-AC4E-96E2-8D8279C37E4F}" type="presParOf" srcId="{738D4693-1026-4713-A1DE-C40A93420E2B}" destId="{1CA21E19-1CE6-4513-95EE-104FF4D56FAC}" srcOrd="0" destOrd="0" presId="urn:microsoft.com/office/officeart/2005/8/layout/vList2"/>
    <dgm:cxn modelId="{A2B17CC1-7598-6841-A7D0-52C71D72E496}" type="presParOf" srcId="{738D4693-1026-4713-A1DE-C40A93420E2B}" destId="{53FD0DE6-39B1-41E3-97A1-09BC415C721E}" srcOrd="1" destOrd="0" presId="urn:microsoft.com/office/officeart/2005/8/layout/vList2"/>
    <dgm:cxn modelId="{3C296DD5-380E-5545-93EF-5BA0FC92F8B3}" type="presParOf" srcId="{738D4693-1026-4713-A1DE-C40A93420E2B}" destId="{314D208F-9222-459A-9B1A-5EBCB86D7768}" srcOrd="2" destOrd="0" presId="urn:microsoft.com/office/officeart/2005/8/layout/vList2"/>
    <dgm:cxn modelId="{7D3132B8-12AB-1C44-A009-6A488DDF4100}" type="presParOf" srcId="{738D4693-1026-4713-A1DE-C40A93420E2B}" destId="{C2948904-7F0F-4D99-B852-3E8322358291}" srcOrd="3" destOrd="0" presId="urn:microsoft.com/office/officeart/2005/8/layout/vList2"/>
    <dgm:cxn modelId="{B54C1A1F-C4F0-7641-8291-9A7841CF7FF9}" type="presParOf" srcId="{738D4693-1026-4713-A1DE-C40A93420E2B}" destId="{D0BF651D-8E19-441B-A633-B94D4CC54CBE}" srcOrd="4" destOrd="0" presId="urn:microsoft.com/office/officeart/2005/8/layout/vList2"/>
    <dgm:cxn modelId="{6BC113EA-8521-4F4A-B6FD-F7A2CFAAEC0E}" type="presParOf" srcId="{738D4693-1026-4713-A1DE-C40A93420E2B}" destId="{B161BFC3-2F9B-4415-8AFA-D3ACE613127F}" srcOrd="5" destOrd="0" presId="urn:microsoft.com/office/officeart/2005/8/layout/vList2"/>
    <dgm:cxn modelId="{C33A9E90-CC03-5F45-B29A-E15430EF288B}" type="presParOf" srcId="{738D4693-1026-4713-A1DE-C40A93420E2B}" destId="{08C54137-5F8C-4B7F-8F9E-F225608C1EB4}" srcOrd="6" destOrd="0" presId="urn:microsoft.com/office/officeart/2005/8/layout/vList2"/>
    <dgm:cxn modelId="{3A447BC9-9F9E-4943-B931-24D566138AE2}" type="presParOf" srcId="{738D4693-1026-4713-A1DE-C40A93420E2B}" destId="{1E7C1054-CC8B-43F5-ADDA-160733976CAF}" srcOrd="7" destOrd="0" presId="urn:microsoft.com/office/officeart/2005/8/layout/vList2"/>
    <dgm:cxn modelId="{71DA6EDE-2F36-3042-AE9B-A08A0C4C5F68}" type="presParOf" srcId="{738D4693-1026-4713-A1DE-C40A93420E2B}" destId="{06C70C7B-72C0-4445-A536-853B359F8A42}" srcOrd="8" destOrd="0" presId="urn:microsoft.com/office/officeart/2005/8/layout/vList2"/>
    <dgm:cxn modelId="{24667DD4-4059-A341-908B-C4FB26030831}" type="presParOf" srcId="{738D4693-1026-4713-A1DE-C40A93420E2B}" destId="{8ECB381A-33E4-426C-BD13-4EF3313770DC}" srcOrd="9" destOrd="0" presId="urn:microsoft.com/office/officeart/2005/8/layout/vList2"/>
    <dgm:cxn modelId="{C8D2C86C-F9D1-6548-B5AF-4AD762C065CA}" type="presParOf" srcId="{738D4693-1026-4713-A1DE-C40A93420E2B}" destId="{2A65981B-6C0E-4C16-A039-A057217B9131}"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21E19-1CE6-4513-95EE-104FF4D56FAC}">
      <dsp:nvSpPr>
        <dsp:cNvPr id="0" name=""/>
        <dsp:cNvSpPr/>
      </dsp:nvSpPr>
      <dsp:spPr>
        <a:xfrm>
          <a:off x="0" y="125018"/>
          <a:ext cx="7239000" cy="82232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smtClean="0"/>
            <a:t>FACT OR OPINION</a:t>
          </a:r>
          <a:endParaRPr lang="en-US" sz="3200" kern="1200"/>
        </a:p>
      </dsp:txBody>
      <dsp:txXfrm>
        <a:off x="40143" y="165161"/>
        <a:ext cx="7158714" cy="742041"/>
      </dsp:txXfrm>
    </dsp:sp>
    <dsp:sp modelId="{314D208F-9222-459A-9B1A-5EBCB86D7768}">
      <dsp:nvSpPr>
        <dsp:cNvPr id="0" name=""/>
        <dsp:cNvSpPr/>
      </dsp:nvSpPr>
      <dsp:spPr>
        <a:xfrm>
          <a:off x="0" y="1007825"/>
          <a:ext cx="7239000" cy="82232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smtClean="0"/>
            <a:t>BIAS</a:t>
          </a:r>
          <a:endParaRPr lang="en-US" sz="2100" kern="1200"/>
        </a:p>
      </dsp:txBody>
      <dsp:txXfrm>
        <a:off x="40143" y="1047968"/>
        <a:ext cx="7158714" cy="742041"/>
      </dsp:txXfrm>
    </dsp:sp>
    <dsp:sp modelId="{D0BF651D-8E19-441B-A633-B94D4CC54CBE}">
      <dsp:nvSpPr>
        <dsp:cNvPr id="0" name=""/>
        <dsp:cNvSpPr/>
      </dsp:nvSpPr>
      <dsp:spPr>
        <a:xfrm>
          <a:off x="0" y="1890632"/>
          <a:ext cx="7239000" cy="82232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smtClean="0"/>
            <a:t>VALIDITY OF INFORMATION</a:t>
          </a:r>
          <a:endParaRPr lang="en-US" sz="2100" kern="1200"/>
        </a:p>
      </dsp:txBody>
      <dsp:txXfrm>
        <a:off x="40143" y="1930775"/>
        <a:ext cx="7158714" cy="742041"/>
      </dsp:txXfrm>
    </dsp:sp>
    <dsp:sp modelId="{08C54137-5F8C-4B7F-8F9E-F225608C1EB4}">
      <dsp:nvSpPr>
        <dsp:cNvPr id="0" name=""/>
        <dsp:cNvSpPr/>
      </dsp:nvSpPr>
      <dsp:spPr>
        <a:xfrm>
          <a:off x="0" y="2773439"/>
          <a:ext cx="7239000" cy="82232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smtClean="0"/>
            <a:t>ACCURACY</a:t>
          </a:r>
          <a:endParaRPr lang="en-US" sz="2100" kern="1200"/>
        </a:p>
      </dsp:txBody>
      <dsp:txXfrm>
        <a:off x="40143" y="2813582"/>
        <a:ext cx="7158714" cy="742041"/>
      </dsp:txXfrm>
    </dsp:sp>
    <dsp:sp modelId="{06C70C7B-72C0-4445-A536-853B359F8A42}">
      <dsp:nvSpPr>
        <dsp:cNvPr id="0" name=""/>
        <dsp:cNvSpPr/>
      </dsp:nvSpPr>
      <dsp:spPr>
        <a:xfrm>
          <a:off x="0" y="3656247"/>
          <a:ext cx="7239000" cy="82232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smtClean="0"/>
            <a:t>HOW CURRENT THE MATERIAL IS ?</a:t>
          </a:r>
          <a:endParaRPr lang="en-US" sz="2100" kern="1200"/>
        </a:p>
      </dsp:txBody>
      <dsp:txXfrm>
        <a:off x="40143" y="3696390"/>
        <a:ext cx="7158714" cy="742041"/>
      </dsp:txXfrm>
    </dsp:sp>
    <dsp:sp modelId="{2A65981B-6C0E-4C16-A039-A057217B9131}">
      <dsp:nvSpPr>
        <dsp:cNvPr id="0" name=""/>
        <dsp:cNvSpPr/>
      </dsp:nvSpPr>
      <dsp:spPr>
        <a:xfrm>
          <a:off x="0" y="4539054"/>
          <a:ext cx="7239000" cy="82232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smtClean="0"/>
            <a:t>READABILITY OF INFORMATION or SUITABLE FOR THE AUDIENCE.</a:t>
          </a:r>
          <a:endParaRPr lang="en-US" sz="2100" kern="1200"/>
        </a:p>
      </dsp:txBody>
      <dsp:txXfrm>
        <a:off x="40143" y="4579197"/>
        <a:ext cx="7158714" cy="7420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D9C4DF-973D-074D-AECD-DC5E64D13457}" type="datetimeFigureOut">
              <a:rPr lang="en-US" smtClean="0"/>
              <a:pPr/>
              <a:t>3/20/2017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EE684-6063-CB46-94A1-5A0766467115}" type="slidenum">
              <a:rPr lang="en-US" smtClean="0"/>
              <a:pPr/>
              <a:t>‹#›</a:t>
            </a:fld>
            <a:endParaRPr lang="en-US"/>
          </a:p>
        </p:txBody>
      </p:sp>
    </p:spTree>
    <p:extLst>
      <p:ext uri="{BB962C8B-B14F-4D97-AF65-F5344CB8AC3E}">
        <p14:creationId xmlns:p14="http://schemas.microsoft.com/office/powerpoint/2010/main" xmlns="" val="36501857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lib.berkeley.edu/TeachingLib/Guides/Internet/Glossary.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Q1</a:t>
            </a:r>
            <a:endParaRPr lang="en-US" dirty="0"/>
          </a:p>
        </p:txBody>
      </p:sp>
      <p:sp>
        <p:nvSpPr>
          <p:cNvPr id="4" name="Slide Number Placeholder 3"/>
          <p:cNvSpPr>
            <a:spLocks noGrp="1"/>
          </p:cNvSpPr>
          <p:nvPr>
            <p:ph type="sldNum" sz="quarter" idx="10"/>
          </p:nvPr>
        </p:nvSpPr>
        <p:spPr/>
        <p:txBody>
          <a:bodyPr/>
          <a:lstStyle/>
          <a:p>
            <a:fld id="{290EE684-6063-CB46-94A1-5A0766467115}" type="slidenum">
              <a:rPr lang="en-US" smtClean="0"/>
              <a:pPr/>
              <a:t>17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Q12</a:t>
            </a:r>
            <a:endParaRPr lang="en-US" dirty="0"/>
          </a:p>
        </p:txBody>
      </p:sp>
      <p:sp>
        <p:nvSpPr>
          <p:cNvPr id="4" name="Slide Number Placeholder 3"/>
          <p:cNvSpPr>
            <a:spLocks noGrp="1"/>
          </p:cNvSpPr>
          <p:nvPr>
            <p:ph type="sldNum" sz="quarter" idx="10"/>
          </p:nvPr>
        </p:nvSpPr>
        <p:spPr/>
        <p:txBody>
          <a:bodyPr/>
          <a:lstStyle/>
          <a:p>
            <a:fld id="{290EE684-6063-CB46-94A1-5A0766467115}" type="slidenum">
              <a:rPr lang="en-US" smtClean="0"/>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Q13-14</a:t>
            </a:r>
            <a:endParaRPr lang="en-US" dirty="0"/>
          </a:p>
        </p:txBody>
      </p:sp>
      <p:sp>
        <p:nvSpPr>
          <p:cNvPr id="4" name="Slide Number Placeholder 3"/>
          <p:cNvSpPr>
            <a:spLocks noGrp="1"/>
          </p:cNvSpPr>
          <p:nvPr>
            <p:ph type="sldNum" sz="quarter" idx="10"/>
          </p:nvPr>
        </p:nvSpPr>
        <p:spPr/>
        <p:txBody>
          <a:bodyPr/>
          <a:lstStyle/>
          <a:p>
            <a:fld id="{290EE684-6063-CB46-94A1-5A0766467115}" type="slidenum">
              <a:rPr lang="en-US" smtClean="0"/>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Q15</a:t>
            </a:r>
            <a:endParaRPr lang="en-US" dirty="0"/>
          </a:p>
        </p:txBody>
      </p:sp>
      <p:sp>
        <p:nvSpPr>
          <p:cNvPr id="4" name="Slide Number Placeholder 3"/>
          <p:cNvSpPr>
            <a:spLocks noGrp="1"/>
          </p:cNvSpPr>
          <p:nvPr>
            <p:ph type="sldNum" sz="quarter" idx="10"/>
          </p:nvPr>
        </p:nvSpPr>
        <p:spPr/>
        <p:txBody>
          <a:bodyPr/>
          <a:lstStyle/>
          <a:p>
            <a:fld id="{290EE684-6063-CB46-94A1-5A0766467115}" type="slidenum">
              <a:rPr lang="en-US" smtClean="0"/>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HOW</a:t>
            </a:r>
            <a:r>
              <a:rPr lang="en-US" altLang="zh-CN" baseline="0" dirty="0" smtClean="0"/>
              <a:t> FAR PEOPLE TRAVELED --- QUETIONAIRRE : SAMPLING METHOD: CONVENIENCE, PURPOSEFUL, </a:t>
            </a:r>
          </a:p>
          <a:p>
            <a:r>
              <a:rPr lang="en-US" altLang="zh-CN" baseline="0" dirty="0" smtClean="0"/>
              <a:t>INCLUSION AND EXCLUSION CRITERIA</a:t>
            </a:r>
            <a:endParaRPr lang="zh-CN" altLang="en-US" dirty="0"/>
          </a:p>
        </p:txBody>
      </p:sp>
      <p:sp>
        <p:nvSpPr>
          <p:cNvPr id="4" name="灯片编号占位符 3"/>
          <p:cNvSpPr>
            <a:spLocks noGrp="1"/>
          </p:cNvSpPr>
          <p:nvPr>
            <p:ph type="sldNum" sz="quarter" idx="10"/>
          </p:nvPr>
        </p:nvSpPr>
        <p:spPr/>
        <p:txBody>
          <a:bodyPr/>
          <a:lstStyle/>
          <a:p>
            <a:fld id="{290EE684-6063-CB46-94A1-5A0766467115}" type="slidenum">
              <a:rPr lang="en-US" smtClean="0"/>
              <a:pPr/>
              <a:t>36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290EE684-6063-CB46-94A1-5A0766467115}" type="slidenum">
              <a:rPr lang="en-US" smtClean="0"/>
              <a:pPr/>
              <a:t>37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90EE684-6063-CB46-94A1-5A0766467115}" type="slidenum">
              <a:rPr lang="en-US" smtClean="0"/>
              <a:pPr/>
              <a:t>38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003786" y="695134"/>
            <a:ext cx="4848989" cy="3428152"/>
          </a:xfrm>
          <a:solidFill>
            <a:srgbClr val="729FCF"/>
          </a:solidFill>
          <a:ln w="25400">
            <a:solidFill>
              <a:srgbClr val="3465AF"/>
            </a:solidFill>
            <a:prstDash val="solid"/>
          </a:ln>
        </p:spPr>
      </p:sp>
      <p:sp>
        <p:nvSpPr>
          <p:cNvPr id="3" name="2 Marcador de notas"/>
          <p:cNvSpPr txBox="1">
            <a:spLocks noGrp="1"/>
          </p:cNvSpPr>
          <p:nvPr>
            <p:ph type="body" sz="quarter" idx="1"/>
          </p:nvPr>
        </p:nvSpPr>
        <p:spPr/>
        <p:txBody>
          <a:bodyPr/>
          <a:lstStyle/>
          <a:p>
            <a:endParaRPr lang="es-ES"/>
          </a:p>
        </p:txBody>
      </p:sp>
    </p:spTree>
    <p:extLst>
      <p:ext uri="{BB962C8B-B14F-4D97-AF65-F5344CB8AC3E}">
        <p14:creationId xmlns:p14="http://schemas.microsoft.com/office/powerpoint/2010/main" xmlns="" val="2414530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003786" y="695134"/>
            <a:ext cx="4848989" cy="3428152"/>
          </a:xfrm>
          <a:solidFill>
            <a:srgbClr val="729FCF"/>
          </a:solidFill>
          <a:ln w="25400">
            <a:solidFill>
              <a:srgbClr val="3465AF"/>
            </a:solidFill>
            <a:prstDash val="solid"/>
          </a:ln>
        </p:spPr>
      </p:sp>
      <p:sp>
        <p:nvSpPr>
          <p:cNvPr id="3" name="2 Marcador de notas"/>
          <p:cNvSpPr txBox="1">
            <a:spLocks noGrp="1"/>
          </p:cNvSpPr>
          <p:nvPr>
            <p:ph type="body" sz="quarter" idx="1"/>
          </p:nvPr>
        </p:nvSpPr>
        <p:spPr/>
        <p:txBody>
          <a:bodyPr/>
          <a:lstStyle/>
          <a:p>
            <a:endParaRPr lang="es-ES"/>
          </a:p>
        </p:txBody>
      </p:sp>
    </p:spTree>
    <p:extLst>
      <p:ext uri="{BB962C8B-B14F-4D97-AF65-F5344CB8AC3E}">
        <p14:creationId xmlns:p14="http://schemas.microsoft.com/office/powerpoint/2010/main" xmlns="" val="4130835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003786" y="695134"/>
            <a:ext cx="4848989" cy="3428152"/>
          </a:xfrm>
          <a:solidFill>
            <a:srgbClr val="729FCF"/>
          </a:solidFill>
          <a:ln w="25400">
            <a:solidFill>
              <a:srgbClr val="3465AF"/>
            </a:solidFill>
            <a:prstDash val="solid"/>
          </a:ln>
        </p:spPr>
      </p:sp>
      <p:sp>
        <p:nvSpPr>
          <p:cNvPr id="3" name="2 Marcador de notas"/>
          <p:cNvSpPr txBox="1">
            <a:spLocks noGrp="1"/>
          </p:cNvSpPr>
          <p:nvPr>
            <p:ph type="body" sz="quarter" idx="1"/>
          </p:nvPr>
        </p:nvSpPr>
        <p:spPr/>
        <p:txBody>
          <a:bodyPr/>
          <a:lstStyle/>
          <a:p>
            <a:endParaRPr lang="es-ES"/>
          </a:p>
        </p:txBody>
      </p:sp>
    </p:spTree>
    <p:extLst>
      <p:ext uri="{BB962C8B-B14F-4D97-AF65-F5344CB8AC3E}">
        <p14:creationId xmlns:p14="http://schemas.microsoft.com/office/powerpoint/2010/main" xmlns="" val="1035159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43000" y="695325"/>
            <a:ext cx="4570413" cy="3427413"/>
          </a:xfrm>
          <a:solidFill>
            <a:srgbClr val="729FCF"/>
          </a:solidFill>
          <a:ln w="25400">
            <a:solidFill>
              <a:srgbClr val="3465AF"/>
            </a:solidFill>
            <a:prstDash val="solid"/>
          </a:ln>
        </p:spPr>
      </p:sp>
      <p:sp>
        <p:nvSpPr>
          <p:cNvPr id="3" name="2 Marcador de notas"/>
          <p:cNvSpPr txBox="1">
            <a:spLocks noGrp="1"/>
          </p:cNvSpPr>
          <p:nvPr>
            <p:ph type="body" sz="quarter" idx="1"/>
          </p:nvPr>
        </p:nvSpPr>
        <p:spPr/>
        <p:txBody>
          <a:bodyPr/>
          <a:lstStyle/>
          <a:p>
            <a:endParaRPr lang="es-ES"/>
          </a:p>
        </p:txBody>
      </p:sp>
    </p:spTree>
    <p:extLst>
      <p:ext uri="{BB962C8B-B14F-4D97-AF65-F5344CB8AC3E}">
        <p14:creationId xmlns:p14="http://schemas.microsoft.com/office/powerpoint/2010/main" xmlns="" val="3735159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Q2-3</a:t>
            </a:r>
          </a:p>
          <a:p>
            <a:pPr marL="0" marR="0" indent="0" algn="l" defTabSz="457200" rtl="0" eaLnBrk="1" fontAlgn="auto" latinLnBrk="0" hangingPunct="1">
              <a:lnSpc>
                <a:spcPct val="100000"/>
              </a:lnSpc>
              <a:spcBef>
                <a:spcPts val="0"/>
              </a:spcBef>
              <a:spcAft>
                <a:spcPts val="0"/>
              </a:spcAft>
              <a:buClrTx/>
              <a:buSzTx/>
              <a:buFontTx/>
              <a:buNone/>
              <a:tabLst/>
              <a:defRPr/>
            </a:pPr>
            <a:r>
              <a:rPr dirty="0" smtClean="0"/>
              <a:t>In general, the publisher is the agency or person operating the "</a:t>
            </a:r>
            <a:r>
              <a:rPr dirty="0" smtClean="0">
                <a:hlinkClick r:id="rId3"/>
              </a:rPr>
              <a:t>server</a:t>
            </a:r>
            <a:r>
              <a:rPr dirty="0" smtClean="0"/>
              <a:t>" computer from which the document is issued. The server is usually named in first portion of the </a:t>
            </a:r>
            <a:r>
              <a:rPr dirty="0" smtClean="0">
                <a:hlinkClick r:id="rId3"/>
              </a:rPr>
              <a:t>URL</a:t>
            </a:r>
            <a:r>
              <a:rPr dirty="0" smtClean="0"/>
              <a:t> (between </a:t>
            </a:r>
            <a:r>
              <a:rPr i="1" dirty="0" smtClean="0"/>
              <a:t>http://</a:t>
            </a:r>
            <a:r>
              <a:rPr dirty="0" smtClean="0"/>
              <a:t> and the first </a:t>
            </a:r>
            <a:r>
              <a:rPr i="1" dirty="0" smtClean="0"/>
              <a:t>/</a:t>
            </a:r>
            <a:r>
              <a:rPr dirty="0" smtClean="0"/>
              <a:t>)</a:t>
            </a:r>
          </a:p>
        </p:txBody>
      </p:sp>
      <p:sp>
        <p:nvSpPr>
          <p:cNvPr id="4" name="Slide Number Placeholder 3"/>
          <p:cNvSpPr>
            <a:spLocks noGrp="1"/>
          </p:cNvSpPr>
          <p:nvPr>
            <p:ph type="sldNum" sz="quarter" idx="10"/>
          </p:nvPr>
        </p:nvSpPr>
        <p:spPr/>
        <p:txBody>
          <a:bodyPr/>
          <a:lstStyle/>
          <a:p>
            <a:fld id="{290EE684-6063-CB46-94A1-5A0766467115}" type="slidenum">
              <a:rPr lang="en-US" smtClean="0"/>
              <a:pPr/>
              <a:t>18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43000" y="695325"/>
            <a:ext cx="4570413" cy="3427413"/>
          </a:xfrm>
          <a:solidFill>
            <a:srgbClr val="729FCF"/>
          </a:solidFill>
          <a:ln w="25400">
            <a:solidFill>
              <a:srgbClr val="3465AF"/>
            </a:solidFill>
            <a:prstDash val="solid"/>
          </a:ln>
        </p:spPr>
      </p:sp>
      <p:sp>
        <p:nvSpPr>
          <p:cNvPr id="3" name="2 Marcador de notas"/>
          <p:cNvSpPr txBox="1">
            <a:spLocks noGrp="1"/>
          </p:cNvSpPr>
          <p:nvPr>
            <p:ph type="body" sz="quarter" idx="1"/>
          </p:nvPr>
        </p:nvSpPr>
        <p:spPr/>
        <p:txBody>
          <a:bodyPr/>
          <a:lstStyle/>
          <a:p>
            <a:endParaRPr lang="es-ES"/>
          </a:p>
        </p:txBody>
      </p:sp>
    </p:spTree>
    <p:extLst>
      <p:ext uri="{BB962C8B-B14F-4D97-AF65-F5344CB8AC3E}">
        <p14:creationId xmlns:p14="http://schemas.microsoft.com/office/powerpoint/2010/main" xmlns="" val="3470630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003786" y="695134"/>
            <a:ext cx="4848989" cy="3428152"/>
          </a:xfrm>
          <a:solidFill>
            <a:srgbClr val="729FCF"/>
          </a:solidFill>
          <a:ln w="25400">
            <a:solidFill>
              <a:srgbClr val="3465AF"/>
            </a:solidFill>
            <a:prstDash val="solid"/>
          </a:ln>
        </p:spPr>
      </p:sp>
      <p:sp>
        <p:nvSpPr>
          <p:cNvPr id="3" name="2 Marcador de notas"/>
          <p:cNvSpPr txBox="1">
            <a:spLocks noGrp="1"/>
          </p:cNvSpPr>
          <p:nvPr>
            <p:ph type="body" sz="quarter" idx="1"/>
          </p:nvPr>
        </p:nvSpPr>
        <p:spPr/>
        <p:txBody>
          <a:bodyPr/>
          <a:lstStyle/>
          <a:p>
            <a:endParaRPr lang="es-ES"/>
          </a:p>
        </p:txBody>
      </p:sp>
    </p:spTree>
    <p:extLst>
      <p:ext uri="{BB962C8B-B14F-4D97-AF65-F5344CB8AC3E}">
        <p14:creationId xmlns:p14="http://schemas.microsoft.com/office/powerpoint/2010/main" xmlns="" val="3763056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003786" y="695134"/>
            <a:ext cx="4848989" cy="3428152"/>
          </a:xfrm>
          <a:solidFill>
            <a:srgbClr val="729FCF"/>
          </a:solidFill>
          <a:ln w="25400">
            <a:solidFill>
              <a:srgbClr val="3465AF"/>
            </a:solidFill>
            <a:prstDash val="solid"/>
          </a:ln>
        </p:spPr>
      </p:sp>
      <p:sp>
        <p:nvSpPr>
          <p:cNvPr id="3" name="2 Marcador de notas"/>
          <p:cNvSpPr txBox="1">
            <a:spLocks noGrp="1"/>
          </p:cNvSpPr>
          <p:nvPr>
            <p:ph type="body" sz="quarter" idx="1"/>
          </p:nvPr>
        </p:nvSpPr>
        <p:spPr/>
        <p:txBody>
          <a:bodyPr/>
          <a:lstStyle/>
          <a:p>
            <a:endParaRPr lang="es-ES"/>
          </a:p>
        </p:txBody>
      </p:sp>
    </p:spTree>
    <p:extLst>
      <p:ext uri="{BB962C8B-B14F-4D97-AF65-F5344CB8AC3E}">
        <p14:creationId xmlns:p14="http://schemas.microsoft.com/office/powerpoint/2010/main" xmlns="" val="1310513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003786" y="695134"/>
            <a:ext cx="4848989" cy="3428152"/>
          </a:xfrm>
          <a:solidFill>
            <a:srgbClr val="729FCF"/>
          </a:solidFill>
          <a:ln w="25400">
            <a:solidFill>
              <a:srgbClr val="3465AF"/>
            </a:solidFill>
            <a:prstDash val="solid"/>
          </a:ln>
        </p:spPr>
      </p:sp>
      <p:sp>
        <p:nvSpPr>
          <p:cNvPr id="3" name="2 Marcador de notas"/>
          <p:cNvSpPr txBox="1">
            <a:spLocks noGrp="1"/>
          </p:cNvSpPr>
          <p:nvPr>
            <p:ph type="body" sz="quarter" idx="1"/>
          </p:nvPr>
        </p:nvSpPr>
        <p:spPr/>
        <p:txBody>
          <a:bodyPr/>
          <a:lstStyle/>
          <a:p>
            <a:endParaRPr lang="es-ES"/>
          </a:p>
        </p:txBody>
      </p:sp>
    </p:spTree>
    <p:extLst>
      <p:ext uri="{BB962C8B-B14F-4D97-AF65-F5344CB8AC3E}">
        <p14:creationId xmlns:p14="http://schemas.microsoft.com/office/powerpoint/2010/main" xmlns="" val="3625264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43000" y="695325"/>
            <a:ext cx="4570413" cy="3427413"/>
          </a:xfrm>
          <a:solidFill>
            <a:srgbClr val="729FCF"/>
          </a:solidFill>
          <a:ln w="25400">
            <a:solidFill>
              <a:srgbClr val="3465AF"/>
            </a:solidFill>
            <a:prstDash val="solid"/>
          </a:ln>
        </p:spPr>
      </p:sp>
      <p:sp>
        <p:nvSpPr>
          <p:cNvPr id="3" name="2 Marcador de notas"/>
          <p:cNvSpPr txBox="1">
            <a:spLocks noGrp="1"/>
          </p:cNvSpPr>
          <p:nvPr>
            <p:ph type="body" sz="quarter" idx="1"/>
          </p:nvPr>
        </p:nvSpPr>
        <p:spPr/>
        <p:txBody>
          <a:bodyPr/>
          <a:lstStyle/>
          <a:p>
            <a:endParaRPr lang="es-ES"/>
          </a:p>
        </p:txBody>
      </p:sp>
    </p:spTree>
    <p:extLst>
      <p:ext uri="{BB962C8B-B14F-4D97-AF65-F5344CB8AC3E}">
        <p14:creationId xmlns:p14="http://schemas.microsoft.com/office/powerpoint/2010/main" xmlns="" val="167336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003786" y="695134"/>
            <a:ext cx="4848989" cy="3428152"/>
          </a:xfrm>
          <a:solidFill>
            <a:srgbClr val="729FCF"/>
          </a:solidFill>
          <a:ln w="25400">
            <a:solidFill>
              <a:srgbClr val="3465AF"/>
            </a:solidFill>
            <a:prstDash val="solid"/>
          </a:ln>
        </p:spPr>
      </p:sp>
      <p:sp>
        <p:nvSpPr>
          <p:cNvPr id="3" name="2 Marcador de notas"/>
          <p:cNvSpPr txBox="1">
            <a:spLocks noGrp="1"/>
          </p:cNvSpPr>
          <p:nvPr>
            <p:ph type="body" sz="quarter" idx="1"/>
          </p:nvPr>
        </p:nvSpPr>
        <p:spPr/>
        <p:txBody>
          <a:bodyPr/>
          <a:lstStyle/>
          <a:p>
            <a:endParaRPr lang="es-ES"/>
          </a:p>
        </p:txBody>
      </p:sp>
    </p:spTree>
    <p:extLst>
      <p:ext uri="{BB962C8B-B14F-4D97-AF65-F5344CB8AC3E}">
        <p14:creationId xmlns:p14="http://schemas.microsoft.com/office/powerpoint/2010/main" xmlns="" val="3826393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003786" y="695134"/>
            <a:ext cx="4848989" cy="3428152"/>
          </a:xfrm>
          <a:solidFill>
            <a:srgbClr val="729FCF"/>
          </a:solidFill>
          <a:ln w="25400">
            <a:solidFill>
              <a:srgbClr val="3465AF"/>
            </a:solidFill>
            <a:prstDash val="solid"/>
          </a:ln>
        </p:spPr>
      </p:sp>
      <p:sp>
        <p:nvSpPr>
          <p:cNvPr id="3" name="2 Marcador de notas"/>
          <p:cNvSpPr txBox="1">
            <a:spLocks noGrp="1"/>
          </p:cNvSpPr>
          <p:nvPr>
            <p:ph type="body" sz="quarter" idx="1"/>
          </p:nvPr>
        </p:nvSpPr>
        <p:spPr/>
        <p:txBody>
          <a:bodyPr/>
          <a:lstStyle/>
          <a:p>
            <a:endParaRPr lang="es-ES"/>
          </a:p>
        </p:txBody>
      </p:sp>
    </p:spTree>
    <p:extLst>
      <p:ext uri="{BB962C8B-B14F-4D97-AF65-F5344CB8AC3E}">
        <p14:creationId xmlns:p14="http://schemas.microsoft.com/office/powerpoint/2010/main" xmlns="" val="36235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003786" y="695134"/>
            <a:ext cx="4848989" cy="3428152"/>
          </a:xfrm>
          <a:solidFill>
            <a:srgbClr val="729FCF"/>
          </a:solidFill>
          <a:ln w="25400">
            <a:solidFill>
              <a:srgbClr val="3465AF"/>
            </a:solidFill>
            <a:prstDash val="solid"/>
          </a:ln>
        </p:spPr>
      </p:sp>
      <p:sp>
        <p:nvSpPr>
          <p:cNvPr id="3" name="2 Marcador de notas"/>
          <p:cNvSpPr txBox="1">
            <a:spLocks noGrp="1"/>
          </p:cNvSpPr>
          <p:nvPr>
            <p:ph type="body" sz="quarter" idx="1"/>
          </p:nvPr>
        </p:nvSpPr>
        <p:spPr/>
        <p:txBody>
          <a:bodyPr/>
          <a:lstStyle/>
          <a:p>
            <a:endParaRPr lang="es-ES"/>
          </a:p>
        </p:txBody>
      </p:sp>
    </p:spTree>
    <p:extLst>
      <p:ext uri="{BB962C8B-B14F-4D97-AF65-F5344CB8AC3E}">
        <p14:creationId xmlns:p14="http://schemas.microsoft.com/office/powerpoint/2010/main" xmlns="" val="2674640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003786" y="695134"/>
            <a:ext cx="4848989" cy="3428152"/>
          </a:xfrm>
          <a:solidFill>
            <a:srgbClr val="729FCF"/>
          </a:solidFill>
          <a:ln w="25400">
            <a:solidFill>
              <a:srgbClr val="3465AF"/>
            </a:solidFill>
            <a:prstDash val="solid"/>
          </a:ln>
        </p:spPr>
      </p:sp>
      <p:sp>
        <p:nvSpPr>
          <p:cNvPr id="3" name="2 Marcador de notas"/>
          <p:cNvSpPr txBox="1">
            <a:spLocks noGrp="1"/>
          </p:cNvSpPr>
          <p:nvPr>
            <p:ph type="body" sz="quarter" idx="1"/>
          </p:nvPr>
        </p:nvSpPr>
        <p:spPr/>
        <p:txBody>
          <a:bodyPr/>
          <a:lstStyle/>
          <a:p>
            <a:endParaRPr lang="es-ES"/>
          </a:p>
        </p:txBody>
      </p:sp>
    </p:spTree>
    <p:extLst>
      <p:ext uri="{BB962C8B-B14F-4D97-AF65-F5344CB8AC3E}">
        <p14:creationId xmlns:p14="http://schemas.microsoft.com/office/powerpoint/2010/main" xmlns="" val="1323493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Q4</a:t>
            </a:r>
            <a:endParaRPr lang="en-US" dirty="0"/>
          </a:p>
        </p:txBody>
      </p:sp>
      <p:sp>
        <p:nvSpPr>
          <p:cNvPr id="4" name="Slide Number Placeholder 3"/>
          <p:cNvSpPr>
            <a:spLocks noGrp="1"/>
          </p:cNvSpPr>
          <p:nvPr>
            <p:ph type="sldNum" sz="quarter" idx="10"/>
          </p:nvPr>
        </p:nvSpPr>
        <p:spPr/>
        <p:txBody>
          <a:bodyPr/>
          <a:lstStyle/>
          <a:p>
            <a:fld id="{290EE684-6063-CB46-94A1-5A0766467115}" type="slidenum">
              <a:rPr lang="en-US" smtClean="0"/>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Q4</a:t>
            </a:r>
            <a:endParaRPr lang="en-US" dirty="0"/>
          </a:p>
        </p:txBody>
      </p:sp>
      <p:sp>
        <p:nvSpPr>
          <p:cNvPr id="4" name="Slide Number Placeholder 3"/>
          <p:cNvSpPr>
            <a:spLocks noGrp="1"/>
          </p:cNvSpPr>
          <p:nvPr>
            <p:ph type="sldNum" sz="quarter" idx="10"/>
          </p:nvPr>
        </p:nvSpPr>
        <p:spPr/>
        <p:txBody>
          <a:bodyPr/>
          <a:lstStyle/>
          <a:p>
            <a:fld id="{290EE684-6063-CB46-94A1-5A0766467115}" type="slidenum">
              <a:rPr lang="en-US" smtClean="0"/>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examples: </a:t>
            </a:r>
            <a:endParaRPr lang="en-US" dirty="0"/>
          </a:p>
        </p:txBody>
      </p:sp>
      <p:sp>
        <p:nvSpPr>
          <p:cNvPr id="4" name="Slide Number Placeholder 3"/>
          <p:cNvSpPr>
            <a:spLocks noGrp="1"/>
          </p:cNvSpPr>
          <p:nvPr>
            <p:ph type="sldNum" sz="quarter" idx="10"/>
          </p:nvPr>
        </p:nvSpPr>
        <p:spPr/>
        <p:txBody>
          <a:bodyPr/>
          <a:lstStyle/>
          <a:p>
            <a:fld id="{290EE684-6063-CB46-94A1-5A0766467115}"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Q5-6</a:t>
            </a:r>
          </a:p>
          <a:p>
            <a:r>
              <a:rPr lang="en-US" dirty="0" smtClean="0"/>
              <a:t>Who claims responsibility for the site? </a:t>
            </a:r>
          </a:p>
          <a:p>
            <a:r>
              <a:rPr lang="en-US" dirty="0" smtClean="0"/>
              <a:t>If there is only an email address, try emailing the author to ask for her/his name and background.</a:t>
            </a:r>
            <a:endParaRPr lang="en-US" dirty="0"/>
          </a:p>
        </p:txBody>
      </p:sp>
      <p:sp>
        <p:nvSpPr>
          <p:cNvPr id="4" name="Slide Number Placeholder 3"/>
          <p:cNvSpPr>
            <a:spLocks noGrp="1"/>
          </p:cNvSpPr>
          <p:nvPr>
            <p:ph type="sldNum" sz="quarter" idx="10"/>
          </p:nvPr>
        </p:nvSpPr>
        <p:spPr/>
        <p:txBody>
          <a:bodyPr/>
          <a:lstStyle/>
          <a:p>
            <a:fld id="{290EE684-6063-CB46-94A1-5A0766467115}"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Q7</a:t>
            </a:r>
            <a:endParaRPr lang="en-US" dirty="0"/>
          </a:p>
        </p:txBody>
      </p:sp>
      <p:sp>
        <p:nvSpPr>
          <p:cNvPr id="4" name="Slide Number Placeholder 3"/>
          <p:cNvSpPr>
            <a:spLocks noGrp="1"/>
          </p:cNvSpPr>
          <p:nvPr>
            <p:ph type="sldNum" sz="quarter" idx="10"/>
          </p:nvPr>
        </p:nvSpPr>
        <p:spPr/>
        <p:txBody>
          <a:bodyPr/>
          <a:lstStyle/>
          <a:p>
            <a:fld id="{290EE684-6063-CB46-94A1-5A0766467115}"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Q8</a:t>
            </a:r>
          </a:p>
          <a:p>
            <a:r>
              <a:rPr lang="en-US" dirty="0" smtClean="0"/>
              <a:t>Philosophy </a:t>
            </a:r>
            <a:r>
              <a:rPr lang="en-US" dirty="0" err="1" smtClean="0"/>
              <a:t>v</a:t>
            </a:r>
            <a:r>
              <a:rPr lang="en-US" dirty="0" smtClean="0"/>
              <a:t>. Research</a:t>
            </a:r>
          </a:p>
          <a:p>
            <a:r>
              <a:rPr lang="en-US" dirty="0" smtClean="0"/>
              <a:t>If you are arguing about the philosophy behind</a:t>
            </a:r>
            <a:r>
              <a:rPr lang="en-US" baseline="0" dirty="0" smtClean="0"/>
              <a:t> test-based versus other methods of education, you can use philosophical articles regardless of their date. When discussing proven effects, though, you will want to know what the latest research shows and see reviews of research that indicate if current studies reinforce or revise previous findings.</a:t>
            </a:r>
            <a:endParaRPr lang="en-US" dirty="0"/>
          </a:p>
        </p:txBody>
      </p:sp>
      <p:sp>
        <p:nvSpPr>
          <p:cNvPr id="4" name="Slide Number Placeholder 3"/>
          <p:cNvSpPr>
            <a:spLocks noGrp="1"/>
          </p:cNvSpPr>
          <p:nvPr>
            <p:ph type="sldNum" sz="quarter" idx="10"/>
          </p:nvPr>
        </p:nvSpPr>
        <p:spPr/>
        <p:txBody>
          <a:bodyPr/>
          <a:lstStyle/>
          <a:p>
            <a:fld id="{290EE684-6063-CB46-94A1-5A0766467115}" type="slidenum">
              <a:rPr 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Q9-11</a:t>
            </a:r>
          </a:p>
          <a:p>
            <a:r>
              <a:rPr lang="en-US" dirty="0" smtClean="0"/>
              <a:t>Does the author link to original</a:t>
            </a:r>
            <a:r>
              <a:rPr lang="en-US" baseline="0" dirty="0" smtClean="0"/>
              <a:t> studies or to news reports about studies?</a:t>
            </a:r>
            <a:endParaRPr lang="en-US" dirty="0" smtClean="0"/>
          </a:p>
          <a:p>
            <a:r>
              <a:rPr lang="en-US" dirty="0" smtClean="0"/>
              <a:t>Follow links to check out sources used – are they primary or secondary sources?</a:t>
            </a:r>
            <a:endParaRPr lang="en-US" dirty="0"/>
          </a:p>
        </p:txBody>
      </p:sp>
      <p:sp>
        <p:nvSpPr>
          <p:cNvPr id="4" name="Slide Number Placeholder 3"/>
          <p:cNvSpPr>
            <a:spLocks noGrp="1"/>
          </p:cNvSpPr>
          <p:nvPr>
            <p:ph type="sldNum" sz="quarter" idx="10"/>
          </p:nvPr>
        </p:nvSpPr>
        <p:spPr/>
        <p:txBody>
          <a:bodyPr/>
          <a:lstStyle/>
          <a:p>
            <a:fld id="{290EE684-6063-CB46-94A1-5A0766467115}"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262F90-1929-B444-9FF3-EA5C0492F9FD}"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EB713-C070-DB47-B21E-8D96F67BA6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262F90-1929-B444-9FF3-EA5C0492F9FD}"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EB713-C070-DB47-B21E-8D96F67BA6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262F90-1929-B444-9FF3-EA5C0492F9FD}"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EB713-C070-DB47-B21E-8D96F67BA6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262F90-1929-B444-9FF3-EA5C0492F9FD}"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EB713-C070-DB47-B21E-8D96F67BA6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262F90-1929-B444-9FF3-EA5C0492F9FD}"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EB713-C070-DB47-B21E-8D96F67BA6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262F90-1929-B444-9FF3-EA5C0492F9FD}"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EB713-C070-DB47-B21E-8D96F67BA6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262F90-1929-B444-9FF3-EA5C0492F9FD}" type="datetimeFigureOut">
              <a:rPr lang="en-US" smtClean="0"/>
              <a:pPr/>
              <a:t>3/20/2017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EB713-C070-DB47-B21E-8D96F67BA6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262F90-1929-B444-9FF3-EA5C0492F9FD}" type="datetimeFigureOut">
              <a:rPr lang="en-US" smtClean="0"/>
              <a:pPr/>
              <a:t>3/20/2017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EB713-C070-DB47-B21E-8D96F67BA6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262F90-1929-B444-9FF3-EA5C0492F9FD}" type="datetimeFigureOut">
              <a:rPr lang="en-US" smtClean="0"/>
              <a:pPr/>
              <a:t>3/20/2017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EB713-C070-DB47-B21E-8D96F67BA6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262F90-1929-B444-9FF3-EA5C0492F9FD}"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EB713-C070-DB47-B21E-8D96F67BA6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262F90-1929-B444-9FF3-EA5C0492F9FD}"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EB713-C070-DB47-B21E-8D96F67BA6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
              <a:schemeClr val="accent1">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262F90-1929-B444-9FF3-EA5C0492F9FD}" type="datetimeFigureOut">
              <a:rPr lang="en-US" smtClean="0"/>
              <a:pPr/>
              <a:t>3/20/2017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EB713-C070-DB47-B21E-8D96F67BA6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ana.org/domains/root/db/"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en.wikipedia.org/wiki/List_of_Internet_top-level_domain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lfiekohn.org/teaching/edweek/staiv.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alfiekohn.org/" TargetMode="External"/><Relationship Id="rId5" Type="http://schemas.openxmlformats.org/officeDocument/2006/relationships/hyperlink" Target="http://www.alfiekohn.org/teaching/" TargetMode="External"/><Relationship Id="rId4" Type="http://schemas.openxmlformats.org/officeDocument/2006/relationships/hyperlink" Target="http://www.alfiekohn.org/teaching/edwee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sunyjefferson.edu/library/electronic_resources.html" TargetMode="External"/><Relationship Id="rId3" Type="http://schemas.openxmlformats.org/officeDocument/2006/relationships/hyperlink" Target="http://www.google.com/" TargetMode="External"/><Relationship Id="rId7" Type="http://schemas.openxmlformats.org/officeDocument/2006/relationships/hyperlink" Target="http://catalog.loc.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blogsearch.google.com/" TargetMode="External"/><Relationship Id="rId5" Type="http://schemas.openxmlformats.org/officeDocument/2006/relationships/hyperlink" Target="http://books.google.com/bkshp?hl=en&amp;tab=sp" TargetMode="External"/><Relationship Id="rId4" Type="http://schemas.openxmlformats.org/officeDocument/2006/relationships/hyperlink" Target="http://scholar.google.com/schhp?hl=en&amp;tab=w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sunyjefferson.edu/library/electronic_resources.html" TargetMode="External"/><Relationship Id="rId3" Type="http://schemas.openxmlformats.org/officeDocument/2006/relationships/hyperlink" Target="http://www.google.com/" TargetMode="External"/><Relationship Id="rId7" Type="http://schemas.openxmlformats.org/officeDocument/2006/relationships/hyperlink" Target="http://catalog.loc.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blogsearch.google.com/" TargetMode="External"/><Relationship Id="rId5" Type="http://schemas.openxmlformats.org/officeDocument/2006/relationships/hyperlink" Target="http://books.google.com/bkshp?hl=en&amp;tab=sp" TargetMode="External"/><Relationship Id="rId4" Type="http://schemas.openxmlformats.org/officeDocument/2006/relationships/hyperlink" Target="http://scholar.google.com/schhp?hl=en&amp;tab=w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lexa.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google.com/" TargetMode="External"/><Relationship Id="rId4" Type="http://schemas.openxmlformats.org/officeDocument/2006/relationships/hyperlink" Target="http://blogsearch.google.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microsoft.com/office/2007/relationships/media" Target="file:///C:\Users\Usuario\Desktop\presentation%20debate\video%20part%202_0002.wmv" TargetMode="External"/><Relationship Id="rId2" Type="http://schemas.openxmlformats.org/officeDocument/2006/relationships/slideLayout" Target="../slideLayouts/slideLayout7.xml"/><Relationship Id="rId1" Type="http://schemas.openxmlformats.org/officeDocument/2006/relationships/video" Target="file:///C:\Users\Usuario\Desktop\presentation%20debate\video%20part%202_0002.wmv" TargetMode="External"/><Relationship Id="rId5" Type="http://schemas.openxmlformats.org/officeDocument/2006/relationships/hyperlink" Target="http://youtu.be/wIVs_GZ9Jps" TargetMode="External"/><Relationship Id="rId4" Type="http://schemas.openxmlformats.org/officeDocument/2006/relationships/image" Target="../media/image20.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microsoft.com/office/2007/relationships/media" Target="file:///C:\Users\Usuario\Desktop\presentation%20debate\video%20part%201_0001.wmv" TargetMode="External"/><Relationship Id="rId2" Type="http://schemas.openxmlformats.org/officeDocument/2006/relationships/slideLayout" Target="../slideLayouts/slideLayout7.xml"/><Relationship Id="rId1" Type="http://schemas.openxmlformats.org/officeDocument/2006/relationships/video" Target="file:///C:\Users\Usuario\Desktop\presentation%20debate\video%20part%201_0001.wmv" TargetMode="External"/><Relationship Id="rId5" Type="http://schemas.openxmlformats.org/officeDocument/2006/relationships/hyperlink" Target="http://youtu.be/adxicfHXvMk" TargetMode="External"/><Relationship Id="rId4" Type="http://schemas.openxmlformats.org/officeDocument/2006/relationships/image" Target="../media/image21.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Evaluating Internet Sources</a:t>
            </a:r>
            <a:endParaRPr lang="en-US" dirty="0"/>
          </a:p>
        </p:txBody>
      </p:sp>
      <p:sp>
        <p:nvSpPr>
          <p:cNvPr id="3" name="Subtitle 2"/>
          <p:cNvSpPr>
            <a:spLocks noGrp="1"/>
          </p:cNvSpPr>
          <p:nvPr>
            <p:ph type="subTitle" idx="1"/>
          </p:nvPr>
        </p:nvSpPr>
        <p:spPr/>
        <p:txBody>
          <a:bodyPr/>
          <a:lstStyle/>
          <a:p>
            <a:r>
              <a:rPr lang="en-US" dirty="0" smtClean="0"/>
              <a:t>D</a:t>
            </a:r>
            <a:endParaRPr lang="en-US" dirty="0"/>
          </a:p>
        </p:txBody>
      </p:sp>
      <p:pic>
        <p:nvPicPr>
          <p:cNvPr id="4" name="Picture 3" descr="url.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60032" y="4330700"/>
            <a:ext cx="3810000" cy="2133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FREE WRITING PARAGRAPH PROMPTS</a:t>
            </a:r>
            <a:endParaRPr lang="en-US" dirty="0"/>
          </a:p>
        </p:txBody>
      </p:sp>
      <p:sp>
        <p:nvSpPr>
          <p:cNvPr id="3" name="Date Placeholder 2"/>
          <p:cNvSpPr>
            <a:spLocks noGrp="1"/>
          </p:cNvSpPr>
          <p:nvPr>
            <p:ph type="dt" sz="half" idx="10"/>
          </p:nvPr>
        </p:nvSpPr>
        <p:spPr/>
        <p:txBody>
          <a:bodyPr/>
          <a:lstStyle/>
          <a:p>
            <a:fld id="{558BF0FD-EF4C-439F-AD81-098E3ED7EF29}" type="datetime8">
              <a:rPr lang="en-US" smtClean="0"/>
              <a:pPr/>
              <a:t>3/20/2017 9:52 AM</a:t>
            </a:fld>
            <a:endParaRPr lang="en-US"/>
          </a:p>
        </p:txBody>
      </p:sp>
      <p:sp>
        <p:nvSpPr>
          <p:cNvPr id="4" name="Slide Number Placeholder 3"/>
          <p:cNvSpPr>
            <a:spLocks noGrp="1"/>
          </p:cNvSpPr>
          <p:nvPr>
            <p:ph type="sldNum" sz="quarter" idx="12"/>
          </p:nvPr>
        </p:nvSpPr>
        <p:spPr/>
        <p:txBody>
          <a:bodyPr/>
          <a:lstStyle/>
          <a:p>
            <a:fld id="{DD036D98-CB95-47D4-91D6-75DCF13F8035}" type="slidenum">
              <a:rPr lang="en-US" smtClean="0"/>
              <a:pPr/>
              <a:t>10</a:t>
            </a:fld>
            <a:endParaRPr lang="en-US"/>
          </a:p>
        </p:txBody>
      </p:sp>
      <p:sp>
        <p:nvSpPr>
          <p:cNvPr id="5" name="Content Placeholder 4"/>
          <p:cNvSpPr>
            <a:spLocks noGrp="1"/>
          </p:cNvSpPr>
          <p:nvPr>
            <p:ph sz="quarter" idx="1"/>
          </p:nvPr>
        </p:nvSpPr>
        <p:spPr/>
        <p:txBody>
          <a:bodyPr>
            <a:normAutofit fontScale="92500" lnSpcReduction="20000"/>
          </a:bodyPr>
          <a:lstStyle/>
          <a:p>
            <a:pPr marL="0" indent="0">
              <a:buNone/>
            </a:pPr>
            <a:r>
              <a:rPr lang="en-US" sz="6000" i="1" u="sng" dirty="0" smtClean="0"/>
              <a:t>Exercise your critical capacities </a:t>
            </a:r>
            <a:r>
              <a:rPr lang="en-US" sz="6000" i="1" dirty="0" smtClean="0"/>
              <a:t>and write freely in a fully developed paragraph. Use the PROMPS and KEY language to help you!!!</a:t>
            </a:r>
            <a:endParaRPr lang="en-US" sz="6000" i="1" dirty="0"/>
          </a:p>
        </p:txBody>
      </p:sp>
    </p:spTree>
    <p:extLst>
      <p:ext uri="{BB962C8B-B14F-4D97-AF65-F5344CB8AC3E}">
        <p14:creationId xmlns:p14="http://schemas.microsoft.com/office/powerpoint/2010/main" xmlns="" val="2014465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 #1</a:t>
            </a:r>
            <a:endParaRPr lang="en-US" dirty="0"/>
          </a:p>
        </p:txBody>
      </p:sp>
      <p:sp>
        <p:nvSpPr>
          <p:cNvPr id="3" name="Date Placeholder 2"/>
          <p:cNvSpPr>
            <a:spLocks noGrp="1"/>
          </p:cNvSpPr>
          <p:nvPr>
            <p:ph type="dt" sz="half" idx="10"/>
          </p:nvPr>
        </p:nvSpPr>
        <p:spPr/>
        <p:txBody>
          <a:bodyPr/>
          <a:lstStyle/>
          <a:p>
            <a:fld id="{558BF0FD-EF4C-439F-AD81-098E3ED7EF29}" type="datetime8">
              <a:rPr lang="en-US" smtClean="0"/>
              <a:pPr/>
              <a:t>3/20/2017 9:52 AM</a:t>
            </a:fld>
            <a:endParaRPr lang="en-US"/>
          </a:p>
        </p:txBody>
      </p:sp>
      <p:sp>
        <p:nvSpPr>
          <p:cNvPr id="4" name="Slide Number Placeholder 3"/>
          <p:cNvSpPr>
            <a:spLocks noGrp="1"/>
          </p:cNvSpPr>
          <p:nvPr>
            <p:ph type="sldNum" sz="quarter" idx="12"/>
          </p:nvPr>
        </p:nvSpPr>
        <p:spPr/>
        <p:txBody>
          <a:bodyPr/>
          <a:lstStyle/>
          <a:p>
            <a:fld id="{DD036D98-CB95-47D4-91D6-75DCF13F8035}" type="slidenum">
              <a:rPr lang="en-US" smtClean="0"/>
              <a:pPr/>
              <a:t>11</a:t>
            </a:fld>
            <a:endParaRPr lang="en-US"/>
          </a:p>
        </p:txBody>
      </p:sp>
      <p:sp>
        <p:nvSpPr>
          <p:cNvPr id="5" name="Content Placeholder 4"/>
          <p:cNvSpPr>
            <a:spLocks noGrp="1"/>
          </p:cNvSpPr>
          <p:nvPr>
            <p:ph sz="quarter" idx="1"/>
          </p:nvPr>
        </p:nvSpPr>
        <p:spPr>
          <a:xfrm>
            <a:off x="323528" y="1052736"/>
            <a:ext cx="8482144" cy="4830288"/>
          </a:xfrm>
        </p:spPr>
        <p:txBody>
          <a:bodyPr>
            <a:noAutofit/>
          </a:bodyPr>
          <a:lstStyle/>
          <a:p>
            <a:pPr marL="0" indent="0">
              <a:buNone/>
            </a:pPr>
            <a:r>
              <a:rPr lang="en-US" sz="5400" b="1" dirty="0" smtClean="0"/>
              <a:t>What does it mean to be a truly educated person?? </a:t>
            </a:r>
            <a:endParaRPr lang="en-US" sz="5400" b="1" dirty="0"/>
          </a:p>
          <a:p>
            <a:r>
              <a:rPr lang="en-US" sz="5400" dirty="0" smtClean="0"/>
              <a:t>KEY TERMS: enlightened, wise, sage</a:t>
            </a:r>
            <a:r>
              <a:rPr lang="en-US" sz="6000" dirty="0" smtClean="0"/>
              <a:t>, intelligent </a:t>
            </a:r>
            <a:endParaRPr lang="en-US" sz="6000" dirty="0"/>
          </a:p>
        </p:txBody>
      </p:sp>
    </p:spTree>
    <p:extLst>
      <p:ext uri="{BB962C8B-B14F-4D97-AF65-F5344CB8AC3E}">
        <p14:creationId xmlns:p14="http://schemas.microsoft.com/office/powerpoint/2010/main" xmlns="" val="2720350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 #2</a:t>
            </a:r>
            <a:endParaRPr lang="en-US" dirty="0"/>
          </a:p>
        </p:txBody>
      </p:sp>
      <p:sp>
        <p:nvSpPr>
          <p:cNvPr id="3" name="Date Placeholder 2"/>
          <p:cNvSpPr>
            <a:spLocks noGrp="1"/>
          </p:cNvSpPr>
          <p:nvPr>
            <p:ph type="dt" sz="half" idx="10"/>
          </p:nvPr>
        </p:nvSpPr>
        <p:spPr/>
        <p:txBody>
          <a:bodyPr/>
          <a:lstStyle/>
          <a:p>
            <a:fld id="{558BF0FD-EF4C-439F-AD81-098E3ED7EF29}" type="datetime8">
              <a:rPr lang="en-US" smtClean="0"/>
              <a:pPr/>
              <a:t>3/20/2017 9:52 AM</a:t>
            </a:fld>
            <a:endParaRPr lang="en-US"/>
          </a:p>
        </p:txBody>
      </p:sp>
      <p:sp>
        <p:nvSpPr>
          <p:cNvPr id="4" name="Slide Number Placeholder 3"/>
          <p:cNvSpPr>
            <a:spLocks noGrp="1"/>
          </p:cNvSpPr>
          <p:nvPr>
            <p:ph type="sldNum" sz="quarter" idx="12"/>
          </p:nvPr>
        </p:nvSpPr>
        <p:spPr/>
        <p:txBody>
          <a:bodyPr/>
          <a:lstStyle/>
          <a:p>
            <a:fld id="{DD036D98-CB95-47D4-91D6-75DCF13F8035}" type="slidenum">
              <a:rPr lang="en-US" smtClean="0"/>
              <a:pPr/>
              <a:t>12</a:t>
            </a:fld>
            <a:endParaRPr lang="en-US"/>
          </a:p>
        </p:txBody>
      </p:sp>
      <p:sp>
        <p:nvSpPr>
          <p:cNvPr id="5" name="Content Placeholder 4"/>
          <p:cNvSpPr>
            <a:spLocks noGrp="1"/>
          </p:cNvSpPr>
          <p:nvPr>
            <p:ph sz="quarter" idx="1"/>
          </p:nvPr>
        </p:nvSpPr>
        <p:spPr>
          <a:xfrm>
            <a:off x="395536" y="1196752"/>
            <a:ext cx="8482144" cy="4830288"/>
          </a:xfrm>
        </p:spPr>
        <p:txBody>
          <a:bodyPr>
            <a:noAutofit/>
          </a:bodyPr>
          <a:lstStyle/>
          <a:p>
            <a:pPr marL="0" indent="0">
              <a:buNone/>
            </a:pPr>
            <a:r>
              <a:rPr lang="en-US" sz="5400" b="1" dirty="0" smtClean="0"/>
              <a:t>What is true love?? </a:t>
            </a:r>
            <a:endParaRPr lang="en-US" sz="5400" b="1" dirty="0"/>
          </a:p>
          <a:p>
            <a:r>
              <a:rPr lang="en-US" sz="5400" dirty="0" smtClean="0"/>
              <a:t>KEY TERMS: love, lust, infatuation, obsession, affection </a:t>
            </a:r>
            <a:endParaRPr lang="en-US" sz="6000" dirty="0"/>
          </a:p>
        </p:txBody>
      </p:sp>
    </p:spTree>
    <p:extLst>
      <p:ext uri="{BB962C8B-B14F-4D97-AF65-F5344CB8AC3E}">
        <p14:creationId xmlns:p14="http://schemas.microsoft.com/office/powerpoint/2010/main" xmlns="" val="89101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5463"/>
            <a:ext cx="8534400" cy="758952"/>
          </a:xfrm>
        </p:spPr>
        <p:txBody>
          <a:bodyPr>
            <a:normAutofit fontScale="90000"/>
          </a:bodyPr>
          <a:lstStyle/>
          <a:p>
            <a:r>
              <a:rPr lang="en-US" dirty="0" smtClean="0"/>
              <a:t>PROMPT #3</a:t>
            </a:r>
            <a:endParaRPr lang="en-US" dirty="0"/>
          </a:p>
        </p:txBody>
      </p:sp>
      <p:sp>
        <p:nvSpPr>
          <p:cNvPr id="3" name="Date Placeholder 2"/>
          <p:cNvSpPr>
            <a:spLocks noGrp="1"/>
          </p:cNvSpPr>
          <p:nvPr>
            <p:ph type="dt" sz="half" idx="10"/>
          </p:nvPr>
        </p:nvSpPr>
        <p:spPr/>
        <p:txBody>
          <a:bodyPr/>
          <a:lstStyle/>
          <a:p>
            <a:fld id="{558BF0FD-EF4C-439F-AD81-098E3ED7EF29}" type="datetime8">
              <a:rPr lang="en-US" smtClean="0"/>
              <a:pPr/>
              <a:t>3/20/2017 9:52 AM</a:t>
            </a:fld>
            <a:endParaRPr lang="en-US"/>
          </a:p>
        </p:txBody>
      </p:sp>
      <p:sp>
        <p:nvSpPr>
          <p:cNvPr id="4" name="Slide Number Placeholder 3"/>
          <p:cNvSpPr>
            <a:spLocks noGrp="1"/>
          </p:cNvSpPr>
          <p:nvPr>
            <p:ph type="sldNum" sz="quarter" idx="12"/>
          </p:nvPr>
        </p:nvSpPr>
        <p:spPr/>
        <p:txBody>
          <a:bodyPr/>
          <a:lstStyle/>
          <a:p>
            <a:fld id="{DD036D98-CB95-47D4-91D6-75DCF13F8035}" type="slidenum">
              <a:rPr lang="en-US" smtClean="0"/>
              <a:pPr/>
              <a:t>13</a:t>
            </a:fld>
            <a:endParaRPr lang="en-US"/>
          </a:p>
        </p:txBody>
      </p:sp>
      <p:sp>
        <p:nvSpPr>
          <p:cNvPr id="5" name="Content Placeholder 4"/>
          <p:cNvSpPr>
            <a:spLocks noGrp="1"/>
          </p:cNvSpPr>
          <p:nvPr>
            <p:ph sz="quarter" idx="1"/>
          </p:nvPr>
        </p:nvSpPr>
        <p:spPr>
          <a:xfrm>
            <a:off x="251520" y="692696"/>
            <a:ext cx="8626160" cy="5046312"/>
          </a:xfrm>
        </p:spPr>
        <p:txBody>
          <a:bodyPr>
            <a:noAutofit/>
          </a:bodyPr>
          <a:lstStyle/>
          <a:p>
            <a:pPr marL="0" indent="0">
              <a:buNone/>
            </a:pPr>
            <a:r>
              <a:rPr lang="en-US" sz="5400" b="1" dirty="0" smtClean="0"/>
              <a:t>What is the true nature of men (if you are a women) OR women (if you are a man? </a:t>
            </a:r>
            <a:endParaRPr lang="en-US" sz="5400" b="1" dirty="0"/>
          </a:p>
          <a:p>
            <a:r>
              <a:rPr lang="en-US" sz="5400" dirty="0" smtClean="0"/>
              <a:t>KEY TERMS: masculine, feminine, dominant, submissive, weak, strong</a:t>
            </a:r>
            <a:endParaRPr lang="en-US" sz="6000" dirty="0"/>
          </a:p>
        </p:txBody>
      </p:sp>
    </p:spTree>
    <p:extLst>
      <p:ext uri="{BB962C8B-B14F-4D97-AF65-F5344CB8AC3E}">
        <p14:creationId xmlns:p14="http://schemas.microsoft.com/office/powerpoint/2010/main" xmlns="" val="1042351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Find an ENGLSIH ONLY online sources</a:t>
            </a:r>
          </a:p>
          <a:p>
            <a:r>
              <a:rPr lang="en-US" dirty="0" smtClean="0"/>
              <a:t>complete the RADAR worksheet</a:t>
            </a:r>
          </a:p>
          <a:p>
            <a:pPr marL="514350" indent="-514350">
              <a:buFont typeface="+mj-lt"/>
              <a:buAutoNum type="arabicPeriod"/>
            </a:pPr>
            <a:r>
              <a:rPr lang="en-US" dirty="0" smtClean="0">
                <a:solidFill>
                  <a:srgbClr val="FF0000"/>
                </a:solidFill>
              </a:rPr>
              <a:t>R</a:t>
            </a:r>
            <a:r>
              <a:rPr lang="en-US" dirty="0" smtClean="0"/>
              <a:t>ELEVANCE</a:t>
            </a:r>
          </a:p>
          <a:p>
            <a:pPr marL="514350" indent="-514350">
              <a:buFont typeface="+mj-lt"/>
              <a:buAutoNum type="arabicPeriod"/>
            </a:pPr>
            <a:r>
              <a:rPr lang="en-US" dirty="0" smtClean="0">
                <a:solidFill>
                  <a:srgbClr val="FF0000"/>
                </a:solidFill>
              </a:rPr>
              <a:t>A</a:t>
            </a:r>
            <a:r>
              <a:rPr lang="en-US" dirty="0" smtClean="0"/>
              <a:t>UTHORITY </a:t>
            </a:r>
          </a:p>
          <a:p>
            <a:pPr marL="514350" indent="-514350">
              <a:buFont typeface="+mj-lt"/>
              <a:buAutoNum type="arabicPeriod"/>
            </a:pPr>
            <a:r>
              <a:rPr lang="en-US" dirty="0" smtClean="0">
                <a:solidFill>
                  <a:srgbClr val="FF0000"/>
                </a:solidFill>
              </a:rPr>
              <a:t>D</a:t>
            </a:r>
            <a:r>
              <a:rPr lang="en-US" dirty="0" smtClean="0"/>
              <a:t>ATE</a:t>
            </a:r>
          </a:p>
          <a:p>
            <a:pPr marL="514350" indent="-514350">
              <a:buFont typeface="+mj-lt"/>
              <a:buAutoNum type="arabicPeriod"/>
            </a:pPr>
            <a:r>
              <a:rPr lang="en-US" dirty="0" smtClean="0">
                <a:solidFill>
                  <a:srgbClr val="FF0000"/>
                </a:solidFill>
              </a:rPr>
              <a:t>A</a:t>
            </a:r>
            <a:r>
              <a:rPr lang="en-US" dirty="0" smtClean="0"/>
              <a:t>PPEARANCE</a:t>
            </a:r>
          </a:p>
          <a:p>
            <a:pPr marL="514350" indent="-514350">
              <a:buFont typeface="+mj-lt"/>
              <a:buAutoNum type="arabicPeriod"/>
            </a:pPr>
            <a:r>
              <a:rPr lang="en-US" dirty="0" smtClean="0">
                <a:solidFill>
                  <a:srgbClr val="FF0000"/>
                </a:solidFill>
              </a:rPr>
              <a:t>R</a:t>
            </a:r>
            <a:r>
              <a:rPr lang="en-US" dirty="0" smtClean="0"/>
              <a:t>EASON</a:t>
            </a:r>
          </a:p>
          <a:p>
            <a:endParaRPr lang="en-US" dirty="0"/>
          </a:p>
        </p:txBody>
      </p:sp>
    </p:spTree>
    <p:extLst>
      <p:ext uri="{BB962C8B-B14F-4D97-AF65-F5344CB8AC3E}">
        <p14:creationId xmlns:p14="http://schemas.microsoft.com/office/powerpoint/2010/main" xmlns="" val="3317356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1-03-04 at 3.26.20 PM.png"/>
          <p:cNvPicPr>
            <a:picLocks noGrp="1" noChangeAspect="1"/>
          </p:cNvPicPr>
          <p:nvPr>
            <p:ph idx="1"/>
          </p:nvPr>
        </p:nvPicPr>
        <p:blipFill>
          <a:blip r:embed="rId2"/>
          <a:stretch>
            <a:fillRect/>
          </a:stretch>
        </p:blipFill>
        <p:spPr>
          <a:xfrm>
            <a:off x="457200" y="1905000"/>
            <a:ext cx="8229600" cy="2332707"/>
          </a:xfrm>
        </p:spPr>
      </p:pic>
      <p:sp>
        <p:nvSpPr>
          <p:cNvPr id="5" name="Left Arrow 4"/>
          <p:cNvSpPr/>
          <p:nvPr/>
        </p:nvSpPr>
        <p:spPr>
          <a:xfrm>
            <a:off x="1371600" y="3429000"/>
            <a:ext cx="762000" cy="228600"/>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1-03-04 at 3.26.20 PM.png"/>
          <p:cNvPicPr>
            <a:picLocks noGrp="1" noChangeAspect="1"/>
          </p:cNvPicPr>
          <p:nvPr>
            <p:ph idx="1"/>
          </p:nvPr>
        </p:nvPicPr>
        <p:blipFill>
          <a:blip r:embed="rId2"/>
          <a:stretch>
            <a:fillRect/>
          </a:stretch>
        </p:blipFill>
        <p:spPr>
          <a:xfrm>
            <a:off x="457200" y="1905000"/>
            <a:ext cx="8229600" cy="2332707"/>
          </a:xfrm>
        </p:spPr>
      </p:pic>
      <p:sp>
        <p:nvSpPr>
          <p:cNvPr id="5" name="Left Arrow 4"/>
          <p:cNvSpPr/>
          <p:nvPr/>
        </p:nvSpPr>
        <p:spPr>
          <a:xfrm>
            <a:off x="1371600" y="3810000"/>
            <a:ext cx="762000" cy="228600"/>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Domain</a:t>
            </a:r>
            <a:endParaRPr lang="en-US" b="1" dirty="0"/>
          </a:p>
        </p:txBody>
      </p:sp>
      <p:sp>
        <p:nvSpPr>
          <p:cNvPr id="3" name="Content Placeholder 2"/>
          <p:cNvSpPr>
            <a:spLocks noGrp="1"/>
          </p:cNvSpPr>
          <p:nvPr>
            <p:ph idx="1"/>
          </p:nvPr>
        </p:nvSpPr>
        <p:spPr/>
        <p:txBody>
          <a:bodyPr/>
          <a:lstStyle/>
          <a:p>
            <a:pPr>
              <a:buNone/>
            </a:pPr>
            <a:r>
              <a:rPr lang="en-US" dirty="0" err="1">
                <a:sym typeface="Wingdings"/>
              </a:rPr>
              <a:t></a:t>
            </a:r>
            <a:r>
              <a:rPr lang="en-US" dirty="0"/>
              <a:t> </a:t>
            </a:r>
            <a:r>
              <a:rPr lang="en-US" dirty="0" smtClean="0"/>
              <a:t>com: commercial     </a:t>
            </a:r>
          </a:p>
          <a:p>
            <a:pPr>
              <a:buNone/>
            </a:pPr>
            <a:r>
              <a:rPr lang="en-US" dirty="0" err="1" smtClean="0">
                <a:sym typeface="Wingdings"/>
              </a:rPr>
              <a:t></a:t>
            </a:r>
            <a:r>
              <a:rPr lang="en-US" dirty="0" smtClean="0"/>
              <a:t> </a:t>
            </a:r>
            <a:r>
              <a:rPr lang="en-US" dirty="0"/>
              <a:t>org/</a:t>
            </a:r>
            <a:r>
              <a:rPr lang="en-US" dirty="0" smtClean="0"/>
              <a:t>net: primarily nonprofit organizations/networks (now open to anyone)    </a:t>
            </a:r>
          </a:p>
          <a:p>
            <a:pPr>
              <a:buNone/>
            </a:pPr>
            <a:r>
              <a:rPr lang="en-US" dirty="0" err="1" smtClean="0">
                <a:sym typeface="Wingdings"/>
              </a:rPr>
              <a:t></a:t>
            </a:r>
            <a:r>
              <a:rPr lang="en-US" dirty="0" smtClean="0"/>
              <a:t> </a:t>
            </a:r>
            <a:r>
              <a:rPr lang="en-US" dirty="0" err="1" smtClean="0"/>
              <a:t>edu</a:t>
            </a:r>
            <a:r>
              <a:rPr lang="en-US" dirty="0" smtClean="0"/>
              <a:t>: educational     </a:t>
            </a:r>
            <a:endParaRPr lang="en-US" dirty="0"/>
          </a:p>
          <a:p>
            <a:pPr>
              <a:buNone/>
            </a:pPr>
            <a:r>
              <a:rPr lang="en-US" dirty="0" err="1">
                <a:sym typeface="Wingdings"/>
              </a:rPr>
              <a:t></a:t>
            </a:r>
            <a:r>
              <a:rPr lang="en-US" dirty="0"/>
              <a:t> </a:t>
            </a:r>
            <a:r>
              <a:rPr lang="en-US" dirty="0" err="1"/>
              <a:t>gov</a:t>
            </a:r>
            <a:r>
              <a:rPr lang="en-US" dirty="0"/>
              <a:t>/mil/</a:t>
            </a:r>
            <a:r>
              <a:rPr lang="en-US" dirty="0" smtClean="0"/>
              <a:t>us: government/military   </a:t>
            </a:r>
          </a:p>
          <a:p>
            <a:pPr>
              <a:buNone/>
            </a:pPr>
            <a:r>
              <a:rPr lang="en-US" dirty="0" err="1" smtClean="0">
                <a:sym typeface="Wingdings"/>
              </a:rPr>
              <a:t></a:t>
            </a:r>
            <a:r>
              <a:rPr lang="en-US" dirty="0" smtClean="0"/>
              <a:t> </a:t>
            </a:r>
            <a:r>
              <a:rPr lang="en-US" dirty="0">
                <a:hlinkClick r:id="rId3"/>
              </a:rPr>
              <a:t>non-</a:t>
            </a:r>
            <a:r>
              <a:rPr lang="en-US" dirty="0" smtClean="0">
                <a:hlinkClick r:id="rId3"/>
              </a:rPr>
              <a:t>US </a:t>
            </a:r>
            <a:endParaRPr lang="en-US" dirty="0" smtClean="0"/>
          </a:p>
          <a:p>
            <a:pPr>
              <a:buNone/>
            </a:pPr>
            <a:r>
              <a:rPr lang="en-US" dirty="0" err="1">
                <a:sym typeface="Wingdings"/>
              </a:rPr>
              <a:t></a:t>
            </a:r>
            <a:r>
              <a:rPr lang="en-US" dirty="0"/>
              <a:t> </a:t>
            </a:r>
            <a:r>
              <a:rPr lang="en-US" dirty="0">
                <a:hlinkClick r:id="rId4"/>
              </a:rPr>
              <a:t>other</a:t>
            </a:r>
            <a:r>
              <a:rPr lang="en-US" dirty="0"/>
              <a:t>:</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can you tell from the URL?</a:t>
            </a:r>
            <a:endParaRPr lang="en-US" b="1" dirty="0"/>
          </a:p>
        </p:txBody>
      </p:sp>
      <p:sp>
        <p:nvSpPr>
          <p:cNvPr id="3" name="Content Placeholder 2"/>
          <p:cNvSpPr>
            <a:spLocks noGrp="1"/>
          </p:cNvSpPr>
          <p:nvPr>
            <p:ph idx="1"/>
          </p:nvPr>
        </p:nvSpPr>
        <p:spPr/>
        <p:txBody>
          <a:bodyPr/>
          <a:lstStyle/>
          <a:p>
            <a:r>
              <a:rPr lang="en-US" sz="2600" dirty="0" smtClean="0"/>
              <a:t>What can you tell from the server name? Who published the page? </a:t>
            </a:r>
          </a:p>
          <a:p>
            <a:r>
              <a:rPr sz="2600" dirty="0" smtClean="0"/>
              <a:t>Have </a:t>
            </a:r>
            <a:r>
              <a:rPr sz="2600" dirty="0"/>
              <a:t>you heard of this entity before?</a:t>
            </a:r>
            <a:r>
              <a:rPr sz="2600" dirty="0" smtClean="0"/>
              <a:t> </a:t>
            </a:r>
            <a:r>
              <a:rPr sz="2600" dirty="0"/>
              <a:t>Does it correspond to the name of the </a:t>
            </a:r>
            <a:r>
              <a:rPr sz="2600" dirty="0" smtClean="0"/>
              <a:t>site</a:t>
            </a:r>
            <a:r>
              <a:rPr lang="en-US" sz="2600" dirty="0" smtClean="0"/>
              <a:t>?</a:t>
            </a:r>
          </a:p>
          <a:p>
            <a:r>
              <a:rPr sz="2600" dirty="0" smtClean="0"/>
              <a:t>Is it somebody's personal page? </a:t>
            </a:r>
          </a:p>
          <a:p>
            <a:pPr lvl="1"/>
            <a:r>
              <a:rPr sz="2600" dirty="0" smtClean="0"/>
              <a:t>Look for a personal name following a tilde ( </a:t>
            </a:r>
            <a:r>
              <a:rPr sz="2600" b="1" dirty="0" smtClean="0"/>
              <a:t>~</a:t>
            </a:r>
            <a:r>
              <a:rPr sz="2600" dirty="0" smtClean="0"/>
              <a:t> ), a percent sign ( % ), or or the words "users," "members," or "people."</a:t>
            </a:r>
          </a:p>
          <a:p>
            <a:pPr lvl="1"/>
            <a:r>
              <a:rPr sz="2600" dirty="0" smtClean="0"/>
              <a:t>Is the server a commercial ISP or other provider of web page hosting (like aol.com or geocities.com)</a:t>
            </a:r>
            <a:r>
              <a:rPr lang="en-US" sz="2600" dirty="0" smtClean="0"/>
              <a:t>?</a:t>
            </a:r>
            <a:endParaRPr sz="26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Look for information about the publisher</a:t>
            </a:r>
            <a:endParaRPr lang="en-US" sz="3600" b="1" dirty="0"/>
          </a:p>
        </p:txBody>
      </p:sp>
      <p:sp>
        <p:nvSpPr>
          <p:cNvPr id="3" name="Content Placeholder 2"/>
          <p:cNvSpPr>
            <a:spLocks noGrp="1"/>
          </p:cNvSpPr>
          <p:nvPr>
            <p:ph idx="1"/>
          </p:nvPr>
        </p:nvSpPr>
        <p:spPr/>
        <p:txBody>
          <a:bodyPr>
            <a:normAutofit/>
          </a:bodyPr>
          <a:lstStyle/>
          <a:p>
            <a:r>
              <a:rPr lang="en-US" dirty="0" smtClean="0"/>
              <a:t>Look for an “About Us,” “Biography,” or similar link. Check the top, bottom, and any sidebars.</a:t>
            </a:r>
          </a:p>
          <a:p>
            <a:pPr>
              <a:spcAft>
                <a:spcPts val="600"/>
              </a:spcAft>
            </a:pPr>
            <a:r>
              <a:rPr lang="en-US" dirty="0" smtClean="0"/>
              <a:t>You made need to </a:t>
            </a:r>
            <a:r>
              <a:rPr lang="en-US" i="1" dirty="0" smtClean="0"/>
              <a:t>truncate back </a:t>
            </a:r>
            <a:r>
              <a:rPr lang="en-US" dirty="0" smtClean="0"/>
              <a:t>the URL to find more information. For example: </a:t>
            </a:r>
          </a:p>
          <a:p>
            <a:pPr lvl="1"/>
            <a:r>
              <a:rPr lang="en-US" sz="2600" dirty="0" smtClean="0">
                <a:hlinkClick r:id="rId3"/>
              </a:rPr>
              <a:t>http://www.alfiekohn.org/teaching/edweek/staiv.htm</a:t>
            </a:r>
            <a:endParaRPr lang="en-US" sz="2600" dirty="0" smtClean="0"/>
          </a:p>
          <a:p>
            <a:pPr lvl="1"/>
            <a:r>
              <a:rPr lang="en-US" sz="2600" dirty="0" smtClean="0">
                <a:hlinkClick r:id="rId4"/>
              </a:rPr>
              <a:t>http://www.alfiekohn.org/teaching/edweek/</a:t>
            </a:r>
            <a:endParaRPr lang="en-US" sz="2600" dirty="0" smtClean="0"/>
          </a:p>
          <a:p>
            <a:pPr lvl="1"/>
            <a:r>
              <a:rPr lang="en-US" sz="2600" dirty="0" smtClean="0">
                <a:hlinkClick r:id="rId5"/>
              </a:rPr>
              <a:t>http://www.alfiekohn.org/teaching/</a:t>
            </a:r>
            <a:endParaRPr lang="en-US" sz="2600" dirty="0" smtClean="0"/>
          </a:p>
          <a:p>
            <a:pPr lvl="1"/>
            <a:r>
              <a:rPr lang="en-US" sz="2600" dirty="0" smtClean="0">
                <a:hlinkClick r:id="rId6"/>
              </a:rPr>
              <a:t>http://www.alfiekohn.org/</a:t>
            </a:r>
            <a:endParaRPr lang="en-US" sz="2600" dirty="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 Objectives</a:t>
            </a:r>
            <a:endParaRPr lang="en-US" b="1" dirty="0"/>
          </a:p>
        </p:txBody>
      </p:sp>
      <p:sp>
        <p:nvSpPr>
          <p:cNvPr id="3" name="Content Placeholder 2"/>
          <p:cNvSpPr>
            <a:spLocks noGrp="1"/>
          </p:cNvSpPr>
          <p:nvPr>
            <p:ph idx="1"/>
          </p:nvPr>
        </p:nvSpPr>
        <p:spPr/>
        <p:txBody>
          <a:bodyPr>
            <a:normAutofit lnSpcReduction="10000"/>
          </a:bodyPr>
          <a:lstStyle/>
          <a:p>
            <a:r>
              <a:rPr lang="en-US" dirty="0" smtClean="0"/>
              <a:t>Warm up activities --- quote (aphorism)</a:t>
            </a:r>
          </a:p>
          <a:p>
            <a:r>
              <a:rPr lang="en-US" dirty="0" smtClean="0"/>
              <a:t>In class reading of selected poems and free writing activities [Jen Hyde &amp; </a:t>
            </a:r>
            <a:r>
              <a:rPr lang="en-US" dirty="0" err="1" smtClean="0"/>
              <a:t>Xu</a:t>
            </a:r>
            <a:r>
              <a:rPr lang="en-US" dirty="0" smtClean="0"/>
              <a:t> </a:t>
            </a:r>
            <a:r>
              <a:rPr lang="en-US" dirty="0" err="1" smtClean="0"/>
              <a:t>Hui</a:t>
            </a:r>
            <a:endParaRPr lang="en-US" dirty="0" smtClean="0"/>
          </a:p>
          <a:p>
            <a:r>
              <a:rPr lang="en-US" dirty="0" smtClean="0"/>
              <a:t>Learn </a:t>
            </a:r>
            <a:r>
              <a:rPr dirty="0" smtClean="0"/>
              <a:t>to </a:t>
            </a:r>
            <a:r>
              <a:rPr lang="en-US" dirty="0" smtClean="0"/>
              <a:t>evaluate </a:t>
            </a:r>
            <a:r>
              <a:rPr dirty="0" smtClean="0"/>
              <a:t>the validity and accuracy of information found on</a:t>
            </a:r>
            <a:r>
              <a:rPr lang="en-US" dirty="0" smtClean="0"/>
              <a:t>line</a:t>
            </a:r>
            <a:endParaRPr dirty="0" smtClean="0"/>
          </a:p>
          <a:p>
            <a:r>
              <a:rPr lang="en-US" dirty="0" smtClean="0"/>
              <a:t>Learn how to determine the purpose of a web page and</a:t>
            </a:r>
            <a:r>
              <a:rPr dirty="0" smtClean="0"/>
              <a:t> if </a:t>
            </a:r>
            <a:r>
              <a:rPr lang="en-US" dirty="0" smtClean="0"/>
              <a:t>online </a:t>
            </a:r>
            <a:r>
              <a:rPr dirty="0" smtClean="0"/>
              <a:t>information is still current or relevant</a:t>
            </a:r>
          </a:p>
          <a:p>
            <a:r>
              <a:rPr lang="en-US" dirty="0" smtClean="0"/>
              <a:t>Develop skills for</a:t>
            </a:r>
            <a:r>
              <a:rPr dirty="0" smtClean="0"/>
              <a:t> assess</a:t>
            </a:r>
            <a:r>
              <a:rPr lang="en-US" dirty="0" err="1" smtClean="0"/>
              <a:t>ing</a:t>
            </a:r>
            <a:r>
              <a:rPr dirty="0" smtClean="0"/>
              <a:t> bias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Researching Authors and Publishers</a:t>
            </a:r>
            <a:endParaRPr lang="en-US" b="1" dirty="0"/>
          </a:p>
        </p:txBody>
      </p:sp>
      <p:sp>
        <p:nvSpPr>
          <p:cNvPr id="3" name="Content Placeholder 2"/>
          <p:cNvSpPr>
            <a:spLocks noGrp="1"/>
          </p:cNvSpPr>
          <p:nvPr>
            <p:ph idx="1"/>
          </p:nvPr>
        </p:nvSpPr>
        <p:spPr/>
        <p:txBody>
          <a:bodyPr/>
          <a:lstStyle/>
          <a:p>
            <a:r>
              <a:rPr lang="en-US" dirty="0" smtClean="0">
                <a:hlinkClick r:id="rId3"/>
              </a:rPr>
              <a:t>Google</a:t>
            </a:r>
            <a:endParaRPr lang="en-US" dirty="0" smtClean="0"/>
          </a:p>
          <a:p>
            <a:r>
              <a:rPr lang="en-US" dirty="0" smtClean="0">
                <a:hlinkClick r:id="rId4"/>
              </a:rPr>
              <a:t>Google Scholar</a:t>
            </a:r>
            <a:endParaRPr lang="en-US" dirty="0" smtClean="0"/>
          </a:p>
          <a:p>
            <a:r>
              <a:rPr lang="en-US" dirty="0" smtClean="0">
                <a:hlinkClick r:id="rId5"/>
              </a:rPr>
              <a:t>Google Books</a:t>
            </a:r>
            <a:endParaRPr lang="en-US" dirty="0" smtClean="0"/>
          </a:p>
          <a:p>
            <a:r>
              <a:rPr lang="en-US" dirty="0" smtClean="0">
                <a:hlinkClick r:id="rId6"/>
              </a:rPr>
              <a:t>Google </a:t>
            </a:r>
            <a:r>
              <a:rPr lang="en-US" dirty="0" err="1" smtClean="0">
                <a:hlinkClick r:id="rId6"/>
              </a:rPr>
              <a:t>Blogs</a:t>
            </a:r>
            <a:endParaRPr lang="en-US" dirty="0" smtClean="0"/>
          </a:p>
          <a:p>
            <a:r>
              <a:rPr lang="en-US" dirty="0" smtClean="0">
                <a:hlinkClick r:id="rId7"/>
              </a:rPr>
              <a:t>Library of Congress</a:t>
            </a:r>
            <a:endParaRPr lang="en-US" dirty="0" smtClean="0"/>
          </a:p>
          <a:p>
            <a:r>
              <a:rPr lang="en-US" dirty="0" smtClean="0">
                <a:hlinkClick r:id="rId8"/>
              </a:rPr>
              <a:t>Library Databases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Assessing Credibility</a:t>
            </a:r>
            <a:endParaRPr lang="en-US" b="1" dirty="0"/>
          </a:p>
        </p:txBody>
      </p:sp>
      <p:sp>
        <p:nvSpPr>
          <p:cNvPr id="3" name="Content Placeholder 2"/>
          <p:cNvSpPr>
            <a:spLocks noGrp="1"/>
          </p:cNvSpPr>
          <p:nvPr>
            <p:ph idx="1"/>
          </p:nvPr>
        </p:nvSpPr>
        <p:spPr/>
        <p:txBody>
          <a:bodyPr/>
          <a:lstStyle/>
          <a:p>
            <a:r>
              <a:rPr lang="en-US" dirty="0" smtClean="0"/>
              <a:t>Based on information about the publisher, does this site seem to be credible? Why or why not?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Finding the author</a:t>
            </a:r>
            <a:endParaRPr lang="en-US" b="1" dirty="0"/>
          </a:p>
        </p:txBody>
      </p:sp>
      <p:sp>
        <p:nvSpPr>
          <p:cNvPr id="3" name="Content Placeholder 2"/>
          <p:cNvSpPr>
            <a:spLocks noGrp="1"/>
          </p:cNvSpPr>
          <p:nvPr>
            <p:ph idx="1"/>
          </p:nvPr>
        </p:nvSpPr>
        <p:spPr/>
        <p:txBody>
          <a:bodyPr/>
          <a:lstStyle/>
          <a:p>
            <a:r>
              <a:rPr lang="en-US" dirty="0" smtClean="0"/>
              <a:t>Check the top and bottom of the page and article. You may also need to check sidebars, captions, pull quotes, or introductions.</a:t>
            </a:r>
          </a:p>
          <a:p>
            <a:r>
              <a:rPr lang="en-US" dirty="0" smtClean="0"/>
              <a:t>If there is no name, is there an email address?</a:t>
            </a:r>
          </a:p>
          <a:p>
            <a:r>
              <a:rPr lang="en-US" dirty="0" smtClean="0"/>
              <a:t>Are the author’s qualifications listed?</a:t>
            </a:r>
          </a:p>
          <a:p>
            <a:r>
              <a:rPr lang="en-US" dirty="0" smtClean="0"/>
              <a:t>If not, or if the article is self-published, how can you confirm the author’s qualifications?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Researching Authors and Publishers</a:t>
            </a:r>
            <a:endParaRPr lang="en-US" b="1" dirty="0"/>
          </a:p>
        </p:txBody>
      </p:sp>
      <p:sp>
        <p:nvSpPr>
          <p:cNvPr id="3" name="Content Placeholder 2"/>
          <p:cNvSpPr>
            <a:spLocks noGrp="1"/>
          </p:cNvSpPr>
          <p:nvPr>
            <p:ph idx="1"/>
          </p:nvPr>
        </p:nvSpPr>
        <p:spPr/>
        <p:txBody>
          <a:bodyPr/>
          <a:lstStyle/>
          <a:p>
            <a:r>
              <a:rPr lang="en-US" dirty="0" smtClean="0">
                <a:hlinkClick r:id="rId3"/>
              </a:rPr>
              <a:t>Google</a:t>
            </a:r>
            <a:endParaRPr lang="en-US" dirty="0" smtClean="0"/>
          </a:p>
          <a:p>
            <a:r>
              <a:rPr lang="en-US" dirty="0" smtClean="0">
                <a:hlinkClick r:id="rId4"/>
              </a:rPr>
              <a:t>Google Scholar</a:t>
            </a:r>
            <a:endParaRPr lang="en-US" dirty="0" smtClean="0"/>
          </a:p>
          <a:p>
            <a:r>
              <a:rPr lang="en-US" dirty="0" smtClean="0">
                <a:hlinkClick r:id="rId5"/>
              </a:rPr>
              <a:t>Google Books</a:t>
            </a:r>
            <a:endParaRPr lang="en-US" dirty="0" smtClean="0"/>
          </a:p>
          <a:p>
            <a:r>
              <a:rPr lang="en-US" dirty="0" smtClean="0">
                <a:hlinkClick r:id="rId6"/>
              </a:rPr>
              <a:t>Google </a:t>
            </a:r>
            <a:r>
              <a:rPr lang="en-US" dirty="0" err="1" smtClean="0">
                <a:hlinkClick r:id="rId6"/>
              </a:rPr>
              <a:t>Blogs</a:t>
            </a:r>
            <a:endParaRPr lang="en-US" dirty="0" smtClean="0"/>
          </a:p>
          <a:p>
            <a:r>
              <a:rPr lang="en-US" dirty="0" smtClean="0">
                <a:hlinkClick r:id="rId7"/>
              </a:rPr>
              <a:t>Library of Congress</a:t>
            </a:r>
            <a:endParaRPr lang="en-US" dirty="0" smtClean="0"/>
          </a:p>
          <a:p>
            <a:r>
              <a:rPr lang="en-US" dirty="0" smtClean="0">
                <a:hlinkClick r:id="rId8"/>
              </a:rPr>
              <a:t>Library Databases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Assessing Credibility</a:t>
            </a:r>
            <a:endParaRPr lang="en-US" b="1" dirty="0"/>
          </a:p>
        </p:txBody>
      </p:sp>
      <p:sp>
        <p:nvSpPr>
          <p:cNvPr id="3" name="Content Placeholder 2"/>
          <p:cNvSpPr>
            <a:spLocks noGrp="1"/>
          </p:cNvSpPr>
          <p:nvPr>
            <p:ph idx="1"/>
          </p:nvPr>
        </p:nvSpPr>
        <p:spPr/>
        <p:txBody>
          <a:bodyPr/>
          <a:lstStyle/>
          <a:p>
            <a:r>
              <a:rPr lang="en-US" dirty="0" smtClean="0"/>
              <a:t>Is the author qualified to write on this topic? Why or why not?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Currency</a:t>
            </a:r>
            <a:endParaRPr lang="en-US" b="1" dirty="0"/>
          </a:p>
        </p:txBody>
      </p:sp>
      <p:sp>
        <p:nvSpPr>
          <p:cNvPr id="3" name="Content Placeholder 2"/>
          <p:cNvSpPr>
            <a:spLocks noGrp="1"/>
          </p:cNvSpPr>
          <p:nvPr>
            <p:ph idx="1"/>
          </p:nvPr>
        </p:nvSpPr>
        <p:spPr/>
        <p:txBody>
          <a:bodyPr/>
          <a:lstStyle/>
          <a:p>
            <a:r>
              <a:rPr lang="en-US" dirty="0" smtClean="0"/>
              <a:t>Is the information up-to-date?</a:t>
            </a:r>
          </a:p>
          <a:p>
            <a:r>
              <a:rPr lang="en-US" dirty="0" smtClean="0"/>
              <a:t>Does it matter? Why or why not?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Documentation</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Focus on sources that provide references to help you evaluate the source and its arguments.</a:t>
            </a:r>
          </a:p>
          <a:p>
            <a:r>
              <a:rPr lang="en-US" dirty="0" smtClean="0"/>
              <a:t>What kinds of sources are listed? (newspapers, academic articles or books, </a:t>
            </a:r>
            <a:r>
              <a:rPr lang="en-US" dirty="0" err="1" smtClean="0"/>
              <a:t>blogs</a:t>
            </a:r>
            <a:r>
              <a:rPr lang="en-US" dirty="0" smtClean="0"/>
              <a:t>, polls, …)</a:t>
            </a:r>
          </a:p>
          <a:p>
            <a:r>
              <a:rPr lang="en-US" dirty="0" smtClean="0"/>
              <a:t>If links to online sources are broken or if sources are provided without links, how can you look up those sources?</a:t>
            </a:r>
          </a:p>
          <a:p>
            <a:r>
              <a:rPr lang="en-US" dirty="0" smtClean="0"/>
              <a:t>What other ways can you verify the evidence presented?</a:t>
            </a:r>
          </a:p>
          <a:p>
            <a:r>
              <a:rPr lang="en-US" dirty="0" smtClean="0"/>
              <a:t>Which sources listed might be useful for your project?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Determining Bias and Point-of View</a:t>
            </a:r>
            <a:endParaRPr lang="en-US" b="1" dirty="0"/>
          </a:p>
        </p:txBody>
      </p:sp>
      <p:sp>
        <p:nvSpPr>
          <p:cNvPr id="3" name="Content Placeholder 2"/>
          <p:cNvSpPr>
            <a:spLocks noGrp="1"/>
          </p:cNvSpPr>
          <p:nvPr>
            <p:ph idx="1"/>
          </p:nvPr>
        </p:nvSpPr>
        <p:spPr/>
        <p:txBody>
          <a:bodyPr>
            <a:normAutofit fontScale="77500" lnSpcReduction="20000"/>
          </a:bodyPr>
          <a:lstStyle/>
          <a:p>
            <a:pPr>
              <a:spcAft>
                <a:spcPts val="600"/>
              </a:spcAft>
            </a:pPr>
            <a:r>
              <a:rPr lang="en-US" sz="3613" dirty="0" smtClean="0"/>
              <a:t>Is the language/argumentation emotional or logical? </a:t>
            </a:r>
          </a:p>
          <a:p>
            <a:pPr>
              <a:spcAft>
                <a:spcPts val="600"/>
              </a:spcAft>
            </a:pPr>
            <a:r>
              <a:rPr lang="en-US" sz="3613" dirty="0" smtClean="0"/>
              <a:t>Does the author </a:t>
            </a:r>
            <a:r>
              <a:rPr lang="en-US" sz="3613" dirty="0" err="1" smtClean="0"/>
              <a:t>overgeneralize</a:t>
            </a:r>
            <a:r>
              <a:rPr lang="en-US" sz="3613" dirty="0" smtClean="0"/>
              <a:t> or simplify the issues?</a:t>
            </a:r>
          </a:p>
          <a:p>
            <a:pPr>
              <a:spcAft>
                <a:spcPts val="600"/>
              </a:spcAft>
            </a:pPr>
            <a:r>
              <a:rPr lang="en-US" sz="3613" dirty="0" smtClean="0"/>
              <a:t>If the piece presents an opinion/argument, does it offer good reasons and solid evidence to support it?</a:t>
            </a:r>
          </a:p>
          <a:p>
            <a:pPr>
              <a:spcAft>
                <a:spcPts val="600"/>
              </a:spcAft>
            </a:pPr>
            <a:r>
              <a:rPr lang="en-US" sz="3613" dirty="0" smtClean="0"/>
              <a:t>Does the author present more than one view? </a:t>
            </a:r>
          </a:p>
          <a:p>
            <a:pPr>
              <a:spcAft>
                <a:spcPts val="600"/>
              </a:spcAft>
            </a:pPr>
            <a:r>
              <a:rPr lang="en-US" sz="3613" dirty="0" smtClean="0"/>
              <a:t>Are different views presented in balanced fashion, or does the text support one side more than the other?</a:t>
            </a:r>
          </a:p>
          <a:p>
            <a:pPr>
              <a:spcAft>
                <a:spcPts val="600"/>
              </a:spcAft>
            </a:pPr>
            <a:r>
              <a:rPr lang="en-US" sz="3613" dirty="0" smtClean="0"/>
              <a:t>If the text argues for one side, how does it represent differing points of view?</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Assessing Credibility</a:t>
            </a:r>
            <a:endParaRPr lang="en-US" b="1" dirty="0"/>
          </a:p>
        </p:txBody>
      </p:sp>
      <p:sp>
        <p:nvSpPr>
          <p:cNvPr id="3" name="Content Placeholder 2"/>
          <p:cNvSpPr>
            <a:spLocks noGrp="1"/>
          </p:cNvSpPr>
          <p:nvPr>
            <p:ph idx="1"/>
          </p:nvPr>
        </p:nvSpPr>
        <p:spPr/>
        <p:txBody>
          <a:bodyPr/>
          <a:lstStyle/>
          <a:p>
            <a:r>
              <a:rPr lang="en-US" dirty="0" smtClean="0"/>
              <a:t>Does the information seem reliable? Why or why not?</a:t>
            </a:r>
          </a:p>
          <a:p>
            <a:r>
              <a:rPr lang="en-US" dirty="0" smtClean="0"/>
              <a:t>Is the information useful for your purposes? Why or why not?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Research the site further</a:t>
            </a:r>
            <a:endParaRPr lang="en-US" b="1" dirty="0"/>
          </a:p>
        </p:txBody>
      </p:sp>
      <p:sp>
        <p:nvSpPr>
          <p:cNvPr id="3" name="Content Placeholder 2"/>
          <p:cNvSpPr>
            <a:spLocks noGrp="1"/>
          </p:cNvSpPr>
          <p:nvPr>
            <p:ph idx="1"/>
          </p:nvPr>
        </p:nvSpPr>
        <p:spPr/>
        <p:txBody>
          <a:bodyPr/>
          <a:lstStyle/>
          <a:p>
            <a:r>
              <a:rPr lang="en-US" dirty="0" smtClean="0">
                <a:hlinkClick r:id="rId3"/>
              </a:rPr>
              <a:t>Alexa.com</a:t>
            </a:r>
            <a:r>
              <a:rPr lang="en-US" dirty="0" smtClean="0"/>
              <a:t> collects information on web usage</a:t>
            </a:r>
          </a:p>
          <a:p>
            <a:r>
              <a:rPr lang="en-US" dirty="0" smtClean="0">
                <a:hlinkClick r:id="rId4"/>
              </a:rPr>
              <a:t>Blogsearch.google.com</a:t>
            </a:r>
            <a:r>
              <a:rPr lang="en-US" dirty="0" smtClean="0"/>
              <a:t> searches </a:t>
            </a:r>
            <a:r>
              <a:rPr lang="en-US" dirty="0" err="1" smtClean="0"/>
              <a:t>blogs</a:t>
            </a:r>
            <a:r>
              <a:rPr lang="en-US" dirty="0" smtClean="0"/>
              <a:t> that may link to the site</a:t>
            </a:r>
          </a:p>
          <a:p>
            <a:r>
              <a:rPr lang="en-US" dirty="0" smtClean="0"/>
              <a:t>Search on </a:t>
            </a:r>
            <a:r>
              <a:rPr lang="en-US" dirty="0" smtClean="0">
                <a:hlinkClick r:id="rId5"/>
              </a:rPr>
              <a:t>Google</a:t>
            </a:r>
            <a:r>
              <a:rPr lang="en-US" dirty="0" smtClean="0"/>
              <a:t> for “link:” and the URL to find additional pages that may link to the site</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7" y="1268760"/>
            <a:ext cx="2314600" cy="3082354"/>
          </a:xfrm>
        </p:spPr>
        <p:txBody>
          <a:bodyPr>
            <a:normAutofit fontScale="90000"/>
          </a:bodyPr>
          <a:lstStyle/>
          <a:p>
            <a:r>
              <a:rPr lang="en-US" dirty="0" smtClean="0"/>
              <a:t>short quote discussion and analysis </a:t>
            </a:r>
            <a:endParaRPr lang="en-US" dirty="0"/>
          </a:p>
        </p:txBody>
      </p:sp>
      <p:pic>
        <p:nvPicPr>
          <p:cNvPr id="4" name="Picture 3" descr="WechatIMG2.jpe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79712" y="-1827584"/>
            <a:ext cx="6089873" cy="10826440"/>
          </a:xfrm>
          <a:prstGeom prst="rect">
            <a:avLst/>
          </a:prstGeom>
        </p:spPr>
      </p:pic>
    </p:spTree>
    <p:extLst>
      <p:ext uri="{BB962C8B-B14F-4D97-AF65-F5344CB8AC3E}">
        <p14:creationId xmlns:p14="http://schemas.microsoft.com/office/powerpoint/2010/main" xmlns="" val="2210536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Determining Purpose</a:t>
            </a:r>
            <a:endParaRPr lang="en-US" b="1" dirty="0"/>
          </a:p>
        </p:txBody>
      </p:sp>
      <p:sp>
        <p:nvSpPr>
          <p:cNvPr id="3" name="Content Placeholder 2"/>
          <p:cNvSpPr>
            <a:spLocks noGrp="1"/>
          </p:cNvSpPr>
          <p:nvPr>
            <p:ph idx="1"/>
          </p:nvPr>
        </p:nvSpPr>
        <p:spPr/>
        <p:txBody>
          <a:bodyPr/>
          <a:lstStyle/>
          <a:p>
            <a:r>
              <a:rPr lang="en-US" dirty="0" smtClean="0"/>
              <a:t>What do you see as the primary purpose of the site?</a:t>
            </a:r>
          </a:p>
          <a:p>
            <a:r>
              <a:rPr lang="en-US" dirty="0" smtClean="0"/>
              <a:t>What evidence supports your view?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Overall Evaluation</a:t>
            </a:r>
            <a:endParaRPr lang="en-US" b="1" dirty="0"/>
          </a:p>
        </p:txBody>
      </p:sp>
      <p:sp>
        <p:nvSpPr>
          <p:cNvPr id="3" name="Content Placeholder 2"/>
          <p:cNvSpPr>
            <a:spLocks noGrp="1"/>
          </p:cNvSpPr>
          <p:nvPr>
            <p:ph idx="1"/>
          </p:nvPr>
        </p:nvSpPr>
        <p:spPr/>
        <p:txBody>
          <a:bodyPr/>
          <a:lstStyle/>
          <a:p>
            <a:r>
              <a:rPr lang="en-US" dirty="0" smtClean="0"/>
              <a:t>What can you prove with this site?</a:t>
            </a:r>
          </a:p>
          <a:p>
            <a:r>
              <a:rPr lang="en-US" dirty="0" smtClean="0"/>
              <a:t>Is this site useful for your purpose?</a:t>
            </a:r>
          </a:p>
          <a:p>
            <a:r>
              <a:rPr lang="en-US" dirty="0" smtClean="0"/>
              <a:t>If not, what kinds of sources might provide more useful information?</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p:txBody>
          <a:bodyPr/>
          <a:lstStyle/>
          <a:p>
            <a:r>
              <a:rPr lang="en-US" dirty="0" smtClean="0"/>
              <a:t>Learn </a:t>
            </a:r>
            <a:r>
              <a:rPr dirty="0" smtClean="0"/>
              <a:t>to </a:t>
            </a:r>
            <a:r>
              <a:rPr lang="en-US" dirty="0" smtClean="0"/>
              <a:t>evaluate </a:t>
            </a:r>
            <a:r>
              <a:rPr dirty="0" smtClean="0"/>
              <a:t>the validity and accuracy of information found on</a:t>
            </a:r>
            <a:r>
              <a:rPr lang="en-US" dirty="0" smtClean="0"/>
              <a:t>line</a:t>
            </a:r>
            <a:endParaRPr dirty="0" smtClean="0"/>
          </a:p>
          <a:p>
            <a:r>
              <a:rPr lang="en-US" dirty="0" smtClean="0"/>
              <a:t>Learn how to determine the purpose of a web page and</a:t>
            </a:r>
            <a:r>
              <a:rPr dirty="0" smtClean="0"/>
              <a:t> if </a:t>
            </a:r>
            <a:r>
              <a:rPr lang="en-US" dirty="0" smtClean="0"/>
              <a:t>online </a:t>
            </a:r>
            <a:r>
              <a:rPr dirty="0" smtClean="0"/>
              <a:t>information is still current or relevant</a:t>
            </a:r>
          </a:p>
          <a:p>
            <a:r>
              <a:rPr lang="en-US" dirty="0" smtClean="0"/>
              <a:t>Develop skills for</a:t>
            </a:r>
            <a:r>
              <a:rPr dirty="0" smtClean="0"/>
              <a:t> assess</a:t>
            </a:r>
            <a:r>
              <a:rPr lang="en-US" dirty="0" err="1" smtClean="0"/>
              <a:t>ing</a:t>
            </a:r>
            <a:r>
              <a:rPr dirty="0" smtClean="0"/>
              <a:t> bias</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1473945228"/>
              </p:ext>
            </p:extLst>
          </p:nvPr>
        </p:nvGraphicFramePr>
        <p:xfrm>
          <a:off x="990600" y="609600"/>
          <a:ext cx="7239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98862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b="1" dirty="0">
                <a:solidFill>
                  <a:schemeClr val="bg1"/>
                </a:solidFill>
              </a:rPr>
              <a:t>FACT OR OPINION</a:t>
            </a:r>
            <a:endParaRPr lang="en-US" dirty="0">
              <a:solidFill>
                <a:schemeClr val="bg1"/>
              </a:solidFill>
            </a:endParaRPr>
          </a:p>
        </p:txBody>
      </p:sp>
      <p:sp>
        <p:nvSpPr>
          <p:cNvPr id="3" name="Content Placeholder 2"/>
          <p:cNvSpPr>
            <a:spLocks noGrp="1"/>
          </p:cNvSpPr>
          <p:nvPr>
            <p:ph idx="1"/>
          </p:nvPr>
        </p:nvSpPr>
        <p:spPr/>
        <p:style>
          <a:lnRef idx="3">
            <a:schemeClr val="lt1"/>
          </a:lnRef>
          <a:fillRef idx="1">
            <a:schemeClr val="accent4"/>
          </a:fillRef>
          <a:effectRef idx="1">
            <a:schemeClr val="accent4"/>
          </a:effectRef>
          <a:fontRef idx="minor">
            <a:schemeClr val="lt1"/>
          </a:fontRef>
        </p:style>
        <p:txBody>
          <a:bodyPr>
            <a:normAutofit lnSpcReduction="10000"/>
          </a:bodyPr>
          <a:lstStyle/>
          <a:p>
            <a:pPr lvl="0"/>
            <a:r>
              <a:rPr lang="en-US" dirty="0">
                <a:solidFill>
                  <a:schemeClr val="bg1"/>
                </a:solidFill>
              </a:rPr>
              <a:t>Facts are often written as a simple statement, for example ‘Fiji lies in the Pacific Ocean’.</a:t>
            </a:r>
          </a:p>
          <a:p>
            <a:pPr lvl="0"/>
            <a:r>
              <a:rPr lang="en-US" dirty="0">
                <a:solidFill>
                  <a:schemeClr val="bg1"/>
                </a:solidFill>
              </a:rPr>
              <a:t>Opinions are often supported by evidence.</a:t>
            </a:r>
          </a:p>
          <a:p>
            <a:pPr lvl="0"/>
            <a:r>
              <a:rPr lang="en-US" dirty="0">
                <a:solidFill>
                  <a:schemeClr val="bg1"/>
                </a:solidFill>
              </a:rPr>
              <a:t>Facts are easily recognized because phrases like ‘possibly’, ‘maybe’, ‘it is probable’ etc. are used.</a:t>
            </a:r>
          </a:p>
          <a:p>
            <a:r>
              <a:rPr lang="en-US" dirty="0">
                <a:solidFill>
                  <a:schemeClr val="bg1"/>
                </a:solidFill>
              </a:rPr>
              <a:t>Opinions are sometimes easily recognized because words like  ‘believe’, ‘opinion’, ‘think</a:t>
            </a:r>
            <a:r>
              <a:rPr lang="en-US" dirty="0" smtClean="0">
                <a:solidFill>
                  <a:schemeClr val="bg1"/>
                </a:solidFill>
              </a:rPr>
              <a:t>’’, </a:t>
            </a:r>
            <a:r>
              <a:rPr lang="en-US" dirty="0">
                <a:solidFill>
                  <a:schemeClr val="bg1"/>
                </a:solidFill>
              </a:rPr>
              <a:t>‘could’,  ‘might’ and ‘would’ are used.</a:t>
            </a:r>
          </a:p>
        </p:txBody>
      </p:sp>
    </p:spTree>
    <p:extLst>
      <p:ext uri="{BB962C8B-B14F-4D97-AF65-F5344CB8AC3E}">
        <p14:creationId xmlns:p14="http://schemas.microsoft.com/office/powerpoint/2010/main" xmlns="" val="510745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r>
              <a:rPr lang="en-US" b="1" dirty="0" smtClean="0">
                <a:solidFill>
                  <a:schemeClr val="bg1"/>
                </a:solidFill>
              </a:rPr>
              <a:t>BIAS</a:t>
            </a:r>
            <a:endParaRPr lang="en-US" dirty="0">
              <a:solidFill>
                <a:schemeClr val="bg1"/>
              </a:solidFill>
            </a:endParaRPr>
          </a:p>
        </p:txBody>
      </p:sp>
      <p:sp>
        <p:nvSpPr>
          <p:cNvPr id="3" name="Content Placeholder 2"/>
          <p:cNvSpPr>
            <a:spLocks noGrp="1"/>
          </p:cNvSpPr>
          <p:nvPr>
            <p:ph idx="1"/>
          </p:nvPr>
        </p:nvSpPr>
        <p:spPr/>
        <p:style>
          <a:lnRef idx="3">
            <a:schemeClr val="lt1"/>
          </a:lnRef>
          <a:fillRef idx="1">
            <a:schemeClr val="accent4"/>
          </a:fillRef>
          <a:effectRef idx="1">
            <a:schemeClr val="accent4"/>
          </a:effectRef>
          <a:fontRef idx="minor">
            <a:schemeClr val="lt1"/>
          </a:fontRef>
        </p:style>
        <p:txBody>
          <a:bodyPr/>
          <a:lstStyle/>
          <a:p>
            <a:pPr lvl="0"/>
            <a:r>
              <a:rPr lang="en-US" dirty="0">
                <a:solidFill>
                  <a:schemeClr val="bg1"/>
                </a:solidFill>
              </a:rPr>
              <a:t>Bias is a lack of objectivity or fairness in the treatment of topics.</a:t>
            </a:r>
          </a:p>
          <a:p>
            <a:pPr lvl="0"/>
            <a:r>
              <a:rPr lang="en-US" dirty="0">
                <a:solidFill>
                  <a:schemeClr val="bg1"/>
                </a:solidFill>
              </a:rPr>
              <a:t>On websites the bias can sometimes be identified when information keeps directing you to purchase a product or products.</a:t>
            </a:r>
          </a:p>
          <a:p>
            <a:endParaRPr lang="en-US" dirty="0">
              <a:solidFill>
                <a:schemeClr val="bg1"/>
              </a:solidFill>
            </a:endParaRPr>
          </a:p>
        </p:txBody>
      </p:sp>
    </p:spTree>
    <p:extLst>
      <p:ext uri="{BB962C8B-B14F-4D97-AF65-F5344CB8AC3E}">
        <p14:creationId xmlns:p14="http://schemas.microsoft.com/office/powerpoint/2010/main" xmlns="" val="27720903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r>
              <a:rPr lang="en-US" b="1" dirty="0"/>
              <a:t>VALIDITY OF </a:t>
            </a:r>
            <a:r>
              <a:rPr lang="en-US" b="1" dirty="0" smtClean="0"/>
              <a:t>INFORMATION</a:t>
            </a:r>
            <a:endParaRPr lang="en-US" dirty="0"/>
          </a:p>
        </p:txBody>
      </p:sp>
      <p:sp>
        <p:nvSpPr>
          <p:cNvPr id="3" name="Content Placeholder 2"/>
          <p:cNvSpPr>
            <a:spLocks noGrp="1"/>
          </p:cNvSpPr>
          <p:nvPr>
            <p:ph idx="1"/>
          </p:nvPr>
        </p:nvSpPr>
        <p:spPr/>
        <p:style>
          <a:lnRef idx="3">
            <a:schemeClr val="lt1"/>
          </a:lnRef>
          <a:fillRef idx="1">
            <a:schemeClr val="accent4"/>
          </a:fillRef>
          <a:effectRef idx="1">
            <a:schemeClr val="accent4"/>
          </a:effectRef>
          <a:fontRef idx="minor">
            <a:schemeClr val="lt1"/>
          </a:fontRef>
        </p:style>
        <p:txBody>
          <a:bodyPr>
            <a:normAutofit fontScale="85000" lnSpcReduction="10000"/>
          </a:bodyPr>
          <a:lstStyle/>
          <a:p>
            <a:r>
              <a:rPr lang="en-US" dirty="0"/>
              <a:t>For information to be valid, it must be both accurate and reliable.</a:t>
            </a:r>
          </a:p>
          <a:p>
            <a:pPr lvl="0"/>
            <a:r>
              <a:rPr lang="en-US" dirty="0"/>
              <a:t>For reliability you must check the source of the data.</a:t>
            </a:r>
          </a:p>
          <a:p>
            <a:pPr lvl="0"/>
            <a:r>
              <a:rPr lang="en-US" dirty="0"/>
              <a:t>Check the publisher of the data</a:t>
            </a:r>
          </a:p>
          <a:p>
            <a:pPr lvl="0"/>
            <a:r>
              <a:rPr lang="en-US" dirty="0"/>
              <a:t>Find out how information was collected.</a:t>
            </a:r>
          </a:p>
          <a:p>
            <a:pPr lvl="0"/>
            <a:r>
              <a:rPr lang="en-US" dirty="0"/>
              <a:t>Check if other reliable sites have links to it.</a:t>
            </a:r>
          </a:p>
          <a:p>
            <a:pPr lvl="0"/>
            <a:r>
              <a:rPr lang="en-US" dirty="0"/>
              <a:t>Check if the site contains lots of advertisements.</a:t>
            </a:r>
          </a:p>
          <a:p>
            <a:pPr lvl="0"/>
            <a:r>
              <a:rPr lang="en-US" dirty="0"/>
              <a:t>Check how </a:t>
            </a:r>
            <a:r>
              <a:rPr lang="en-US" dirty="0" err="1"/>
              <a:t>upto</a:t>
            </a:r>
            <a:r>
              <a:rPr lang="en-US" dirty="0"/>
              <a:t> date the website is. (Check the dates)</a:t>
            </a:r>
          </a:p>
          <a:p>
            <a:pPr lvl="0"/>
            <a:r>
              <a:rPr lang="en-US" dirty="0"/>
              <a:t>Another indicator of a site’s validity is the use of endorsements from reputable organizations.</a:t>
            </a:r>
          </a:p>
          <a:p>
            <a:endParaRPr lang="en-US" dirty="0"/>
          </a:p>
        </p:txBody>
      </p:sp>
    </p:spTree>
    <p:extLst>
      <p:ext uri="{BB962C8B-B14F-4D97-AF65-F5344CB8AC3E}">
        <p14:creationId xmlns:p14="http://schemas.microsoft.com/office/powerpoint/2010/main" xmlns="" val="37961545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5000" lnSpcReduction="20000"/>
          </a:bodyPr>
          <a:lstStyle/>
          <a:p>
            <a:r>
              <a:rPr lang="en-US" altLang="zh-CN" dirty="0" smtClean="0"/>
              <a:t>HOW FAR PEOPLE TRAVELED --- QUETIONAIRRE : </a:t>
            </a:r>
            <a:r>
              <a:rPr lang="en-US" altLang="zh-CN" b="1" dirty="0" smtClean="0"/>
              <a:t>SAMPLING METHOD</a:t>
            </a:r>
            <a:r>
              <a:rPr lang="en-US" altLang="zh-CN" dirty="0" smtClean="0"/>
              <a:t>: CONVENIENCE, PURPOSEFUL, </a:t>
            </a:r>
            <a:r>
              <a:rPr lang="en-US" altLang="zh-CN" dirty="0" smtClean="0"/>
              <a:t>RANDOM SELECTION</a:t>
            </a:r>
            <a:endParaRPr lang="en-US" altLang="zh-CN" dirty="0" smtClean="0"/>
          </a:p>
          <a:p>
            <a:r>
              <a:rPr lang="en-US" altLang="zh-CN" dirty="0" smtClean="0"/>
              <a:t>INCLUSION AND EXCLUSION </a:t>
            </a:r>
            <a:r>
              <a:rPr lang="en-US" altLang="zh-CN" dirty="0" smtClean="0"/>
              <a:t>CRITERIA</a:t>
            </a:r>
          </a:p>
          <a:p>
            <a:r>
              <a:rPr lang="en-US" altLang="zh-CN" dirty="0" smtClean="0"/>
              <a:t>Poor bias wording: </a:t>
            </a:r>
          </a:p>
          <a:p>
            <a:r>
              <a:rPr lang="en-US" altLang="zh-CN" b="1" u="sng" dirty="0" smtClean="0"/>
              <a:t>Given that the south China sea islands obviously belongs to the Philippines, would you agree with applying sanctions to Beijing?</a:t>
            </a:r>
          </a:p>
          <a:p>
            <a:pPr marL="514350" indent="-514350">
              <a:buFont typeface="+mj-lt"/>
              <a:buAutoNum type="arabicPeriod"/>
            </a:pPr>
            <a:r>
              <a:rPr lang="en-US" altLang="zh-CN" b="1" u="sng" dirty="0" smtClean="0"/>
              <a:t>What are your thoughts on the South China Sea issue? </a:t>
            </a:r>
          </a:p>
          <a:p>
            <a:pPr marL="514350" indent="-514350">
              <a:buFont typeface="+mj-lt"/>
              <a:buAutoNum type="arabicPeriod"/>
            </a:pPr>
            <a:r>
              <a:rPr lang="en-US" altLang="zh-CN" b="1" u="sng" dirty="0" smtClean="0"/>
              <a:t>Which country do you thing has sovereignty in the S China Sea?  </a:t>
            </a:r>
            <a:endParaRPr lang="zh-CN" altLang="en-US" b="1" u="sng" dirty="0" smtClean="0"/>
          </a:p>
          <a:p>
            <a:pPr>
              <a:buNone/>
            </a:pPr>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pPr>
              <a:buNone/>
            </a:pPr>
            <a:r>
              <a:rPr lang="en-US" altLang="zh-CN" dirty="0" smtClean="0"/>
              <a:t>Research question: </a:t>
            </a:r>
            <a:r>
              <a:rPr lang="en-US" altLang="zh-CN" i="1" u="sng" dirty="0" smtClean="0"/>
              <a:t>WHAT ARE THE AVERAGE MONTHLY LIVING EXPENSES AMONG STUDENTS IN FIRST YEAR OF COLLEGE IN SHANGHAI. </a:t>
            </a:r>
            <a:endParaRPr lang="en-US" altLang="zh-CN" u="sng" dirty="0" smtClean="0"/>
          </a:p>
          <a:p>
            <a:pPr>
              <a:buNone/>
            </a:pPr>
            <a:r>
              <a:rPr lang="en-US" altLang="zh-CN" dirty="0" smtClean="0"/>
              <a:t>Representative sample</a:t>
            </a:r>
          </a:p>
          <a:p>
            <a:pPr>
              <a:buNone/>
            </a:pPr>
            <a:r>
              <a:rPr lang="en-US" altLang="zh-CN" dirty="0" smtClean="0"/>
              <a:t>Bias question ; fair question</a:t>
            </a:r>
          </a:p>
          <a:p>
            <a:pPr>
              <a:buNone/>
            </a:pPr>
            <a:r>
              <a:rPr lang="en-US" altLang="zh-CN" dirty="0" smtClean="0"/>
              <a:t>How to collect data</a:t>
            </a:r>
          </a:p>
          <a:p>
            <a:pPr>
              <a:buNone/>
            </a:pPr>
            <a:r>
              <a:rPr lang="en-US" altLang="zh-CN" dirty="0" smtClean="0"/>
              <a:t>1-2 survey questions</a:t>
            </a:r>
          </a:p>
          <a:p>
            <a:r>
              <a:rPr lang="en-US" altLang="zh-CN" dirty="0" smtClean="0"/>
              <a:t>How much do you spend on average on transportation, housing, food, utilities? </a:t>
            </a:r>
            <a:endParaRPr lang="en-US" altLang="zh-CN"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1.2 research methods </a:t>
            </a:r>
            <a:endParaRPr lang="zh-CN" altLang="en-US" dirty="0"/>
          </a:p>
        </p:txBody>
      </p:sp>
      <p:sp>
        <p:nvSpPr>
          <p:cNvPr id="3" name="内容占位符 2"/>
          <p:cNvSpPr>
            <a:spLocks noGrp="1"/>
          </p:cNvSpPr>
          <p:nvPr>
            <p:ph idx="1"/>
          </p:nvPr>
        </p:nvSpPr>
        <p:spPr>
          <a:xfrm>
            <a:off x="214282" y="1285860"/>
            <a:ext cx="8472518" cy="4840303"/>
          </a:xfrm>
        </p:spPr>
        <p:txBody>
          <a:bodyPr>
            <a:noAutofit/>
          </a:bodyPr>
          <a:lstStyle/>
          <a:p>
            <a:r>
              <a:rPr lang="en-US" altLang="zh-CN" sz="2400" b="1" u="sng" dirty="0" smtClean="0"/>
              <a:t>Case study versus purposeful sampling survey</a:t>
            </a:r>
          </a:p>
          <a:p>
            <a:r>
              <a:rPr lang="en-US" altLang="zh-CN" sz="2400" b="1" u="sng" dirty="0" smtClean="0"/>
              <a:t>Cross sectional: </a:t>
            </a:r>
            <a:r>
              <a:rPr lang="en-US" altLang="zh-CN" sz="2400" b="1" dirty="0" smtClean="0"/>
              <a:t>one period of time</a:t>
            </a:r>
            <a:r>
              <a:rPr lang="en-US" altLang="zh-CN" sz="2400" b="1" u="sng" dirty="0" smtClean="0"/>
              <a:t> </a:t>
            </a:r>
          </a:p>
          <a:p>
            <a:r>
              <a:rPr lang="en-US" altLang="zh-CN" sz="2400" b="1" u="sng" dirty="0" smtClean="0"/>
              <a:t>Longitudinal : </a:t>
            </a:r>
            <a:r>
              <a:rPr lang="en-US" altLang="zh-CN" sz="2400" b="1" dirty="0" smtClean="0"/>
              <a:t>over many months or years. </a:t>
            </a:r>
            <a:endParaRPr lang="en-US" altLang="zh-CN" sz="2400" b="1" dirty="0" smtClean="0"/>
          </a:p>
          <a:p>
            <a:r>
              <a:rPr lang="en-US" altLang="zh-CN" sz="2400" b="1" u="sng" dirty="0" smtClean="0"/>
              <a:t>Research questions</a:t>
            </a:r>
          </a:p>
          <a:p>
            <a:pPr marL="514350" indent="-514350">
              <a:buFont typeface="+mj-lt"/>
              <a:buAutoNum type="arabicPeriod"/>
            </a:pPr>
            <a:r>
              <a:rPr lang="en-US" altLang="zh-CN" sz="2400" b="1" i="1" dirty="0" smtClean="0"/>
              <a:t>What is the rate of reoccurrence of liver cancer after a course of treatment at a major shanghai hospital. </a:t>
            </a:r>
          </a:p>
          <a:p>
            <a:pPr marL="514350" indent="-514350">
              <a:buFont typeface="+mj-lt"/>
              <a:buAutoNum type="arabicPeriod"/>
            </a:pPr>
            <a:r>
              <a:rPr lang="en-US" altLang="zh-CN" sz="2400" b="1" i="1" dirty="0" smtClean="0"/>
              <a:t>What is the experience of living with bipolar disorder like for middle aged women. </a:t>
            </a:r>
          </a:p>
          <a:p>
            <a:pPr marL="514350" indent="-514350">
              <a:buFont typeface="+mj-lt"/>
              <a:buAutoNum type="arabicPeriod"/>
            </a:pPr>
            <a:r>
              <a:rPr lang="en-US" altLang="zh-CN" sz="2400" b="1" i="1" dirty="0" smtClean="0"/>
              <a:t>What is the statistical rate of lung cancer among middle aged men in Sydney </a:t>
            </a:r>
            <a:r>
              <a:rPr lang="en-US" altLang="zh-CN" sz="2400" b="1" i="1" dirty="0" smtClean="0"/>
              <a:t>A</a:t>
            </a:r>
            <a:r>
              <a:rPr lang="en-US" altLang="zh-CN" sz="2400" b="1" i="1" dirty="0" smtClean="0"/>
              <a:t>ustralia. </a:t>
            </a:r>
          </a:p>
          <a:p>
            <a:pPr marL="514350" indent="-514350">
              <a:buFont typeface="+mj-lt"/>
              <a:buAutoNum type="arabicPeriod"/>
            </a:pPr>
            <a:r>
              <a:rPr lang="en-US" altLang="zh-CN" sz="2400" b="1" i="1" dirty="0" smtClean="0"/>
              <a:t>What is the likelihood that a criminal offender put in prison in his 20s will commit more crimes when he is middle aged. </a:t>
            </a:r>
          </a:p>
          <a:p>
            <a:endParaRPr lang="en-US" altLang="zh-CN" sz="2400" b="1" u="sng" dirty="0" smtClean="0"/>
          </a:p>
          <a:p>
            <a:endParaRPr lang="en-US" altLang="zh-CN" sz="2400" b="1" u="sng" dirty="0" smtClean="0"/>
          </a:p>
          <a:p>
            <a:endParaRPr lang="zh-CN" alt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echatIMG3.jpe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14237" y="-1107504"/>
            <a:ext cx="6003759" cy="10673350"/>
          </a:xfrm>
          <a:prstGeom prst="rect">
            <a:avLst/>
          </a:prstGeom>
        </p:spPr>
      </p:pic>
    </p:spTree>
    <p:extLst>
      <p:ext uri="{BB962C8B-B14F-4D97-AF65-F5344CB8AC3E}">
        <p14:creationId xmlns:p14="http://schemas.microsoft.com/office/powerpoint/2010/main" xmlns="" val="15327624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500042"/>
            <a:ext cx="8401080" cy="5626121"/>
          </a:xfrm>
        </p:spPr>
        <p:txBody>
          <a:bodyPr>
            <a:normAutofit fontScale="85000" lnSpcReduction="10000"/>
          </a:bodyPr>
          <a:lstStyle/>
          <a:p>
            <a:r>
              <a:rPr lang="en-US" altLang="zh-CN" dirty="0" smtClean="0"/>
              <a:t>Inclusion / exclusion criteria </a:t>
            </a:r>
          </a:p>
          <a:p>
            <a:endParaRPr lang="en-US" altLang="zh-CN" dirty="0" smtClean="0"/>
          </a:p>
          <a:p>
            <a:r>
              <a:rPr lang="en-US" altLang="zh-CN" dirty="0" smtClean="0"/>
              <a:t>You CAN participate IF </a:t>
            </a:r>
          </a:p>
          <a:p>
            <a:endParaRPr lang="en-US" altLang="zh-CN" dirty="0" smtClean="0"/>
          </a:p>
          <a:p>
            <a:r>
              <a:rPr lang="en-US" altLang="zh-CN" dirty="0" smtClean="0"/>
              <a:t>You CANNOT participate IF</a:t>
            </a:r>
          </a:p>
          <a:p>
            <a:r>
              <a:rPr lang="en-US" altLang="zh-CN" dirty="0" smtClean="0"/>
              <a:t>Sampling methods</a:t>
            </a:r>
          </a:p>
          <a:p>
            <a:r>
              <a:rPr lang="en-US" altLang="zh-CN" dirty="0" smtClean="0"/>
              <a:t>Convenience or purposeful  </a:t>
            </a:r>
          </a:p>
          <a:p>
            <a:r>
              <a:rPr lang="en-US" altLang="zh-CN" dirty="0" smtClean="0"/>
              <a:t>Criteria for inclusion  </a:t>
            </a:r>
          </a:p>
          <a:p>
            <a:pPr marL="514350" indent="-514350">
              <a:buFont typeface="+mj-lt"/>
              <a:buAutoNum type="arabicPeriod"/>
            </a:pPr>
            <a:r>
              <a:rPr lang="en-US" altLang="zh-CN" dirty="0" smtClean="0"/>
              <a:t>Adequate size to be statistically applicable </a:t>
            </a:r>
          </a:p>
          <a:p>
            <a:pPr marL="514350" indent="-514350">
              <a:buFont typeface="+mj-lt"/>
              <a:buAutoNum type="arabicPeriod"/>
            </a:pPr>
            <a:r>
              <a:rPr lang="en-US" altLang="zh-CN" u="sng" dirty="0" smtClean="0"/>
              <a:t>Diverse </a:t>
            </a:r>
            <a:r>
              <a:rPr lang="en-US" altLang="zh-CN" dirty="0" smtClean="0"/>
              <a:t>in gender, age, ability, race, socioeconomic status, personality, sexual orientation </a:t>
            </a:r>
          </a:p>
          <a:p>
            <a:pPr marL="514350" indent="-514350">
              <a:buFont typeface="+mj-lt"/>
              <a:buAutoNum type="arabicPeriod"/>
            </a:pPr>
            <a:r>
              <a:rPr lang="en-US" altLang="zh-CN" dirty="0" smtClean="0"/>
              <a:t>(LGBTQIA) [lesbian, gay, bi, trans, queer, intersex, ally) </a:t>
            </a:r>
            <a:endParaRPr lang="zh-CN"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normAutofit fontScale="85000" lnSpcReduction="20000"/>
          </a:bodyPr>
          <a:lstStyle/>
          <a:p>
            <a:r>
              <a:rPr lang="en-US" altLang="zh-CN" dirty="0" smtClean="0"/>
              <a:t>This pie chart represents the percent distribution of  5 nationalities a the ABC language institute including French, Jap, Chinese, German, Italian.</a:t>
            </a:r>
            <a:endParaRPr lang="en-US" altLang="zh-CN" dirty="0" smtClean="0"/>
          </a:p>
          <a:p>
            <a:r>
              <a:rPr lang="en-US" altLang="zh-CN" dirty="0" smtClean="0"/>
              <a:t>We can clearly see that that the majority is French people.;</a:t>
            </a:r>
          </a:p>
          <a:p>
            <a:r>
              <a:rPr lang="en-US" altLang="zh-CN" dirty="0" smtClean="0"/>
              <a:t>We can see that the minorities are Chinese and Japanese. </a:t>
            </a:r>
          </a:p>
          <a:p>
            <a:r>
              <a:rPr lang="en-US" altLang="zh-CN" dirty="0" smtClean="0"/>
              <a:t>HISTOGRAM (statistical distribution of the occurrence or percentage of a variable) </a:t>
            </a:r>
          </a:p>
          <a:p>
            <a:r>
              <a:rPr lang="en-US" altLang="zh-CN" dirty="0" smtClean="0"/>
              <a:t>2: </a:t>
            </a:r>
          </a:p>
          <a:p>
            <a:r>
              <a:rPr lang="en-US" altLang="zh-CN" i="1" dirty="0" smtClean="0"/>
              <a:t>This histogram represents the percent distribution of races and genders at the language institute. </a:t>
            </a:r>
          </a:p>
          <a:p>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fontScale="90000"/>
          </a:bodyPr>
          <a:lstStyle/>
          <a:p>
            <a:r>
              <a:rPr lang="en-US" b="1" dirty="0"/>
              <a:t>READABILITY OF INFORMATION or SUITABLE FOR THE AUDIENCE</a:t>
            </a:r>
            <a:r>
              <a:rPr lang="en-US" b="1" dirty="0" smtClean="0"/>
              <a:t>.</a:t>
            </a:r>
            <a:endParaRPr lang="en-US" dirty="0"/>
          </a:p>
        </p:txBody>
      </p:sp>
      <p:sp>
        <p:nvSpPr>
          <p:cNvPr id="3" name="Content Placeholder 2"/>
          <p:cNvSpPr>
            <a:spLocks noGrp="1"/>
          </p:cNvSpPr>
          <p:nvPr>
            <p:ph idx="1"/>
          </p:nvPr>
        </p:nvSpPr>
        <p:spPr>
          <a:xfrm>
            <a:off x="457200" y="1600201"/>
            <a:ext cx="8229600" cy="2895600"/>
          </a:xfrm>
        </p:spPr>
        <p:style>
          <a:lnRef idx="3">
            <a:schemeClr val="lt1"/>
          </a:lnRef>
          <a:fillRef idx="1">
            <a:schemeClr val="accent4"/>
          </a:fillRef>
          <a:effectRef idx="1">
            <a:schemeClr val="accent4"/>
          </a:effectRef>
          <a:fontRef idx="minor">
            <a:schemeClr val="lt1"/>
          </a:fontRef>
        </p:style>
        <p:txBody>
          <a:bodyPr/>
          <a:lstStyle/>
          <a:p>
            <a:r>
              <a:rPr lang="en-US" dirty="0"/>
              <a:t>The information must be in a format that will be easily read by the proposed target audience.  </a:t>
            </a:r>
            <a:r>
              <a:rPr lang="en-US" b="1" dirty="0"/>
              <a:t> </a:t>
            </a:r>
            <a:endParaRPr lang="en-US" dirty="0"/>
          </a:p>
          <a:p>
            <a:pPr marL="0" indent="0">
              <a:buNone/>
            </a:pPr>
            <a:endParaRPr lang="en-US" dirty="0"/>
          </a:p>
        </p:txBody>
      </p:sp>
    </p:spTree>
    <p:extLst>
      <p:ext uri="{BB962C8B-B14F-4D97-AF65-F5344CB8AC3E}">
        <p14:creationId xmlns:p14="http://schemas.microsoft.com/office/powerpoint/2010/main" xmlns="" val="39825777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3.amazonaws.com/libapps/accounts/1766/images/CARRDS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7800" y="381000"/>
            <a:ext cx="6705600" cy="61701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88928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229600" cy="1143000"/>
          </a:xfrm>
        </p:spPr>
        <p:txBody>
          <a:bodyPr/>
          <a:lstStyle/>
          <a:p>
            <a:r>
              <a:rPr lang="en-US" dirty="0" smtClean="0"/>
              <a:t>HOMEWORK</a:t>
            </a:r>
            <a:endParaRPr lang="en-US" dirty="0"/>
          </a:p>
        </p:txBody>
      </p:sp>
      <p:sp>
        <p:nvSpPr>
          <p:cNvPr id="3" name="Content Placeholder 2"/>
          <p:cNvSpPr>
            <a:spLocks noGrp="1"/>
          </p:cNvSpPr>
          <p:nvPr>
            <p:ph idx="1"/>
          </p:nvPr>
        </p:nvSpPr>
        <p:spPr>
          <a:xfrm>
            <a:off x="0" y="785770"/>
            <a:ext cx="9001188" cy="6072230"/>
          </a:xfrm>
        </p:spPr>
        <p:txBody>
          <a:bodyPr>
            <a:normAutofit fontScale="70000" lnSpcReduction="20000"/>
          </a:bodyPr>
          <a:lstStyle/>
          <a:p>
            <a:r>
              <a:rPr lang="en-US" dirty="0" smtClean="0"/>
              <a:t>Find an </a:t>
            </a:r>
            <a:r>
              <a:rPr lang="en-US" dirty="0" smtClean="0"/>
              <a:t>ENGLISH </a:t>
            </a:r>
            <a:r>
              <a:rPr lang="en-US" dirty="0" smtClean="0"/>
              <a:t>ONLY online sources</a:t>
            </a:r>
          </a:p>
          <a:p>
            <a:r>
              <a:rPr lang="en-US" dirty="0" smtClean="0"/>
              <a:t>complete the RADAR worksheet</a:t>
            </a:r>
          </a:p>
          <a:p>
            <a:pPr marL="514350" indent="-514350">
              <a:buFont typeface="+mj-lt"/>
              <a:buAutoNum type="arabicPeriod"/>
            </a:pPr>
            <a:r>
              <a:rPr lang="en-US" dirty="0" smtClean="0">
                <a:solidFill>
                  <a:srgbClr val="FF0000"/>
                </a:solidFill>
              </a:rPr>
              <a:t>R</a:t>
            </a:r>
            <a:r>
              <a:rPr lang="en-US" dirty="0" smtClean="0"/>
              <a:t>ELEVANCE</a:t>
            </a:r>
          </a:p>
          <a:p>
            <a:pPr marL="514350" indent="-514350">
              <a:buFont typeface="+mj-lt"/>
              <a:buAutoNum type="arabicPeriod"/>
            </a:pPr>
            <a:r>
              <a:rPr lang="en-US" dirty="0" smtClean="0">
                <a:solidFill>
                  <a:srgbClr val="FF0000"/>
                </a:solidFill>
              </a:rPr>
              <a:t>A</a:t>
            </a:r>
            <a:r>
              <a:rPr lang="en-US" dirty="0" smtClean="0"/>
              <a:t>UTHORITY </a:t>
            </a:r>
          </a:p>
          <a:p>
            <a:pPr marL="514350" indent="-514350">
              <a:buFont typeface="+mj-lt"/>
              <a:buAutoNum type="arabicPeriod"/>
            </a:pPr>
            <a:r>
              <a:rPr lang="en-US" dirty="0" smtClean="0">
                <a:solidFill>
                  <a:srgbClr val="FF0000"/>
                </a:solidFill>
              </a:rPr>
              <a:t>D</a:t>
            </a:r>
            <a:r>
              <a:rPr lang="en-US" dirty="0" smtClean="0"/>
              <a:t>ATE</a:t>
            </a:r>
          </a:p>
          <a:p>
            <a:pPr marL="514350" indent="-514350">
              <a:buFont typeface="+mj-lt"/>
              <a:buAutoNum type="arabicPeriod"/>
            </a:pPr>
            <a:r>
              <a:rPr lang="en-US" dirty="0" smtClean="0">
                <a:solidFill>
                  <a:srgbClr val="FF0000"/>
                </a:solidFill>
              </a:rPr>
              <a:t>A</a:t>
            </a:r>
            <a:r>
              <a:rPr lang="en-US" dirty="0" smtClean="0"/>
              <a:t>PPEARANCE</a:t>
            </a:r>
          </a:p>
          <a:p>
            <a:pPr marL="514350" indent="-514350">
              <a:buFont typeface="+mj-lt"/>
              <a:buAutoNum type="arabicPeriod"/>
            </a:pPr>
            <a:r>
              <a:rPr lang="en-US" dirty="0" smtClean="0">
                <a:solidFill>
                  <a:srgbClr val="FF0000"/>
                </a:solidFill>
              </a:rPr>
              <a:t>R</a:t>
            </a:r>
            <a:r>
              <a:rPr lang="en-US" dirty="0" smtClean="0"/>
              <a:t>EASON</a:t>
            </a:r>
          </a:p>
          <a:p>
            <a:pPr marL="514350" indent="-514350">
              <a:buNone/>
            </a:pPr>
            <a:r>
              <a:rPr lang="en-US" dirty="0" smtClean="0"/>
              <a:t>NOT commercial (no </a:t>
            </a:r>
            <a:r>
              <a:rPr lang="en-US" dirty="0" err="1" smtClean="0"/>
              <a:t>taobao</a:t>
            </a:r>
            <a:r>
              <a:rPr lang="en-US" dirty="0" smtClean="0"/>
              <a:t>, </a:t>
            </a:r>
            <a:r>
              <a:rPr lang="en-US" dirty="0" err="1" smtClean="0"/>
              <a:t>amazon</a:t>
            </a:r>
            <a:r>
              <a:rPr lang="en-US" dirty="0" smtClean="0"/>
              <a:t>)</a:t>
            </a:r>
          </a:p>
          <a:p>
            <a:pPr marL="514350" indent="-514350">
              <a:buNone/>
            </a:pPr>
            <a:r>
              <a:rPr lang="en-US" dirty="0" smtClean="0"/>
              <a:t>150-200++ words in response</a:t>
            </a:r>
          </a:p>
          <a:p>
            <a:pPr marL="514350" indent="-514350">
              <a:buNone/>
            </a:pPr>
            <a:r>
              <a:rPr lang="en-US" dirty="0" smtClean="0"/>
              <a:t>Also include </a:t>
            </a:r>
            <a:r>
              <a:rPr lang="en-US" i="1" dirty="0" smtClean="0"/>
              <a:t>WHAT RESEARCH QUESTION COULD BE ANSWERED WITH THE DATA ON THIS WEBSITE</a:t>
            </a:r>
            <a:r>
              <a:rPr lang="en-US" dirty="0" smtClean="0"/>
              <a:t> </a:t>
            </a:r>
          </a:p>
          <a:p>
            <a:pPr marL="514350" indent="-514350">
              <a:buNone/>
            </a:pPr>
            <a:r>
              <a:rPr lang="en-US" dirty="0" smtClean="0"/>
              <a:t>Example website: </a:t>
            </a:r>
          </a:p>
          <a:p>
            <a:pPr marL="514350" indent="-514350">
              <a:buNone/>
            </a:pPr>
            <a:r>
              <a:rPr lang="en-US" dirty="0" smtClean="0"/>
              <a:t>National science foundation</a:t>
            </a:r>
          </a:p>
          <a:p>
            <a:pPr marL="514350" indent="-514350">
              <a:buNone/>
            </a:pPr>
            <a:r>
              <a:rPr lang="en-US" dirty="0" smtClean="0"/>
              <a:t>Public broadcasting system </a:t>
            </a:r>
          </a:p>
          <a:p>
            <a:pPr marL="514350" indent="-514350">
              <a:buNone/>
            </a:pPr>
            <a:r>
              <a:rPr lang="en-US" dirty="0" smtClean="0"/>
              <a:t>WWF (world wildlife fund) – endangered animals ; panda, rhino, elephant</a:t>
            </a:r>
          </a:p>
          <a:p>
            <a:pPr marL="514350" indent="-514350">
              <a:buNone/>
            </a:pPr>
            <a:r>
              <a:rPr lang="en-US" dirty="0" smtClean="0"/>
              <a:t>Non profit organization</a:t>
            </a:r>
          </a:p>
          <a:p>
            <a:pPr marL="514350" indent="-514350">
              <a:buNone/>
            </a:pPr>
            <a:endParaRPr lang="en-US" dirty="0" smtClean="0"/>
          </a:p>
          <a:p>
            <a:endParaRPr lang="en-US" dirty="0"/>
          </a:p>
        </p:txBody>
      </p:sp>
    </p:spTree>
    <p:extLst>
      <p:ext uri="{BB962C8B-B14F-4D97-AF65-F5344CB8AC3E}">
        <p14:creationId xmlns:p14="http://schemas.microsoft.com/office/powerpoint/2010/main" xmlns="" val="33173569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en-US" altLang="zh-CN" dirty="0" smtClean="0"/>
              <a:t>WWF</a:t>
            </a:r>
          </a:p>
          <a:p>
            <a:endParaRPr lang="en-US" altLang="zh-CN" dirty="0" smtClean="0"/>
          </a:p>
          <a:p>
            <a:r>
              <a:rPr lang="en-US" altLang="zh-CN" i="1" dirty="0" smtClean="0"/>
              <a:t>What is the current population of endangered Rhinos in total in Africa??? </a:t>
            </a:r>
          </a:p>
          <a:p>
            <a:r>
              <a:rPr lang="en-US" altLang="zh-CN" i="1" dirty="0" smtClean="0"/>
              <a:t>What are the threats to rhinos? </a:t>
            </a:r>
            <a:endParaRPr lang="zh-CN" altLang="en-US" i="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Brainstorm bias research situations</a:t>
            </a:r>
            <a:endParaRPr lang="zh-CN" altLang="en-US" dirty="0"/>
          </a:p>
        </p:txBody>
      </p:sp>
      <p:sp>
        <p:nvSpPr>
          <p:cNvPr id="3" name="内容占位符 2"/>
          <p:cNvSpPr>
            <a:spLocks noGrp="1"/>
          </p:cNvSpPr>
          <p:nvPr>
            <p:ph idx="1"/>
          </p:nvPr>
        </p:nvSpPr>
        <p:spPr/>
        <p:txBody>
          <a:bodyPr>
            <a:normAutofit fontScale="77500" lnSpcReduction="20000"/>
          </a:bodyPr>
          <a:lstStyle/>
          <a:p>
            <a:pPr marL="514350" indent="-514350">
              <a:buFont typeface="+mj-lt"/>
              <a:buAutoNum type="arabicPeriod"/>
            </a:pPr>
            <a:r>
              <a:rPr lang="en-US" altLang="zh-CN" dirty="0" smtClean="0"/>
              <a:t>An individual who is a shareholder and owns lots of stock in a </a:t>
            </a:r>
            <a:r>
              <a:rPr lang="en-US" altLang="zh-CN" dirty="0" smtClean="0"/>
              <a:t>C</a:t>
            </a:r>
            <a:r>
              <a:rPr lang="en-US" altLang="zh-CN" dirty="0" smtClean="0"/>
              <a:t>hinese oil company building structures in the south china sea is evaluating the acceptability of claiming territory. </a:t>
            </a:r>
          </a:p>
          <a:p>
            <a:pPr marL="514350" indent="-514350">
              <a:buFont typeface="+mj-lt"/>
              <a:buAutoNum type="arabicPeriod"/>
            </a:pPr>
            <a:r>
              <a:rPr lang="en-US" altLang="zh-CN" dirty="0" smtClean="0"/>
              <a:t>A doctor receiving money from a Japanese pharmaceutical company is testing the effectiveness of that company’s heart medicine. </a:t>
            </a:r>
          </a:p>
          <a:p>
            <a:pPr marL="514350" indent="-514350">
              <a:buFont typeface="+mj-lt"/>
              <a:buAutoNum type="arabicPeriod"/>
            </a:pPr>
            <a:r>
              <a:rPr lang="en-US" altLang="zh-CN" dirty="0" smtClean="0"/>
              <a:t>A research about the VW company’s car safety conducted by someone who is on the board or paid by the company. </a:t>
            </a:r>
          </a:p>
          <a:p>
            <a:pPr marL="514350" indent="-514350">
              <a:buFont typeface="+mj-lt"/>
              <a:buAutoNum type="arabicPeriod"/>
            </a:pPr>
            <a:r>
              <a:rPr lang="en-US" altLang="zh-CN" dirty="0" smtClean="0"/>
              <a:t>SISU is putting together advertisement materials for parents and is doing study about graduation rate, transfer to foreign schools. </a:t>
            </a:r>
          </a:p>
          <a:p>
            <a:pPr marL="514350" indent="-514350">
              <a:buFont typeface="+mj-lt"/>
              <a:buAutoNum type="arabicPeriod"/>
            </a:pPr>
            <a:r>
              <a:rPr lang="en-US" altLang="zh-CN" dirty="0" smtClean="0"/>
              <a:t>VESTED INTEREST IN OUTCOME </a:t>
            </a:r>
          </a:p>
          <a:p>
            <a:pPr marL="514350" indent="-514350">
              <a:buFont typeface="+mj-lt"/>
              <a:buAutoNum type="arabicPeriod"/>
            </a:pPr>
            <a:endParaRPr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457200"/>
            <a:ext cx="6824662" cy="61831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872836" y="87959"/>
            <a:ext cx="7239000" cy="36933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t>http://www.rockict.net/reviews/mikejones.html</a:t>
            </a:r>
          </a:p>
        </p:txBody>
      </p:sp>
    </p:spTree>
    <p:extLst>
      <p:ext uri="{BB962C8B-B14F-4D97-AF65-F5344CB8AC3E}">
        <p14:creationId xmlns:p14="http://schemas.microsoft.com/office/powerpoint/2010/main" xmlns="" val="38612446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9200" y="381000"/>
            <a:ext cx="6553200" cy="62868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765979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447674"/>
            <a:ext cx="6934200" cy="65373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1371600" y="78342"/>
            <a:ext cx="5943600" cy="36933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t>http://www.rockict.net/reviews/ford.html</a:t>
            </a:r>
          </a:p>
        </p:txBody>
      </p:sp>
    </p:spTree>
    <p:extLst>
      <p:ext uri="{BB962C8B-B14F-4D97-AF65-F5344CB8AC3E}">
        <p14:creationId xmlns:p14="http://schemas.microsoft.com/office/powerpoint/2010/main" xmlns="" val="2331287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chatIMG5.jpe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07704" y="-1539552"/>
            <a:ext cx="5153769" cy="9162256"/>
          </a:xfrm>
          <a:prstGeom prst="rect">
            <a:avLst/>
          </a:prstGeom>
        </p:spPr>
      </p:pic>
    </p:spTree>
    <p:extLst>
      <p:ext uri="{BB962C8B-B14F-4D97-AF65-F5344CB8AC3E}">
        <p14:creationId xmlns:p14="http://schemas.microsoft.com/office/powerpoint/2010/main" xmlns="" val="41273886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6800" y="666912"/>
            <a:ext cx="6858000" cy="61633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914400" y="187036"/>
            <a:ext cx="7197436" cy="36933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b="1" dirty="0"/>
              <a:t>http://www.rockict.net/reviews/graham.html</a:t>
            </a:r>
          </a:p>
        </p:txBody>
      </p:sp>
    </p:spTree>
    <p:extLst>
      <p:ext uri="{BB962C8B-B14F-4D97-AF65-F5344CB8AC3E}">
        <p14:creationId xmlns:p14="http://schemas.microsoft.com/office/powerpoint/2010/main" xmlns="" val="2238300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990599"/>
            <a:ext cx="7620000" cy="53680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685800" y="304800"/>
            <a:ext cx="7620000" cy="36933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t>http://www.rockict.net/reviews/hoarse.html</a:t>
            </a:r>
          </a:p>
        </p:txBody>
      </p:sp>
    </p:spTree>
    <p:extLst>
      <p:ext uri="{BB962C8B-B14F-4D97-AF65-F5344CB8AC3E}">
        <p14:creationId xmlns:p14="http://schemas.microsoft.com/office/powerpoint/2010/main" xmlns="" val="9830823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Find an ENGLSIH ONLY online sources</a:t>
            </a:r>
          </a:p>
          <a:p>
            <a:r>
              <a:rPr lang="en-US" dirty="0" smtClean="0"/>
              <a:t>complete the RADAR worksheet</a:t>
            </a:r>
          </a:p>
          <a:p>
            <a:pPr marL="514350" indent="-514350">
              <a:buFont typeface="+mj-lt"/>
              <a:buAutoNum type="arabicPeriod"/>
            </a:pPr>
            <a:r>
              <a:rPr lang="en-US" dirty="0" smtClean="0">
                <a:solidFill>
                  <a:srgbClr val="FF0000"/>
                </a:solidFill>
              </a:rPr>
              <a:t>R</a:t>
            </a:r>
            <a:r>
              <a:rPr lang="en-US" dirty="0" smtClean="0"/>
              <a:t>ELEVANCE</a:t>
            </a:r>
          </a:p>
          <a:p>
            <a:pPr marL="514350" indent="-514350">
              <a:buFont typeface="+mj-lt"/>
              <a:buAutoNum type="arabicPeriod"/>
            </a:pPr>
            <a:r>
              <a:rPr lang="en-US" dirty="0" smtClean="0">
                <a:solidFill>
                  <a:srgbClr val="FF0000"/>
                </a:solidFill>
              </a:rPr>
              <a:t>A</a:t>
            </a:r>
            <a:r>
              <a:rPr lang="en-US" dirty="0" smtClean="0"/>
              <a:t>UTHORITY </a:t>
            </a:r>
          </a:p>
          <a:p>
            <a:pPr marL="514350" indent="-514350">
              <a:buFont typeface="+mj-lt"/>
              <a:buAutoNum type="arabicPeriod"/>
            </a:pPr>
            <a:r>
              <a:rPr lang="en-US" dirty="0" smtClean="0">
                <a:solidFill>
                  <a:srgbClr val="FF0000"/>
                </a:solidFill>
              </a:rPr>
              <a:t>D</a:t>
            </a:r>
            <a:r>
              <a:rPr lang="en-US" dirty="0" smtClean="0"/>
              <a:t>ATE</a:t>
            </a:r>
          </a:p>
          <a:p>
            <a:pPr marL="514350" indent="-514350">
              <a:buFont typeface="+mj-lt"/>
              <a:buAutoNum type="arabicPeriod"/>
            </a:pPr>
            <a:r>
              <a:rPr lang="en-US" dirty="0" smtClean="0">
                <a:solidFill>
                  <a:srgbClr val="FF0000"/>
                </a:solidFill>
              </a:rPr>
              <a:t>A</a:t>
            </a:r>
            <a:r>
              <a:rPr lang="en-US" dirty="0" smtClean="0"/>
              <a:t>PPEARANCE</a:t>
            </a:r>
          </a:p>
          <a:p>
            <a:pPr marL="514350" indent="-514350">
              <a:buFont typeface="+mj-lt"/>
              <a:buAutoNum type="arabicPeriod"/>
            </a:pPr>
            <a:r>
              <a:rPr lang="en-US" dirty="0" smtClean="0">
                <a:solidFill>
                  <a:srgbClr val="FF0000"/>
                </a:solidFill>
              </a:rPr>
              <a:t>R</a:t>
            </a:r>
            <a:r>
              <a:rPr lang="en-US" dirty="0" smtClean="0"/>
              <a:t>EASON</a:t>
            </a:r>
          </a:p>
          <a:p>
            <a:endParaRPr lang="en-US" dirty="0"/>
          </a:p>
        </p:txBody>
      </p:sp>
    </p:spTree>
    <p:extLst>
      <p:ext uri="{BB962C8B-B14F-4D97-AF65-F5344CB8AC3E}">
        <p14:creationId xmlns:p14="http://schemas.microsoft.com/office/powerpoint/2010/main" xmlns="" val="33173569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txBox="1">
            <a:spLocks noGrp="1"/>
          </p:cNvSpPr>
          <p:nvPr>
            <p:ph type="subTitle" idx="4294967295"/>
          </p:nvPr>
        </p:nvSpPr>
        <p:spPr>
          <a:xfrm>
            <a:off x="588119" y="604183"/>
            <a:ext cx="8228763" cy="4163965"/>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r>
              <a:rPr lang="es-ES" dirty="0" smtClean="0"/>
              <a:t>“</a:t>
            </a:r>
            <a:endParaRPr lang="es-ES" dirty="0"/>
          </a:p>
          <a:p>
            <a:pPr marL="0" indent="0" algn="ctr">
              <a:buNone/>
            </a:pPr>
            <a:endParaRPr lang="es-ES" dirty="0"/>
          </a:p>
          <a:p>
            <a:pPr marL="0" indent="0" algn="ctr">
              <a:buNone/>
            </a:pPr>
            <a:r>
              <a:rPr lang="es-ES" dirty="0" err="1" smtClean="0"/>
              <a:t>Damelli</a:t>
            </a:r>
            <a:r>
              <a:rPr lang="es-ES" dirty="0" smtClean="0"/>
              <a:t> – </a:t>
            </a:r>
            <a:r>
              <a:rPr lang="es-ES" dirty="0" err="1" smtClean="0"/>
              <a:t>Fagúndez</a:t>
            </a:r>
            <a:r>
              <a:rPr lang="es-ES" dirty="0" smtClean="0"/>
              <a:t> – Prieto</a:t>
            </a:r>
            <a:endParaRPr lang="es-ES" dirty="0"/>
          </a:p>
        </p:txBody>
      </p:sp>
      <p:pic>
        <p:nvPicPr>
          <p:cNvPr id="1026" name="Imagen 1"/>
          <p:cNvPicPr>
            <a:picLocks noChangeAspect="1" noChangeArrowheads="1"/>
          </p:cNvPicPr>
          <p:nvPr/>
        </p:nvPicPr>
        <p:blipFill>
          <a:blip r:embed="rId3" cstate="print"/>
          <a:srcRect/>
          <a:stretch>
            <a:fillRect/>
          </a:stretch>
        </p:blipFill>
        <p:spPr bwMode="auto">
          <a:xfrm>
            <a:off x="2939062" y="3820946"/>
            <a:ext cx="2799360" cy="2719005"/>
          </a:xfrm>
          <a:prstGeom prst="rect">
            <a:avLst/>
          </a:prstGeom>
          <a:noFill/>
          <a:ln w="9525">
            <a:noFill/>
            <a:miter lim="800000"/>
            <a:headEnd/>
            <a:tailEnd/>
          </a:ln>
        </p:spPr>
      </p:pic>
      <p:sp>
        <p:nvSpPr>
          <p:cNvPr id="4" name="3 Rectángulo"/>
          <p:cNvSpPr/>
          <p:nvPr/>
        </p:nvSpPr>
        <p:spPr>
          <a:xfrm>
            <a:off x="1240808" y="424080"/>
            <a:ext cx="6967867" cy="2345358"/>
          </a:xfrm>
          <a:prstGeom prst="rect">
            <a:avLst/>
          </a:prstGeom>
          <a:noFill/>
          <a:ln cmpd="dbl">
            <a:noFill/>
          </a:ln>
        </p:spPr>
        <p:txBody>
          <a:bodyPr wrap="none" lIns="82945" tIns="41473" rIns="82945" bIns="41473">
            <a:spAutoFit/>
          </a:bodyPr>
          <a:lstStyle/>
          <a:p>
            <a:pPr algn="ctr"/>
            <a:r>
              <a:rPr lang="es-ES" sz="49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r>
              <a:rPr lang="es-ES" sz="49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Debating</a:t>
            </a:r>
            <a:r>
              <a:rPr lang="es-ES" sz="49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s-ES" sz="49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with</a:t>
            </a:r>
            <a:r>
              <a:rPr lang="es-ES" sz="49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s-ES" sz="49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teenagers</a:t>
            </a:r>
            <a:r>
              <a:rPr lang="es-ES" sz="49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p>
          <a:p>
            <a:pPr algn="ctr"/>
            <a:r>
              <a:rPr lang="es-ES" sz="49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to</a:t>
            </a:r>
            <a:r>
              <a:rPr lang="es-ES" sz="49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s-ES" sz="49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enhance</a:t>
            </a:r>
            <a:r>
              <a:rPr lang="es-ES" sz="49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p>
          <a:p>
            <a:pPr algn="ctr"/>
            <a:r>
              <a:rPr lang="es-ES" sz="49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Critical</a:t>
            </a:r>
            <a:r>
              <a:rPr lang="es-ES" sz="49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s-ES" sz="49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Thinking</a:t>
            </a:r>
            <a:r>
              <a:rPr lang="es-ES" sz="49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s-ES" sz="49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Skills</a:t>
            </a:r>
            <a:r>
              <a:rPr lang="es-ES" sz="49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s-UY" sz="49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3" name="Imagen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4903" y="4535209"/>
            <a:ext cx="1394172" cy="826086"/>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7269" y="5584703"/>
            <a:ext cx="829440" cy="829527"/>
          </a:xfrm>
          <a:prstGeom prst="rect">
            <a:avLst/>
          </a:prstGeom>
        </p:spPr>
      </p:pic>
      <p:sp>
        <p:nvSpPr>
          <p:cNvPr id="6" name="CuadroTexto 5"/>
          <p:cNvSpPr txBox="1"/>
          <p:nvPr/>
        </p:nvSpPr>
        <p:spPr>
          <a:xfrm>
            <a:off x="6139620" y="5519379"/>
            <a:ext cx="3200333" cy="1088917"/>
          </a:xfrm>
          <a:prstGeom prst="rect">
            <a:avLst/>
          </a:prstGeom>
          <a:noFill/>
        </p:spPr>
        <p:txBody>
          <a:bodyPr wrap="square" lIns="82945" tIns="41473" rIns="82945" bIns="41473" rtlCol="0">
            <a:spAutoFit/>
          </a:bodyPr>
          <a:lstStyle/>
          <a:p>
            <a:r>
              <a:rPr lang="en-GB" sz="2200" dirty="0"/>
              <a:t>Big Event </a:t>
            </a:r>
          </a:p>
          <a:p>
            <a:r>
              <a:rPr lang="en-GB" sz="2200" dirty="0"/>
              <a:t>Montevideo ,</a:t>
            </a:r>
          </a:p>
          <a:p>
            <a:r>
              <a:rPr lang="en-GB" sz="2200" dirty="0"/>
              <a:t>26</a:t>
            </a:r>
            <a:r>
              <a:rPr lang="en-GB" sz="2200" baseline="30000" dirty="0"/>
              <a:t>th</a:t>
            </a:r>
            <a:r>
              <a:rPr lang="en-GB" sz="2200" dirty="0"/>
              <a:t> , 27</a:t>
            </a:r>
            <a:r>
              <a:rPr lang="en-GB" sz="2200" baseline="30000" dirty="0"/>
              <a:t>th</a:t>
            </a:r>
            <a:r>
              <a:rPr lang="en-GB" sz="2200" dirty="0"/>
              <a:t> September</a:t>
            </a:r>
          </a:p>
        </p:txBody>
      </p:sp>
    </p:spTree>
    <p:extLst>
      <p:ext uri="{BB962C8B-B14F-4D97-AF65-F5344CB8AC3E}">
        <p14:creationId xmlns:p14="http://schemas.microsoft.com/office/powerpoint/2010/main" xmlns="" val="9360030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920" y="273630"/>
            <a:ext cx="3008160" cy="607721"/>
          </a:xfrm>
        </p:spPr>
        <p:txBody>
          <a:bodyPr>
            <a:normAutofit fontScale="90000"/>
          </a:bodyPr>
          <a:lstStyle/>
          <a:p>
            <a:pPr>
              <a:buNone/>
            </a:pPr>
            <a:r>
              <a:rPr lang="es-ES" sz="4000" dirty="0" err="1"/>
              <a:t>Menu</a:t>
            </a:r>
            <a:r>
              <a:rPr lang="es-ES" sz="4000" dirty="0"/>
              <a:t> </a:t>
            </a:r>
            <a:endParaRPr lang="es-UY" sz="4000" dirty="0"/>
          </a:p>
        </p:txBody>
      </p:sp>
      <p:sp>
        <p:nvSpPr>
          <p:cNvPr id="2" name="1 Marcador de texto"/>
          <p:cNvSpPr txBox="1">
            <a:spLocks noGrp="1"/>
          </p:cNvSpPr>
          <p:nvPr>
            <p:ph type="body" sz="half" idx="2"/>
          </p:nvPr>
        </p:nvSpPr>
        <p:spPr>
          <a:xfrm>
            <a:off x="3461602" y="1207972"/>
            <a:ext cx="3008160" cy="4692013"/>
          </a:xfrm>
        </p:spPr>
        <p:txBody>
          <a:bodyPr/>
          <a:lstStyle>
            <a:defPPr marL="432000" lvl="0" indent="-324000">
              <a:spcBef>
                <a:spcPts val="0"/>
              </a:spcBef>
              <a:spcAft>
                <a:spcPts val="1417"/>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buFont typeface="Wingdings" pitchFamily="2" charset="2"/>
              <a:buChar char="Ø"/>
            </a:pPr>
            <a:r>
              <a:rPr lang="es-ES" dirty="0" err="1" smtClean="0"/>
              <a:t>What</a:t>
            </a:r>
            <a:r>
              <a:rPr lang="es-ES" dirty="0" smtClean="0"/>
              <a:t> ?</a:t>
            </a:r>
            <a:endParaRPr lang="es-ES" dirty="0"/>
          </a:p>
          <a:p>
            <a:pPr lvl="0">
              <a:buFont typeface="Wingdings" pitchFamily="2" charset="2"/>
              <a:buChar char="Ø"/>
            </a:pPr>
            <a:endParaRPr lang="es-ES" dirty="0"/>
          </a:p>
          <a:p>
            <a:pPr lvl="0">
              <a:buFont typeface="Wingdings" pitchFamily="2" charset="2"/>
              <a:buChar char="Ø"/>
            </a:pPr>
            <a:r>
              <a:rPr lang="es-ES" dirty="0" err="1" smtClean="0"/>
              <a:t>Why</a:t>
            </a:r>
            <a:r>
              <a:rPr lang="es-ES" dirty="0" smtClean="0"/>
              <a:t> ?</a:t>
            </a:r>
            <a:endParaRPr lang="es-ES" dirty="0"/>
          </a:p>
          <a:p>
            <a:pPr lvl="0">
              <a:buFont typeface="Wingdings" pitchFamily="2" charset="2"/>
              <a:buChar char="Ø"/>
            </a:pPr>
            <a:endParaRPr lang="es-ES" dirty="0"/>
          </a:p>
          <a:p>
            <a:pPr lvl="0">
              <a:buFont typeface="Wingdings" pitchFamily="2" charset="2"/>
              <a:buChar char="Ø"/>
            </a:pPr>
            <a:r>
              <a:rPr lang="es-ES" dirty="0" err="1" smtClean="0"/>
              <a:t>How</a:t>
            </a:r>
            <a:r>
              <a:rPr lang="es-ES" dirty="0" smtClean="0"/>
              <a:t> ?</a:t>
            </a:r>
            <a:endParaRPr lang="es-ES" dirty="0"/>
          </a:p>
          <a:p>
            <a:pPr lvl="0"/>
            <a:endParaRPr lang="es-ES" dirty="0"/>
          </a:p>
        </p:txBody>
      </p:sp>
    </p:spTree>
    <p:extLst>
      <p:ext uri="{BB962C8B-B14F-4D97-AF65-F5344CB8AC3E}">
        <p14:creationId xmlns:p14="http://schemas.microsoft.com/office/powerpoint/2010/main" xmlns="" val="14804137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a:spLocks noGrp="1"/>
          </p:cNvSpPr>
          <p:nvPr>
            <p:ph type="body" idx="4294967295"/>
          </p:nvPr>
        </p:nvSpPr>
        <p:spPr>
          <a:xfrm>
            <a:off x="457171" y="1604841"/>
            <a:ext cx="8228763" cy="3977484"/>
          </a:xfrm>
        </p:spPr>
        <p:txBody>
          <a:bodyPr/>
          <a:lstStyle>
            <a:defPPr marL="432000" lvl="0" indent="-324000">
              <a:spcBef>
                <a:spcPts val="0"/>
              </a:spcBef>
              <a:spcAft>
                <a:spcPts val="1417"/>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lgn="l">
              <a:buNone/>
            </a:pPr>
            <a:r>
              <a:rPr lang="es-ES" dirty="0" smtClean="0"/>
              <a:t>  “</a:t>
            </a:r>
            <a:r>
              <a:rPr lang="es-ES" dirty="0"/>
              <a:t>A formal </a:t>
            </a:r>
            <a:r>
              <a:rPr lang="es-ES" dirty="0" err="1"/>
              <a:t>discussion</a:t>
            </a:r>
            <a:r>
              <a:rPr lang="es-ES" dirty="0"/>
              <a:t> of a particular </a:t>
            </a:r>
            <a:r>
              <a:rPr lang="es-ES" dirty="0" err="1"/>
              <a:t>problem</a:t>
            </a:r>
            <a:r>
              <a:rPr lang="es-ES" dirty="0"/>
              <a:t>, </a:t>
            </a:r>
            <a:r>
              <a:rPr lang="es-ES" dirty="0" err="1"/>
              <a:t>subject</a:t>
            </a:r>
            <a:r>
              <a:rPr lang="es-ES" dirty="0"/>
              <a:t>, </a:t>
            </a:r>
            <a:r>
              <a:rPr lang="es-ES" dirty="0" err="1"/>
              <a:t>etc</a:t>
            </a:r>
            <a:r>
              <a:rPr lang="es-ES" dirty="0"/>
              <a:t> in </a:t>
            </a:r>
            <a:r>
              <a:rPr lang="es-ES" dirty="0" err="1"/>
              <a:t>which</a:t>
            </a:r>
            <a:r>
              <a:rPr lang="es-ES" dirty="0"/>
              <a:t> </a:t>
            </a:r>
            <a:r>
              <a:rPr lang="es-ES" dirty="0" err="1"/>
              <a:t>people</a:t>
            </a:r>
            <a:r>
              <a:rPr lang="es-ES" dirty="0"/>
              <a:t> </a:t>
            </a:r>
            <a:r>
              <a:rPr lang="es-ES" dirty="0" err="1"/>
              <a:t>express</a:t>
            </a:r>
            <a:r>
              <a:rPr lang="es-ES" dirty="0"/>
              <a:t> </a:t>
            </a:r>
            <a:r>
              <a:rPr lang="es-ES" dirty="0" err="1"/>
              <a:t>different</a:t>
            </a:r>
            <a:r>
              <a:rPr lang="es-ES" dirty="0"/>
              <a:t> </a:t>
            </a:r>
            <a:r>
              <a:rPr lang="es-ES" dirty="0" err="1"/>
              <a:t>opinions</a:t>
            </a:r>
            <a:r>
              <a:rPr lang="es-ES" dirty="0"/>
              <a:t>, and </a:t>
            </a:r>
            <a:r>
              <a:rPr lang="es-ES" dirty="0" err="1"/>
              <a:t>sometimes</a:t>
            </a:r>
            <a:r>
              <a:rPr lang="es-ES" dirty="0"/>
              <a:t> vote </a:t>
            </a:r>
            <a:r>
              <a:rPr lang="es-ES" dirty="0" err="1"/>
              <a:t>on</a:t>
            </a:r>
            <a:r>
              <a:rPr lang="es-ES" dirty="0"/>
              <a:t> </a:t>
            </a:r>
            <a:r>
              <a:rPr lang="es-ES" dirty="0" err="1"/>
              <a:t>them</a:t>
            </a:r>
            <a:r>
              <a:rPr lang="es-ES" dirty="0"/>
              <a:t>.”</a:t>
            </a:r>
          </a:p>
          <a:p>
            <a:pPr lvl="0"/>
            <a:endParaRPr lang="es-ES" dirty="0"/>
          </a:p>
          <a:p>
            <a:pPr lvl="0" algn="r">
              <a:buNone/>
            </a:pPr>
            <a:r>
              <a:rPr lang="es-ES" dirty="0" err="1"/>
              <a:t>By</a:t>
            </a:r>
            <a:r>
              <a:rPr lang="es-ES" dirty="0"/>
              <a:t> </a:t>
            </a:r>
            <a:r>
              <a:rPr lang="es-ES" dirty="0" err="1"/>
              <a:t>Longman</a:t>
            </a:r>
            <a:r>
              <a:rPr lang="es-ES" dirty="0"/>
              <a:t> </a:t>
            </a:r>
            <a:r>
              <a:rPr lang="es-ES" dirty="0" err="1"/>
              <a:t>Dictionary</a:t>
            </a:r>
            <a:endParaRPr lang="es-ES" dirty="0"/>
          </a:p>
        </p:txBody>
      </p:sp>
    </p:spTree>
    <p:extLst>
      <p:ext uri="{BB962C8B-B14F-4D97-AF65-F5344CB8AC3E}">
        <p14:creationId xmlns:p14="http://schemas.microsoft.com/office/powerpoint/2010/main" xmlns="" val="3800337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a:spLocks noGrp="1"/>
          </p:cNvSpPr>
          <p:nvPr>
            <p:ph type="body" idx="4294967295"/>
          </p:nvPr>
        </p:nvSpPr>
        <p:spPr>
          <a:xfrm>
            <a:off x="0" y="0"/>
            <a:ext cx="9001155" cy="1907776"/>
          </a:xfrm>
        </p:spPr>
        <p:txBody>
          <a:bodyPr>
            <a:noAutofit/>
          </a:bodyPr>
          <a:lstStyle>
            <a:defPPr marL="432000" lvl="0" indent="-324000">
              <a:spcBef>
                <a:spcPts val="0"/>
              </a:spcBef>
              <a:spcAft>
                <a:spcPts val="1417"/>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buNone/>
            </a:pPr>
            <a:r>
              <a:rPr lang="es-ES" sz="1200" dirty="0" smtClean="0"/>
              <a:t>BEAUTY AND THE BEAST </a:t>
            </a:r>
            <a:endParaRPr sz="1200" dirty="0" smtClean="0"/>
          </a:p>
          <a:p>
            <a:pPr lvl="0">
              <a:buNone/>
            </a:pPr>
            <a:r>
              <a:rPr sz="1200" dirty="0" smtClean="0"/>
              <a:t>DISCUSSION QUESTIONS</a:t>
            </a:r>
          </a:p>
          <a:p>
            <a:pPr marL="850950" lvl="0" indent="-742950">
              <a:buNone/>
            </a:pPr>
            <a:r>
              <a:rPr sz="1200" dirty="0" smtClean="0"/>
              <a:t>THEMES</a:t>
            </a:r>
          </a:p>
          <a:p>
            <a:pPr marL="850950" lvl="0" indent="-742950">
              <a:buFont typeface="+mj-lt"/>
              <a:buAutoNum type="arabicPeriod"/>
            </a:pPr>
            <a:r>
              <a:rPr sz="1200" dirty="0" smtClean="0"/>
              <a:t>	</a:t>
            </a:r>
            <a:r>
              <a:rPr sz="1200" dirty="0" smtClean="0"/>
              <a:t>LOVE CONQUERS ALL </a:t>
            </a:r>
          </a:p>
          <a:p>
            <a:pPr marL="850950" lvl="0" indent="-742950">
              <a:buFont typeface="+mj-lt"/>
              <a:buAutoNum type="arabicPeriod"/>
            </a:pPr>
            <a:r>
              <a:rPr sz="1200" dirty="0" smtClean="0"/>
              <a:t>DO NOT JUDGE A BOOK BY ITS COVER</a:t>
            </a:r>
          </a:p>
          <a:p>
            <a:pPr marL="850950" lvl="0" indent="-742950">
              <a:buNone/>
            </a:pPr>
            <a:r>
              <a:rPr lang="en-US" sz="1200" dirty="0" smtClean="0"/>
              <a:t>S</a:t>
            </a:r>
            <a:r>
              <a:rPr sz="1200" dirty="0" smtClean="0"/>
              <a:t>ongs</a:t>
            </a:r>
          </a:p>
          <a:p>
            <a:pPr marL="850950" lvl="0" indent="-742950">
              <a:buNone/>
            </a:pPr>
            <a:r>
              <a:rPr sz="1200" dirty="0" smtClean="0"/>
              <a:t>HOW DOES A MOMENT LAST FOREVER</a:t>
            </a:r>
          </a:p>
          <a:p>
            <a:pPr marL="850950" lvl="0" indent="-742950">
              <a:buNone/>
            </a:pPr>
            <a:r>
              <a:rPr sz="1200" dirty="0" smtClean="0"/>
              <a:t>BELLE</a:t>
            </a:r>
          </a:p>
          <a:p>
            <a:pPr marL="850950" lvl="0" indent="-742950">
              <a:buNone/>
            </a:pPr>
            <a:r>
              <a:rPr sz="1200" dirty="0" smtClean="0"/>
              <a:t>SOMETHING THERE</a:t>
            </a:r>
          </a:p>
          <a:p>
            <a:pPr marL="850950" lvl="0" indent="-742950">
              <a:buNone/>
            </a:pPr>
            <a:r>
              <a:rPr sz="1200" dirty="0" smtClean="0"/>
              <a:t>BE OUR GUEST</a:t>
            </a:r>
          </a:p>
          <a:p>
            <a:pPr marL="850950" lvl="0" indent="-742950">
              <a:buNone/>
            </a:pPr>
            <a:r>
              <a:rPr sz="1200" dirty="0" smtClean="0"/>
              <a:t>BEAUTY AND THE BEAST</a:t>
            </a:r>
          </a:p>
          <a:p>
            <a:pPr marL="850950" indent="-742950">
              <a:buNone/>
            </a:pPr>
            <a:endParaRPr sz="1200" dirty="0" smtClean="0">
              <a:solidFill>
                <a:srgbClr val="FF0000"/>
              </a:solidFill>
            </a:endParaRPr>
          </a:p>
          <a:p>
            <a:pPr marL="1022400" lvl="0" indent="-914400">
              <a:buFont typeface="+mj-lt"/>
              <a:buAutoNum type="arabicPeriod"/>
            </a:pPr>
            <a:endParaRPr lang="es-ES" sz="1200" dirty="0"/>
          </a:p>
        </p:txBody>
      </p:sp>
      <p:pic>
        <p:nvPicPr>
          <p:cNvPr id="4" name="3 Imagen" descr="grupos-797898.jpg"/>
          <p:cNvPicPr>
            <a:picLocks noChangeAspect="1"/>
          </p:cNvPicPr>
          <p:nvPr/>
        </p:nvPicPr>
        <p:blipFill>
          <a:blip r:embed="rId3" cstate="print">
            <a:grayscl/>
          </a:blip>
          <a:stretch>
            <a:fillRect/>
          </a:stretch>
        </p:blipFill>
        <p:spPr>
          <a:xfrm>
            <a:off x="6724655" y="247037"/>
            <a:ext cx="1961280" cy="1875077"/>
          </a:xfrm>
          <a:prstGeom prst="rect">
            <a:avLst/>
          </a:prstGeom>
        </p:spPr>
      </p:pic>
    </p:spTree>
    <p:extLst>
      <p:ext uri="{BB962C8B-B14F-4D97-AF65-F5344CB8AC3E}">
        <p14:creationId xmlns:p14="http://schemas.microsoft.com/office/powerpoint/2010/main" xmlns="" val="24196635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dirty="0" err="1"/>
              <a:t>Why</a:t>
            </a:r>
            <a:r>
              <a:rPr lang="es-ES" dirty="0"/>
              <a:t>?</a:t>
            </a:r>
          </a:p>
        </p:txBody>
      </p:sp>
      <p:sp>
        <p:nvSpPr>
          <p:cNvPr id="3" name="2 Marcador de texto"/>
          <p:cNvSpPr txBox="1">
            <a:spLocks noGrp="1"/>
          </p:cNvSpPr>
          <p:nvPr>
            <p:ph type="body" idx="4294967295"/>
          </p:nvPr>
        </p:nvSpPr>
        <p:spPr>
          <a:xfrm>
            <a:off x="457171" y="1604841"/>
            <a:ext cx="8228763" cy="4698430"/>
          </a:xfrm>
        </p:spPr>
        <p:txBody>
          <a:bodyPr>
            <a:normAutofit fontScale="77500" lnSpcReduction="20000"/>
          </a:bodyPr>
          <a:lstStyle>
            <a:defPPr marL="432000" lvl="0" indent="-324000">
              <a:spcBef>
                <a:spcPts val="0"/>
              </a:spcBef>
              <a:spcAft>
                <a:spcPts val="1417"/>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marL="850950" lvl="0" indent="-742950">
              <a:buNone/>
            </a:pPr>
            <a:r>
              <a:rPr lang="en-US" dirty="0" smtClean="0"/>
              <a:t>Homophobia and anti-gay sentiment </a:t>
            </a:r>
            <a:r>
              <a:rPr lang="en-US" altLang="zh-CN" dirty="0" smtClean="0"/>
              <a:t>–</a:t>
            </a:r>
            <a:r>
              <a:rPr lang="en-US" dirty="0" smtClean="0"/>
              <a:t> where do they come from? </a:t>
            </a:r>
          </a:p>
          <a:p>
            <a:pPr marL="850950" indent="-742950"/>
            <a:r>
              <a:rPr lang="en-US" dirty="0" smtClean="0"/>
              <a:t>WHAT DO YOU THINK  ABOUT TRUE LOVE? </a:t>
            </a:r>
          </a:p>
          <a:p>
            <a:pPr marL="850950" indent="-742950"/>
            <a:r>
              <a:rPr lang="en-US" dirty="0" smtClean="0"/>
              <a:t>WOULD YOU MARRY A BEAST</a:t>
            </a:r>
          </a:p>
          <a:p>
            <a:pPr marL="850950" indent="-742950"/>
            <a:r>
              <a:rPr lang="en-US" dirty="0" smtClean="0"/>
              <a:t>IS IT ACCEPTIBLE THAT THIS FILM WAS </a:t>
            </a:r>
            <a:r>
              <a:rPr lang="en-US" dirty="0" smtClean="0">
                <a:solidFill>
                  <a:srgbClr val="FF0000"/>
                </a:solidFill>
              </a:rPr>
              <a:t>BOYCOTTED</a:t>
            </a:r>
          </a:p>
          <a:p>
            <a:pPr marL="850950" indent="-742950"/>
            <a:r>
              <a:rPr lang="en-US" dirty="0" smtClean="0">
                <a:solidFill>
                  <a:srgbClr val="FF0000"/>
                </a:solidFill>
              </a:rPr>
              <a:t>WHAT DO YOU THINK ABOUT HAVING AN OPENLY GAY CHARACTER IN A </a:t>
            </a:r>
            <a:r>
              <a:rPr lang="en-US" dirty="0" smtClean="0">
                <a:solidFill>
                  <a:srgbClr val="FF0000"/>
                </a:solidFill>
              </a:rPr>
              <a:t>FILM</a:t>
            </a:r>
          </a:p>
          <a:p>
            <a:pPr marL="850950" indent="-742950"/>
            <a:r>
              <a:rPr lang="en-US" dirty="0" smtClean="0">
                <a:solidFill>
                  <a:srgbClr val="FF0000"/>
                </a:solidFill>
              </a:rPr>
              <a:t>Why was there anti-gay reaction to beauty and the beast?!?</a:t>
            </a:r>
          </a:p>
          <a:p>
            <a:pPr marL="850950" indent="-742950"/>
            <a:r>
              <a:rPr lang="en-US" dirty="0" smtClean="0">
                <a:solidFill>
                  <a:srgbClr val="FF0000"/>
                </a:solidFill>
              </a:rPr>
              <a:t>200+ TYPED ONLY TO MY E-mai</a:t>
            </a:r>
            <a:r>
              <a:rPr lang="en-US" dirty="0" smtClean="0">
                <a:solidFill>
                  <a:srgbClr val="FF0000"/>
                </a:solidFill>
              </a:rPr>
              <a:t>l</a:t>
            </a:r>
          </a:p>
          <a:p>
            <a:pPr lvl="0">
              <a:buFont typeface="Wingdings" pitchFamily="2" charset="2"/>
              <a:buChar char="Ø"/>
            </a:pPr>
            <a:endParaRPr lang="es-ES" dirty="0"/>
          </a:p>
        </p:txBody>
      </p:sp>
    </p:spTree>
    <p:extLst>
      <p:ext uri="{BB962C8B-B14F-4D97-AF65-F5344CB8AC3E}">
        <p14:creationId xmlns:p14="http://schemas.microsoft.com/office/powerpoint/2010/main" xmlns="" val="16860877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teams-debate_llaiemx.jpg"/>
          <p:cNvPicPr>
            <a:picLocks noChangeAspect="1"/>
          </p:cNvPicPr>
          <p:nvPr/>
        </p:nvPicPr>
        <p:blipFill>
          <a:blip r:embed="rId3" cstate="print"/>
          <a:stretch>
            <a:fillRect/>
          </a:stretch>
        </p:blipFill>
        <p:spPr>
          <a:xfrm>
            <a:off x="0" y="450023"/>
            <a:ext cx="9144000" cy="5957954"/>
          </a:xfrm>
          <a:prstGeom prst="rect">
            <a:avLst/>
          </a:prstGeom>
        </p:spPr>
      </p:pic>
    </p:spTree>
    <p:extLst>
      <p:ext uri="{BB962C8B-B14F-4D97-AF65-F5344CB8AC3E}">
        <p14:creationId xmlns:p14="http://schemas.microsoft.com/office/powerpoint/2010/main" xmlns="" val="11397714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buNone/>
            </a:pPr>
            <a:r>
              <a:rPr lang="en-GB" dirty="0" smtClean="0"/>
              <a:t>Integration of Skills</a:t>
            </a:r>
            <a:endParaRPr lang="en-GB" dirty="0"/>
          </a:p>
        </p:txBody>
      </p:sp>
      <p:sp>
        <p:nvSpPr>
          <p:cNvPr id="3" name="Marcador de contenido 2"/>
          <p:cNvSpPr>
            <a:spLocks noGrp="1"/>
          </p:cNvSpPr>
          <p:nvPr>
            <p:ph idx="1"/>
          </p:nvPr>
        </p:nvSpPr>
        <p:spPr/>
        <p:txBody>
          <a:bodyPr/>
          <a:lstStyle/>
          <a:p>
            <a:r>
              <a:rPr lang="en-GB" dirty="0" smtClean="0"/>
              <a:t>Language as a real means of communication</a:t>
            </a:r>
          </a:p>
          <a:p>
            <a:r>
              <a:rPr lang="en-GB" dirty="0" smtClean="0"/>
              <a:t>Students` progress is tracked in the different skills at the same time.</a:t>
            </a:r>
          </a:p>
          <a:p>
            <a:r>
              <a:rPr lang="en-GB" dirty="0" smtClean="0"/>
              <a:t>Content learning is enhanced.</a:t>
            </a:r>
          </a:p>
          <a:p>
            <a:r>
              <a:rPr lang="en-GB" dirty="0" smtClean="0"/>
              <a:t>Language, cognition and social awareness are brought together.</a:t>
            </a:r>
          </a:p>
          <a:p>
            <a:endParaRPr lang="en-GB" dirty="0"/>
          </a:p>
        </p:txBody>
      </p:sp>
    </p:spTree>
    <p:extLst>
      <p:ext uri="{BB962C8B-B14F-4D97-AF65-F5344CB8AC3E}">
        <p14:creationId xmlns:p14="http://schemas.microsoft.com/office/powerpoint/2010/main" xmlns="" val="40354145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8BF0FD-EF4C-439F-AD81-098E3ED7EF29}" type="datetime8">
              <a:rPr lang="en-US" smtClean="0"/>
              <a:pPr/>
              <a:t>3/20/2017 9:52 AM</a:t>
            </a:fld>
            <a:endParaRPr lang="en-US"/>
          </a:p>
        </p:txBody>
      </p:sp>
      <p:sp>
        <p:nvSpPr>
          <p:cNvPr id="4" name="Slide Number Placeholder 3"/>
          <p:cNvSpPr>
            <a:spLocks noGrp="1"/>
          </p:cNvSpPr>
          <p:nvPr>
            <p:ph type="sldNum" sz="quarter" idx="12"/>
          </p:nvPr>
        </p:nvSpPr>
        <p:spPr/>
        <p:txBody>
          <a:bodyPr/>
          <a:lstStyle/>
          <a:p>
            <a:fld id="{DD036D98-CB95-47D4-91D6-75DCF13F8035}" type="slidenum">
              <a:rPr lang="en-US" smtClean="0"/>
              <a:pPr/>
              <a:t>6</a:t>
            </a:fld>
            <a:endParaRPr lang="en-US"/>
          </a:p>
        </p:txBody>
      </p:sp>
      <p:sp>
        <p:nvSpPr>
          <p:cNvPr id="5" name="Content Placeholder 4"/>
          <p:cNvSpPr>
            <a:spLocks noGrp="1"/>
          </p:cNvSpPr>
          <p:nvPr>
            <p:ph sz="quarter" idx="1"/>
          </p:nvPr>
        </p:nvSpPr>
        <p:spPr>
          <a:xfrm>
            <a:off x="251520" y="3717032"/>
            <a:ext cx="8568952" cy="2411760"/>
          </a:xfrm>
        </p:spPr>
        <p:txBody>
          <a:bodyPr>
            <a:normAutofit fontScale="32500" lnSpcReduction="20000"/>
          </a:bodyPr>
          <a:lstStyle/>
          <a:p>
            <a:pPr marL="0" indent="0" algn="ctr">
              <a:buNone/>
            </a:pPr>
            <a:r>
              <a:rPr lang="en-US" sz="6000" b="1" dirty="0" smtClean="0"/>
              <a:t>LI BAI ANCIENT AIR</a:t>
            </a:r>
          </a:p>
          <a:p>
            <a:pPr marL="0" indent="0" algn="ctr">
              <a:buNone/>
            </a:pPr>
            <a:r>
              <a:rPr lang="en-US" dirty="0" smtClean="0"/>
              <a:t>I </a:t>
            </a:r>
            <a:r>
              <a:rPr lang="en-US" dirty="0"/>
              <a:t>climb up high and look on the four seas,</a:t>
            </a:r>
          </a:p>
          <a:p>
            <a:pPr marL="0" indent="0" algn="ctr">
              <a:buNone/>
            </a:pPr>
            <a:r>
              <a:rPr lang="en-US" dirty="0"/>
              <a:t>Heaven and earth spreading out so far.</a:t>
            </a:r>
          </a:p>
          <a:p>
            <a:pPr marL="0" indent="0" algn="ctr">
              <a:buNone/>
            </a:pPr>
            <a:r>
              <a:rPr lang="en-US" dirty="0"/>
              <a:t>Frost blankets all the stuff of autumn,</a:t>
            </a:r>
          </a:p>
          <a:p>
            <a:pPr marL="0" indent="0" algn="ctr">
              <a:buNone/>
            </a:pPr>
            <a:r>
              <a:rPr lang="en-US" dirty="0"/>
              <a:t>The wind blows with the great desert's cold.</a:t>
            </a:r>
          </a:p>
          <a:p>
            <a:pPr marL="0" indent="0" algn="ctr">
              <a:buNone/>
            </a:pPr>
            <a:r>
              <a:rPr lang="en-US" dirty="0"/>
              <a:t>The eastward-flowing water is immense,</a:t>
            </a:r>
          </a:p>
          <a:p>
            <a:pPr marL="0" indent="0" algn="ctr">
              <a:buNone/>
            </a:pPr>
            <a:r>
              <a:rPr lang="en-US" dirty="0"/>
              <a:t>All the ten thousand things billow.</a:t>
            </a:r>
          </a:p>
          <a:p>
            <a:pPr marL="0" indent="0" algn="ctr">
              <a:buNone/>
            </a:pPr>
            <a:r>
              <a:rPr lang="en-US" dirty="0"/>
              <a:t>The white sun's passing brightness fades,</a:t>
            </a:r>
          </a:p>
          <a:p>
            <a:pPr marL="0" indent="0" algn="ctr">
              <a:buNone/>
            </a:pPr>
            <a:r>
              <a:rPr lang="en-US" dirty="0"/>
              <a:t>Floating clouds seem to have no end.</a:t>
            </a:r>
          </a:p>
          <a:p>
            <a:pPr marL="0" indent="0" algn="ctr">
              <a:buNone/>
            </a:pPr>
            <a:r>
              <a:rPr lang="en-US" dirty="0"/>
              <a:t>Swallows and sparrows nest in the </a:t>
            </a:r>
            <a:r>
              <a:rPr lang="en-US" dirty="0" err="1"/>
              <a:t>wutong</a:t>
            </a:r>
            <a:r>
              <a:rPr lang="en-US" dirty="0"/>
              <a:t> tree,</a:t>
            </a:r>
          </a:p>
          <a:p>
            <a:pPr marL="0" indent="0" algn="ctr">
              <a:buNone/>
            </a:pPr>
            <a:r>
              <a:rPr lang="en-US" dirty="0"/>
              <a:t>Yuan and </a:t>
            </a:r>
            <a:r>
              <a:rPr lang="en-US" dirty="0" err="1"/>
              <a:t>luan</a:t>
            </a:r>
            <a:r>
              <a:rPr lang="en-US" dirty="0"/>
              <a:t> birds perch among jujube thorns.</a:t>
            </a:r>
          </a:p>
          <a:p>
            <a:pPr marL="0" indent="0" algn="ctr">
              <a:buNone/>
            </a:pPr>
            <a:r>
              <a:rPr lang="en-US" dirty="0"/>
              <a:t>Now it's time to head on back again,</a:t>
            </a:r>
          </a:p>
          <a:p>
            <a:pPr marL="0" indent="0" algn="ctr">
              <a:buNone/>
            </a:pPr>
            <a:r>
              <a:rPr lang="en-US" dirty="0"/>
              <a:t>I flick my sword and sing </a:t>
            </a:r>
            <a:r>
              <a:rPr lang="en-US" i="1" dirty="0"/>
              <a:t>Taking the Hard Road</a:t>
            </a:r>
            <a:r>
              <a:rPr lang="en-US" dirty="0"/>
              <a:t>. 		</a:t>
            </a:r>
          </a:p>
          <a:p>
            <a:pPr marL="0" indent="0">
              <a:buNone/>
            </a:pPr>
            <a:endParaRPr lang="en-US" dirty="0"/>
          </a:p>
        </p:txBody>
      </p:sp>
      <p:pic>
        <p:nvPicPr>
          <p:cNvPr id="6" name="Picture 5" descr="lb19.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31640" y="116632"/>
            <a:ext cx="5905500" cy="3568700"/>
          </a:xfrm>
          <a:prstGeom prst="rect">
            <a:avLst/>
          </a:prstGeom>
        </p:spPr>
      </p:pic>
    </p:spTree>
    <p:extLst>
      <p:ext uri="{BB962C8B-B14F-4D97-AF65-F5344CB8AC3E}">
        <p14:creationId xmlns:p14="http://schemas.microsoft.com/office/powerpoint/2010/main" xmlns="" val="9305664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522315" y="350566"/>
            <a:ext cx="8228763"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dirty="0" err="1"/>
              <a:t>How</a:t>
            </a:r>
            <a:r>
              <a:rPr lang="es-ES" dirty="0"/>
              <a:t>?</a:t>
            </a:r>
          </a:p>
        </p:txBody>
      </p:sp>
      <p:sp>
        <p:nvSpPr>
          <p:cNvPr id="7" name="6 Estrella de 7 puntas"/>
          <p:cNvSpPr/>
          <p:nvPr/>
        </p:nvSpPr>
        <p:spPr>
          <a:xfrm rot="20919014">
            <a:off x="456345" y="2286117"/>
            <a:ext cx="2482065" cy="1567784"/>
          </a:xfrm>
          <a:prstGeom prst="star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s-UY"/>
          </a:p>
        </p:txBody>
      </p:sp>
      <p:sp>
        <p:nvSpPr>
          <p:cNvPr id="3" name="2 Marcador de texto"/>
          <p:cNvSpPr txBox="1">
            <a:spLocks noGrp="1"/>
          </p:cNvSpPr>
          <p:nvPr>
            <p:ph type="body" idx="4294967295"/>
          </p:nvPr>
        </p:nvSpPr>
        <p:spPr>
          <a:xfrm rot="20061643">
            <a:off x="1042408" y="2833498"/>
            <a:ext cx="1306350" cy="587919"/>
          </a:xfrm>
        </p:spPr>
        <p:txBody>
          <a:bodyPr>
            <a:normAutofit fontScale="85000" lnSpcReduction="10000"/>
          </a:bodyPr>
          <a:lstStyle>
            <a:defPPr marL="432000" lvl="0" indent="-324000">
              <a:spcBef>
                <a:spcPts val="0"/>
              </a:spcBef>
              <a:spcAft>
                <a:spcPts val="1417"/>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buNone/>
            </a:pPr>
            <a:r>
              <a:rPr lang="es-ES" b="1" dirty="0" smtClean="0"/>
              <a:t>PLAN</a:t>
            </a:r>
            <a:endParaRPr lang="es-ES" b="1" dirty="0"/>
          </a:p>
        </p:txBody>
      </p:sp>
      <p:sp>
        <p:nvSpPr>
          <p:cNvPr id="8" name="7 Flecha derecha"/>
          <p:cNvSpPr/>
          <p:nvPr/>
        </p:nvSpPr>
        <p:spPr>
          <a:xfrm>
            <a:off x="3135015" y="2775756"/>
            <a:ext cx="1698255" cy="71856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s-UY"/>
          </a:p>
        </p:txBody>
      </p:sp>
      <p:sp>
        <p:nvSpPr>
          <p:cNvPr id="9" name="8 Pergamino horizontal"/>
          <p:cNvSpPr/>
          <p:nvPr/>
        </p:nvSpPr>
        <p:spPr>
          <a:xfrm>
            <a:off x="5225175" y="2253161"/>
            <a:ext cx="3331192" cy="1502460"/>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s-UY"/>
          </a:p>
        </p:txBody>
      </p:sp>
      <p:sp>
        <p:nvSpPr>
          <p:cNvPr id="4" name="3 Marcador de texto"/>
          <p:cNvSpPr txBox="1">
            <a:spLocks noGrp="1"/>
          </p:cNvSpPr>
          <p:nvPr>
            <p:ph type="body" idx="4294967295"/>
          </p:nvPr>
        </p:nvSpPr>
        <p:spPr>
          <a:xfrm>
            <a:off x="6008984" y="2841081"/>
            <a:ext cx="2054203" cy="452347"/>
          </a:xfrm>
        </p:spPr>
        <p:txBody>
          <a:bodyPr>
            <a:normAutofit fontScale="85000" lnSpcReduction="20000"/>
          </a:bodyPr>
          <a:lstStyle>
            <a:defPPr marL="432000" lvl="0" indent="-324000">
              <a:spcBef>
                <a:spcPts val="0"/>
              </a:spcBef>
              <a:spcAft>
                <a:spcPts val="1417"/>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buNone/>
            </a:pPr>
            <a:r>
              <a:rPr lang="es-ES" dirty="0" smtClean="0"/>
              <a:t> </a:t>
            </a:r>
            <a:r>
              <a:rPr lang="es-ES" b="1" dirty="0" smtClean="0"/>
              <a:t>SUCCESS</a:t>
            </a:r>
            <a:endParaRPr lang="es-ES" b="1" dirty="0"/>
          </a:p>
        </p:txBody>
      </p:sp>
    </p:spTree>
    <p:extLst>
      <p:ext uri="{BB962C8B-B14F-4D97-AF65-F5344CB8AC3E}">
        <p14:creationId xmlns:p14="http://schemas.microsoft.com/office/powerpoint/2010/main" xmlns="" val="2450447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Marcador de texto"/>
          <p:cNvSpPr txBox="1">
            <a:spLocks/>
          </p:cNvSpPr>
          <p:nvPr/>
        </p:nvSpPr>
        <p:spPr>
          <a:xfrm>
            <a:off x="587633" y="1534593"/>
            <a:ext cx="8228110" cy="3527515"/>
          </a:xfrm>
          <a:prstGeom prst="rect">
            <a:avLst/>
          </a:prstGeom>
          <a:noFill/>
          <a:ln>
            <a:noFill/>
          </a:ln>
        </p:spPr>
        <p:txBody>
          <a:bodyPr lIns="0" tIns="0" rIns="0" bIns="0"/>
          <a:lstStyle>
            <a:defPPr marL="432000" lvl="0" indent="-324000">
              <a:spcBef>
                <a:spcPts val="0"/>
              </a:spcBef>
              <a:spcAft>
                <a:spcPts val="1417"/>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lvl="0" indent="-324000" rtl="0" hangingPunct="0">
              <a:spcBef>
                <a:spcPts val="0"/>
              </a:spcBef>
              <a:spcAft>
                <a:spcPts val="1417"/>
              </a:spcAft>
              <a:buSzPct val="45000"/>
              <a:buFont typeface="StarSymbol"/>
              <a:buChar char="●"/>
              <a:tabLst/>
              <a:defRPr lang="es-ES"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r>
              <a:rPr lang="en-GB" dirty="0" smtClean="0">
                <a:solidFill>
                  <a:sysClr val="windowText" lastClr="000000"/>
                </a:solidFill>
              </a:rPr>
              <a:t>SELECTION OF THE TOPIC</a:t>
            </a:r>
          </a:p>
          <a:p>
            <a:r>
              <a:rPr lang="en-GB" dirty="0" smtClean="0">
                <a:solidFill>
                  <a:sysClr val="windowText" lastClr="000000"/>
                </a:solidFill>
              </a:rPr>
              <a:t>RESEARCH</a:t>
            </a:r>
          </a:p>
          <a:p>
            <a:r>
              <a:rPr lang="en-GB" dirty="0" smtClean="0">
                <a:solidFill>
                  <a:sysClr val="windowText" lastClr="000000"/>
                </a:solidFill>
              </a:rPr>
              <a:t>COLLABORATIVE ACTIVITIES</a:t>
            </a:r>
          </a:p>
          <a:p>
            <a:r>
              <a:rPr lang="en-GB" dirty="0" smtClean="0">
                <a:solidFill>
                  <a:sysClr val="windowText" lastClr="000000"/>
                </a:solidFill>
              </a:rPr>
              <a:t>DEBATE TAKES PLACE</a:t>
            </a:r>
            <a:endParaRPr lang="en-GB" dirty="0">
              <a:solidFill>
                <a:sysClr val="windowText" lastClr="000000"/>
              </a:solidFill>
            </a:endParaRPr>
          </a:p>
        </p:txBody>
      </p:sp>
    </p:spTree>
    <p:extLst>
      <p:ext uri="{BB962C8B-B14F-4D97-AF65-F5344CB8AC3E}">
        <p14:creationId xmlns:p14="http://schemas.microsoft.com/office/powerpoint/2010/main" xmlns="" val="8788429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83585" y="358755"/>
            <a:ext cx="7773120" cy="1470394"/>
          </a:xfrm>
        </p:spPr>
        <p:txBody>
          <a:bodyPr/>
          <a:lstStyle/>
          <a:p>
            <a:pPr>
              <a:buNone/>
            </a:pPr>
            <a:r>
              <a:rPr lang="en-GB" dirty="0" smtClean="0"/>
              <a:t>HOW TO SELECT THE TOPIC</a:t>
            </a:r>
            <a:endParaRPr lang="en-GB" dirty="0"/>
          </a:p>
        </p:txBody>
      </p:sp>
      <p:sp>
        <p:nvSpPr>
          <p:cNvPr id="3" name="Subtítulo 2"/>
          <p:cNvSpPr>
            <a:spLocks noGrp="1"/>
          </p:cNvSpPr>
          <p:nvPr>
            <p:ph type="subTitle" idx="1"/>
          </p:nvPr>
        </p:nvSpPr>
        <p:spPr>
          <a:xfrm>
            <a:off x="1175490" y="2383810"/>
            <a:ext cx="6400800" cy="1338553"/>
          </a:xfrm>
        </p:spPr>
        <p:txBody>
          <a:bodyPr/>
          <a:lstStyle/>
          <a:p>
            <a:pPr marL="414726" indent="-414726" algn="l">
              <a:buFont typeface="Wingdings" panose="05000000000000000000" pitchFamily="2" charset="2"/>
              <a:buChar char="§"/>
            </a:pPr>
            <a:r>
              <a:rPr lang="en-GB" dirty="0" smtClean="0">
                <a:solidFill>
                  <a:schemeClr val="tx1"/>
                </a:solidFill>
              </a:rPr>
              <a:t>Topic chosen democratically</a:t>
            </a:r>
          </a:p>
          <a:p>
            <a:pPr marL="414726" indent="-414726" algn="l">
              <a:buFont typeface="Wingdings" panose="05000000000000000000" pitchFamily="2" charset="2"/>
              <a:buChar char="§"/>
            </a:pPr>
            <a:r>
              <a:rPr lang="en-GB" dirty="0" smtClean="0">
                <a:solidFill>
                  <a:schemeClr val="tx1"/>
                </a:solidFill>
              </a:rPr>
              <a:t>Topic should be controversial</a:t>
            </a:r>
            <a:endParaRPr lang="en-GB" dirty="0">
              <a:solidFill>
                <a:schemeClr val="tx1"/>
              </a:solidFill>
            </a:endParaRPr>
          </a:p>
        </p:txBody>
      </p:sp>
    </p:spTree>
    <p:extLst>
      <p:ext uri="{BB962C8B-B14F-4D97-AF65-F5344CB8AC3E}">
        <p14:creationId xmlns:p14="http://schemas.microsoft.com/office/powerpoint/2010/main" xmlns="" val="18449856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buNone/>
            </a:pPr>
            <a:r>
              <a:rPr lang="en-GB" dirty="0" smtClean="0"/>
              <a:t>Controversial question</a:t>
            </a:r>
            <a:endParaRPr lang="en-GB" dirty="0"/>
          </a:p>
        </p:txBody>
      </p:sp>
      <p:sp>
        <p:nvSpPr>
          <p:cNvPr id="3" name="Marcador de contenido 2"/>
          <p:cNvSpPr>
            <a:spLocks noGrp="1"/>
          </p:cNvSpPr>
          <p:nvPr>
            <p:ph idx="1"/>
          </p:nvPr>
        </p:nvSpPr>
        <p:spPr/>
        <p:txBody>
          <a:bodyPr/>
          <a:lstStyle/>
          <a:p>
            <a:r>
              <a:rPr lang="en-GB" u="sng" dirty="0" smtClean="0"/>
              <a:t>Facts</a:t>
            </a:r>
            <a:r>
              <a:rPr lang="en-GB" dirty="0" smtClean="0"/>
              <a:t>: Should we lower the age of criminal liability?</a:t>
            </a:r>
          </a:p>
          <a:p>
            <a:r>
              <a:rPr lang="en-GB" u="sng" dirty="0" smtClean="0"/>
              <a:t>Values</a:t>
            </a:r>
            <a:r>
              <a:rPr lang="en-GB" dirty="0" smtClean="0"/>
              <a:t>: Should gay couples be allowed to adopt?</a:t>
            </a:r>
          </a:p>
          <a:p>
            <a:r>
              <a:rPr lang="en-GB" u="sng" dirty="0" smtClean="0"/>
              <a:t>Policies</a:t>
            </a:r>
            <a:r>
              <a:rPr lang="en-GB" dirty="0" smtClean="0"/>
              <a:t>:  Are zoos the right place for animals?</a:t>
            </a:r>
          </a:p>
          <a:p>
            <a:pPr marL="97967" indent="0">
              <a:buNone/>
            </a:pPr>
            <a:endParaRPr lang="en-GB" dirty="0"/>
          </a:p>
        </p:txBody>
      </p:sp>
    </p:spTree>
    <p:extLst>
      <p:ext uri="{BB962C8B-B14F-4D97-AF65-F5344CB8AC3E}">
        <p14:creationId xmlns:p14="http://schemas.microsoft.com/office/powerpoint/2010/main" xmlns="" val="1362944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buNone/>
            </a:pPr>
            <a:r>
              <a:rPr lang="es-ES" dirty="0" err="1" smtClean="0"/>
              <a:t>How</a:t>
            </a:r>
            <a:r>
              <a:rPr lang="es-ES" dirty="0" smtClean="0"/>
              <a:t> </a:t>
            </a:r>
            <a:r>
              <a:rPr lang="es-ES" dirty="0" err="1" smtClean="0"/>
              <a:t>to</a:t>
            </a:r>
            <a:r>
              <a:rPr lang="es-ES" dirty="0" smtClean="0"/>
              <a:t> do </a:t>
            </a:r>
            <a:r>
              <a:rPr lang="es-ES" dirty="0" err="1" smtClean="0"/>
              <a:t>research</a:t>
            </a:r>
            <a:endParaRPr lang="es-UY" dirty="0"/>
          </a:p>
        </p:txBody>
      </p:sp>
      <p:sp>
        <p:nvSpPr>
          <p:cNvPr id="3" name="2 Marcador de contenido"/>
          <p:cNvSpPr>
            <a:spLocks noGrp="1"/>
          </p:cNvSpPr>
          <p:nvPr>
            <p:ph sz="half" idx="1"/>
          </p:nvPr>
        </p:nvSpPr>
        <p:spPr/>
        <p:txBody>
          <a:bodyPr/>
          <a:lstStyle/>
          <a:p>
            <a:r>
              <a:rPr lang="es-ES" sz="2500" dirty="0" err="1"/>
              <a:t>Using</a:t>
            </a:r>
            <a:r>
              <a:rPr lang="es-ES" sz="2500" dirty="0"/>
              <a:t> </a:t>
            </a:r>
            <a:r>
              <a:rPr lang="es-ES" sz="2500" dirty="0" err="1"/>
              <a:t>different</a:t>
            </a:r>
            <a:r>
              <a:rPr lang="es-ES" sz="2500" dirty="0"/>
              <a:t> </a:t>
            </a:r>
            <a:r>
              <a:rPr lang="es-ES" sz="2500" dirty="0" err="1"/>
              <a:t>sources</a:t>
            </a:r>
            <a:r>
              <a:rPr lang="es-ES" sz="2500" dirty="0"/>
              <a:t> (</a:t>
            </a:r>
            <a:r>
              <a:rPr lang="es-ES" sz="2500" dirty="0" err="1"/>
              <a:t>authentic</a:t>
            </a:r>
            <a:r>
              <a:rPr lang="es-ES" sz="2500" dirty="0"/>
              <a:t> material)</a:t>
            </a:r>
          </a:p>
          <a:p>
            <a:pPr marL="564534" indent="-466567">
              <a:buNone/>
            </a:pPr>
            <a:r>
              <a:rPr lang="es-ES" dirty="0" smtClean="0"/>
              <a:t>      - videos</a:t>
            </a:r>
          </a:p>
          <a:p>
            <a:pPr marL="564534" indent="-466567">
              <a:buNone/>
            </a:pPr>
            <a:r>
              <a:rPr lang="es-ES" dirty="0" smtClean="0"/>
              <a:t>      - magazines</a:t>
            </a:r>
          </a:p>
          <a:p>
            <a:pPr marL="564534" indent="-466567">
              <a:buNone/>
            </a:pPr>
            <a:r>
              <a:rPr lang="es-ES" dirty="0" smtClean="0"/>
              <a:t>      - </a:t>
            </a:r>
            <a:r>
              <a:rPr lang="es-ES" dirty="0" err="1" smtClean="0"/>
              <a:t>newspapers</a:t>
            </a:r>
            <a:endParaRPr lang="es-ES" dirty="0" smtClean="0"/>
          </a:p>
          <a:p>
            <a:pPr marL="564534" indent="-466567">
              <a:buNone/>
            </a:pPr>
            <a:r>
              <a:rPr lang="es-ES" dirty="0" smtClean="0"/>
              <a:t>      - wikis</a:t>
            </a:r>
          </a:p>
          <a:p>
            <a:pPr marL="564534" indent="-466567">
              <a:buNone/>
            </a:pPr>
            <a:r>
              <a:rPr lang="es-ES" dirty="0" smtClean="0"/>
              <a:t>      - blogs</a:t>
            </a:r>
          </a:p>
          <a:p>
            <a:pPr marL="564534" indent="-466567">
              <a:buNone/>
            </a:pPr>
            <a:r>
              <a:rPr lang="es-ES" dirty="0" smtClean="0"/>
              <a:t>      - </a:t>
            </a:r>
            <a:r>
              <a:rPr lang="es-ES" dirty="0" err="1" smtClean="0"/>
              <a:t>podcasts</a:t>
            </a:r>
            <a:endParaRPr lang="es-ES" dirty="0" smtClean="0"/>
          </a:p>
        </p:txBody>
      </p:sp>
      <p:sp>
        <p:nvSpPr>
          <p:cNvPr id="4" name="3 Marcador de contenido"/>
          <p:cNvSpPr>
            <a:spLocks noGrp="1"/>
          </p:cNvSpPr>
          <p:nvPr>
            <p:ph sz="half" idx="2"/>
          </p:nvPr>
        </p:nvSpPr>
        <p:spPr/>
        <p:txBody>
          <a:bodyPr/>
          <a:lstStyle/>
          <a:p>
            <a:r>
              <a:rPr lang="es-ES" dirty="0" err="1" smtClean="0"/>
              <a:t>Students</a:t>
            </a:r>
            <a:r>
              <a:rPr lang="es-ES" dirty="0" smtClean="0"/>
              <a:t> do </a:t>
            </a:r>
            <a:r>
              <a:rPr lang="es-ES" dirty="0" err="1" smtClean="0"/>
              <a:t>collaborative</a:t>
            </a:r>
            <a:r>
              <a:rPr lang="es-ES" dirty="0" smtClean="0"/>
              <a:t> </a:t>
            </a:r>
            <a:r>
              <a:rPr lang="es-ES" dirty="0" err="1" smtClean="0"/>
              <a:t>activities</a:t>
            </a:r>
            <a:r>
              <a:rPr lang="es-ES" dirty="0" smtClean="0"/>
              <a:t> </a:t>
            </a:r>
            <a:r>
              <a:rPr lang="es-ES" dirty="0" err="1" smtClean="0"/>
              <a:t>to</a:t>
            </a:r>
            <a:r>
              <a:rPr lang="es-ES" dirty="0" smtClean="0"/>
              <a:t> share and </a:t>
            </a:r>
            <a:r>
              <a:rPr lang="es-ES" dirty="0" err="1" smtClean="0"/>
              <a:t>discuss</a:t>
            </a:r>
            <a:r>
              <a:rPr lang="es-ES" dirty="0" smtClean="0"/>
              <a:t> </a:t>
            </a:r>
            <a:r>
              <a:rPr lang="es-ES" dirty="0" err="1" smtClean="0"/>
              <a:t>their</a:t>
            </a:r>
            <a:r>
              <a:rPr lang="es-ES" dirty="0" smtClean="0"/>
              <a:t> </a:t>
            </a:r>
            <a:r>
              <a:rPr lang="es-ES" dirty="0" err="1" smtClean="0"/>
              <a:t>findings</a:t>
            </a:r>
            <a:r>
              <a:rPr lang="es-ES" dirty="0" smtClean="0"/>
              <a:t>.</a:t>
            </a:r>
            <a:endParaRPr lang="es-UY" dirty="0"/>
          </a:p>
        </p:txBody>
      </p:sp>
    </p:spTree>
    <p:extLst>
      <p:ext uri="{BB962C8B-B14F-4D97-AF65-F5344CB8AC3E}">
        <p14:creationId xmlns:p14="http://schemas.microsoft.com/office/powerpoint/2010/main" xmlns="" val="27236099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1045" y="358756"/>
            <a:ext cx="8425957" cy="5355177"/>
          </a:xfrm>
          <a:prstGeom prst="rect">
            <a:avLst/>
          </a:prstGeom>
        </p:spPr>
        <p:txBody>
          <a:bodyPr wrap="square" lIns="82945" tIns="41473" rIns="82945" bIns="41473">
            <a:spAutoFit/>
          </a:bodyPr>
          <a:lstStyle/>
          <a:p>
            <a:pPr>
              <a:lnSpc>
                <a:spcPct val="115000"/>
              </a:lnSpc>
              <a:spcAft>
                <a:spcPts val="907"/>
              </a:spcAft>
              <a:tabLst>
                <a:tab pos="603081" algn="l"/>
                <a:tab pos="3014252" algn="ctr"/>
              </a:tabLst>
            </a:pPr>
            <a:r>
              <a:rPr lang="es-UY" sz="2500" b="1" dirty="0">
                <a:latin typeface="Arial Rounded MT Bold" panose="020F0704030504030204" pitchFamily="34" charset="0"/>
                <a:ea typeface="Calibri" panose="020F0502020204030204" pitchFamily="34" charset="0"/>
                <a:cs typeface="Arial" panose="020B0604020202020204" pitchFamily="34" charset="0"/>
              </a:rPr>
              <a:t>	</a:t>
            </a:r>
            <a:r>
              <a:rPr lang="es-UY" sz="2500" b="1" dirty="0">
                <a:latin typeface="Arial" pitchFamily="34" charset="0"/>
                <a:ea typeface="Calibri" panose="020F0502020204030204" pitchFamily="34" charset="0"/>
                <a:cs typeface="Arial" pitchFamily="34" charset="0"/>
              </a:rPr>
              <a:t>USEFUL PHRASES FOR DEBATING</a:t>
            </a:r>
          </a:p>
          <a:p>
            <a:pPr>
              <a:lnSpc>
                <a:spcPct val="115000"/>
              </a:lnSpc>
              <a:spcAft>
                <a:spcPts val="907"/>
              </a:spcAft>
              <a:tabLst>
                <a:tab pos="603081" algn="l"/>
                <a:tab pos="3014252" algn="ctr"/>
              </a:tabLst>
            </a:pPr>
            <a:endParaRPr lang="es-UY" sz="2500" b="1" dirty="0">
              <a:latin typeface="Arial" pitchFamily="34" charset="0"/>
              <a:ea typeface="Calibri" panose="020F0502020204030204" pitchFamily="34" charset="0"/>
              <a:cs typeface="Arial" pitchFamily="34" charset="0"/>
            </a:endParaRPr>
          </a:p>
          <a:p>
            <a:pPr marL="414726" indent="-414726">
              <a:lnSpc>
                <a:spcPct val="115000"/>
              </a:lnSpc>
              <a:spcAft>
                <a:spcPts val="907"/>
              </a:spcAft>
              <a:buFont typeface="Wingdings" panose="05000000000000000000" pitchFamily="2" charset="2"/>
              <a:buChar char="Ø"/>
              <a:tabLst>
                <a:tab pos="603081" algn="l"/>
                <a:tab pos="3014252" algn="ctr"/>
              </a:tabLst>
            </a:pPr>
            <a:r>
              <a:rPr lang="en-US" sz="2500" b="1" dirty="0">
                <a:latin typeface="Arial" pitchFamily="34" charset="0"/>
                <a:ea typeface="Calibri" panose="020F0502020204030204" pitchFamily="34" charset="0"/>
                <a:cs typeface="Arial" pitchFamily="34" charset="0"/>
              </a:rPr>
              <a:t>STATING YOUR ARGUMENTS:</a:t>
            </a:r>
            <a:endParaRPr lang="en-GB" sz="2500" dirty="0">
              <a:latin typeface="Arial" pitchFamily="34" charset="0"/>
              <a:ea typeface="Calibri" panose="020F0502020204030204" pitchFamily="34" charset="0"/>
              <a:cs typeface="Arial" pitchFamily="34" charset="0"/>
            </a:endParaRPr>
          </a:p>
          <a:p>
            <a:pPr marL="829452" lvl="1" indent="-414726">
              <a:lnSpc>
                <a:spcPct val="115000"/>
              </a:lnSpc>
              <a:spcAft>
                <a:spcPts val="907"/>
              </a:spcAft>
              <a:buFont typeface="Arial" panose="020B0604020202020204" pitchFamily="34" charset="0"/>
              <a:buChar char="•"/>
            </a:pPr>
            <a:r>
              <a:rPr lang="en-US" sz="2500" dirty="0">
                <a:latin typeface="Arial" pitchFamily="34" charset="0"/>
                <a:ea typeface="Calibri" panose="020F0502020204030204" pitchFamily="34" charset="0"/>
                <a:cs typeface="Arial" pitchFamily="34" charset="0"/>
              </a:rPr>
              <a:t>THE FIRST POINT WE WOULD LIKE TO MAKE IS…</a:t>
            </a:r>
            <a:endParaRPr lang="en-GB" sz="2500" dirty="0">
              <a:latin typeface="Arial" pitchFamily="34" charset="0"/>
              <a:ea typeface="Calibri" panose="020F0502020204030204" pitchFamily="34" charset="0"/>
              <a:cs typeface="Arial" pitchFamily="34" charset="0"/>
            </a:endParaRPr>
          </a:p>
          <a:p>
            <a:pPr marL="829452" lvl="1" indent="-414726">
              <a:lnSpc>
                <a:spcPct val="115000"/>
              </a:lnSpc>
              <a:spcAft>
                <a:spcPts val="907"/>
              </a:spcAft>
              <a:buFont typeface="Arial" panose="020B0604020202020204" pitchFamily="34" charset="0"/>
              <a:buChar char="•"/>
            </a:pPr>
            <a:r>
              <a:rPr lang="en-US" sz="2500" dirty="0">
                <a:latin typeface="Arial" pitchFamily="34" charset="0"/>
                <a:ea typeface="Calibri" panose="020F0502020204030204" pitchFamily="34" charset="0"/>
                <a:cs typeface="Arial" pitchFamily="34" charset="0"/>
              </a:rPr>
              <a:t>OUR POSITION IS THE FOLLOWING…</a:t>
            </a:r>
            <a:endParaRPr lang="en-GB" sz="2500" dirty="0">
              <a:latin typeface="Arial" pitchFamily="34" charset="0"/>
              <a:ea typeface="Calibri" panose="020F0502020204030204" pitchFamily="34" charset="0"/>
              <a:cs typeface="Arial" pitchFamily="34" charset="0"/>
            </a:endParaRPr>
          </a:p>
          <a:p>
            <a:pPr marL="829452" lvl="1" indent="-414726">
              <a:lnSpc>
                <a:spcPct val="115000"/>
              </a:lnSpc>
              <a:spcAft>
                <a:spcPts val="907"/>
              </a:spcAft>
              <a:buFont typeface="Arial" panose="020B0604020202020204" pitchFamily="34" charset="0"/>
              <a:buChar char="•"/>
            </a:pPr>
            <a:r>
              <a:rPr lang="en-US" sz="2500" dirty="0">
                <a:latin typeface="Arial" pitchFamily="34" charset="0"/>
                <a:ea typeface="Calibri" panose="020F0502020204030204" pitchFamily="34" charset="0"/>
                <a:cs typeface="Arial" pitchFamily="34" charset="0"/>
              </a:rPr>
              <a:t>HERE’S THE MAIN POINT WE WANT TO MAKE</a:t>
            </a:r>
            <a:endParaRPr lang="en-GB" sz="2500" dirty="0">
              <a:latin typeface="Arial" pitchFamily="34" charset="0"/>
              <a:ea typeface="Calibri" panose="020F0502020204030204" pitchFamily="34" charset="0"/>
              <a:cs typeface="Arial" pitchFamily="34" charset="0"/>
            </a:endParaRPr>
          </a:p>
          <a:p>
            <a:pPr marL="829452" lvl="1" indent="-414726">
              <a:lnSpc>
                <a:spcPct val="115000"/>
              </a:lnSpc>
              <a:spcAft>
                <a:spcPts val="907"/>
              </a:spcAft>
              <a:buFont typeface="Arial" panose="020B0604020202020204" pitchFamily="34" charset="0"/>
              <a:buChar char="•"/>
            </a:pPr>
            <a:r>
              <a:rPr lang="en-US" sz="2500" dirty="0">
                <a:latin typeface="Arial" pitchFamily="34" charset="0"/>
                <a:ea typeface="Calibri" panose="020F0502020204030204" pitchFamily="34" charset="0"/>
                <a:cs typeface="Arial" pitchFamily="34" charset="0"/>
              </a:rPr>
              <a:t>WE’D LIKE TO DEAL WITH SOME POINTS HERE. FIRSTLY,</a:t>
            </a:r>
            <a:endParaRPr lang="en-GB" sz="2500" dirty="0">
              <a:latin typeface="Arial" pitchFamily="34" charset="0"/>
              <a:ea typeface="Calibri" panose="020F0502020204030204" pitchFamily="34" charset="0"/>
              <a:cs typeface="Arial" pitchFamily="34" charset="0"/>
            </a:endParaRPr>
          </a:p>
          <a:p>
            <a:pPr marL="829452" lvl="1" indent="-414726">
              <a:lnSpc>
                <a:spcPct val="115000"/>
              </a:lnSpc>
              <a:spcAft>
                <a:spcPts val="907"/>
              </a:spcAft>
              <a:buFont typeface="Arial" panose="020B0604020202020204" pitchFamily="34" charset="0"/>
              <a:buChar char="•"/>
            </a:pPr>
            <a:r>
              <a:rPr lang="en-US" sz="2500" dirty="0">
                <a:latin typeface="Arial" pitchFamily="34" charset="0"/>
                <a:ea typeface="Calibri" panose="020F0502020204030204" pitchFamily="34" charset="0"/>
                <a:cs typeface="Arial" pitchFamily="34" charset="0"/>
              </a:rPr>
              <a:t>WE BELIEVE/THINK/RECKON THAT</a:t>
            </a:r>
            <a:r>
              <a:rPr lang="en-US" dirty="0">
                <a:latin typeface="Arial" pitchFamily="34" charset="0"/>
                <a:ea typeface="Calibri" panose="020F0502020204030204" pitchFamily="34" charset="0"/>
                <a:cs typeface="Arial" pitchFamily="34" charset="0"/>
              </a:rPr>
              <a:t>…</a:t>
            </a:r>
            <a:endParaRPr lang="en-GB" sz="1500" dirty="0">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xmlns="" val="4587151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1495" y="424079"/>
            <a:ext cx="9274859" cy="6328030"/>
          </a:xfrm>
          <a:prstGeom prst="rect">
            <a:avLst/>
          </a:prstGeom>
        </p:spPr>
        <p:txBody>
          <a:bodyPr wrap="square" lIns="82945" tIns="41473" rIns="82945" bIns="41473">
            <a:spAutoFit/>
          </a:bodyPr>
          <a:lstStyle/>
          <a:p>
            <a:pPr marL="414726" indent="-414726">
              <a:buFont typeface="Wingdings" panose="05000000000000000000" pitchFamily="2" charset="2"/>
              <a:buChar char="Ø"/>
            </a:pPr>
            <a:r>
              <a:rPr lang="es-UY" sz="2500" b="1" dirty="0">
                <a:latin typeface="Arial Rounded MT Bold" panose="020F0704030504030204" pitchFamily="34" charset="0"/>
                <a:ea typeface="Calibri" panose="020F0502020204030204" pitchFamily="34" charset="0"/>
                <a:cs typeface="Arial" panose="020B0604020202020204" pitchFamily="34" charset="0"/>
              </a:rPr>
              <a:t>	</a:t>
            </a:r>
            <a:r>
              <a:rPr lang="en-US" sz="2200" b="1" dirty="0">
                <a:latin typeface="Arial" pitchFamily="34" charset="0"/>
                <a:cs typeface="Arial" pitchFamily="34" charset="0"/>
              </a:rPr>
              <a:t>ANSWERING TO THE OTHER SIDE’S POINT OF VIEW:</a:t>
            </a:r>
            <a:endParaRPr lang="en-GB" sz="2200" dirty="0">
              <a:latin typeface="Arial" pitchFamily="34" charset="0"/>
              <a:cs typeface="Arial" pitchFamily="34" charset="0"/>
            </a:endParaRPr>
          </a:p>
          <a:p>
            <a:r>
              <a:rPr lang="en-US" sz="2200" dirty="0">
                <a:latin typeface="Arial" pitchFamily="34" charset="0"/>
                <a:cs typeface="Arial" pitchFamily="34" charset="0"/>
              </a:rPr>
              <a:t> </a:t>
            </a:r>
            <a:endParaRPr lang="en-GB" sz="2200" dirty="0">
              <a:latin typeface="Arial" pitchFamily="34" charset="0"/>
              <a:cs typeface="Arial" pitchFamily="34" charset="0"/>
            </a:endParaRPr>
          </a:p>
          <a:p>
            <a:pPr marL="829452" lvl="1" indent="-414726">
              <a:buFont typeface="Arial" panose="020B0604020202020204" pitchFamily="34" charset="0"/>
              <a:buChar char="•"/>
            </a:pPr>
            <a:r>
              <a:rPr lang="en-US" sz="2200" dirty="0">
                <a:latin typeface="Arial" pitchFamily="34" charset="0"/>
                <a:cs typeface="Arial" pitchFamily="34" charset="0"/>
              </a:rPr>
              <a:t>I SEE YOUR POINT BUT WE THINK…</a:t>
            </a:r>
            <a:endParaRPr lang="en-GB" sz="2200" dirty="0">
              <a:latin typeface="Arial" pitchFamily="34" charset="0"/>
              <a:cs typeface="Arial" pitchFamily="34" charset="0"/>
            </a:endParaRPr>
          </a:p>
          <a:p>
            <a:pPr marL="829452" lvl="1" indent="-414726">
              <a:buFont typeface="Arial" panose="020B0604020202020204" pitchFamily="34" charset="0"/>
              <a:buChar char="•"/>
            </a:pPr>
            <a:r>
              <a:rPr lang="en-US" sz="2200" dirty="0">
                <a:latin typeface="Arial" pitchFamily="34" charset="0"/>
                <a:cs typeface="Arial" pitchFamily="34" charset="0"/>
              </a:rPr>
              <a:t>THAT’S ALL VERY INTERESTING BUT THE PROBLEM IS…</a:t>
            </a:r>
            <a:endParaRPr lang="en-GB" sz="2200" dirty="0">
              <a:latin typeface="Arial" pitchFamily="34" charset="0"/>
              <a:cs typeface="Arial" pitchFamily="34" charset="0"/>
            </a:endParaRPr>
          </a:p>
          <a:p>
            <a:pPr marL="829452" lvl="1" indent="-414726">
              <a:buFont typeface="Arial" panose="020B0604020202020204" pitchFamily="34" charset="0"/>
              <a:buChar char="•"/>
            </a:pPr>
            <a:r>
              <a:rPr lang="en-US" sz="2200" dirty="0">
                <a:latin typeface="Arial" pitchFamily="34" charset="0"/>
                <a:cs typeface="Arial" pitchFamily="34" charset="0"/>
              </a:rPr>
              <a:t>WE CAN SEE WHAT YOU’RE SAYING BUT WE BELIEVE…</a:t>
            </a:r>
            <a:endParaRPr lang="en-GB" sz="2200" dirty="0">
              <a:latin typeface="Arial" pitchFamily="34" charset="0"/>
              <a:cs typeface="Arial" pitchFamily="34" charset="0"/>
            </a:endParaRPr>
          </a:p>
          <a:p>
            <a:pPr marL="829452" lvl="1" indent="-414726">
              <a:buFont typeface="Arial" panose="020B0604020202020204" pitchFamily="34" charset="0"/>
              <a:buChar char="•"/>
            </a:pPr>
            <a:r>
              <a:rPr lang="en-US" sz="2200" dirty="0">
                <a:latin typeface="Arial" pitchFamily="34" charset="0"/>
                <a:cs typeface="Arial" pitchFamily="34" charset="0"/>
              </a:rPr>
              <a:t>WE THINK YOU’VE GOT A POINT THERE, NOW LET US RESPOND TO IT.</a:t>
            </a:r>
            <a:endParaRPr lang="en-GB" sz="2200" dirty="0">
              <a:latin typeface="Arial" pitchFamily="34" charset="0"/>
              <a:cs typeface="Arial" pitchFamily="34" charset="0"/>
            </a:endParaRPr>
          </a:p>
          <a:p>
            <a:pPr marL="829452" lvl="1" indent="-414726">
              <a:buFont typeface="Arial" panose="020B0604020202020204" pitchFamily="34" charset="0"/>
              <a:buChar char="•"/>
            </a:pPr>
            <a:r>
              <a:rPr lang="en-US" sz="2200" dirty="0">
                <a:latin typeface="Arial" pitchFamily="34" charset="0"/>
                <a:cs typeface="Arial" pitchFamily="34" charset="0"/>
              </a:rPr>
              <a:t>THAT’S NOT QUITE RIGHT BECAUSE…</a:t>
            </a:r>
            <a:endParaRPr lang="en-GB" sz="2200" dirty="0">
              <a:latin typeface="Arial" pitchFamily="34" charset="0"/>
              <a:cs typeface="Arial" pitchFamily="34" charset="0"/>
            </a:endParaRPr>
          </a:p>
          <a:p>
            <a:pPr marL="829452" lvl="1" indent="-414726">
              <a:buFont typeface="Arial" panose="020B0604020202020204" pitchFamily="34" charset="0"/>
              <a:buChar char="•"/>
            </a:pPr>
            <a:r>
              <a:rPr lang="en-US" sz="2200" dirty="0">
                <a:latin typeface="Arial" pitchFamily="34" charset="0"/>
                <a:cs typeface="Arial" pitchFamily="34" charset="0"/>
              </a:rPr>
              <a:t>WE’D LIKE TO FOCUS ON …. THAT THE OTHER SIDE HAS NOT MENTIONED.</a:t>
            </a:r>
            <a:endParaRPr lang="en-GB" sz="2200" dirty="0">
              <a:latin typeface="Arial" pitchFamily="34" charset="0"/>
              <a:cs typeface="Arial" pitchFamily="34" charset="0"/>
            </a:endParaRPr>
          </a:p>
          <a:p>
            <a:pPr marL="829452" lvl="1" indent="-414726">
              <a:buFont typeface="Arial" panose="020B0604020202020204" pitchFamily="34" charset="0"/>
              <a:buChar char="•"/>
            </a:pPr>
            <a:r>
              <a:rPr lang="en-US" sz="2200" dirty="0">
                <a:latin typeface="Arial" pitchFamily="34" charset="0"/>
                <a:cs typeface="Arial" pitchFamily="34" charset="0"/>
              </a:rPr>
              <a:t>SORRY, WE JUST HAVE TO DISAGREE WITH YOUR POINT BECAUSE…</a:t>
            </a:r>
            <a:endParaRPr lang="en-GB" sz="2200" dirty="0">
              <a:latin typeface="Arial" pitchFamily="34" charset="0"/>
              <a:cs typeface="Arial" pitchFamily="34" charset="0"/>
            </a:endParaRPr>
          </a:p>
          <a:p>
            <a:pPr marL="829452" lvl="1" indent="-414726">
              <a:buFont typeface="Arial" panose="020B0604020202020204" pitchFamily="34" charset="0"/>
              <a:buChar char="•"/>
            </a:pPr>
            <a:r>
              <a:rPr lang="en-US" sz="2200" dirty="0">
                <a:latin typeface="Arial" pitchFamily="34" charset="0"/>
                <a:cs typeface="Arial" pitchFamily="34" charset="0"/>
              </a:rPr>
              <a:t>I MUST STRESS THAT OUR POINT HAS NOT BEEN REFUTED </a:t>
            </a:r>
          </a:p>
          <a:p>
            <a:pPr marL="829452" lvl="1" indent="-414726">
              <a:buFont typeface="Arial" panose="020B0604020202020204" pitchFamily="34" charset="0"/>
              <a:buChar char="•"/>
            </a:pPr>
            <a:r>
              <a:rPr lang="en-US" sz="2200" dirty="0">
                <a:latin typeface="Arial" pitchFamily="34" charset="0"/>
                <a:cs typeface="Arial" pitchFamily="34" charset="0"/>
              </a:rPr>
              <a:t>BY THE OTHER SIDE.</a:t>
            </a:r>
            <a:endParaRPr lang="en-GB" sz="2200" dirty="0">
              <a:latin typeface="Arial" pitchFamily="34" charset="0"/>
              <a:cs typeface="Arial" pitchFamily="34" charset="0"/>
            </a:endParaRPr>
          </a:p>
          <a:p>
            <a:r>
              <a:rPr lang="en-US" dirty="0"/>
              <a:t> </a:t>
            </a:r>
            <a:endParaRPr lang="en-GB" dirty="0"/>
          </a:p>
          <a:p>
            <a:pPr>
              <a:lnSpc>
                <a:spcPct val="115000"/>
              </a:lnSpc>
              <a:spcAft>
                <a:spcPts val="907"/>
              </a:spcAft>
              <a:tabLst>
                <a:tab pos="603081" algn="l"/>
                <a:tab pos="3014252" algn="ctr"/>
              </a:tabLs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907"/>
              </a:spcAf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907"/>
              </a:spcAf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GB"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4326160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1045" y="489404"/>
            <a:ext cx="8687227" cy="3382223"/>
          </a:xfrm>
          <a:prstGeom prst="rect">
            <a:avLst/>
          </a:prstGeom>
        </p:spPr>
        <p:txBody>
          <a:bodyPr wrap="square" lIns="82945" tIns="41473" rIns="82945" bIns="41473">
            <a:spAutoFit/>
          </a:bodyPr>
          <a:lstStyle/>
          <a:p>
            <a:pPr marL="414726" indent="-414726">
              <a:lnSpc>
                <a:spcPct val="115000"/>
              </a:lnSpc>
              <a:buFont typeface="Wingdings" panose="05000000000000000000" pitchFamily="2" charset="2"/>
              <a:buChar char="Ø"/>
            </a:pPr>
            <a:r>
              <a:rPr lang="en-US" sz="2200" b="1" dirty="0">
                <a:latin typeface="Arial" panose="020B0604020202020204" pitchFamily="34" charset="0"/>
                <a:ea typeface="Calibri" panose="020F0502020204030204" pitchFamily="34" charset="0"/>
                <a:cs typeface="Times New Roman" panose="02020603050405020304" pitchFamily="18" charset="0"/>
              </a:rPr>
              <a:t>SUMMING UP YOUR IDEAS:</a:t>
            </a: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marL="414726">
              <a:lnSpc>
                <a:spcPct val="115000"/>
              </a:lnSpc>
              <a:spcAft>
                <a:spcPts val="907"/>
              </a:spcAft>
            </a:pP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marL="829452" lvl="1" indent="-414726">
              <a:lnSpc>
                <a:spcPct val="115000"/>
              </a:lnSpc>
              <a:spcAft>
                <a:spcPts val="907"/>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Times New Roman" panose="02020603050405020304" pitchFamily="18" charset="0"/>
              </a:rPr>
              <a:t>TO RECAP THE MAIN POINTS WE CAN SAY….</a:t>
            </a: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marL="829452" lvl="1" indent="-414726">
              <a:lnSpc>
                <a:spcPct val="115000"/>
              </a:lnSpc>
              <a:spcAft>
                <a:spcPts val="907"/>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Times New Roman" panose="02020603050405020304" pitchFamily="18" charset="0"/>
              </a:rPr>
              <a:t>LET’S SUM UP OUR POSITION IS THIS DEBATE…</a:t>
            </a: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marL="829452" lvl="1" indent="-414726">
              <a:lnSpc>
                <a:spcPct val="115000"/>
              </a:lnSpc>
              <a:spcAft>
                <a:spcPts val="907"/>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Times New Roman" panose="02020603050405020304" pitchFamily="18" charset="0"/>
              </a:rPr>
              <a:t>IN SUMMARY WE WANT TO POINT OUT…</a:t>
            </a: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marL="829452" lvl="1" indent="-414726">
              <a:lnSpc>
                <a:spcPct val="115000"/>
              </a:lnSpc>
              <a:spcAft>
                <a:spcPts val="907"/>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Times New Roman" panose="02020603050405020304" pitchFamily="18" charset="0"/>
              </a:rPr>
              <a:t>ALL IN ALL, WE CAN SAY THAT…</a:t>
            </a: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marL="829452" lvl="1" indent="-414726">
              <a:lnSpc>
                <a:spcPct val="115000"/>
              </a:lnSpc>
              <a:spcAft>
                <a:spcPts val="907"/>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Times New Roman" panose="02020603050405020304" pitchFamily="18" charset="0"/>
              </a:rPr>
              <a:t>ON BALANCE, WE BELIEVE THAT…</a:t>
            </a:r>
            <a:endParaRPr lang="en-GB"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0748530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93086" y="0"/>
            <a:ext cx="4957827" cy="6858000"/>
          </a:xfrm>
          <a:prstGeom prst="rect">
            <a:avLst/>
          </a:prstGeom>
        </p:spPr>
      </p:pic>
    </p:spTree>
    <p:extLst>
      <p:ext uri="{BB962C8B-B14F-4D97-AF65-F5344CB8AC3E}">
        <p14:creationId xmlns:p14="http://schemas.microsoft.com/office/powerpoint/2010/main" xmlns="" val="27109294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a:t>DEBATE DAY</a:t>
            </a:r>
          </a:p>
        </p:txBody>
      </p:sp>
      <p:sp>
        <p:nvSpPr>
          <p:cNvPr id="3" name="2 Marcador de texto"/>
          <p:cNvSpPr txBox="1">
            <a:spLocks noGrp="1"/>
          </p:cNvSpPr>
          <p:nvPr>
            <p:ph type="body" idx="4294967295"/>
          </p:nvPr>
        </p:nvSpPr>
        <p:spPr>
          <a:xfrm>
            <a:off x="785786" y="1071546"/>
            <a:ext cx="7901014" cy="4677123"/>
          </a:xfrm>
        </p:spPr>
        <p:txBody>
          <a:bodyPr>
            <a:normAutofit fontScale="92500" lnSpcReduction="20000"/>
          </a:bodyPr>
          <a:lstStyle>
            <a:defPPr marL="432000" lvl="0" indent="-324000">
              <a:spcBef>
                <a:spcPts val="0"/>
              </a:spcBef>
              <a:spcAft>
                <a:spcPts val="1417"/>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r>
              <a:rPr lang="es-ES" dirty="0" smtClean="0"/>
              <a:t>Position A: true love is a myth and does not exist --- people enter relationships for selfish reasons</a:t>
            </a:r>
            <a:endParaRPr dirty="0" smtClean="0"/>
          </a:p>
          <a:p>
            <a:pPr lvl="0"/>
            <a:r>
              <a:rPr lang="en-US" dirty="0" smtClean="0"/>
              <a:t>P</a:t>
            </a:r>
            <a:r>
              <a:rPr dirty="0" smtClean="0"/>
              <a:t>osition B --- true love really exists and you can find the right person and live happily ever after</a:t>
            </a:r>
          </a:p>
          <a:p>
            <a:pPr lvl="0"/>
            <a:r>
              <a:rPr dirty="0" smtClean="0"/>
              <a:t>5</a:t>
            </a:r>
            <a:r>
              <a:rPr dirty="0" smtClean="0"/>
              <a:t> min rapid debate</a:t>
            </a:r>
          </a:p>
          <a:p>
            <a:pPr lvl="0"/>
            <a:r>
              <a:rPr dirty="0" smtClean="0"/>
              <a:t>1 min opening statements (each ()</a:t>
            </a:r>
          </a:p>
          <a:p>
            <a:pPr lvl="0"/>
            <a:r>
              <a:rPr dirty="0" smtClean="0"/>
              <a:t>1 min rebuttle (2X</a:t>
            </a:r>
          </a:p>
          <a:p>
            <a:pPr lvl="0"/>
            <a:r>
              <a:rPr dirty="0" smtClean="0"/>
              <a:t>1 min closing statement (</a:t>
            </a:r>
          </a:p>
        </p:txBody>
      </p:sp>
    </p:spTree>
    <p:extLst>
      <p:ext uri="{BB962C8B-B14F-4D97-AF65-F5344CB8AC3E}">
        <p14:creationId xmlns:p14="http://schemas.microsoft.com/office/powerpoint/2010/main" xmlns="" val="19047841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8BF0FD-EF4C-439F-AD81-098E3ED7EF29}" type="datetime8">
              <a:rPr lang="en-US" smtClean="0"/>
              <a:pPr/>
              <a:t>3/20/2017 9:52 AM</a:t>
            </a:fld>
            <a:endParaRPr lang="en-US"/>
          </a:p>
        </p:txBody>
      </p:sp>
      <p:sp>
        <p:nvSpPr>
          <p:cNvPr id="4" name="Slide Number Placeholder 3"/>
          <p:cNvSpPr>
            <a:spLocks noGrp="1"/>
          </p:cNvSpPr>
          <p:nvPr>
            <p:ph type="sldNum" sz="quarter" idx="12"/>
          </p:nvPr>
        </p:nvSpPr>
        <p:spPr/>
        <p:txBody>
          <a:bodyPr/>
          <a:lstStyle/>
          <a:p>
            <a:fld id="{DD036D98-CB95-47D4-91D6-75DCF13F8035}" type="slidenum">
              <a:rPr lang="en-US" smtClean="0"/>
              <a:pPr/>
              <a:t>7</a:t>
            </a:fld>
            <a:endParaRPr lang="en-US"/>
          </a:p>
        </p:txBody>
      </p:sp>
      <p:sp>
        <p:nvSpPr>
          <p:cNvPr id="5" name="Content Placeholder 4"/>
          <p:cNvSpPr>
            <a:spLocks noGrp="1"/>
          </p:cNvSpPr>
          <p:nvPr>
            <p:ph sz="quarter" idx="1"/>
          </p:nvPr>
        </p:nvSpPr>
        <p:spPr>
          <a:xfrm>
            <a:off x="179512" y="4149080"/>
            <a:ext cx="8626160" cy="1949968"/>
          </a:xfrm>
        </p:spPr>
        <p:txBody>
          <a:bodyPr>
            <a:normAutofit fontScale="40000" lnSpcReduction="20000"/>
          </a:bodyPr>
          <a:lstStyle/>
          <a:p>
            <a:pPr marL="0" indent="0" algn="ctr">
              <a:buNone/>
            </a:pPr>
            <a:r>
              <a:rPr lang="en-US" b="1" dirty="0" smtClean="0"/>
              <a:t>LI BAI SEEING OFF A FRIEND</a:t>
            </a:r>
          </a:p>
          <a:p>
            <a:pPr marL="0" indent="0" algn="ctr">
              <a:buNone/>
            </a:pPr>
            <a:r>
              <a:rPr lang="en-US" dirty="0" smtClean="0"/>
              <a:t>Green </a:t>
            </a:r>
            <a:r>
              <a:rPr lang="en-US" dirty="0"/>
              <a:t>hills above the northern wall,</a:t>
            </a:r>
          </a:p>
          <a:p>
            <a:pPr marL="0" indent="0" algn="ctr">
              <a:buNone/>
            </a:pPr>
            <a:r>
              <a:rPr lang="en-US" dirty="0"/>
              <a:t>White water winding east of the city.</a:t>
            </a:r>
          </a:p>
          <a:p>
            <a:pPr marL="0" indent="0" algn="ctr">
              <a:buNone/>
            </a:pPr>
            <a:r>
              <a:rPr lang="en-US" dirty="0"/>
              <a:t>On this spot our single act of parting,</a:t>
            </a:r>
          </a:p>
          <a:p>
            <a:pPr marL="0" indent="0" algn="ctr">
              <a:buNone/>
            </a:pPr>
            <a:r>
              <a:rPr lang="en-US" dirty="0"/>
              <a:t>The lonely tumbleweed journeys ten thousand li.</a:t>
            </a:r>
          </a:p>
          <a:p>
            <a:pPr marL="0" indent="0" algn="ctr">
              <a:buNone/>
            </a:pPr>
            <a:r>
              <a:rPr lang="en-US" dirty="0"/>
              <a:t>Drifting clouds echo the traveller's thoughts,</a:t>
            </a:r>
          </a:p>
          <a:p>
            <a:pPr marL="0" indent="0" algn="ctr">
              <a:buNone/>
            </a:pPr>
            <a:r>
              <a:rPr lang="en-US" dirty="0"/>
              <a:t>The setting sun reflects my old friend's feelings.</a:t>
            </a:r>
          </a:p>
          <a:p>
            <a:pPr marL="0" indent="0" algn="ctr">
              <a:buNone/>
            </a:pPr>
            <a:r>
              <a:rPr lang="en-US" dirty="0"/>
              <a:t>You wave your hand and set off from this place,</a:t>
            </a:r>
          </a:p>
          <a:p>
            <a:pPr marL="0" indent="0" algn="ctr">
              <a:buNone/>
            </a:pPr>
            <a:r>
              <a:rPr lang="en-US" dirty="0"/>
              <a:t>Your horse whinnies as it leaves.</a:t>
            </a:r>
          </a:p>
        </p:txBody>
      </p:sp>
      <p:pic>
        <p:nvPicPr>
          <p:cNvPr id="6" name="Picture 5" descr="lb15s.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71216" y="260648"/>
            <a:ext cx="5165080" cy="3689343"/>
          </a:xfrm>
          <a:prstGeom prst="rect">
            <a:avLst/>
          </a:prstGeom>
        </p:spPr>
      </p:pic>
    </p:spTree>
    <p:extLst>
      <p:ext uri="{BB962C8B-B14F-4D97-AF65-F5344CB8AC3E}">
        <p14:creationId xmlns:p14="http://schemas.microsoft.com/office/powerpoint/2010/main" xmlns="" val="3321344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7730" y="1403945"/>
            <a:ext cx="3220949" cy="300492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GB"/>
          </a:p>
        </p:txBody>
      </p:sp>
      <p:sp>
        <p:nvSpPr>
          <p:cNvPr id="3" name="Rectángulo 2"/>
          <p:cNvSpPr/>
          <p:nvPr/>
        </p:nvSpPr>
        <p:spPr>
          <a:xfrm>
            <a:off x="5770032" y="1403945"/>
            <a:ext cx="3112923" cy="300492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GB"/>
          </a:p>
        </p:txBody>
      </p:sp>
      <p:sp>
        <p:nvSpPr>
          <p:cNvPr id="4" name="Rectángulo 3"/>
          <p:cNvSpPr/>
          <p:nvPr/>
        </p:nvSpPr>
        <p:spPr>
          <a:xfrm>
            <a:off x="3135015" y="293430"/>
            <a:ext cx="3004605" cy="65324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GB"/>
          </a:p>
        </p:txBody>
      </p:sp>
      <p:sp>
        <p:nvSpPr>
          <p:cNvPr id="5" name="Rectángulo 4"/>
          <p:cNvSpPr/>
          <p:nvPr/>
        </p:nvSpPr>
        <p:spPr>
          <a:xfrm>
            <a:off x="3069697" y="4866135"/>
            <a:ext cx="3004605" cy="65324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en-GB"/>
          </a:p>
        </p:txBody>
      </p:sp>
      <p:sp>
        <p:nvSpPr>
          <p:cNvPr id="6" name="Rectángulo 5"/>
          <p:cNvSpPr/>
          <p:nvPr/>
        </p:nvSpPr>
        <p:spPr>
          <a:xfrm>
            <a:off x="3853507" y="4735487"/>
            <a:ext cx="1205884" cy="837628"/>
          </a:xfrm>
          <a:prstGeom prst="rect">
            <a:avLst/>
          </a:prstGeom>
          <a:noFill/>
        </p:spPr>
        <p:txBody>
          <a:bodyPr wrap="none" lIns="82945" tIns="41473" rIns="82945" bIns="41473">
            <a:spAutoFit/>
          </a:bodyPr>
          <a:lstStyle/>
          <a:p>
            <a:pPr algn="ctr"/>
            <a:r>
              <a:rPr lang="es-ES" sz="4900" dirty="0" err="1">
                <a:ln w="0"/>
              </a:rPr>
              <a:t>Jury</a:t>
            </a:r>
            <a:endParaRPr lang="es-ES" sz="4900" dirty="0">
              <a:ln w="0"/>
            </a:endParaRPr>
          </a:p>
        </p:txBody>
      </p:sp>
      <p:sp>
        <p:nvSpPr>
          <p:cNvPr id="7" name="Rectángulo 6"/>
          <p:cNvSpPr/>
          <p:nvPr/>
        </p:nvSpPr>
        <p:spPr>
          <a:xfrm>
            <a:off x="3169325" y="201238"/>
            <a:ext cx="2935985" cy="837628"/>
          </a:xfrm>
          <a:prstGeom prst="rect">
            <a:avLst/>
          </a:prstGeom>
          <a:noFill/>
        </p:spPr>
        <p:txBody>
          <a:bodyPr wrap="none" lIns="82945" tIns="41473" rIns="82945" bIns="41473">
            <a:spAutoFit/>
          </a:bodyPr>
          <a:lstStyle/>
          <a:p>
            <a:pPr algn="ctr"/>
            <a:r>
              <a:rPr lang="es-ES" sz="4900" dirty="0" err="1">
                <a:ln w="0"/>
              </a:rPr>
              <a:t>Moderator</a:t>
            </a:r>
            <a:endParaRPr lang="es-ES" sz="4900" dirty="0">
              <a:ln w="0"/>
            </a:endParaRPr>
          </a:p>
        </p:txBody>
      </p:sp>
      <p:sp>
        <p:nvSpPr>
          <p:cNvPr id="8" name="Rectángulo 7"/>
          <p:cNvSpPr/>
          <p:nvPr/>
        </p:nvSpPr>
        <p:spPr>
          <a:xfrm>
            <a:off x="117599" y="1375461"/>
            <a:ext cx="2421783" cy="760864"/>
          </a:xfrm>
          <a:prstGeom prst="rect">
            <a:avLst/>
          </a:prstGeom>
          <a:noFill/>
        </p:spPr>
        <p:txBody>
          <a:bodyPr wrap="none" lIns="82945" tIns="41473" rIns="82945" bIns="41473">
            <a:spAutoFit/>
          </a:bodyPr>
          <a:lstStyle/>
          <a:p>
            <a:pPr algn="ctr"/>
            <a:r>
              <a:rPr lang="es-ES" sz="4400" dirty="0">
                <a:ln w="0"/>
                <a:effectLst>
                  <a:outerShdw blurRad="38100" dist="19050" dir="2700000" algn="tl" rotWithShape="0">
                    <a:schemeClr val="dk1">
                      <a:alpha val="40000"/>
                    </a:schemeClr>
                  </a:outerShdw>
                </a:effectLst>
              </a:rPr>
              <a:t>Speaker 1</a:t>
            </a:r>
          </a:p>
        </p:txBody>
      </p:sp>
      <p:sp>
        <p:nvSpPr>
          <p:cNvPr id="9" name="Rectángulo 8"/>
          <p:cNvSpPr/>
          <p:nvPr/>
        </p:nvSpPr>
        <p:spPr>
          <a:xfrm>
            <a:off x="6481302" y="1419525"/>
            <a:ext cx="2421783" cy="760864"/>
          </a:xfrm>
          <a:prstGeom prst="rect">
            <a:avLst/>
          </a:prstGeom>
          <a:noFill/>
        </p:spPr>
        <p:txBody>
          <a:bodyPr wrap="none" lIns="82945" tIns="41473" rIns="82945" bIns="41473">
            <a:spAutoFit/>
          </a:bodyPr>
          <a:lstStyle/>
          <a:p>
            <a:pPr algn="ctr"/>
            <a:r>
              <a:rPr lang="es-ES" sz="4400" dirty="0">
                <a:ln w="0"/>
                <a:effectLst>
                  <a:outerShdw blurRad="38100" dist="19050" dir="2700000" algn="tl" rotWithShape="0">
                    <a:schemeClr val="dk1">
                      <a:alpha val="40000"/>
                    </a:schemeClr>
                  </a:outerShdw>
                </a:effectLst>
              </a:rPr>
              <a:t>Speaker 1</a:t>
            </a:r>
          </a:p>
        </p:txBody>
      </p:sp>
      <p:sp>
        <p:nvSpPr>
          <p:cNvPr id="10" name="Rectángulo 9"/>
          <p:cNvSpPr/>
          <p:nvPr/>
        </p:nvSpPr>
        <p:spPr>
          <a:xfrm>
            <a:off x="22541" y="2434892"/>
            <a:ext cx="3133992" cy="760864"/>
          </a:xfrm>
          <a:prstGeom prst="rect">
            <a:avLst/>
          </a:prstGeom>
          <a:noFill/>
        </p:spPr>
        <p:txBody>
          <a:bodyPr wrap="none" lIns="82945" tIns="41473" rIns="82945" bIns="41473">
            <a:spAutoFit/>
          </a:bodyPr>
          <a:lstStyle/>
          <a:p>
            <a:pPr algn="ctr"/>
            <a:r>
              <a:rPr lang="es-ES" sz="4400" dirty="0" err="1">
                <a:ln w="0"/>
                <a:effectLst>
                  <a:outerShdw blurRad="38100" dist="19050" dir="2700000" algn="tl" rotWithShape="0">
                    <a:schemeClr val="dk1">
                      <a:alpha val="40000"/>
                    </a:schemeClr>
                  </a:outerShdw>
                </a:effectLst>
              </a:rPr>
              <a:t>Team</a:t>
            </a:r>
            <a:r>
              <a:rPr lang="es-ES" sz="4400" dirty="0">
                <a:ln w="0"/>
                <a:effectLst>
                  <a:outerShdw blurRad="38100" dist="19050" dir="2700000" algn="tl" rotWithShape="0">
                    <a:schemeClr val="dk1">
                      <a:alpha val="40000"/>
                    </a:schemeClr>
                  </a:outerShdw>
                </a:effectLst>
              </a:rPr>
              <a:t> Leader</a:t>
            </a:r>
          </a:p>
        </p:txBody>
      </p:sp>
      <p:sp>
        <p:nvSpPr>
          <p:cNvPr id="11" name="Rectángulo 10"/>
          <p:cNvSpPr/>
          <p:nvPr/>
        </p:nvSpPr>
        <p:spPr>
          <a:xfrm>
            <a:off x="180312" y="3494325"/>
            <a:ext cx="2421783" cy="760864"/>
          </a:xfrm>
          <a:prstGeom prst="rect">
            <a:avLst/>
          </a:prstGeom>
          <a:noFill/>
        </p:spPr>
        <p:txBody>
          <a:bodyPr wrap="none" lIns="82945" tIns="41473" rIns="82945" bIns="41473">
            <a:spAutoFit/>
          </a:bodyPr>
          <a:lstStyle/>
          <a:p>
            <a:pPr algn="ctr"/>
            <a:r>
              <a:rPr lang="es-ES" sz="4400" dirty="0">
                <a:ln w="0"/>
                <a:effectLst>
                  <a:outerShdw blurRad="38100" dist="19050" dir="2700000" algn="tl" rotWithShape="0">
                    <a:schemeClr val="dk1">
                      <a:alpha val="40000"/>
                    </a:schemeClr>
                  </a:outerShdw>
                </a:effectLst>
              </a:rPr>
              <a:t>Speaker 2</a:t>
            </a:r>
          </a:p>
        </p:txBody>
      </p:sp>
      <p:sp>
        <p:nvSpPr>
          <p:cNvPr id="12" name="Rectángulo 11"/>
          <p:cNvSpPr/>
          <p:nvPr/>
        </p:nvSpPr>
        <p:spPr>
          <a:xfrm>
            <a:off x="5791696" y="2434891"/>
            <a:ext cx="3133992" cy="760864"/>
          </a:xfrm>
          <a:prstGeom prst="rect">
            <a:avLst/>
          </a:prstGeom>
          <a:noFill/>
        </p:spPr>
        <p:txBody>
          <a:bodyPr wrap="none" lIns="82945" tIns="41473" rIns="82945" bIns="41473">
            <a:spAutoFit/>
          </a:bodyPr>
          <a:lstStyle/>
          <a:p>
            <a:pPr algn="ctr"/>
            <a:r>
              <a:rPr lang="es-ES" sz="4400" dirty="0" err="1">
                <a:ln w="0"/>
                <a:effectLst>
                  <a:outerShdw blurRad="38100" dist="19050" dir="2700000" algn="tl" rotWithShape="0">
                    <a:schemeClr val="dk1">
                      <a:alpha val="40000"/>
                    </a:schemeClr>
                  </a:outerShdw>
                </a:effectLst>
              </a:rPr>
              <a:t>Team</a:t>
            </a:r>
            <a:r>
              <a:rPr lang="es-ES" sz="4400" dirty="0">
                <a:ln w="0"/>
                <a:effectLst>
                  <a:outerShdw blurRad="38100" dist="19050" dir="2700000" algn="tl" rotWithShape="0">
                    <a:schemeClr val="dk1">
                      <a:alpha val="40000"/>
                    </a:schemeClr>
                  </a:outerShdw>
                </a:effectLst>
              </a:rPr>
              <a:t> Leader</a:t>
            </a:r>
          </a:p>
        </p:txBody>
      </p:sp>
      <p:sp>
        <p:nvSpPr>
          <p:cNvPr id="13" name="Rectángulo 12"/>
          <p:cNvSpPr/>
          <p:nvPr/>
        </p:nvSpPr>
        <p:spPr>
          <a:xfrm>
            <a:off x="6481302" y="3582580"/>
            <a:ext cx="2421783" cy="760864"/>
          </a:xfrm>
          <a:prstGeom prst="rect">
            <a:avLst/>
          </a:prstGeom>
          <a:noFill/>
        </p:spPr>
        <p:txBody>
          <a:bodyPr wrap="none" lIns="82945" tIns="41473" rIns="82945" bIns="41473">
            <a:spAutoFit/>
          </a:bodyPr>
          <a:lstStyle/>
          <a:p>
            <a:pPr algn="ctr"/>
            <a:r>
              <a:rPr lang="es-ES" sz="4400" dirty="0">
                <a:ln w="0"/>
                <a:effectLst>
                  <a:outerShdw blurRad="38100" dist="19050" dir="2700000" algn="tl" rotWithShape="0">
                    <a:schemeClr val="dk1">
                      <a:alpha val="40000"/>
                    </a:schemeClr>
                  </a:outerShdw>
                </a:effectLst>
              </a:rPr>
              <a:t>Speaker 2</a:t>
            </a:r>
          </a:p>
        </p:txBody>
      </p:sp>
    </p:spTree>
    <p:extLst>
      <p:ext uri="{BB962C8B-B14F-4D97-AF65-F5344CB8AC3E}">
        <p14:creationId xmlns:p14="http://schemas.microsoft.com/office/powerpoint/2010/main" xmlns="" val="37621937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dirty="0"/>
              <a:t>THE DEVELOPMENT</a:t>
            </a:r>
          </a:p>
        </p:txBody>
      </p:sp>
      <p:sp>
        <p:nvSpPr>
          <p:cNvPr id="3" name="2 Marcador de texto"/>
          <p:cNvSpPr txBox="1">
            <a:spLocks noGrp="1"/>
          </p:cNvSpPr>
          <p:nvPr>
            <p:ph type="body" idx="4294967295"/>
          </p:nvPr>
        </p:nvSpPr>
        <p:spPr/>
        <p:txBody>
          <a:bodyPr/>
          <a:lstStyle>
            <a:defPPr marL="432000" lvl="0" indent="-324000">
              <a:spcBef>
                <a:spcPts val="0"/>
              </a:spcBef>
              <a:spcAft>
                <a:spcPts val="1417"/>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a:buFont typeface="Wingdings" pitchFamily="2" charset="2"/>
              <a:buChar char="Ø"/>
            </a:pPr>
            <a:r>
              <a:rPr lang="es-ES" dirty="0"/>
              <a:t>PRESENTATION OF THE POSITION AS A WHOLE – TEAM </a:t>
            </a:r>
            <a:r>
              <a:rPr lang="es-ES" dirty="0" smtClean="0"/>
              <a:t>LEADERS</a:t>
            </a:r>
          </a:p>
          <a:p>
            <a:pPr marL="97967" indent="0">
              <a:buNone/>
            </a:pPr>
            <a:endParaRPr lang="es-ES" dirty="0"/>
          </a:p>
          <a:p>
            <a:pPr>
              <a:buFont typeface="Wingdings" pitchFamily="2" charset="2"/>
              <a:buChar char="Ø"/>
            </a:pPr>
            <a:r>
              <a:rPr lang="es-ES" dirty="0" smtClean="0"/>
              <a:t>ARGUMENTS – REBUTTING</a:t>
            </a:r>
          </a:p>
          <a:p>
            <a:pPr>
              <a:buFont typeface="Wingdings" pitchFamily="2" charset="2"/>
              <a:buChar char="Ø"/>
            </a:pPr>
            <a:endParaRPr lang="es-ES" dirty="0" smtClean="0"/>
          </a:p>
          <a:p>
            <a:pPr>
              <a:buFont typeface="Wingdings" pitchFamily="2" charset="2"/>
              <a:buChar char="Ø"/>
            </a:pPr>
            <a:r>
              <a:rPr lang="es-ES" dirty="0" smtClean="0"/>
              <a:t>CONCLUSIONS - </a:t>
            </a:r>
            <a:r>
              <a:rPr lang="es-ES" dirty="0"/>
              <a:t>TEAM LEADERS</a:t>
            </a:r>
          </a:p>
        </p:txBody>
      </p:sp>
    </p:spTree>
    <p:extLst>
      <p:ext uri="{BB962C8B-B14F-4D97-AF65-F5344CB8AC3E}">
        <p14:creationId xmlns:p14="http://schemas.microsoft.com/office/powerpoint/2010/main" xmlns="" val="41240044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2"/>
          </p:nvPr>
        </p:nvSpPr>
        <p:spPr>
          <a:xfrm>
            <a:off x="130410" y="1207972"/>
            <a:ext cx="3984367" cy="3951775"/>
          </a:xfrm>
        </p:spPr>
        <p:txBody>
          <a:bodyPr/>
          <a:lstStyle/>
          <a:p>
            <a:r>
              <a:rPr lang="en-GB" dirty="0" smtClean="0"/>
              <a:t>Team Leader FOR (2 minutes)</a:t>
            </a:r>
          </a:p>
          <a:p>
            <a:r>
              <a:rPr lang="en-GB" dirty="0" smtClean="0"/>
              <a:t>First Speaker FOR (3 minutes)</a:t>
            </a:r>
          </a:p>
          <a:p>
            <a:r>
              <a:rPr lang="en-GB" dirty="0" smtClean="0"/>
              <a:t>Second </a:t>
            </a:r>
            <a:r>
              <a:rPr lang="en-GB" dirty="0"/>
              <a:t>Speaker FOR (3 minutes</a:t>
            </a:r>
            <a:r>
              <a:rPr lang="en-GB" dirty="0" smtClean="0"/>
              <a:t>)</a:t>
            </a:r>
          </a:p>
          <a:p>
            <a:r>
              <a:rPr lang="en-GB" dirty="0"/>
              <a:t>Team Leader</a:t>
            </a:r>
            <a:r>
              <a:rPr lang="en-GB" dirty="0" smtClean="0"/>
              <a:t> </a:t>
            </a:r>
            <a:r>
              <a:rPr lang="en-GB" dirty="0"/>
              <a:t>FOR (2 minutes)</a:t>
            </a:r>
          </a:p>
          <a:p>
            <a:endParaRPr lang="en-GB" dirty="0"/>
          </a:p>
          <a:p>
            <a:endParaRPr lang="en-GB" dirty="0"/>
          </a:p>
        </p:txBody>
      </p:sp>
      <p:sp>
        <p:nvSpPr>
          <p:cNvPr id="6" name="Marcador de contenido 5"/>
          <p:cNvSpPr>
            <a:spLocks noGrp="1"/>
          </p:cNvSpPr>
          <p:nvPr>
            <p:ph sz="quarter" idx="4"/>
          </p:nvPr>
        </p:nvSpPr>
        <p:spPr>
          <a:xfrm>
            <a:off x="4898588" y="1207972"/>
            <a:ext cx="4042080" cy="3951775"/>
          </a:xfrm>
        </p:spPr>
        <p:txBody>
          <a:bodyPr/>
          <a:lstStyle/>
          <a:p>
            <a:r>
              <a:rPr lang="en-GB" dirty="0"/>
              <a:t>Team Leader</a:t>
            </a:r>
            <a:r>
              <a:rPr lang="en-GB" dirty="0" smtClean="0"/>
              <a:t> AGAINST (</a:t>
            </a:r>
            <a:r>
              <a:rPr lang="en-GB" dirty="0"/>
              <a:t>2 minutes)</a:t>
            </a:r>
          </a:p>
          <a:p>
            <a:r>
              <a:rPr lang="en-GB" dirty="0"/>
              <a:t>First Speaker </a:t>
            </a:r>
            <a:r>
              <a:rPr lang="en-GB" dirty="0" smtClean="0"/>
              <a:t>AGAINST </a:t>
            </a:r>
            <a:r>
              <a:rPr lang="en-GB" dirty="0"/>
              <a:t>(3 minutes)</a:t>
            </a:r>
          </a:p>
          <a:p>
            <a:r>
              <a:rPr lang="en-GB" dirty="0"/>
              <a:t>Second Speaker </a:t>
            </a:r>
            <a:r>
              <a:rPr lang="en-GB" dirty="0" smtClean="0"/>
              <a:t>AGAINST </a:t>
            </a:r>
            <a:r>
              <a:rPr lang="en-GB" dirty="0"/>
              <a:t>(3 minutes)</a:t>
            </a:r>
          </a:p>
          <a:p>
            <a:r>
              <a:rPr lang="en-GB" dirty="0"/>
              <a:t>Team Leader</a:t>
            </a:r>
            <a:r>
              <a:rPr lang="en-GB" dirty="0" smtClean="0"/>
              <a:t> AGAINST </a:t>
            </a:r>
            <a:r>
              <a:rPr lang="en-GB" dirty="0"/>
              <a:t>(2 minutes)</a:t>
            </a:r>
          </a:p>
          <a:p>
            <a:endParaRPr lang="en-GB" dirty="0"/>
          </a:p>
        </p:txBody>
      </p:sp>
      <p:cxnSp>
        <p:nvCxnSpPr>
          <p:cNvPr id="8" name="Conector recto de flecha 7"/>
          <p:cNvCxnSpPr/>
          <p:nvPr/>
        </p:nvCxnSpPr>
        <p:spPr>
          <a:xfrm>
            <a:off x="2285887" y="1730566"/>
            <a:ext cx="2743335" cy="0"/>
          </a:xfrm>
          <a:prstGeom prst="straightConnector1">
            <a:avLst/>
          </a:prstGeom>
          <a:ln w="76200" cap="rnd" cmpd="sng">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H="1">
            <a:off x="3265650" y="1861216"/>
            <a:ext cx="1763572" cy="653244"/>
          </a:xfrm>
          <a:prstGeom prst="straightConnector1">
            <a:avLst/>
          </a:prstGeom>
          <a:ln w="76200" cap="rnd" cmpd="sng">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2331225" y="2710432"/>
            <a:ext cx="2743335" cy="0"/>
          </a:xfrm>
          <a:prstGeom prst="straightConnector1">
            <a:avLst/>
          </a:prstGeom>
          <a:ln w="76200" cap="rnd" cmpd="sng">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H="1">
            <a:off x="3243237" y="2874855"/>
            <a:ext cx="1763572" cy="653244"/>
          </a:xfrm>
          <a:prstGeom prst="straightConnector1">
            <a:avLst/>
          </a:prstGeom>
          <a:ln w="76200" cap="rnd" cmpd="sng">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2263474" y="3624973"/>
            <a:ext cx="2743335" cy="0"/>
          </a:xfrm>
          <a:prstGeom prst="straightConnector1">
            <a:avLst/>
          </a:prstGeom>
          <a:ln w="76200" cap="rnd" cmpd="sng">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2360922" y="4539514"/>
            <a:ext cx="2743335" cy="0"/>
          </a:xfrm>
          <a:prstGeom prst="straightConnector1">
            <a:avLst/>
          </a:prstGeom>
          <a:ln w="76200" cap="rnd" cmpd="sng">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H="1">
            <a:off x="3232991" y="3767428"/>
            <a:ext cx="1763572" cy="653244"/>
          </a:xfrm>
          <a:prstGeom prst="straightConnector1">
            <a:avLst/>
          </a:prstGeom>
          <a:ln w="76200" cap="rnd" cmpd="sng">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645142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 part 2_0002.wmv">
            <a:hlinkClick r:id="" action="ppaction://media"/>
          </p:cNvPr>
          <p:cNvPicPr>
            <a:picLocks noChangeAspect="1"/>
          </p:cNvPicPr>
          <p:nvPr>
            <a:videoFile r:link="rId1"/>
            <p:extLst>
              <p:ext uri="{DAA4B4D4-6D71-4841-9C94-3DE7FCFB9230}">
                <p14:media xmlns:p14="http://schemas.microsoft.com/office/powerpoint/2010/main" xmlns="" r:link="rId3"/>
              </p:ext>
            </p:extLst>
          </p:nvPr>
        </p:nvPicPr>
        <p:blipFill>
          <a:blip r:embed="rId4" cstate="print"/>
          <a:stretch>
            <a:fillRect/>
          </a:stretch>
        </p:blipFill>
        <p:spPr>
          <a:xfrm>
            <a:off x="1240808" y="358755"/>
            <a:ext cx="6270478" cy="5016910"/>
          </a:xfrm>
          <a:prstGeom prst="rect">
            <a:avLst/>
          </a:prstGeom>
        </p:spPr>
      </p:pic>
      <p:sp>
        <p:nvSpPr>
          <p:cNvPr id="2" name="1 CuadroTexto"/>
          <p:cNvSpPr txBox="1"/>
          <p:nvPr/>
        </p:nvSpPr>
        <p:spPr>
          <a:xfrm>
            <a:off x="979537" y="6041974"/>
            <a:ext cx="7250242" cy="360755"/>
          </a:xfrm>
          <a:prstGeom prst="rect">
            <a:avLst/>
          </a:prstGeom>
          <a:noFill/>
        </p:spPr>
        <p:txBody>
          <a:bodyPr wrap="square" lIns="82945" tIns="41473" rIns="82945" bIns="41473" rtlCol="0">
            <a:spAutoFit/>
          </a:bodyPr>
          <a:lstStyle/>
          <a:p>
            <a:r>
              <a:rPr lang="es-UY" dirty="0" err="1" smtClean="0"/>
              <a:t>You</a:t>
            </a:r>
            <a:r>
              <a:rPr lang="es-UY" dirty="0" smtClean="0"/>
              <a:t> can </a:t>
            </a:r>
            <a:r>
              <a:rPr lang="es-UY" dirty="0" err="1" smtClean="0"/>
              <a:t>watch</a:t>
            </a:r>
            <a:r>
              <a:rPr lang="es-UY" dirty="0" smtClean="0"/>
              <a:t>  </a:t>
            </a:r>
            <a:r>
              <a:rPr lang="es-UY" dirty="0" err="1" smtClean="0"/>
              <a:t>this</a:t>
            </a:r>
            <a:r>
              <a:rPr lang="es-UY" dirty="0" smtClean="0"/>
              <a:t> video </a:t>
            </a:r>
            <a:r>
              <a:rPr lang="es-UY" dirty="0" err="1" smtClean="0"/>
              <a:t>on</a:t>
            </a:r>
            <a:r>
              <a:rPr lang="es-UY" dirty="0" smtClean="0"/>
              <a:t> : </a:t>
            </a:r>
            <a:r>
              <a:rPr lang="es-UY" u="sng" dirty="0">
                <a:hlinkClick r:id="rId5"/>
              </a:rPr>
              <a:t>http://youtu.be/wIVs_GZ9Jps</a:t>
            </a:r>
            <a:endParaRPr lang="es-UY" dirty="0"/>
          </a:p>
        </p:txBody>
      </p:sp>
    </p:spTree>
    <p:extLst>
      <p:ext uri="{BB962C8B-B14F-4D97-AF65-F5344CB8AC3E}">
        <p14:creationId xmlns:p14="http://schemas.microsoft.com/office/powerpoint/2010/main" xmlns="" val="31497882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a:t>ROUNDING OFF</a:t>
            </a:r>
          </a:p>
        </p:txBody>
      </p:sp>
      <p:sp>
        <p:nvSpPr>
          <p:cNvPr id="3" name="2 Marcador de texto"/>
          <p:cNvSpPr txBox="1">
            <a:spLocks noGrp="1"/>
          </p:cNvSpPr>
          <p:nvPr>
            <p:ph type="body" idx="4294967295"/>
          </p:nvPr>
        </p:nvSpPr>
        <p:spPr/>
        <p:txBody>
          <a:bodyPr>
            <a:normAutofit fontScale="92500" lnSpcReduction="20000"/>
          </a:bodyPr>
          <a:lstStyle>
            <a:defPPr marL="432000" lvl="0" indent="-324000">
              <a:spcBef>
                <a:spcPts val="0"/>
              </a:spcBef>
              <a:spcAft>
                <a:spcPts val="1417"/>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a:buFont typeface="Wingdings" pitchFamily="2" charset="2"/>
              <a:buChar char="Ø"/>
            </a:pPr>
            <a:r>
              <a:rPr lang="es-ES" dirty="0" err="1"/>
              <a:t>Students</a:t>
            </a:r>
            <a:r>
              <a:rPr lang="es-ES" dirty="0"/>
              <a:t> </a:t>
            </a:r>
            <a:r>
              <a:rPr lang="es-ES" dirty="0" err="1"/>
              <a:t>become</a:t>
            </a:r>
            <a:r>
              <a:rPr lang="es-ES" dirty="0"/>
              <a:t> </a:t>
            </a:r>
            <a:r>
              <a:rPr lang="es-ES" dirty="0" err="1"/>
              <a:t>better</a:t>
            </a:r>
            <a:r>
              <a:rPr lang="es-ES" dirty="0"/>
              <a:t> </a:t>
            </a:r>
            <a:r>
              <a:rPr lang="es-ES" dirty="0" err="1"/>
              <a:t>Critical</a:t>
            </a:r>
            <a:r>
              <a:rPr lang="es-ES" dirty="0"/>
              <a:t> </a:t>
            </a:r>
            <a:r>
              <a:rPr lang="es-ES" dirty="0" err="1"/>
              <a:t>thinkers</a:t>
            </a:r>
            <a:r>
              <a:rPr lang="es-ES" dirty="0"/>
              <a:t> and </a:t>
            </a:r>
            <a:r>
              <a:rPr lang="es-ES" dirty="0" err="1"/>
              <a:t>communicators</a:t>
            </a:r>
            <a:r>
              <a:rPr lang="es-ES" dirty="0"/>
              <a:t>.</a:t>
            </a:r>
          </a:p>
          <a:p>
            <a:pPr>
              <a:buFont typeface="Wingdings" pitchFamily="2" charset="2"/>
              <a:buChar char="Ø"/>
            </a:pPr>
            <a:r>
              <a:rPr lang="es-ES" dirty="0" err="1"/>
              <a:t>Students</a:t>
            </a:r>
            <a:r>
              <a:rPr lang="es-ES" dirty="0"/>
              <a:t> </a:t>
            </a:r>
            <a:r>
              <a:rPr lang="es-ES" dirty="0" err="1"/>
              <a:t>improve</a:t>
            </a:r>
            <a:r>
              <a:rPr lang="es-ES" dirty="0"/>
              <a:t> social </a:t>
            </a:r>
            <a:r>
              <a:rPr lang="es-ES" dirty="0" err="1"/>
              <a:t>interactions</a:t>
            </a:r>
            <a:r>
              <a:rPr lang="es-ES" dirty="0"/>
              <a:t>.</a:t>
            </a:r>
          </a:p>
          <a:p>
            <a:pPr>
              <a:buFont typeface="Wingdings" pitchFamily="2" charset="2"/>
              <a:buChar char="Ø"/>
            </a:pPr>
            <a:r>
              <a:rPr lang="es-ES" dirty="0" err="1"/>
              <a:t>Students</a:t>
            </a:r>
            <a:r>
              <a:rPr lang="es-ES" dirty="0"/>
              <a:t> </a:t>
            </a:r>
            <a:r>
              <a:rPr lang="es-ES" dirty="0" err="1"/>
              <a:t>become</a:t>
            </a:r>
            <a:r>
              <a:rPr lang="es-ES" dirty="0"/>
              <a:t> more </a:t>
            </a:r>
            <a:r>
              <a:rPr lang="es-ES" dirty="0" err="1"/>
              <a:t>understanding</a:t>
            </a:r>
            <a:r>
              <a:rPr lang="es-ES" dirty="0"/>
              <a:t> and sensible.</a:t>
            </a:r>
          </a:p>
          <a:p>
            <a:pPr>
              <a:buFont typeface="Wingdings" pitchFamily="2" charset="2"/>
              <a:buChar char="Ø"/>
            </a:pPr>
            <a:r>
              <a:rPr lang="es-ES" dirty="0" err="1"/>
              <a:t>Their</a:t>
            </a:r>
            <a:r>
              <a:rPr lang="es-ES" dirty="0"/>
              <a:t> </a:t>
            </a:r>
            <a:r>
              <a:rPr lang="es-ES" dirty="0" err="1"/>
              <a:t>voices</a:t>
            </a:r>
            <a:r>
              <a:rPr lang="es-ES" dirty="0"/>
              <a:t> are </a:t>
            </a:r>
            <a:r>
              <a:rPr lang="es-ES" dirty="0" err="1"/>
              <a:t>heard</a:t>
            </a:r>
            <a:endParaRPr lang="es-ES" dirty="0"/>
          </a:p>
          <a:p>
            <a:pPr>
              <a:buFont typeface="Wingdings" pitchFamily="2" charset="2"/>
              <a:buChar char="Ø"/>
            </a:pPr>
            <a:r>
              <a:rPr lang="es-ES" dirty="0" err="1"/>
              <a:t>It</a:t>
            </a:r>
            <a:r>
              <a:rPr lang="es-ES" dirty="0"/>
              <a:t> </a:t>
            </a:r>
            <a:r>
              <a:rPr lang="es-ES" dirty="0" err="1"/>
              <a:t>is</a:t>
            </a:r>
            <a:r>
              <a:rPr lang="es-ES" dirty="0"/>
              <a:t> </a:t>
            </a:r>
            <a:r>
              <a:rPr lang="es-ES" dirty="0" smtClean="0"/>
              <a:t>memorable.</a:t>
            </a:r>
            <a:endParaRPr lang="es-ES" dirty="0"/>
          </a:p>
          <a:p>
            <a:pPr>
              <a:buFont typeface="Wingdings" pitchFamily="2" charset="2"/>
              <a:buChar char="Ø"/>
            </a:pPr>
            <a:r>
              <a:rPr lang="es-ES" dirty="0" err="1"/>
              <a:t>Helps</a:t>
            </a:r>
            <a:r>
              <a:rPr lang="es-ES" dirty="0"/>
              <a:t> </a:t>
            </a:r>
            <a:r>
              <a:rPr lang="es-ES" dirty="0" err="1"/>
              <a:t>students</a:t>
            </a:r>
            <a:r>
              <a:rPr lang="es-ES" dirty="0"/>
              <a:t> </a:t>
            </a:r>
            <a:r>
              <a:rPr lang="es-ES" dirty="0" err="1"/>
              <a:t>to</a:t>
            </a:r>
            <a:r>
              <a:rPr lang="es-ES" dirty="0"/>
              <a:t> </a:t>
            </a:r>
            <a:r>
              <a:rPr lang="es-ES" dirty="0" err="1"/>
              <a:t>become</a:t>
            </a:r>
            <a:r>
              <a:rPr lang="es-ES" dirty="0"/>
              <a:t> </a:t>
            </a:r>
            <a:r>
              <a:rPr lang="es-ES" dirty="0" err="1"/>
              <a:t>better</a:t>
            </a:r>
            <a:r>
              <a:rPr lang="es-ES" dirty="0"/>
              <a:t> </a:t>
            </a:r>
            <a:r>
              <a:rPr lang="es-ES" dirty="0" err="1"/>
              <a:t>citizens</a:t>
            </a:r>
            <a:r>
              <a:rPr lang="es-ES" dirty="0"/>
              <a:t> of </a:t>
            </a:r>
            <a:r>
              <a:rPr lang="es-ES" dirty="0" err="1"/>
              <a:t>the</a:t>
            </a:r>
            <a:r>
              <a:rPr lang="es-ES" dirty="0"/>
              <a:t> Real </a:t>
            </a:r>
            <a:r>
              <a:rPr lang="es-ES" dirty="0" err="1"/>
              <a:t>World</a:t>
            </a:r>
            <a:r>
              <a:rPr lang="es-ES" dirty="0"/>
              <a:t>.</a:t>
            </a:r>
          </a:p>
        </p:txBody>
      </p:sp>
    </p:spTree>
    <p:extLst>
      <p:ext uri="{BB962C8B-B14F-4D97-AF65-F5344CB8AC3E}">
        <p14:creationId xmlns:p14="http://schemas.microsoft.com/office/powerpoint/2010/main" xmlns="" val="34855925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 part 1_0001.wmv">
            <a:hlinkClick r:id="" action="ppaction://media"/>
          </p:cNvPr>
          <p:cNvPicPr>
            <a:picLocks noChangeAspect="1"/>
          </p:cNvPicPr>
          <p:nvPr>
            <a:videoFile r:link="rId1"/>
            <p:extLst>
              <p:ext uri="{DAA4B4D4-6D71-4841-9C94-3DE7FCFB9230}">
                <p14:media xmlns:p14="http://schemas.microsoft.com/office/powerpoint/2010/main" xmlns="" r:link="rId3"/>
              </p:ext>
            </p:extLst>
          </p:nvPr>
        </p:nvPicPr>
        <p:blipFill>
          <a:blip r:embed="rId4" cstate="print"/>
          <a:stretch>
            <a:fillRect/>
          </a:stretch>
        </p:blipFill>
        <p:spPr>
          <a:xfrm>
            <a:off x="1436761" y="162782"/>
            <a:ext cx="6401113" cy="5121428"/>
          </a:xfrm>
          <a:prstGeom prst="rect">
            <a:avLst/>
          </a:prstGeom>
        </p:spPr>
      </p:pic>
      <p:sp>
        <p:nvSpPr>
          <p:cNvPr id="3" name="2 CuadroTexto"/>
          <p:cNvSpPr txBox="1"/>
          <p:nvPr/>
        </p:nvSpPr>
        <p:spPr>
          <a:xfrm>
            <a:off x="979537" y="6041974"/>
            <a:ext cx="7250242" cy="360755"/>
          </a:xfrm>
          <a:prstGeom prst="rect">
            <a:avLst/>
          </a:prstGeom>
          <a:noFill/>
        </p:spPr>
        <p:txBody>
          <a:bodyPr wrap="square" lIns="82945" tIns="41473" rIns="82945" bIns="41473" rtlCol="0">
            <a:spAutoFit/>
          </a:bodyPr>
          <a:lstStyle/>
          <a:p>
            <a:r>
              <a:rPr lang="es-UY" dirty="0" err="1" smtClean="0"/>
              <a:t>You</a:t>
            </a:r>
            <a:r>
              <a:rPr lang="es-UY" dirty="0" smtClean="0"/>
              <a:t> can </a:t>
            </a:r>
            <a:r>
              <a:rPr lang="es-UY" dirty="0" err="1" smtClean="0"/>
              <a:t>watch</a:t>
            </a:r>
            <a:r>
              <a:rPr lang="es-UY" dirty="0" smtClean="0"/>
              <a:t>  </a:t>
            </a:r>
            <a:r>
              <a:rPr lang="es-UY" dirty="0" err="1" smtClean="0"/>
              <a:t>this</a:t>
            </a:r>
            <a:r>
              <a:rPr lang="es-UY" dirty="0" smtClean="0"/>
              <a:t> video </a:t>
            </a:r>
            <a:r>
              <a:rPr lang="es-UY" dirty="0" err="1" smtClean="0"/>
              <a:t>on</a:t>
            </a:r>
            <a:r>
              <a:rPr lang="es-UY" dirty="0" smtClean="0"/>
              <a:t> :</a:t>
            </a:r>
            <a:r>
              <a:rPr lang="es-UY" dirty="0">
                <a:hlinkClick r:id="rId5"/>
              </a:rPr>
              <a:t>http://youtu.be/</a:t>
            </a:r>
            <a:r>
              <a:rPr lang="es-UY" dirty="0" err="1">
                <a:hlinkClick r:id="rId5"/>
              </a:rPr>
              <a:t>adxicfHXvMk</a:t>
            </a:r>
            <a:r>
              <a:rPr lang="es-UY" dirty="0"/>
              <a:t>.</a:t>
            </a:r>
          </a:p>
        </p:txBody>
      </p:sp>
    </p:spTree>
    <p:extLst>
      <p:ext uri="{BB962C8B-B14F-4D97-AF65-F5344CB8AC3E}">
        <p14:creationId xmlns:p14="http://schemas.microsoft.com/office/powerpoint/2010/main" xmlns="" val="16595225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txBox="1">
            <a:spLocks noGrp="1"/>
          </p:cNvSpPr>
          <p:nvPr>
            <p:ph type="body" idx="4294967295"/>
          </p:nvPr>
        </p:nvSpPr>
        <p:spPr>
          <a:xfrm>
            <a:off x="456998" y="228106"/>
            <a:ext cx="8228763" cy="3977811"/>
          </a:xfrm>
        </p:spPr>
        <p:txBody>
          <a:bodyPr>
            <a:normAutofit fontScale="92500" lnSpcReduction="20000"/>
          </a:bodyPr>
          <a:lstStyle>
            <a:defPPr marL="432000" lvl="0" indent="-324000">
              <a:spcBef>
                <a:spcPts val="0"/>
              </a:spcBef>
              <a:spcAft>
                <a:spcPts val="1417"/>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r>
              <a:rPr lang="en-GB" sz="2500" dirty="0"/>
              <a:t>Using debates in the classroom provides students with the opportunity to explore real - world topics and issues. Debates also engage students through self-reflection and encourage them to learn from their peers. Finally, debates prepare students to be more comfortable engaging in dialogue related to their beliefs as well as areas of study. By participating in a debate team, students learn the art of persuasion. Students also benefit from the experience of speaking in public. In addition, debates increase students´ academic performance</a:t>
            </a:r>
            <a:r>
              <a:rPr lang="es-ES" sz="2500" dirty="0"/>
              <a:t>.</a:t>
            </a:r>
          </a:p>
          <a:p>
            <a:pPr marL="97967" indent="0">
              <a:buNone/>
            </a:pPr>
            <a:endParaRPr lang="es-ES" sz="2500" dirty="0"/>
          </a:p>
          <a:p>
            <a:pPr>
              <a:buNone/>
            </a:pPr>
            <a:r>
              <a:rPr lang="es-ES" dirty="0" smtClean="0"/>
              <a:t>   </a:t>
            </a:r>
            <a:r>
              <a:rPr lang="es-ES" dirty="0" err="1" smtClean="0"/>
              <a:t>By</a:t>
            </a:r>
            <a:r>
              <a:rPr lang="es-ES" dirty="0" smtClean="0"/>
              <a:t> </a:t>
            </a:r>
            <a:r>
              <a:rPr lang="es-ES" dirty="0" err="1" smtClean="0"/>
              <a:t>Leuser</a:t>
            </a:r>
            <a:r>
              <a:rPr lang="es-ES" dirty="0" smtClean="0"/>
              <a:t>, D. (</a:t>
            </a:r>
            <a:r>
              <a:rPr lang="es-ES" dirty="0" err="1" smtClean="0"/>
              <a:t>n.d.</a:t>
            </a:r>
            <a:r>
              <a:rPr lang="es-ES" dirty="0" smtClean="0"/>
              <a:t>). </a:t>
            </a:r>
            <a:r>
              <a:rPr lang="es-ES" dirty="0" err="1" smtClean="0"/>
              <a:t>Classroom</a:t>
            </a:r>
            <a:r>
              <a:rPr lang="es-ES" dirty="0" smtClean="0"/>
              <a:t> debates</a:t>
            </a:r>
            <a:endParaRPr lang="es-ES" dirty="0"/>
          </a:p>
        </p:txBody>
      </p:sp>
    </p:spTree>
    <p:extLst>
      <p:ext uri="{BB962C8B-B14F-4D97-AF65-F5344CB8AC3E}">
        <p14:creationId xmlns:p14="http://schemas.microsoft.com/office/powerpoint/2010/main" xmlns="" val="42816802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BEBA8EAE-BF5A-486C-A8C5-ECC9F3942E4B}">
                <a14:imgProps xmlns:a14="http://schemas.microsoft.com/office/drawing/2010/main" xmlns="">
                  <a14:imgLayer r:embed="rId3">
                    <a14:imgEffect>
                      <a14:colorTemperature colorTemp="4700"/>
                    </a14:imgEffect>
                  </a14:imgLayer>
                </a14:imgProps>
              </a:ext>
              <a:ext uri="{28A0092B-C50C-407E-A947-70E740481C1C}">
                <a14:useLocalDpi xmlns:a14="http://schemas.microsoft.com/office/drawing/2010/main" xmlns="" val="0"/>
              </a:ext>
            </a:extLst>
          </a:blip>
          <a:stretch>
            <a:fillRect/>
          </a:stretch>
        </p:blipFill>
        <p:spPr>
          <a:xfrm>
            <a:off x="1828665" y="77184"/>
            <a:ext cx="5551986" cy="6783434"/>
          </a:xfrm>
          <a:prstGeom prst="rect">
            <a:avLst/>
          </a:prstGeom>
        </p:spPr>
      </p:pic>
    </p:spTree>
    <p:extLst>
      <p:ext uri="{BB962C8B-B14F-4D97-AF65-F5344CB8AC3E}">
        <p14:creationId xmlns:p14="http://schemas.microsoft.com/office/powerpoint/2010/main" xmlns="" val="25029785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es-ES" b="1" dirty="0" err="1" smtClean="0"/>
              <a:t>Bibliography</a:t>
            </a:r>
            <a:endParaRPr lang="es-ES" b="1" dirty="0"/>
          </a:p>
        </p:txBody>
      </p:sp>
      <p:sp>
        <p:nvSpPr>
          <p:cNvPr id="3" name="2 Marcador de texto"/>
          <p:cNvSpPr txBox="1">
            <a:spLocks noGrp="1"/>
          </p:cNvSpPr>
          <p:nvPr>
            <p:ph type="body" idx="4294967295"/>
          </p:nvPr>
        </p:nvSpPr>
        <p:spPr/>
        <p:txBody>
          <a:bodyPr>
            <a:normAutofit fontScale="92500"/>
          </a:bodyPr>
          <a:lstStyle>
            <a:defPPr marL="432000" lvl="0" indent="-324000">
              <a:spcBef>
                <a:spcPts val="0"/>
              </a:spcBef>
              <a:spcAft>
                <a:spcPts val="1417"/>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r>
              <a:rPr lang="es-ES" sz="2500" dirty="0" err="1">
                <a:latin typeface="Arial" pitchFamily="34" charset="0"/>
                <a:cs typeface="Arial" pitchFamily="34" charset="0"/>
              </a:rPr>
              <a:t>Burden</a:t>
            </a:r>
            <a:r>
              <a:rPr lang="es-ES" sz="2500" dirty="0">
                <a:latin typeface="Arial" pitchFamily="34" charset="0"/>
                <a:cs typeface="Arial" pitchFamily="34" charset="0"/>
              </a:rPr>
              <a:t>, R; Williams M. “</a:t>
            </a:r>
            <a:r>
              <a:rPr lang="es-ES" sz="2500" i="1" dirty="0" err="1">
                <a:latin typeface="Arial" pitchFamily="34" charset="0"/>
                <a:cs typeface="Arial" pitchFamily="34" charset="0"/>
              </a:rPr>
              <a:t>Psychology</a:t>
            </a:r>
            <a:r>
              <a:rPr lang="es-ES" sz="2500" i="1" dirty="0">
                <a:latin typeface="Arial" pitchFamily="34" charset="0"/>
                <a:cs typeface="Arial" pitchFamily="34" charset="0"/>
              </a:rPr>
              <a:t> </a:t>
            </a:r>
            <a:r>
              <a:rPr lang="es-ES" sz="2500" i="1" dirty="0" err="1">
                <a:latin typeface="Arial" pitchFamily="34" charset="0"/>
                <a:cs typeface="Arial" pitchFamily="34" charset="0"/>
              </a:rPr>
              <a:t>for</a:t>
            </a:r>
            <a:r>
              <a:rPr lang="es-ES" sz="2500" i="1" dirty="0">
                <a:latin typeface="Arial" pitchFamily="34" charset="0"/>
                <a:cs typeface="Arial" pitchFamily="34" charset="0"/>
              </a:rPr>
              <a:t> </a:t>
            </a:r>
            <a:r>
              <a:rPr lang="es-ES" sz="2500" i="1" dirty="0" err="1">
                <a:latin typeface="Arial" pitchFamily="34" charset="0"/>
                <a:cs typeface="Arial" pitchFamily="34" charset="0"/>
              </a:rPr>
              <a:t>language</a:t>
            </a:r>
            <a:r>
              <a:rPr lang="es-ES" sz="2500" i="1" dirty="0">
                <a:latin typeface="Arial" pitchFamily="34" charset="0"/>
                <a:cs typeface="Arial" pitchFamily="34" charset="0"/>
              </a:rPr>
              <a:t> </a:t>
            </a:r>
            <a:r>
              <a:rPr lang="es-ES" sz="2500" i="1" dirty="0" err="1">
                <a:latin typeface="Arial" pitchFamily="34" charset="0"/>
                <a:cs typeface="Arial" pitchFamily="34" charset="0"/>
              </a:rPr>
              <a:t>teachers</a:t>
            </a:r>
            <a:r>
              <a:rPr lang="es-ES" sz="2500" dirty="0">
                <a:latin typeface="Arial" pitchFamily="34" charset="0"/>
                <a:cs typeface="Arial" pitchFamily="34" charset="0"/>
              </a:rPr>
              <a:t>” Cambridge </a:t>
            </a:r>
            <a:r>
              <a:rPr lang="es-ES" sz="2500" dirty="0" err="1">
                <a:latin typeface="Arial" pitchFamily="34" charset="0"/>
                <a:cs typeface="Arial" pitchFamily="34" charset="0"/>
              </a:rPr>
              <a:t>University</a:t>
            </a:r>
            <a:r>
              <a:rPr lang="es-ES" sz="2500" dirty="0">
                <a:latin typeface="Arial" pitchFamily="34" charset="0"/>
                <a:cs typeface="Arial" pitchFamily="34" charset="0"/>
              </a:rPr>
              <a:t> </a:t>
            </a:r>
            <a:r>
              <a:rPr lang="es-ES" sz="2500" dirty="0" err="1">
                <a:latin typeface="Arial" pitchFamily="34" charset="0"/>
                <a:cs typeface="Arial" pitchFamily="34" charset="0"/>
              </a:rPr>
              <a:t>Press</a:t>
            </a:r>
            <a:r>
              <a:rPr lang="es-ES" sz="2500" dirty="0">
                <a:latin typeface="Arial" pitchFamily="34" charset="0"/>
                <a:cs typeface="Arial" pitchFamily="34" charset="0"/>
              </a:rPr>
              <a:t> 2002.</a:t>
            </a:r>
          </a:p>
          <a:p>
            <a:r>
              <a:rPr lang="es-ES" sz="2500" dirty="0" err="1">
                <a:latin typeface="Arial" pitchFamily="34" charset="0"/>
                <a:cs typeface="Arial" pitchFamily="34" charset="0"/>
              </a:rPr>
              <a:t>Harrington</a:t>
            </a:r>
            <a:r>
              <a:rPr lang="es-ES" sz="2500" dirty="0">
                <a:latin typeface="Arial" pitchFamily="34" charset="0"/>
                <a:cs typeface="Arial" pitchFamily="34" charset="0"/>
              </a:rPr>
              <a:t> D. </a:t>
            </a:r>
            <a:r>
              <a:rPr lang="es-ES" sz="2500" dirty="0" err="1">
                <a:latin typeface="Arial" pitchFamily="34" charset="0"/>
                <a:cs typeface="Arial" pitchFamily="34" charset="0"/>
              </a:rPr>
              <a:t>Lebeau</a:t>
            </a:r>
            <a:r>
              <a:rPr lang="es-ES" sz="2500" dirty="0">
                <a:latin typeface="Arial" pitchFamily="34" charset="0"/>
                <a:cs typeface="Arial" pitchFamily="34" charset="0"/>
              </a:rPr>
              <a:t> C.  </a:t>
            </a:r>
            <a:r>
              <a:rPr lang="es-ES" sz="2500" dirty="0" err="1">
                <a:latin typeface="Arial" pitchFamily="34" charset="0"/>
                <a:cs typeface="Arial" pitchFamily="34" charset="0"/>
              </a:rPr>
              <a:t>Lubetsky</a:t>
            </a:r>
            <a:r>
              <a:rPr lang="es-ES" sz="2500" dirty="0">
                <a:latin typeface="Arial" pitchFamily="34" charset="0"/>
                <a:cs typeface="Arial" pitchFamily="34" charset="0"/>
              </a:rPr>
              <a:t> M</a:t>
            </a:r>
            <a:r>
              <a:rPr lang="es-ES" sz="2500" i="1" dirty="0">
                <a:latin typeface="Arial" pitchFamily="34" charset="0"/>
                <a:cs typeface="Arial" pitchFamily="34" charset="0"/>
              </a:rPr>
              <a:t>. “</a:t>
            </a:r>
            <a:r>
              <a:rPr lang="es-ES" sz="2500" i="1" dirty="0" err="1">
                <a:latin typeface="Arial" pitchFamily="34" charset="0"/>
                <a:cs typeface="Arial" pitchFamily="34" charset="0"/>
              </a:rPr>
              <a:t>Discovery</a:t>
            </a:r>
            <a:r>
              <a:rPr lang="es-ES" sz="2500" i="1" dirty="0">
                <a:latin typeface="Arial" pitchFamily="34" charset="0"/>
                <a:cs typeface="Arial" pitchFamily="34" charset="0"/>
              </a:rPr>
              <a:t> debate </a:t>
            </a:r>
            <a:r>
              <a:rPr lang="es-ES" sz="2500" i="1" dirty="0" err="1">
                <a:latin typeface="Arial" pitchFamily="34" charset="0"/>
                <a:cs typeface="Arial" pitchFamily="34" charset="0"/>
              </a:rPr>
              <a:t>basic</a:t>
            </a:r>
            <a:r>
              <a:rPr lang="es-ES" sz="2500" i="1" dirty="0">
                <a:latin typeface="Arial" pitchFamily="34" charset="0"/>
                <a:cs typeface="Arial" pitchFamily="34" charset="0"/>
              </a:rPr>
              <a:t> </a:t>
            </a:r>
            <a:r>
              <a:rPr lang="es-ES" sz="2500" i="1" dirty="0" err="1">
                <a:latin typeface="Arial" pitchFamily="34" charset="0"/>
                <a:cs typeface="Arial" pitchFamily="34" charset="0"/>
              </a:rPr>
              <a:t>skills</a:t>
            </a:r>
            <a:r>
              <a:rPr lang="es-ES" sz="2500" i="1" dirty="0">
                <a:latin typeface="Arial" pitchFamily="34" charset="0"/>
                <a:cs typeface="Arial" pitchFamily="34" charset="0"/>
              </a:rPr>
              <a:t> </a:t>
            </a:r>
            <a:r>
              <a:rPr lang="es-ES" sz="2500" i="1" dirty="0" err="1">
                <a:latin typeface="Arial" pitchFamily="34" charset="0"/>
                <a:cs typeface="Arial" pitchFamily="34" charset="0"/>
              </a:rPr>
              <a:t>for</a:t>
            </a:r>
            <a:r>
              <a:rPr lang="es-ES" sz="2500" i="1" dirty="0">
                <a:latin typeface="Arial" pitchFamily="34" charset="0"/>
                <a:cs typeface="Arial" pitchFamily="34" charset="0"/>
              </a:rPr>
              <a:t> </a:t>
            </a:r>
            <a:r>
              <a:rPr lang="es-ES" sz="2500" i="1" dirty="0" err="1">
                <a:latin typeface="Arial" pitchFamily="34" charset="0"/>
                <a:cs typeface="Arial" pitchFamily="34" charset="0"/>
              </a:rPr>
              <a:t>supporting</a:t>
            </a:r>
            <a:r>
              <a:rPr lang="es-ES" sz="2500" i="1" dirty="0">
                <a:latin typeface="Arial" pitchFamily="34" charset="0"/>
                <a:cs typeface="Arial" pitchFamily="34" charset="0"/>
              </a:rPr>
              <a:t> and </a:t>
            </a:r>
            <a:r>
              <a:rPr lang="es-ES" sz="2500" i="1" dirty="0" err="1">
                <a:latin typeface="Arial" pitchFamily="34" charset="0"/>
                <a:cs typeface="Arial" pitchFamily="34" charset="0"/>
              </a:rPr>
              <a:t>refutting</a:t>
            </a:r>
            <a:r>
              <a:rPr lang="es-ES" sz="2500" i="1" dirty="0">
                <a:latin typeface="Arial" pitchFamily="34" charset="0"/>
                <a:cs typeface="Arial" pitchFamily="34" charset="0"/>
              </a:rPr>
              <a:t> </a:t>
            </a:r>
            <a:r>
              <a:rPr lang="es-ES" sz="2500" i="1" dirty="0" err="1">
                <a:latin typeface="Arial" pitchFamily="34" charset="0"/>
                <a:cs typeface="Arial" pitchFamily="34" charset="0"/>
              </a:rPr>
              <a:t>opinions</a:t>
            </a:r>
            <a:r>
              <a:rPr lang="es-ES" sz="2500" i="1" dirty="0">
                <a:latin typeface="Arial" pitchFamily="34" charset="0"/>
                <a:cs typeface="Arial" pitchFamily="34" charset="0"/>
              </a:rPr>
              <a:t>” </a:t>
            </a:r>
            <a:r>
              <a:rPr lang="es-ES" sz="2500" dirty="0" err="1">
                <a:latin typeface="Arial" pitchFamily="34" charset="0"/>
                <a:cs typeface="Arial" pitchFamily="34" charset="0"/>
              </a:rPr>
              <a:t>Language</a:t>
            </a:r>
            <a:r>
              <a:rPr lang="es-ES" sz="2500" dirty="0">
                <a:latin typeface="Arial" pitchFamily="34" charset="0"/>
                <a:cs typeface="Arial" pitchFamily="34" charset="0"/>
              </a:rPr>
              <a:t> </a:t>
            </a:r>
            <a:r>
              <a:rPr lang="es-ES" sz="2500" dirty="0" err="1">
                <a:latin typeface="Arial" pitchFamily="34" charset="0"/>
                <a:cs typeface="Arial" pitchFamily="34" charset="0"/>
              </a:rPr>
              <a:t>Solutions</a:t>
            </a:r>
            <a:r>
              <a:rPr lang="es-ES" sz="2500" dirty="0">
                <a:latin typeface="Arial" pitchFamily="34" charset="0"/>
                <a:cs typeface="Arial" pitchFamily="34" charset="0"/>
              </a:rPr>
              <a:t> Inc.  2000</a:t>
            </a:r>
          </a:p>
          <a:p>
            <a:r>
              <a:rPr lang="es-ES" sz="2500" dirty="0" err="1">
                <a:latin typeface="Arial" pitchFamily="34" charset="0"/>
                <a:cs typeface="Arial" pitchFamily="34" charset="0"/>
              </a:rPr>
              <a:t>Kolb</a:t>
            </a:r>
            <a:r>
              <a:rPr lang="es-ES" sz="2500" dirty="0">
                <a:latin typeface="Arial" pitchFamily="34" charset="0"/>
                <a:cs typeface="Arial" pitchFamily="34" charset="0"/>
              </a:rPr>
              <a:t> D. </a:t>
            </a:r>
            <a:r>
              <a:rPr lang="es-ES" sz="2500" dirty="0" err="1">
                <a:latin typeface="Arial" pitchFamily="34" charset="0"/>
                <a:cs typeface="Arial" pitchFamily="34" charset="0"/>
              </a:rPr>
              <a:t>Convergent</a:t>
            </a:r>
            <a:r>
              <a:rPr lang="es-ES" sz="2500" dirty="0">
                <a:latin typeface="Arial" pitchFamily="34" charset="0"/>
                <a:cs typeface="Arial" pitchFamily="34" charset="0"/>
              </a:rPr>
              <a:t> and </a:t>
            </a:r>
            <a:r>
              <a:rPr lang="es-ES" sz="2500" dirty="0" err="1">
                <a:latin typeface="Arial" pitchFamily="34" charset="0"/>
                <a:cs typeface="Arial" pitchFamily="34" charset="0"/>
              </a:rPr>
              <a:t>Divergent</a:t>
            </a:r>
            <a:r>
              <a:rPr lang="es-ES" sz="2500" dirty="0">
                <a:latin typeface="Arial" pitchFamily="34" charset="0"/>
                <a:cs typeface="Arial" pitchFamily="34" charset="0"/>
              </a:rPr>
              <a:t> </a:t>
            </a:r>
            <a:r>
              <a:rPr lang="es-ES" sz="2500" dirty="0" err="1">
                <a:latin typeface="Arial" pitchFamily="34" charset="0"/>
                <a:cs typeface="Arial" pitchFamily="34" charset="0"/>
              </a:rPr>
              <a:t>Thinking</a:t>
            </a:r>
            <a:endParaRPr lang="es-ES" sz="2500" dirty="0">
              <a:latin typeface="Arial" pitchFamily="34" charset="0"/>
              <a:cs typeface="Arial" pitchFamily="34" charset="0"/>
            </a:endParaRPr>
          </a:p>
          <a:p>
            <a:r>
              <a:rPr lang="es-ES" sz="2500" dirty="0" err="1">
                <a:latin typeface="Arial" pitchFamily="34" charset="0"/>
                <a:cs typeface="Arial" pitchFamily="34" charset="0"/>
              </a:rPr>
              <a:t>Snider</a:t>
            </a:r>
            <a:r>
              <a:rPr lang="es-ES" sz="2500" dirty="0">
                <a:latin typeface="Arial" pitchFamily="34" charset="0"/>
                <a:cs typeface="Arial" pitchFamily="34" charset="0"/>
              </a:rPr>
              <a:t> a. </a:t>
            </a:r>
            <a:r>
              <a:rPr lang="es-ES" sz="2500" i="1" dirty="0">
                <a:latin typeface="Arial" pitchFamily="34" charset="0"/>
                <a:cs typeface="Arial" pitchFamily="34" charset="0"/>
              </a:rPr>
              <a:t>“Debates as a </a:t>
            </a:r>
            <a:r>
              <a:rPr lang="es-ES" sz="2500" i="1" dirty="0" err="1">
                <a:latin typeface="Arial" pitchFamily="34" charset="0"/>
                <a:cs typeface="Arial" pitchFamily="34" charset="0"/>
              </a:rPr>
              <a:t>method</a:t>
            </a:r>
            <a:r>
              <a:rPr lang="es-ES" sz="2500" i="1" dirty="0">
                <a:latin typeface="Arial" pitchFamily="34" charset="0"/>
                <a:cs typeface="Arial" pitchFamily="34" charset="0"/>
              </a:rPr>
              <a:t> </a:t>
            </a:r>
            <a:r>
              <a:rPr lang="es-ES" sz="2500" i="1" dirty="0" err="1">
                <a:latin typeface="Arial" pitchFamily="34" charset="0"/>
                <a:cs typeface="Arial" pitchFamily="34" charset="0"/>
              </a:rPr>
              <a:t>for</a:t>
            </a:r>
            <a:r>
              <a:rPr lang="es-ES" sz="2500" i="1" dirty="0">
                <a:latin typeface="Arial" pitchFamily="34" charset="0"/>
                <a:cs typeface="Arial" pitchFamily="34" charset="0"/>
              </a:rPr>
              <a:t> </a:t>
            </a:r>
            <a:r>
              <a:rPr lang="es-ES" sz="2500" i="1" dirty="0" err="1">
                <a:latin typeface="Arial" pitchFamily="34" charset="0"/>
                <a:cs typeface="Arial" pitchFamily="34" charset="0"/>
              </a:rPr>
              <a:t>improving</a:t>
            </a:r>
            <a:r>
              <a:rPr lang="es-ES" sz="2500" i="1" dirty="0">
                <a:latin typeface="Arial" pitchFamily="34" charset="0"/>
                <a:cs typeface="Arial" pitchFamily="34" charset="0"/>
              </a:rPr>
              <a:t> </a:t>
            </a:r>
            <a:r>
              <a:rPr lang="es-ES" sz="2500" i="1" dirty="0" err="1">
                <a:latin typeface="Arial" pitchFamily="34" charset="0"/>
                <a:cs typeface="Arial" pitchFamily="34" charset="0"/>
              </a:rPr>
              <a:t>critical</a:t>
            </a:r>
            <a:r>
              <a:rPr lang="es-ES" sz="2500" i="1" dirty="0">
                <a:latin typeface="Arial" pitchFamily="34" charset="0"/>
                <a:cs typeface="Arial" pitchFamily="34" charset="0"/>
              </a:rPr>
              <a:t> </a:t>
            </a:r>
            <a:r>
              <a:rPr lang="es-ES" sz="2500" i="1" dirty="0" err="1">
                <a:latin typeface="Arial" pitchFamily="34" charset="0"/>
                <a:cs typeface="Arial" pitchFamily="34" charset="0"/>
              </a:rPr>
              <a:t>thinking</a:t>
            </a:r>
            <a:r>
              <a:rPr lang="es-ES" sz="2500" i="1" dirty="0">
                <a:latin typeface="Arial" pitchFamily="34" charset="0"/>
                <a:cs typeface="Arial" pitchFamily="34" charset="0"/>
              </a:rPr>
              <a:t> and </a:t>
            </a:r>
            <a:r>
              <a:rPr lang="es-ES" sz="2500" i="1" dirty="0" err="1">
                <a:latin typeface="Arial" pitchFamily="34" charset="0"/>
                <a:cs typeface="Arial" pitchFamily="34" charset="0"/>
              </a:rPr>
              <a:t>creativity</a:t>
            </a:r>
            <a:r>
              <a:rPr lang="es-ES" sz="2500" dirty="0">
                <a:latin typeface="Arial" pitchFamily="34" charset="0"/>
                <a:cs typeface="Arial" pitchFamily="34" charset="0"/>
              </a:rPr>
              <a:t>”.  </a:t>
            </a:r>
            <a:r>
              <a:rPr lang="es-ES" sz="2500" dirty="0" err="1">
                <a:latin typeface="Arial" pitchFamily="34" charset="0"/>
                <a:cs typeface="Arial" pitchFamily="34" charset="0"/>
              </a:rPr>
              <a:t>World</a:t>
            </a:r>
            <a:r>
              <a:rPr lang="es-ES" sz="2500" dirty="0">
                <a:latin typeface="Arial" pitchFamily="34" charset="0"/>
                <a:cs typeface="Arial" pitchFamily="34" charset="0"/>
              </a:rPr>
              <a:t> Debate </a:t>
            </a:r>
            <a:r>
              <a:rPr lang="es-ES" sz="2500" dirty="0" err="1">
                <a:latin typeface="Arial" pitchFamily="34" charset="0"/>
                <a:cs typeface="Arial" pitchFamily="34" charset="0"/>
              </a:rPr>
              <a:t>Institute</a:t>
            </a:r>
            <a:r>
              <a:rPr lang="es-ES" sz="2500" dirty="0">
                <a:latin typeface="Arial" pitchFamily="34" charset="0"/>
                <a:cs typeface="Arial" pitchFamily="34" charset="0"/>
              </a:rPr>
              <a:t>, </a:t>
            </a:r>
            <a:r>
              <a:rPr lang="es-ES" sz="2500" dirty="0" err="1">
                <a:latin typeface="Arial" pitchFamily="34" charset="0"/>
                <a:cs typeface="Arial" pitchFamily="34" charset="0"/>
              </a:rPr>
              <a:t>University</a:t>
            </a:r>
            <a:r>
              <a:rPr lang="es-ES" sz="2500" dirty="0">
                <a:latin typeface="Arial" pitchFamily="34" charset="0"/>
                <a:cs typeface="Arial" pitchFamily="34" charset="0"/>
              </a:rPr>
              <a:t> of Vermont.</a:t>
            </a:r>
          </a:p>
          <a:p>
            <a:r>
              <a:rPr lang="es-ES" sz="2500" dirty="0">
                <a:latin typeface="Arial" pitchFamily="34" charset="0"/>
                <a:cs typeface="Arial" pitchFamily="34" charset="0"/>
              </a:rPr>
              <a:t>Taller K. , </a:t>
            </a:r>
            <a:r>
              <a:rPr lang="es-ES" sz="2500" dirty="0" err="1">
                <a:latin typeface="Arial" pitchFamily="34" charset="0"/>
                <a:cs typeface="Arial" pitchFamily="34" charset="0"/>
              </a:rPr>
              <a:t>Vogt</a:t>
            </a:r>
            <a:r>
              <a:rPr lang="es-ES" sz="2500" dirty="0">
                <a:latin typeface="Arial" pitchFamily="34" charset="0"/>
                <a:cs typeface="Arial" pitchFamily="34" charset="0"/>
              </a:rPr>
              <a:t> S.  </a:t>
            </a:r>
            <a:r>
              <a:rPr lang="es-ES" sz="2500" i="1" dirty="0">
                <a:latin typeface="Arial" pitchFamily="34" charset="0"/>
                <a:cs typeface="Arial" pitchFamily="34" charset="0"/>
              </a:rPr>
              <a:t>“</a:t>
            </a:r>
            <a:r>
              <a:rPr lang="es-ES" sz="2500" i="1" dirty="0" err="1">
                <a:latin typeface="Arial" pitchFamily="34" charset="0"/>
                <a:cs typeface="Arial" pitchFamily="34" charset="0"/>
              </a:rPr>
              <a:t>World</a:t>
            </a:r>
            <a:r>
              <a:rPr lang="es-ES" sz="2500" i="1" dirty="0">
                <a:latin typeface="Arial" pitchFamily="34" charset="0"/>
                <a:cs typeface="Arial" pitchFamily="34" charset="0"/>
              </a:rPr>
              <a:t> </a:t>
            </a:r>
            <a:r>
              <a:rPr lang="es-ES" sz="2500" i="1" dirty="0" err="1">
                <a:latin typeface="Arial" pitchFamily="34" charset="0"/>
                <a:cs typeface="Arial" pitchFamily="34" charset="0"/>
              </a:rPr>
              <a:t>school</a:t>
            </a:r>
            <a:r>
              <a:rPr lang="es-ES" sz="2500" i="1" dirty="0">
                <a:latin typeface="Arial" pitchFamily="34" charset="0"/>
                <a:cs typeface="Arial" pitchFamily="34" charset="0"/>
              </a:rPr>
              <a:t> </a:t>
            </a:r>
            <a:r>
              <a:rPr lang="es-ES" sz="2500" i="1" dirty="0" err="1">
                <a:latin typeface="Arial" pitchFamily="34" charset="0"/>
                <a:cs typeface="Arial" pitchFamily="34" charset="0"/>
              </a:rPr>
              <a:t>championships</a:t>
            </a:r>
            <a:r>
              <a:rPr lang="es-ES" sz="2500" i="1" dirty="0">
                <a:latin typeface="Arial" pitchFamily="34" charset="0"/>
                <a:cs typeface="Arial" pitchFamily="34" charset="0"/>
              </a:rPr>
              <a:t>” </a:t>
            </a:r>
            <a:r>
              <a:rPr lang="es-ES" sz="2500" dirty="0">
                <a:latin typeface="Arial" pitchFamily="34" charset="0"/>
                <a:cs typeface="Arial" pitchFamily="34" charset="0"/>
              </a:rPr>
              <a:t>2003. </a:t>
            </a:r>
          </a:p>
        </p:txBody>
      </p:sp>
    </p:spTree>
    <p:extLst>
      <p:ext uri="{BB962C8B-B14F-4D97-AF65-F5344CB8AC3E}">
        <p14:creationId xmlns:p14="http://schemas.microsoft.com/office/powerpoint/2010/main" xmlns="" val="5501352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en-US" altLang="zh-CN" sz="4800" dirty="0" smtClean="0"/>
              <a:t>Elearning.shisu.edu.cn</a:t>
            </a:r>
            <a:endParaRPr lang="zh-CN" altLang="en-US" sz="4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phrases for free write</a:t>
            </a:r>
            <a:endParaRPr lang="en-US" dirty="0"/>
          </a:p>
        </p:txBody>
      </p:sp>
      <p:sp>
        <p:nvSpPr>
          <p:cNvPr id="3" name="Content Placeholder 2"/>
          <p:cNvSpPr>
            <a:spLocks noGrp="1"/>
          </p:cNvSpPr>
          <p:nvPr>
            <p:ph idx="1"/>
          </p:nvPr>
        </p:nvSpPr>
        <p:spPr/>
        <p:txBody>
          <a:bodyPr>
            <a:normAutofit fontScale="92500" lnSpcReduction="20000"/>
          </a:bodyPr>
          <a:lstStyle/>
          <a:p>
            <a:r>
              <a:rPr lang="en-US" sz="4800" dirty="0" smtClean="0"/>
              <a:t>In my opinion the best way to understand X is Y. </a:t>
            </a:r>
          </a:p>
          <a:p>
            <a:r>
              <a:rPr lang="en-US" sz="4800" dirty="0" smtClean="0"/>
              <a:t>The most true and defensible definition of X is Y. </a:t>
            </a:r>
          </a:p>
          <a:p>
            <a:r>
              <a:rPr lang="en-US" sz="4800" dirty="0" smtClean="0"/>
              <a:t>It is obviously true that for X reason Y understanding must be true. </a:t>
            </a:r>
            <a:endParaRPr lang="en-US" sz="4800" dirty="0"/>
          </a:p>
        </p:txBody>
      </p:sp>
    </p:spTree>
    <p:extLst>
      <p:ext uri="{BB962C8B-B14F-4D97-AF65-F5344CB8AC3E}">
        <p14:creationId xmlns:p14="http://schemas.microsoft.com/office/powerpoint/2010/main" xmlns="" val="3009034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1700</TotalTime>
  <Words>2778</Words>
  <Application>Microsoft Macintosh PowerPoint</Application>
  <PresentationFormat>全屏显示(4:3)</PresentationFormat>
  <Paragraphs>425</Paragraphs>
  <Slides>78</Slides>
  <Notes>28</Notes>
  <HiddenSlides>0</HiddenSlides>
  <MMClips>2</MMClips>
  <ScaleCrop>false</ScaleCrop>
  <HeadingPairs>
    <vt:vector size="4" baseType="variant">
      <vt:variant>
        <vt:lpstr>主题</vt:lpstr>
      </vt:variant>
      <vt:variant>
        <vt:i4>1</vt:i4>
      </vt:variant>
      <vt:variant>
        <vt:lpstr>幻灯片标题</vt:lpstr>
      </vt:variant>
      <vt:variant>
        <vt:i4>78</vt:i4>
      </vt:variant>
    </vt:vector>
  </HeadingPairs>
  <TitlesOfParts>
    <vt:vector size="79" baseType="lpstr">
      <vt:lpstr>Office Theme</vt:lpstr>
      <vt:lpstr>Evaluating Internet Sources</vt:lpstr>
      <vt:lpstr>Class Objectives</vt:lpstr>
      <vt:lpstr>short quote discussion and analysis </vt:lpstr>
      <vt:lpstr>幻灯片 4</vt:lpstr>
      <vt:lpstr>幻灯片 5</vt:lpstr>
      <vt:lpstr>幻灯片 6</vt:lpstr>
      <vt:lpstr>幻灯片 7</vt:lpstr>
      <vt:lpstr>幻灯片 8</vt:lpstr>
      <vt:lpstr>Useful phrases for free write</vt:lpstr>
      <vt:lpstr> FREE WRITING PARAGRAPH PROMPTS</vt:lpstr>
      <vt:lpstr>PROMPT #1</vt:lpstr>
      <vt:lpstr>PROMPT #2</vt:lpstr>
      <vt:lpstr>PROMPT #3</vt:lpstr>
      <vt:lpstr>HOMEWORK</vt:lpstr>
      <vt:lpstr>幻灯片 15</vt:lpstr>
      <vt:lpstr>幻灯片 16</vt:lpstr>
      <vt:lpstr>Domain</vt:lpstr>
      <vt:lpstr>What can you tell from the URL?</vt:lpstr>
      <vt:lpstr>Look for information about the publisher</vt:lpstr>
      <vt:lpstr>Researching Authors and Publishers</vt:lpstr>
      <vt:lpstr>Assessing Credibility</vt:lpstr>
      <vt:lpstr>Finding the author</vt:lpstr>
      <vt:lpstr>Researching Authors and Publishers</vt:lpstr>
      <vt:lpstr>Assessing Credibility</vt:lpstr>
      <vt:lpstr>Currency</vt:lpstr>
      <vt:lpstr>Documentation</vt:lpstr>
      <vt:lpstr>Determining Bias and Point-of View</vt:lpstr>
      <vt:lpstr>Assessing Credibility</vt:lpstr>
      <vt:lpstr>Research the site further</vt:lpstr>
      <vt:lpstr>Determining Purpose</vt:lpstr>
      <vt:lpstr>Overall Evaluation</vt:lpstr>
      <vt:lpstr>Objectives</vt:lpstr>
      <vt:lpstr>幻灯片 33</vt:lpstr>
      <vt:lpstr>FACT OR OPINION</vt:lpstr>
      <vt:lpstr>BIAS</vt:lpstr>
      <vt:lpstr>VALIDITY OF INFORMATION</vt:lpstr>
      <vt:lpstr>幻灯片 37</vt:lpstr>
      <vt:lpstr>幻灯片 38</vt:lpstr>
      <vt:lpstr>1.2 research methods </vt:lpstr>
      <vt:lpstr>幻灯片 40</vt:lpstr>
      <vt:lpstr>幻灯片 41</vt:lpstr>
      <vt:lpstr>READABILITY OF INFORMATION or SUITABLE FOR THE AUDIENCE.</vt:lpstr>
      <vt:lpstr>幻灯片 43</vt:lpstr>
      <vt:lpstr>HOMEWORK</vt:lpstr>
      <vt:lpstr>幻灯片 45</vt:lpstr>
      <vt:lpstr>Brainstorm bias research situations</vt:lpstr>
      <vt:lpstr>幻灯片 47</vt:lpstr>
      <vt:lpstr>幻灯片 48</vt:lpstr>
      <vt:lpstr>幻灯片 49</vt:lpstr>
      <vt:lpstr>幻灯片 50</vt:lpstr>
      <vt:lpstr>幻灯片 51</vt:lpstr>
      <vt:lpstr>HOMEWORK</vt:lpstr>
      <vt:lpstr>幻灯片 53</vt:lpstr>
      <vt:lpstr>Menu </vt:lpstr>
      <vt:lpstr>幻灯片 55</vt:lpstr>
      <vt:lpstr>幻灯片 56</vt:lpstr>
      <vt:lpstr>Why?</vt:lpstr>
      <vt:lpstr>幻灯片 58</vt:lpstr>
      <vt:lpstr>Integration of Skills</vt:lpstr>
      <vt:lpstr>How?</vt:lpstr>
      <vt:lpstr>幻灯片 61</vt:lpstr>
      <vt:lpstr>HOW TO SELECT THE TOPIC</vt:lpstr>
      <vt:lpstr>Controversial question</vt:lpstr>
      <vt:lpstr>How to do research</vt:lpstr>
      <vt:lpstr>幻灯片 65</vt:lpstr>
      <vt:lpstr>幻灯片 66</vt:lpstr>
      <vt:lpstr>幻灯片 67</vt:lpstr>
      <vt:lpstr>幻灯片 68</vt:lpstr>
      <vt:lpstr>DEBATE DAY</vt:lpstr>
      <vt:lpstr>幻灯片 70</vt:lpstr>
      <vt:lpstr>THE DEVELOPMENT</vt:lpstr>
      <vt:lpstr>幻灯片 72</vt:lpstr>
      <vt:lpstr>幻灯片 73</vt:lpstr>
      <vt:lpstr>ROUNDING OFF</vt:lpstr>
      <vt:lpstr>幻灯片 75</vt:lpstr>
      <vt:lpstr>幻灯片 76</vt:lpstr>
      <vt:lpstr>幻灯片 77</vt:lpstr>
      <vt:lpstr>Bibliography</vt:lpstr>
    </vt:vector>
  </TitlesOfParts>
  <Company>Mac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Internet Sources</dc:title>
  <dc:creator>Sharon Doetsch-Kidder</dc:creator>
  <cp:lastModifiedBy>Shisu.CAuser</cp:lastModifiedBy>
  <cp:revision>80</cp:revision>
  <cp:lastPrinted>2017-03-19T23:37:06Z</cp:lastPrinted>
  <dcterms:created xsi:type="dcterms:W3CDTF">2011-03-06T15:32:32Z</dcterms:created>
  <dcterms:modified xsi:type="dcterms:W3CDTF">2017-03-20T03:29:00Z</dcterms:modified>
</cp:coreProperties>
</file>