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64" r:id="rId4"/>
    <p:sldId id="258" r:id="rId5"/>
    <p:sldId id="259" r:id="rId6"/>
    <p:sldId id="260" r:id="rId7"/>
    <p:sldId id="261" r:id="rId8"/>
    <p:sldId id="262" r:id="rId9"/>
    <p:sldId id="271" r:id="rId10"/>
    <p:sldId id="265" r:id="rId11"/>
    <p:sldId id="266" r:id="rId12"/>
    <p:sldId id="267" r:id="rId13"/>
    <p:sldId id="263"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1291"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0C913308-F349-4B6D-A68A-DD1791B4A57B}" type="slidenum">
              <a:rPr lang="zh-CN" altLang="en-US" smtClean="0"/>
              <a:t>‹#›</a:t>
            </a:fld>
            <a:endParaRPr lang="zh-CN" alt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Title 10"/>
          <p:cNvSpPr>
            <a:spLocks noGrp="1"/>
          </p:cNvSpPr>
          <p:nvPr>
            <p:ph type="title"/>
          </p:nvPr>
        </p:nvSpPr>
        <p:spPr/>
        <p:txBody>
          <a:bodyPr/>
          <a:lstStyle/>
          <a:p>
            <a:r>
              <a:rPr lang="zh-CN" altLang="en-US" smtClean="0"/>
              <a:t>单击此处编辑母版标题样式</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2" name="Title 11"/>
          <p:cNvSpPr>
            <a:spLocks noGrp="1"/>
          </p:cNvSpPr>
          <p:nvPr>
            <p:ph type="title"/>
          </p:nvPr>
        </p:nvSpPr>
        <p:spPr/>
        <p:txBody>
          <a:bodyPr/>
          <a:lstStyle>
            <a:lvl1pPr>
              <a:defRPr>
                <a:solidFill>
                  <a:schemeClr val="tx2"/>
                </a:solidFill>
              </a:defRPr>
            </a:lvl1pPr>
          </a:lstStyle>
          <a:p>
            <a:r>
              <a:rPr lang="zh-CN" altLang="en-US" smtClean="0"/>
              <a:t>单击此处编辑母版标题样式</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zh-CN" altLang="en-US" smtClean="0"/>
              <a:t>单击此处编辑母版标题样式</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530820CF-B880-4189-942D-D702A7CBA730}" type="datetimeFigureOut">
              <a:rPr lang="zh-CN" altLang="en-US" smtClean="0"/>
              <a:t>2016/6/8</a:t>
            </a:fld>
            <a:endParaRPr lang="zh-CN" alt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zh-CN" alt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844823"/>
            <a:ext cx="8352928" cy="1274895"/>
          </a:xfrm>
        </p:spPr>
        <p:txBody>
          <a:bodyPr/>
          <a:lstStyle/>
          <a:p>
            <a:r>
              <a:rPr lang="en-US" altLang="zh-CN" dirty="0" smtClean="0"/>
              <a:t/>
            </a:r>
            <a:br>
              <a:rPr lang="en-US" altLang="zh-CN" dirty="0" smtClean="0"/>
            </a:br>
            <a:r>
              <a:rPr lang="en-US" altLang="zh-CN" dirty="0" smtClean="0"/>
              <a:t>Behavioral Economics</a:t>
            </a:r>
            <a:endParaRPr lang="zh-CN" altLang="en-US" dirty="0"/>
          </a:p>
        </p:txBody>
      </p:sp>
      <p:sp>
        <p:nvSpPr>
          <p:cNvPr id="3" name="副标题 2"/>
          <p:cNvSpPr>
            <a:spLocks noGrp="1"/>
          </p:cNvSpPr>
          <p:nvPr>
            <p:ph type="subTitle" idx="1"/>
          </p:nvPr>
        </p:nvSpPr>
        <p:spPr>
          <a:xfrm>
            <a:off x="2195736" y="4005064"/>
            <a:ext cx="4744616" cy="864096"/>
          </a:xfrm>
        </p:spPr>
        <p:txBody>
          <a:bodyPr>
            <a:normAutofit/>
          </a:bodyPr>
          <a:lstStyle/>
          <a:p>
            <a:r>
              <a:rPr lang="en-US" altLang="zh-CN" sz="4000" dirty="0" smtClean="0"/>
              <a:t>Lecture 4</a:t>
            </a:r>
            <a:endParaRPr lang="zh-CN" altLang="en-US" sz="4000" dirty="0"/>
          </a:p>
        </p:txBody>
      </p:sp>
    </p:spTree>
    <p:extLst>
      <p:ext uri="{BB962C8B-B14F-4D97-AF65-F5344CB8AC3E}">
        <p14:creationId xmlns:p14="http://schemas.microsoft.com/office/powerpoint/2010/main" val="38131944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Consider also the problem of determining the maximum amount one is willing to </a:t>
            </a:r>
            <a:r>
              <a:rPr lang="en-US" altLang="zh-CN" dirty="0" smtClean="0"/>
              <a:t>pay to </a:t>
            </a:r>
            <a:r>
              <a:rPr lang="en-US" altLang="zh-CN" dirty="0"/>
              <a:t>acquire a good. Consider someone who currently only has good 2 available to her. </a:t>
            </a:r>
            <a:r>
              <a:rPr lang="en-US" altLang="zh-CN" dirty="0" smtClean="0"/>
              <a:t>She thus </a:t>
            </a:r>
            <a:r>
              <a:rPr lang="en-US" altLang="zh-CN" dirty="0"/>
              <a:t>solves</a:t>
            </a:r>
            <a:endParaRPr lang="zh-CN" altLang="en-US" dirty="0"/>
          </a:p>
        </p:txBody>
      </p:sp>
      <p:sp>
        <p:nvSpPr>
          <p:cNvPr id="3" name="标题 2"/>
          <p:cNvSpPr>
            <a:spLocks noGrp="1"/>
          </p:cNvSpPr>
          <p:nvPr>
            <p:ph type="title"/>
          </p:nvPr>
        </p:nvSpPr>
        <p:spPr/>
        <p:txBody>
          <a:bodyPr/>
          <a:lstStyle/>
          <a:p>
            <a:r>
              <a:rPr lang="en-US" altLang="zh-CN" sz="3200" dirty="0"/>
              <a:t>Rational Choice and Getting and Giving Up Goods</a:t>
            </a:r>
            <a:endParaRPr lang="zh-CN" altLang="en-US" sz="3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325" y="4014788"/>
            <a:ext cx="5142918" cy="1934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44772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smtClean="0"/>
              <a:t>A </a:t>
            </a:r>
            <a:r>
              <a:rPr lang="en-US" altLang="zh-CN" dirty="0"/>
              <a:t>good that might be purchased </a:t>
            </a:r>
            <a:r>
              <a:rPr lang="en-US" altLang="zh-CN" dirty="0" smtClean="0"/>
              <a:t>may be </a:t>
            </a:r>
            <a:r>
              <a:rPr lang="en-US" altLang="zh-CN" dirty="0"/>
              <a:t>evaluated as a potential gain, whereas a good that has been purchased will </a:t>
            </a:r>
            <a:r>
              <a:rPr lang="en-US" altLang="zh-CN" dirty="0" smtClean="0"/>
              <a:t>eventually be </a:t>
            </a:r>
            <a:r>
              <a:rPr lang="en-US" altLang="zh-CN" dirty="0"/>
              <a:t>incorporated into the reference point. Once the good is incorporated into the </a:t>
            </a:r>
            <a:r>
              <a:rPr lang="en-US" altLang="zh-CN" dirty="0" smtClean="0"/>
              <a:t>reference point</a:t>
            </a:r>
            <a:r>
              <a:rPr lang="en-US" altLang="zh-CN" dirty="0"/>
              <a:t>, parting with the good would be considered a loss. Hence, loss aversion </a:t>
            </a:r>
            <a:r>
              <a:rPr lang="en-US" altLang="zh-CN" dirty="0" smtClean="0"/>
              <a:t>predicts that </a:t>
            </a:r>
            <a:r>
              <a:rPr lang="en-US" altLang="zh-CN" dirty="0"/>
              <a:t>the amount one is willing to pay to acquire a good should be substantially less </a:t>
            </a:r>
            <a:r>
              <a:rPr lang="en-US" altLang="zh-CN" dirty="0" smtClean="0"/>
              <a:t>than the </a:t>
            </a:r>
            <a:r>
              <a:rPr lang="en-US" altLang="zh-CN" dirty="0"/>
              <a:t>amount the person is willing to accept to part with the good once it is </a:t>
            </a:r>
            <a:r>
              <a:rPr lang="en-US" altLang="zh-CN" dirty="0" smtClean="0"/>
              <a:t>incorporated into </a:t>
            </a:r>
            <a:r>
              <a:rPr lang="en-US" altLang="zh-CN" dirty="0"/>
              <a:t>the reference point. This effect is called the endowment effect.</a:t>
            </a:r>
            <a:endParaRPr lang="zh-CN" altLang="en-US" dirty="0"/>
          </a:p>
        </p:txBody>
      </p:sp>
      <p:sp>
        <p:nvSpPr>
          <p:cNvPr id="3" name="标题 2"/>
          <p:cNvSpPr>
            <a:spLocks noGrp="1"/>
          </p:cNvSpPr>
          <p:nvPr>
            <p:ph type="title"/>
          </p:nvPr>
        </p:nvSpPr>
        <p:spPr/>
        <p:txBody>
          <a:bodyPr/>
          <a:lstStyle/>
          <a:p>
            <a:r>
              <a:rPr lang="en-US" altLang="zh-CN" dirty="0"/>
              <a:t>Loss Aversion and the Endowment Effect</a:t>
            </a:r>
            <a:endParaRPr lang="zh-CN" altLang="en-US" dirty="0"/>
          </a:p>
        </p:txBody>
      </p:sp>
    </p:spTree>
    <p:extLst>
      <p:ext uri="{BB962C8B-B14F-4D97-AF65-F5344CB8AC3E}">
        <p14:creationId xmlns:p14="http://schemas.microsoft.com/office/powerpoint/2010/main" val="13567075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dirty="0"/>
              <a:t>Several potential rational explanations have been given for the endowment effect. </a:t>
            </a:r>
            <a:r>
              <a:rPr lang="en-US" altLang="zh-CN" dirty="0" smtClean="0"/>
              <a:t>One explanation </a:t>
            </a:r>
            <a:r>
              <a:rPr lang="en-US" altLang="zh-CN" dirty="0"/>
              <a:t>is that people face uncertainty about the value of the good before </a:t>
            </a:r>
            <a:r>
              <a:rPr lang="en-US" altLang="zh-CN" dirty="0" smtClean="0"/>
              <a:t>obtaining the </a:t>
            </a:r>
            <a:r>
              <a:rPr lang="en-US" altLang="zh-CN" dirty="0"/>
              <a:t>item. Thus, when deciding on a willingness to pay, I might believe the item is worth </a:t>
            </a:r>
            <a:r>
              <a:rPr lang="en-US" altLang="zh-CN" dirty="0" smtClean="0"/>
              <a:t>as much </a:t>
            </a:r>
            <a:r>
              <a:rPr lang="en-US" altLang="zh-CN" dirty="0"/>
              <a:t>as $7 or as little as $2, but on average I feel it is worth $4. In this case, I might </a:t>
            </a:r>
            <a:r>
              <a:rPr lang="en-US" altLang="zh-CN" dirty="0" smtClean="0"/>
              <a:t>only be </a:t>
            </a:r>
            <a:r>
              <a:rPr lang="en-US" altLang="zh-CN" dirty="0"/>
              <a:t>willing to pay $3, less than what I feel the average guess at the price would be, owing </a:t>
            </a:r>
            <a:r>
              <a:rPr lang="en-US" altLang="zh-CN" dirty="0" smtClean="0"/>
              <a:t>to my </a:t>
            </a:r>
            <a:r>
              <a:rPr lang="en-US" altLang="zh-CN" dirty="0"/>
              <a:t>uncertainty. On the other hand, if I were given an item and became certain of its </a:t>
            </a:r>
            <a:r>
              <a:rPr lang="en-US" altLang="zh-CN" dirty="0" smtClean="0"/>
              <a:t>value.</a:t>
            </a:r>
            <a:endParaRPr lang="zh-CN" altLang="en-US" dirty="0"/>
          </a:p>
        </p:txBody>
      </p:sp>
      <p:sp>
        <p:nvSpPr>
          <p:cNvPr id="3" name="标题 2"/>
          <p:cNvSpPr>
            <a:spLocks noGrp="1"/>
          </p:cNvSpPr>
          <p:nvPr>
            <p:ph type="title"/>
          </p:nvPr>
        </p:nvSpPr>
        <p:spPr/>
        <p:txBody>
          <a:bodyPr/>
          <a:lstStyle/>
          <a:p>
            <a:r>
              <a:rPr lang="en-US" altLang="zh-CN" sz="4000" dirty="0"/>
              <a:t>Rational Explanations for </a:t>
            </a:r>
            <a:r>
              <a:rPr lang="en-US" altLang="zh-CN" sz="4000" dirty="0" smtClean="0"/>
              <a:t/>
            </a:r>
            <a:br>
              <a:rPr lang="en-US" altLang="zh-CN" sz="4000" dirty="0" smtClean="0"/>
            </a:br>
            <a:r>
              <a:rPr lang="en-US" altLang="zh-CN" sz="4000" dirty="0" smtClean="0"/>
              <a:t>the </a:t>
            </a:r>
            <a:r>
              <a:rPr lang="en-US" altLang="zh-CN" sz="4000" dirty="0"/>
              <a:t>Endowment Effect</a:t>
            </a:r>
            <a:endParaRPr lang="zh-CN" altLang="en-US" sz="4000" dirty="0"/>
          </a:p>
        </p:txBody>
      </p:sp>
    </p:spTree>
    <p:extLst>
      <p:ext uri="{BB962C8B-B14F-4D97-AF65-F5344CB8AC3E}">
        <p14:creationId xmlns:p14="http://schemas.microsoft.com/office/powerpoint/2010/main" val="4417046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Thanks for Listening</a:t>
            </a:r>
            <a:endParaRPr lang="zh-CN" altLang="en-US" dirty="0"/>
          </a:p>
        </p:txBody>
      </p:sp>
      <p:sp>
        <p:nvSpPr>
          <p:cNvPr id="5" name="副标题 4"/>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4174411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2287489"/>
            <a:ext cx="8064896" cy="3877815"/>
          </a:xfrm>
        </p:spPr>
        <p:txBody>
          <a:bodyPr>
            <a:noAutofit/>
          </a:bodyPr>
          <a:lstStyle/>
          <a:p>
            <a:r>
              <a:rPr lang="en-US" altLang="zh-CN" sz="2800" dirty="0"/>
              <a:t>This chapter further develops the prospect theory foundation to explain why people </a:t>
            </a:r>
            <a:r>
              <a:rPr lang="en-US" altLang="zh-CN" sz="2800" dirty="0" smtClean="0"/>
              <a:t>might favor </a:t>
            </a:r>
            <a:r>
              <a:rPr lang="en-US" altLang="zh-CN" sz="2800" dirty="0"/>
              <a:t>the status quo, as well as why they might value items in their possession more </a:t>
            </a:r>
            <a:r>
              <a:rPr lang="en-US" altLang="zh-CN" sz="2800" dirty="0" smtClean="0"/>
              <a:t>than identical </a:t>
            </a:r>
            <a:r>
              <a:rPr lang="en-US" altLang="zh-CN" sz="2800" dirty="0"/>
              <a:t>items not in their possession. Further, we discuss the use of default options to </a:t>
            </a:r>
            <a:r>
              <a:rPr lang="en-US" altLang="zh-CN" sz="2800" dirty="0" smtClean="0"/>
              <a:t>shape </a:t>
            </a:r>
            <a:r>
              <a:rPr lang="en-US" altLang="zh-CN" sz="2800" dirty="0"/>
              <a:t>consumer choice in policy and in business applications. </a:t>
            </a:r>
            <a:endParaRPr lang="zh-CN" altLang="en-US" sz="2800" dirty="0"/>
          </a:p>
        </p:txBody>
      </p:sp>
      <p:sp>
        <p:nvSpPr>
          <p:cNvPr id="3" name="标题 2"/>
          <p:cNvSpPr>
            <a:spLocks noGrp="1"/>
          </p:cNvSpPr>
          <p:nvPr>
            <p:ph type="title"/>
          </p:nvPr>
        </p:nvSpPr>
        <p:spPr>
          <a:xfrm>
            <a:off x="467544" y="570156"/>
            <a:ext cx="8208912" cy="1054250"/>
          </a:xfrm>
        </p:spPr>
        <p:txBody>
          <a:bodyPr/>
          <a:lstStyle/>
          <a:p>
            <a:r>
              <a:rPr lang="en-US" altLang="zh-CN" sz="4400" dirty="0"/>
              <a:t>Status Quo Bias and Default</a:t>
            </a:r>
            <a:br>
              <a:rPr lang="en-US" altLang="zh-CN" sz="4400" dirty="0"/>
            </a:br>
            <a:r>
              <a:rPr lang="en-US" altLang="zh-CN" sz="4400" dirty="0"/>
              <a:t>Options</a:t>
            </a:r>
            <a:endParaRPr lang="zh-CN" altLang="en-US" sz="4400" dirty="0"/>
          </a:p>
        </p:txBody>
      </p:sp>
    </p:spTree>
    <p:extLst>
      <p:ext uri="{BB962C8B-B14F-4D97-AF65-F5344CB8AC3E}">
        <p14:creationId xmlns:p14="http://schemas.microsoft.com/office/powerpoint/2010/main" val="32335287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lnSpcReduction="10000"/>
          </a:bodyPr>
          <a:lstStyle/>
          <a:p>
            <a:r>
              <a:rPr lang="en-US" altLang="zh-CN" dirty="0"/>
              <a:t>Standard models of economic choice consider that people evaluate every option </a:t>
            </a:r>
            <a:r>
              <a:rPr lang="en-US" altLang="zh-CN" dirty="0" smtClean="0"/>
              <a:t>based upon </a:t>
            </a:r>
            <a:r>
              <a:rPr lang="en-US" altLang="zh-CN" dirty="0"/>
              <a:t>the utility they will derive from the choice and then select the option </a:t>
            </a:r>
            <a:r>
              <a:rPr lang="en-US" altLang="zh-CN" dirty="0" smtClean="0"/>
              <a:t>with the </a:t>
            </a:r>
            <a:r>
              <a:rPr lang="en-US" altLang="zh-CN" dirty="0"/>
              <a:t>highest utility. Thus, default options should hold no special place in the mind of </a:t>
            </a:r>
            <a:r>
              <a:rPr lang="en-US" altLang="zh-CN" dirty="0" smtClean="0"/>
              <a:t>the individual </a:t>
            </a:r>
            <a:r>
              <a:rPr lang="en-US" altLang="zh-CN" dirty="0"/>
              <a:t>decision maker. For example, someone choosing between two </a:t>
            </a:r>
            <a:r>
              <a:rPr lang="en-US" altLang="zh-CN" dirty="0" smtClean="0"/>
              <a:t>possible choices </a:t>
            </a:r>
            <a:r>
              <a:rPr lang="en-US" altLang="zh-CN" dirty="0"/>
              <a:t>x and y simply chooses x if the utility derived from consuming x is greater </a:t>
            </a:r>
            <a:r>
              <a:rPr lang="en-US" altLang="zh-CN" dirty="0" smtClean="0"/>
              <a:t>than the </a:t>
            </a:r>
            <a:r>
              <a:rPr lang="en-US" altLang="zh-CN" dirty="0"/>
              <a:t>utility derived from consuming y, u x &gt; u y . If more utility is derived from </a:t>
            </a:r>
            <a:r>
              <a:rPr lang="en-US" altLang="zh-CN" dirty="0" smtClean="0"/>
              <a:t>consuming y</a:t>
            </a:r>
            <a:r>
              <a:rPr lang="en-US" altLang="zh-CN" dirty="0"/>
              <a:t>, then y will be chosen</a:t>
            </a:r>
            <a:r>
              <a:rPr lang="en-US" altLang="zh-CN" dirty="0" smtClean="0"/>
              <a:t>.</a:t>
            </a:r>
          </a:p>
          <a:p>
            <a:pPr marL="0" indent="0">
              <a:buNone/>
            </a:pPr>
            <a:endParaRPr lang="zh-CN" altLang="en-US" dirty="0"/>
          </a:p>
        </p:txBody>
      </p:sp>
      <p:sp>
        <p:nvSpPr>
          <p:cNvPr id="4" name="标题 3"/>
          <p:cNvSpPr>
            <a:spLocks noGrp="1"/>
          </p:cNvSpPr>
          <p:nvPr>
            <p:ph type="title"/>
          </p:nvPr>
        </p:nvSpPr>
        <p:spPr/>
        <p:txBody>
          <a:bodyPr/>
          <a:lstStyle/>
          <a:p>
            <a:r>
              <a:rPr lang="en-US" altLang="zh-CN" sz="4800" dirty="0"/>
              <a:t>Rational Choice and Default Options</a:t>
            </a:r>
            <a:endParaRPr lang="zh-CN" altLang="en-US" sz="4800" dirty="0"/>
          </a:p>
        </p:txBody>
      </p:sp>
    </p:spTree>
    <p:extLst>
      <p:ext uri="{BB962C8B-B14F-4D97-AF65-F5344CB8AC3E}">
        <p14:creationId xmlns:p14="http://schemas.microsoft.com/office/powerpoint/2010/main" val="8580771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2132856"/>
            <a:ext cx="8640959" cy="3877815"/>
          </a:xfrm>
        </p:spPr>
        <p:txBody>
          <a:bodyPr>
            <a:noAutofit/>
          </a:bodyPr>
          <a:lstStyle/>
          <a:p>
            <a:r>
              <a:rPr lang="en-US" altLang="zh-CN" dirty="0"/>
              <a:t>The rational model of choice supposes that people have well-formed and </a:t>
            </a:r>
            <a:r>
              <a:rPr lang="en-US" altLang="zh-CN" dirty="0" smtClean="0"/>
              <a:t>consistent preferences</a:t>
            </a:r>
            <a:r>
              <a:rPr lang="en-US" altLang="zh-CN" dirty="0"/>
              <a:t>. It is conceivable, or even probable, that people have not formed </a:t>
            </a:r>
            <a:r>
              <a:rPr lang="en-US" altLang="zh-CN" dirty="0" smtClean="0"/>
              <a:t>preferences over </a:t>
            </a:r>
            <a:r>
              <a:rPr lang="en-US" altLang="zh-CN" dirty="0"/>
              <a:t>many of the choices they face. If this is the case, people may be unduly </a:t>
            </a:r>
            <a:r>
              <a:rPr lang="en-US" altLang="zh-CN" dirty="0" smtClean="0"/>
              <a:t>influenced by </a:t>
            </a:r>
            <a:r>
              <a:rPr lang="en-US" altLang="zh-CN" dirty="0"/>
              <a:t>the framing of the question or other subtle cues that help to determine the value.</a:t>
            </a:r>
          </a:p>
          <a:p>
            <a:r>
              <a:rPr lang="en-US" altLang="zh-CN" dirty="0"/>
              <a:t>Johnson and Goldstein propose that default options shape choice by providing an </a:t>
            </a:r>
            <a:r>
              <a:rPr lang="en-US" altLang="zh-CN" dirty="0" smtClean="0"/>
              <a:t>anchor for </a:t>
            </a:r>
            <a:r>
              <a:rPr lang="en-US" altLang="zh-CN" dirty="0"/>
              <a:t>subsequent decision making. Essentially, in the absence of preferences, a </a:t>
            </a:r>
            <a:r>
              <a:rPr lang="en-US" altLang="zh-CN" dirty="0" smtClean="0"/>
              <a:t>person looks </a:t>
            </a:r>
            <a:r>
              <a:rPr lang="en-US" altLang="zh-CN" dirty="0"/>
              <a:t>for suggestions. The default option fills the void of preferences.</a:t>
            </a:r>
            <a:endParaRPr lang="zh-CN" altLang="en-US" dirty="0"/>
          </a:p>
        </p:txBody>
      </p:sp>
      <p:sp>
        <p:nvSpPr>
          <p:cNvPr id="3" name="标题 2"/>
          <p:cNvSpPr>
            <a:spLocks noGrp="1"/>
          </p:cNvSpPr>
          <p:nvPr>
            <p:ph type="title"/>
          </p:nvPr>
        </p:nvSpPr>
        <p:spPr/>
        <p:txBody>
          <a:bodyPr/>
          <a:lstStyle/>
          <a:p>
            <a:r>
              <a:rPr lang="en-US" altLang="zh-CN" sz="3200" dirty="0"/>
              <a:t>Preference Formation, Framing, and the</a:t>
            </a:r>
            <a:br>
              <a:rPr lang="en-US" altLang="zh-CN" sz="3200" dirty="0"/>
            </a:br>
            <a:r>
              <a:rPr lang="en-US" altLang="zh-CN" sz="3200" dirty="0"/>
              <a:t>Default Option</a:t>
            </a:r>
            <a:endParaRPr lang="zh-CN" altLang="en-US" sz="3200" dirty="0"/>
          </a:p>
        </p:txBody>
      </p:sp>
    </p:spTree>
    <p:extLst>
      <p:ext uri="{BB962C8B-B14F-4D97-AF65-F5344CB8AC3E}">
        <p14:creationId xmlns:p14="http://schemas.microsoft.com/office/powerpoint/2010/main" val="3653280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r>
              <a:rPr lang="en-US" altLang="zh-CN" sz="4800" dirty="0" smtClean="0"/>
              <a:t>Considering Trade-offs from Two Reference Points</a:t>
            </a:r>
            <a:endParaRPr lang="zh-CN" altLang="en-US" sz="4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276872"/>
            <a:ext cx="7488832" cy="4161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51408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8853" y="2132856"/>
            <a:ext cx="8712968" cy="3877815"/>
          </a:xfrm>
        </p:spPr>
        <p:txBody>
          <a:bodyPr>
            <a:noAutofit/>
          </a:bodyPr>
          <a:lstStyle/>
          <a:p>
            <a:r>
              <a:rPr lang="en-US" altLang="zh-CN" sz="2800" dirty="0"/>
              <a:t>The status </a:t>
            </a:r>
            <a:r>
              <a:rPr lang="en-US" altLang="zh-CN" sz="2800" dirty="0" smtClean="0"/>
              <a:t>quo bias </a:t>
            </a:r>
            <a:r>
              <a:rPr lang="en-US" altLang="zh-CN" sz="2800" dirty="0"/>
              <a:t>is not always a result of switching costs. Samuelson and </a:t>
            </a:r>
            <a:r>
              <a:rPr lang="en-US" altLang="zh-CN" sz="2800" dirty="0" err="1"/>
              <a:t>Zeckhauser</a:t>
            </a:r>
            <a:r>
              <a:rPr lang="en-US" altLang="zh-CN" sz="2800" dirty="0"/>
              <a:t> mention </a:t>
            </a:r>
            <a:r>
              <a:rPr lang="en-US" altLang="zh-CN" sz="2800" dirty="0" smtClean="0"/>
              <a:t>one person </a:t>
            </a:r>
            <a:r>
              <a:rPr lang="en-US" altLang="zh-CN" sz="2800" dirty="0"/>
              <a:t>who buys the same chicken salad sandwich for lunch every day. This may be </a:t>
            </a:r>
            <a:r>
              <a:rPr lang="en-US" altLang="zh-CN" sz="2800" dirty="0" smtClean="0"/>
              <a:t>an example </a:t>
            </a:r>
            <a:r>
              <a:rPr lang="en-US" altLang="zh-CN" sz="2800" dirty="0"/>
              <a:t>of being unwilling to explore one’s preferences for other options owing to </a:t>
            </a:r>
            <a:r>
              <a:rPr lang="en-US" altLang="zh-CN" sz="2800" dirty="0" smtClean="0"/>
              <a:t>the status </a:t>
            </a:r>
            <a:r>
              <a:rPr lang="en-US" altLang="zh-CN" sz="2800" dirty="0"/>
              <a:t>quo </a:t>
            </a:r>
            <a:r>
              <a:rPr lang="en-US" altLang="zh-CN" sz="2800" dirty="0" smtClean="0"/>
              <a:t>bias. </a:t>
            </a:r>
            <a:r>
              <a:rPr lang="en-US" altLang="zh-CN" sz="2800" dirty="0"/>
              <a:t>If preferences are stable over time, the rational model would </a:t>
            </a:r>
            <a:r>
              <a:rPr lang="en-US" altLang="zh-CN" sz="2800" dirty="0" smtClean="0"/>
              <a:t>predict continuing </a:t>
            </a:r>
            <a:r>
              <a:rPr lang="en-US" altLang="zh-CN" sz="2800" dirty="0"/>
              <a:t>with the same choices repeatedly when faced with the same decision.</a:t>
            </a:r>
            <a:endParaRPr lang="zh-CN" altLang="en-US" sz="2800" dirty="0"/>
          </a:p>
        </p:txBody>
      </p:sp>
      <p:sp>
        <p:nvSpPr>
          <p:cNvPr id="3" name="标题 2"/>
          <p:cNvSpPr>
            <a:spLocks noGrp="1"/>
          </p:cNvSpPr>
          <p:nvPr>
            <p:ph type="title"/>
          </p:nvPr>
        </p:nvSpPr>
        <p:spPr/>
        <p:txBody>
          <a:bodyPr/>
          <a:lstStyle/>
          <a:p>
            <a:r>
              <a:rPr lang="en-US" altLang="zh-CN" dirty="0"/>
              <a:t>Rational Explanations of the Status Quo Bias</a:t>
            </a:r>
            <a:endParaRPr lang="zh-CN" altLang="en-US" dirty="0"/>
          </a:p>
        </p:txBody>
      </p:sp>
    </p:spTree>
    <p:extLst>
      <p:ext uri="{BB962C8B-B14F-4D97-AF65-F5344CB8AC3E}">
        <p14:creationId xmlns:p14="http://schemas.microsoft.com/office/powerpoint/2010/main" val="30990747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5" y="2215481"/>
            <a:ext cx="8280920" cy="3877815"/>
          </a:xfrm>
        </p:spPr>
        <p:txBody>
          <a:bodyPr>
            <a:noAutofit/>
          </a:bodyPr>
          <a:lstStyle/>
          <a:p>
            <a:r>
              <a:rPr lang="en-US" altLang="zh-CN" dirty="0"/>
              <a:t>If people have a set of preferences that satisfy completeness and transitivity, it </a:t>
            </a:r>
            <a:r>
              <a:rPr lang="en-US" altLang="zh-CN" dirty="0" smtClean="0"/>
              <a:t>is possible </a:t>
            </a:r>
            <a:r>
              <a:rPr lang="en-US" altLang="zh-CN" dirty="0"/>
              <a:t>to represent their preferences in the form of a utility function, </a:t>
            </a:r>
            <a:r>
              <a:rPr lang="en-US" altLang="zh-CN" dirty="0" smtClean="0"/>
              <a:t>u(x), </a:t>
            </a:r>
            <a:r>
              <a:rPr lang="en-US" altLang="zh-CN" dirty="0"/>
              <a:t>over </a:t>
            </a:r>
            <a:r>
              <a:rPr lang="en-US" altLang="zh-CN" dirty="0" smtClean="0"/>
              <a:t>consumption bundles</a:t>
            </a:r>
            <a:r>
              <a:rPr lang="en-US" altLang="zh-CN" dirty="0"/>
              <a:t>, with the person behaving so as to maximize this utility </a:t>
            </a:r>
            <a:r>
              <a:rPr lang="en-US" altLang="zh-CN" dirty="0" smtClean="0"/>
              <a:t>function. Violations </a:t>
            </a:r>
            <a:r>
              <a:rPr lang="en-US" altLang="zh-CN" dirty="0"/>
              <a:t>of transitivity are often called preference reversals</a:t>
            </a:r>
            <a:r>
              <a:rPr lang="en-US" altLang="zh-CN" dirty="0" smtClean="0"/>
              <a:t>.</a:t>
            </a:r>
          </a:p>
          <a:p>
            <a:r>
              <a:rPr lang="en-US" altLang="zh-CN" dirty="0"/>
              <a:t>As we have employed this model thus far, we will assume that the reference state </a:t>
            </a:r>
            <a:r>
              <a:rPr lang="en-US" altLang="zh-CN" dirty="0" smtClean="0"/>
              <a:t>is embodied </a:t>
            </a:r>
            <a:r>
              <a:rPr lang="en-US" altLang="zh-CN" dirty="0"/>
              <a:t>by a single consumption bundle, called a reference point.</a:t>
            </a:r>
            <a:endParaRPr lang="zh-CN" altLang="en-US" dirty="0"/>
          </a:p>
        </p:txBody>
      </p:sp>
      <p:sp>
        <p:nvSpPr>
          <p:cNvPr id="3" name="标题 2"/>
          <p:cNvSpPr>
            <a:spLocks noGrp="1"/>
          </p:cNvSpPr>
          <p:nvPr>
            <p:ph type="title"/>
          </p:nvPr>
        </p:nvSpPr>
        <p:spPr>
          <a:xfrm>
            <a:off x="323528" y="570156"/>
            <a:ext cx="8424936" cy="1054250"/>
          </a:xfrm>
        </p:spPr>
        <p:txBody>
          <a:bodyPr/>
          <a:lstStyle/>
          <a:p>
            <a:r>
              <a:rPr lang="en-US" altLang="zh-CN" sz="3600" dirty="0"/>
              <a:t>Reference Points, Indifference Curves, and </a:t>
            </a:r>
            <a:r>
              <a:rPr lang="en-US" altLang="zh-CN" sz="3600" dirty="0" smtClean="0"/>
              <a:t>the Consumer </a:t>
            </a:r>
            <a:r>
              <a:rPr lang="en-US" altLang="zh-CN" sz="3600" dirty="0"/>
              <a:t>Problem</a:t>
            </a:r>
            <a:endParaRPr lang="zh-CN" altLang="en-US" sz="3600" dirty="0"/>
          </a:p>
        </p:txBody>
      </p:sp>
    </p:spTree>
    <p:extLst>
      <p:ext uri="{BB962C8B-B14F-4D97-AF65-F5344CB8AC3E}">
        <p14:creationId xmlns:p14="http://schemas.microsoft.com/office/powerpoint/2010/main" val="33725238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2132856"/>
            <a:ext cx="7632848" cy="3877815"/>
          </a:xfrm>
        </p:spPr>
        <p:txBody>
          <a:bodyPr>
            <a:noAutofit/>
          </a:bodyPr>
          <a:lstStyle/>
          <a:p>
            <a:r>
              <a:rPr lang="en-US" altLang="zh-CN" sz="2800" dirty="0"/>
              <a:t>A good illustration is given in one of the exhibits in San Francisco’s </a:t>
            </a:r>
            <a:r>
              <a:rPr lang="en-US" altLang="zh-CN" sz="2800" dirty="0" smtClean="0"/>
              <a:t>Exploratorium. When </a:t>
            </a:r>
            <a:r>
              <a:rPr lang="en-US" altLang="zh-CN" sz="2800" dirty="0"/>
              <a:t>you first approach this exhibit, a small plastic card with a light shining on </a:t>
            </a:r>
            <a:r>
              <a:rPr lang="en-US" altLang="zh-CN" sz="2800" dirty="0" smtClean="0"/>
              <a:t>it appears</a:t>
            </a:r>
            <a:r>
              <a:rPr lang="en-US" altLang="zh-CN" sz="2800" dirty="0"/>
              <a:t>. When you inspect the card, it appears to be white. Then, a second card </a:t>
            </a:r>
            <a:r>
              <a:rPr lang="en-US" altLang="zh-CN" sz="2800" dirty="0" smtClean="0"/>
              <a:t>appears directly </a:t>
            </a:r>
            <a:r>
              <a:rPr lang="en-US" altLang="zh-CN" sz="2800" dirty="0"/>
              <a:t>next to the first, only it is much brighter. </a:t>
            </a:r>
            <a:endParaRPr lang="zh-CN" altLang="en-US" sz="2800" dirty="0"/>
          </a:p>
        </p:txBody>
      </p:sp>
      <p:sp>
        <p:nvSpPr>
          <p:cNvPr id="3" name="标题 2"/>
          <p:cNvSpPr>
            <a:spLocks noGrp="1"/>
          </p:cNvSpPr>
          <p:nvPr>
            <p:ph type="title"/>
          </p:nvPr>
        </p:nvSpPr>
        <p:spPr/>
        <p:txBody>
          <a:bodyPr/>
          <a:lstStyle/>
          <a:p>
            <a:r>
              <a:rPr lang="en-US" altLang="zh-CN" sz="3600" dirty="0"/>
              <a:t>An Evolutionary Explanation for Loss Aversion</a:t>
            </a:r>
            <a:endParaRPr lang="zh-CN" altLang="en-US" sz="3600" dirty="0"/>
          </a:p>
        </p:txBody>
      </p:sp>
    </p:spTree>
    <p:extLst>
      <p:ext uri="{BB962C8B-B14F-4D97-AF65-F5344CB8AC3E}">
        <p14:creationId xmlns:p14="http://schemas.microsoft.com/office/powerpoint/2010/main" val="40520985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sz="2800" dirty="0"/>
              <a:t>Now it becomes clear that the first card was not white at all, but slightly gray, and the second card appears white. This process of cards appearing continues until, at last, you realize the first card was actually pitch black. Only because it appeared with a light shining on it and with no other cards to use as a reference did it appear to be white.</a:t>
            </a:r>
            <a:endParaRPr lang="zh-CN" altLang="en-US" sz="2800" dirty="0"/>
          </a:p>
          <a:p>
            <a:endParaRPr lang="zh-CN" altLang="en-US" sz="2800" dirty="0"/>
          </a:p>
        </p:txBody>
      </p:sp>
      <p:sp>
        <p:nvSpPr>
          <p:cNvPr id="4" name="标题 2"/>
          <p:cNvSpPr txBox="1">
            <a:spLocks/>
          </p:cNvSpPr>
          <p:nvPr/>
        </p:nvSpPr>
        <p:spPr>
          <a:xfrm>
            <a:off x="840890" y="722556"/>
            <a:ext cx="7756263" cy="1054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3600" smtClean="0"/>
              <a:t>An Evolutionary Explanation for Loss Aversion</a:t>
            </a:r>
            <a:endParaRPr lang="zh-CN" altLang="en-US" sz="3600" dirty="0"/>
          </a:p>
        </p:txBody>
      </p:sp>
    </p:spTree>
    <p:extLst>
      <p:ext uri="{BB962C8B-B14F-4D97-AF65-F5344CB8AC3E}">
        <p14:creationId xmlns:p14="http://schemas.microsoft.com/office/powerpoint/2010/main" val="947072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精装书">
  <a:themeElements>
    <a:clrScheme name="精装书">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精装书">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精装书">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21</TotalTime>
  <Words>895</Words>
  <Application>Microsoft Office PowerPoint</Application>
  <PresentationFormat>全屏显示(4:3)</PresentationFormat>
  <Paragraphs>26</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精装书</vt:lpstr>
      <vt:lpstr> Behavioral Economics</vt:lpstr>
      <vt:lpstr>Status Quo Bias and Default Options</vt:lpstr>
      <vt:lpstr>Rational Choice and Default Options</vt:lpstr>
      <vt:lpstr>Preference Formation, Framing, and the Default Option</vt:lpstr>
      <vt:lpstr>Considering Trade-offs from Two Reference Points</vt:lpstr>
      <vt:lpstr>Rational Explanations of the Status Quo Bias</vt:lpstr>
      <vt:lpstr>Reference Points, Indifference Curves, and the Consumer Problem</vt:lpstr>
      <vt:lpstr>An Evolutionary Explanation for Loss Aversion</vt:lpstr>
      <vt:lpstr>PowerPoint 演示文稿</vt:lpstr>
      <vt:lpstr>Rational Choice and Getting and Giving Up Goods</vt:lpstr>
      <vt:lpstr>Loss Aversion and the Endowment Effect</vt:lpstr>
      <vt:lpstr>Rational Explanations for  the Endowment Effect</vt:lpstr>
      <vt:lpstr>Thanks for Listening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Behavioral Economics</dc:title>
  <dc:creator>myuser</dc:creator>
  <cp:lastModifiedBy>myuser</cp:lastModifiedBy>
  <cp:revision>10</cp:revision>
  <dcterms:created xsi:type="dcterms:W3CDTF">2016-06-01T08:49:25Z</dcterms:created>
  <dcterms:modified xsi:type="dcterms:W3CDTF">2016-06-08T13:01:10Z</dcterms:modified>
</cp:coreProperties>
</file>