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64" r:id="rId4"/>
    <p:sldId id="258" r:id="rId5"/>
    <p:sldId id="259" r:id="rId6"/>
    <p:sldId id="260" r:id="rId7"/>
    <p:sldId id="261" r:id="rId8"/>
    <p:sldId id="262" r:id="rId9"/>
    <p:sldId id="265" r:id="rId10"/>
    <p:sldId id="266" r:id="rId11"/>
    <p:sldId id="267" r:id="rId12"/>
    <p:sldId id="268" r:id="rId13"/>
    <p:sldId id="269" r:id="rId14"/>
    <p:sldId id="270" r:id="rId15"/>
    <p:sldId id="263"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9" d="100"/>
          <a:sy n="49" d="100"/>
        </p:scale>
        <p:origin x="-1291"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zh-CN" alt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0C913308-F349-4B6D-A68A-DD1791B4A57B}" type="slidenum">
              <a:rPr lang="zh-CN" altLang="en-US" smtClean="0"/>
              <a:t>‹#›</a:t>
            </a:fld>
            <a:endParaRPr lang="zh-CN" alt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Title 10"/>
          <p:cNvSpPr>
            <a:spLocks noGrp="1"/>
          </p:cNvSpPr>
          <p:nvPr>
            <p:ph type="title"/>
          </p:nvPr>
        </p:nvSpPr>
        <p:spPr/>
        <p:txBody>
          <a:bodyPr/>
          <a:lstStyle/>
          <a:p>
            <a:r>
              <a:rPr lang="zh-CN" altLang="en-US" smtClean="0"/>
              <a:t>单击此处编辑母版标题样式</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2" name="Title 11"/>
          <p:cNvSpPr>
            <a:spLocks noGrp="1"/>
          </p:cNvSpPr>
          <p:nvPr>
            <p:ph type="title"/>
          </p:nvPr>
        </p:nvSpPr>
        <p:spPr/>
        <p:txBody>
          <a:bodyPr/>
          <a:lstStyle>
            <a:lvl1pPr>
              <a:defRPr>
                <a:solidFill>
                  <a:schemeClr val="tx2"/>
                </a:solidFill>
              </a:defRPr>
            </a:lvl1pPr>
          </a:lstStyle>
          <a:p>
            <a:r>
              <a:rPr lang="zh-CN" altLang="en-US" smtClean="0"/>
              <a:t>单击此处编辑母版标题样式</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zh-CN" altLang="en-US" smtClean="0"/>
              <a:t>单击此处编辑母版标题样式</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zh-CN" altLang="en-US" smtClean="0"/>
              <a:t>单击此处编辑母版标题样式</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zh-CN" alt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844823"/>
            <a:ext cx="8352928" cy="1274895"/>
          </a:xfrm>
        </p:spPr>
        <p:txBody>
          <a:bodyPr/>
          <a:lstStyle/>
          <a:p>
            <a:r>
              <a:rPr lang="en-US" altLang="zh-CN" dirty="0" smtClean="0"/>
              <a:t/>
            </a:r>
            <a:br>
              <a:rPr lang="en-US" altLang="zh-CN" dirty="0" smtClean="0"/>
            </a:br>
            <a:r>
              <a:rPr lang="en-US" altLang="zh-CN" dirty="0" smtClean="0"/>
              <a:t>Behavioral Economics</a:t>
            </a:r>
            <a:endParaRPr lang="zh-CN" altLang="en-US" dirty="0"/>
          </a:p>
        </p:txBody>
      </p:sp>
      <p:sp>
        <p:nvSpPr>
          <p:cNvPr id="3" name="副标题 2"/>
          <p:cNvSpPr>
            <a:spLocks noGrp="1"/>
          </p:cNvSpPr>
          <p:nvPr>
            <p:ph type="subTitle" idx="1"/>
          </p:nvPr>
        </p:nvSpPr>
        <p:spPr>
          <a:xfrm>
            <a:off x="2195736" y="4005064"/>
            <a:ext cx="4744616" cy="864096"/>
          </a:xfrm>
        </p:spPr>
        <p:txBody>
          <a:bodyPr>
            <a:normAutofit/>
          </a:bodyPr>
          <a:lstStyle/>
          <a:p>
            <a:r>
              <a:rPr lang="en-US" altLang="zh-CN" sz="4000" dirty="0" smtClean="0"/>
              <a:t>Lecture </a:t>
            </a:r>
            <a:r>
              <a:rPr lang="en-US" altLang="zh-CN" sz="4000" dirty="0" smtClean="0"/>
              <a:t>5</a:t>
            </a:r>
            <a:endParaRPr lang="zh-CN" altLang="en-US" sz="4000" dirty="0"/>
          </a:p>
        </p:txBody>
      </p:sp>
    </p:spTree>
    <p:extLst>
      <p:ext uri="{BB962C8B-B14F-4D97-AF65-F5344CB8AC3E}">
        <p14:creationId xmlns:p14="http://schemas.microsoft.com/office/powerpoint/2010/main" val="38131944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248347"/>
            <a:ext cx="8280919" cy="3877815"/>
          </a:xfrm>
        </p:spPr>
        <p:txBody>
          <a:bodyPr>
            <a:noAutofit/>
          </a:bodyPr>
          <a:lstStyle/>
          <a:p>
            <a:r>
              <a:rPr lang="en-US" altLang="zh-CN" dirty="0"/>
              <a:t>Some auction mechanisms do not present the bidder with a clear dominant strategy. </a:t>
            </a:r>
            <a:r>
              <a:rPr lang="en-US" altLang="zh-CN" dirty="0" smtClean="0"/>
              <a:t>One such </a:t>
            </a:r>
            <a:r>
              <a:rPr lang="en-US" altLang="zh-CN" dirty="0"/>
              <a:t>auction is a first-price sealed-bid auction. In this case, the bidder with the </a:t>
            </a:r>
            <a:r>
              <a:rPr lang="en-US" altLang="zh-CN" dirty="0" smtClean="0"/>
              <a:t>highest bid </a:t>
            </a:r>
            <a:r>
              <a:rPr lang="en-US" altLang="zh-CN" dirty="0"/>
              <a:t>wins the auction and must pay the amount he bid. Further, because it is a </a:t>
            </a:r>
            <a:r>
              <a:rPr lang="en-US" altLang="zh-CN" dirty="0" smtClean="0"/>
              <a:t>sealed-bid auction</a:t>
            </a:r>
            <a:r>
              <a:rPr lang="en-US" altLang="zh-CN" dirty="0"/>
              <a:t>, bidders cannot observe the bids of other players before determining their </a:t>
            </a:r>
            <a:r>
              <a:rPr lang="en-US" altLang="zh-CN" dirty="0" smtClean="0"/>
              <a:t>own bid</a:t>
            </a:r>
            <a:r>
              <a:rPr lang="en-US" altLang="zh-CN" dirty="0"/>
              <a:t>. If bidders are not allowed to observe the bids of others before placing their </a:t>
            </a:r>
            <a:r>
              <a:rPr lang="en-US" altLang="zh-CN" dirty="0" smtClean="0"/>
              <a:t>bids, there </a:t>
            </a:r>
            <a:r>
              <a:rPr lang="en-US" altLang="zh-CN" dirty="0"/>
              <a:t>is not one single bid that clearly yields a higher payout no matter what all </a:t>
            </a:r>
            <a:r>
              <a:rPr lang="en-US" altLang="zh-CN" dirty="0" smtClean="0"/>
              <a:t>other bidders </a:t>
            </a:r>
            <a:r>
              <a:rPr lang="en-US" altLang="zh-CN" dirty="0"/>
              <a:t>choose to do.</a:t>
            </a:r>
            <a:endParaRPr lang="zh-CN" altLang="en-US" dirty="0"/>
          </a:p>
        </p:txBody>
      </p:sp>
      <p:sp>
        <p:nvSpPr>
          <p:cNvPr id="3" name="标题 2"/>
          <p:cNvSpPr>
            <a:spLocks noGrp="1"/>
          </p:cNvSpPr>
          <p:nvPr>
            <p:ph type="title"/>
          </p:nvPr>
        </p:nvSpPr>
        <p:spPr/>
        <p:txBody>
          <a:bodyPr/>
          <a:lstStyle/>
          <a:p>
            <a:r>
              <a:rPr lang="en-US" altLang="zh-CN" sz="3600" dirty="0"/>
              <a:t>Rational Bidding under Dutch</a:t>
            </a:r>
            <a:br>
              <a:rPr lang="en-US" altLang="zh-CN" sz="3600" dirty="0"/>
            </a:br>
            <a:r>
              <a:rPr lang="en-US" altLang="zh-CN" sz="3600" dirty="0"/>
              <a:t>and First-Price Auctions</a:t>
            </a:r>
            <a:endParaRPr lang="zh-CN" altLang="en-US" sz="3600" dirty="0"/>
          </a:p>
        </p:txBody>
      </p:sp>
    </p:spTree>
    <p:extLst>
      <p:ext uri="{BB962C8B-B14F-4D97-AF65-F5344CB8AC3E}">
        <p14:creationId xmlns:p14="http://schemas.microsoft.com/office/powerpoint/2010/main" val="26668613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dirty="0"/>
              <a:t>In the </a:t>
            </a:r>
            <a:r>
              <a:rPr lang="en-US" altLang="zh-CN" dirty="0" err="1"/>
              <a:t>Vickrey</a:t>
            </a:r>
            <a:r>
              <a:rPr lang="en-US" altLang="zh-CN" dirty="0"/>
              <a:t> and English auctions, the dominant strategy still prevails if </a:t>
            </a:r>
            <a:r>
              <a:rPr lang="en-US" altLang="zh-CN" dirty="0" smtClean="0"/>
              <a:t>bidders maximize </a:t>
            </a:r>
            <a:r>
              <a:rPr lang="en-US" altLang="zh-CN" dirty="0"/>
              <a:t>their expected utility. In these auctions, bidding your valuation is always </a:t>
            </a:r>
            <a:r>
              <a:rPr lang="en-US" altLang="zh-CN" dirty="0" smtClean="0"/>
              <a:t>the optimal </a:t>
            </a:r>
            <a:r>
              <a:rPr lang="en-US" altLang="zh-CN" dirty="0"/>
              <a:t>bid no matter what the behavior of others, and it thus involves no </a:t>
            </a:r>
            <a:r>
              <a:rPr lang="en-US" altLang="zh-CN" dirty="0" smtClean="0"/>
              <a:t>uncertainty. Alternatively</a:t>
            </a:r>
            <a:r>
              <a:rPr lang="en-US" altLang="zh-CN" dirty="0"/>
              <a:t>, in the Dutch and first-price auctions, there is no dominant strategy </a:t>
            </a:r>
            <a:r>
              <a:rPr lang="en-US" altLang="zh-CN" dirty="0" smtClean="0"/>
              <a:t>and each </a:t>
            </a:r>
            <a:r>
              <a:rPr lang="en-US" altLang="zh-CN" dirty="0"/>
              <a:t>possible bid involves some level of uncertainty. Although both the Dutch </a:t>
            </a:r>
            <a:r>
              <a:rPr lang="en-US" altLang="zh-CN" dirty="0" smtClean="0"/>
              <a:t>and English </a:t>
            </a:r>
            <a:r>
              <a:rPr lang="en-US" altLang="zh-CN" dirty="0"/>
              <a:t>auctions should result in the same behavior, risk aversion might lead to </a:t>
            </a:r>
            <a:r>
              <a:rPr lang="en-US" altLang="zh-CN" dirty="0" smtClean="0"/>
              <a:t>higher bids</a:t>
            </a:r>
            <a:r>
              <a:rPr lang="en-US" altLang="zh-CN" dirty="0"/>
              <a:t>. In essence, higher bids reduce the payout in the event of winning the auction, </a:t>
            </a:r>
            <a:r>
              <a:rPr lang="en-US" altLang="zh-CN" dirty="0" smtClean="0"/>
              <a:t>while increasing </a:t>
            </a:r>
            <a:r>
              <a:rPr lang="en-US" altLang="zh-CN" dirty="0"/>
              <a:t>the probability of a win, making the bid safer.</a:t>
            </a:r>
            <a:endParaRPr lang="zh-CN" altLang="en-US" dirty="0"/>
          </a:p>
        </p:txBody>
      </p:sp>
      <p:sp>
        <p:nvSpPr>
          <p:cNvPr id="3" name="标题 2"/>
          <p:cNvSpPr>
            <a:spLocks noGrp="1"/>
          </p:cNvSpPr>
          <p:nvPr>
            <p:ph type="title"/>
          </p:nvPr>
        </p:nvSpPr>
        <p:spPr/>
        <p:txBody>
          <a:bodyPr/>
          <a:lstStyle/>
          <a:p>
            <a:r>
              <a:rPr lang="en-US" altLang="zh-CN" sz="3600" dirty="0"/>
              <a:t>Rational Prices in English, Dutch,</a:t>
            </a:r>
            <a:br>
              <a:rPr lang="en-US" altLang="zh-CN" sz="3600" dirty="0"/>
            </a:br>
            <a:r>
              <a:rPr lang="en-US" altLang="zh-CN" sz="3600" dirty="0"/>
              <a:t>and First-Price Auctions</a:t>
            </a:r>
            <a:endParaRPr lang="zh-CN" altLang="en-US" sz="3600" dirty="0"/>
          </a:p>
        </p:txBody>
      </p:sp>
    </p:spTree>
    <p:extLst>
      <p:ext uri="{BB962C8B-B14F-4D97-AF65-F5344CB8AC3E}">
        <p14:creationId xmlns:p14="http://schemas.microsoft.com/office/powerpoint/2010/main" val="20497921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248347"/>
            <a:ext cx="8424935" cy="3877815"/>
          </a:xfrm>
        </p:spPr>
        <p:txBody>
          <a:bodyPr>
            <a:noAutofit/>
          </a:bodyPr>
          <a:lstStyle/>
          <a:p>
            <a:r>
              <a:rPr lang="en-US" altLang="zh-CN" sz="2800" dirty="0"/>
              <a:t>For example, </a:t>
            </a:r>
            <a:r>
              <a:rPr lang="en-US" altLang="zh-CN" sz="2800" dirty="0" smtClean="0"/>
              <a:t>when bidding </a:t>
            </a:r>
            <a:r>
              <a:rPr lang="en-US" altLang="zh-CN" sz="2800" dirty="0"/>
              <a:t>on an oil well, generally all bidders may be uncertain regarding the </a:t>
            </a:r>
            <a:r>
              <a:rPr lang="en-US" altLang="zh-CN" sz="2800" dirty="0" smtClean="0"/>
              <a:t>actual amount </a:t>
            </a:r>
            <a:r>
              <a:rPr lang="en-US" altLang="zh-CN" sz="2800" dirty="0"/>
              <a:t>of oil in the well, but all are agreed that it is the value of the oil in the market </a:t>
            </a:r>
            <a:r>
              <a:rPr lang="en-US" altLang="zh-CN" sz="2800" dirty="0" smtClean="0"/>
              <a:t>that determines </a:t>
            </a:r>
            <a:r>
              <a:rPr lang="en-US" altLang="zh-CN" sz="2800" dirty="0"/>
              <a:t>the value of the well. In this case, valuation is not subjective because </a:t>
            </a:r>
            <a:r>
              <a:rPr lang="en-US" altLang="zh-CN" sz="2800" dirty="0" smtClean="0"/>
              <a:t>the object </a:t>
            </a:r>
            <a:r>
              <a:rPr lang="en-US" altLang="zh-CN" sz="2800" dirty="0"/>
              <a:t>will not be consumed by the bidder but will be used to derive some </a:t>
            </a:r>
            <a:r>
              <a:rPr lang="en-US" altLang="zh-CN" sz="2800" dirty="0" smtClean="0"/>
              <a:t>monetary value </a:t>
            </a:r>
            <a:r>
              <a:rPr lang="en-US" altLang="zh-CN" sz="2800" dirty="0"/>
              <a:t>(e.g., through sale on a market). This is called a common-value auction.</a:t>
            </a:r>
            <a:endParaRPr lang="zh-CN" altLang="en-US" sz="2800" dirty="0"/>
          </a:p>
        </p:txBody>
      </p:sp>
      <p:sp>
        <p:nvSpPr>
          <p:cNvPr id="3" name="标题 2"/>
          <p:cNvSpPr>
            <a:spLocks noGrp="1"/>
          </p:cNvSpPr>
          <p:nvPr>
            <p:ph type="title"/>
          </p:nvPr>
        </p:nvSpPr>
        <p:spPr>
          <a:xfrm>
            <a:off x="683568" y="764704"/>
            <a:ext cx="7756263" cy="1054250"/>
          </a:xfrm>
        </p:spPr>
        <p:txBody>
          <a:bodyPr/>
          <a:lstStyle/>
          <a:p>
            <a:r>
              <a:rPr lang="en-US" altLang="zh-CN" sz="4000" dirty="0"/>
              <a:t>Auction with Uncertainty</a:t>
            </a:r>
            <a:endParaRPr lang="zh-CN" altLang="en-US" sz="4000" dirty="0"/>
          </a:p>
        </p:txBody>
      </p:sp>
    </p:spTree>
    <p:extLst>
      <p:ext uri="{BB962C8B-B14F-4D97-AF65-F5344CB8AC3E}">
        <p14:creationId xmlns:p14="http://schemas.microsoft.com/office/powerpoint/2010/main" val="2481960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2276872"/>
            <a:ext cx="8208912" cy="3877815"/>
          </a:xfrm>
        </p:spPr>
        <p:txBody>
          <a:bodyPr>
            <a:noAutofit/>
          </a:bodyPr>
          <a:lstStyle/>
          <a:p>
            <a:r>
              <a:rPr lang="en-US" altLang="zh-CN" dirty="0"/>
              <a:t>The typical behavioral model of bidding under uncertainty is based on the </a:t>
            </a:r>
            <a:r>
              <a:rPr lang="en-US" altLang="zh-CN" dirty="0" smtClean="0"/>
              <a:t>anchoring and </a:t>
            </a:r>
            <a:r>
              <a:rPr lang="en-US" altLang="zh-CN" dirty="0"/>
              <a:t>adjustment model. Bidders recognize the error in their estimate and the need to </a:t>
            </a:r>
            <a:r>
              <a:rPr lang="en-US" altLang="zh-CN" dirty="0" smtClean="0"/>
              <a:t>make profit</a:t>
            </a:r>
            <a:r>
              <a:rPr lang="en-US" altLang="zh-CN" dirty="0"/>
              <a:t>. Thus, they anchor on their estimated value and adjust downward to obtain a </a:t>
            </a:r>
            <a:r>
              <a:rPr lang="en-US" altLang="zh-CN" dirty="0" smtClean="0"/>
              <a:t>bid that </a:t>
            </a:r>
            <a:r>
              <a:rPr lang="en-US" altLang="zh-CN" dirty="0"/>
              <a:t>is closer to the Nash equilibrium bid. However, because their anchor is high, </a:t>
            </a:r>
            <a:r>
              <a:rPr lang="en-US" altLang="zh-CN" dirty="0" smtClean="0"/>
              <a:t>they fail </a:t>
            </a:r>
            <a:r>
              <a:rPr lang="en-US" altLang="zh-CN" dirty="0"/>
              <a:t>to adjust downward fully, and thus the bid is too close to the anchor. </a:t>
            </a:r>
            <a:endParaRPr lang="zh-CN" altLang="en-US" dirty="0"/>
          </a:p>
        </p:txBody>
      </p:sp>
      <p:sp>
        <p:nvSpPr>
          <p:cNvPr id="3" name="标题 2"/>
          <p:cNvSpPr>
            <a:spLocks noGrp="1"/>
          </p:cNvSpPr>
          <p:nvPr>
            <p:ph type="title"/>
          </p:nvPr>
        </p:nvSpPr>
        <p:spPr/>
        <p:txBody>
          <a:bodyPr/>
          <a:lstStyle/>
          <a:p>
            <a:r>
              <a:rPr lang="en-US" altLang="zh-CN" sz="3600" dirty="0"/>
              <a:t>Rational Bidding under Uncertainty</a:t>
            </a:r>
            <a:endParaRPr lang="zh-CN" altLang="en-US" sz="3600" dirty="0"/>
          </a:p>
        </p:txBody>
      </p:sp>
    </p:spTree>
    <p:extLst>
      <p:ext uri="{BB962C8B-B14F-4D97-AF65-F5344CB8AC3E}">
        <p14:creationId xmlns:p14="http://schemas.microsoft.com/office/powerpoint/2010/main" val="1539695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One result of this model is that the larger the number of bidders, the greater the probability of the winner’s curse. When each participant has an independently drawn estimate of the underlying value, the higher the number of draws, the higher the probability that the highest estimate of value is significantly over the true value.</a:t>
            </a:r>
            <a:endParaRPr lang="zh-CN" altLang="en-US" dirty="0"/>
          </a:p>
        </p:txBody>
      </p:sp>
      <p:sp>
        <p:nvSpPr>
          <p:cNvPr id="3" name="标题 2"/>
          <p:cNvSpPr>
            <a:spLocks noGrp="1"/>
          </p:cNvSpPr>
          <p:nvPr>
            <p:ph type="title"/>
          </p:nvPr>
        </p:nvSpPr>
        <p:spPr/>
        <p:txBody>
          <a:bodyPr/>
          <a:lstStyle/>
          <a:p>
            <a:r>
              <a:rPr lang="en-US" altLang="zh-CN" sz="3600" dirty="0"/>
              <a:t>The Winner’s Curse and Anchoring and Adjusting</a:t>
            </a:r>
            <a:endParaRPr lang="zh-CN" altLang="en-US" sz="3600" dirty="0"/>
          </a:p>
        </p:txBody>
      </p:sp>
    </p:spTree>
    <p:extLst>
      <p:ext uri="{BB962C8B-B14F-4D97-AF65-F5344CB8AC3E}">
        <p14:creationId xmlns:p14="http://schemas.microsoft.com/office/powerpoint/2010/main" val="38278794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smtClean="0"/>
              <a:t>Thanks for Listening</a:t>
            </a:r>
            <a:endParaRPr lang="zh-CN" altLang="en-US" dirty="0"/>
          </a:p>
        </p:txBody>
      </p:sp>
      <p:sp>
        <p:nvSpPr>
          <p:cNvPr id="5" name="副标题 4"/>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41744113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2420888"/>
            <a:ext cx="8496944" cy="3877815"/>
          </a:xfrm>
        </p:spPr>
        <p:txBody>
          <a:bodyPr>
            <a:noAutofit/>
          </a:bodyPr>
          <a:lstStyle/>
          <a:p>
            <a:r>
              <a:rPr lang="en-US" altLang="zh-CN" dirty="0"/>
              <a:t>This chapter describes </a:t>
            </a:r>
            <a:r>
              <a:rPr lang="en-US" altLang="zh-CN" dirty="0" smtClean="0"/>
              <a:t>the regular </a:t>
            </a:r>
            <a:r>
              <a:rPr lang="en-US" altLang="zh-CN" dirty="0"/>
              <a:t>behaviors found in auctions and their implications for strategy, marketing, and </a:t>
            </a:r>
            <a:r>
              <a:rPr lang="en-US" altLang="zh-CN" dirty="0" smtClean="0"/>
              <a:t>procurement. When </a:t>
            </a:r>
            <a:r>
              <a:rPr lang="en-US" altLang="zh-CN" dirty="0"/>
              <a:t>the behavior of one person can affect the outcomes of others and vice </a:t>
            </a:r>
            <a:r>
              <a:rPr lang="en-US" altLang="zh-CN" dirty="0" smtClean="0"/>
              <a:t>versa, we </a:t>
            </a:r>
            <a:r>
              <a:rPr lang="en-US" altLang="zh-CN" dirty="0"/>
              <a:t>say that the people are engaged in a game. Economists generally use a game-theory </a:t>
            </a:r>
            <a:r>
              <a:rPr lang="en-US" altLang="zh-CN" dirty="0" smtClean="0"/>
              <a:t>model to </a:t>
            </a:r>
            <a:r>
              <a:rPr lang="en-US" altLang="zh-CN" dirty="0"/>
              <a:t>predict or describe behavior in games. This chapter builds on the basic elements of </a:t>
            </a:r>
            <a:r>
              <a:rPr lang="en-US" altLang="zh-CN" dirty="0" smtClean="0"/>
              <a:t>game theory</a:t>
            </a:r>
            <a:r>
              <a:rPr lang="en-US" altLang="zh-CN" dirty="0"/>
              <a:t>, incorporating behavioral heuristics to </a:t>
            </a:r>
            <a:r>
              <a:rPr lang="en-US" altLang="zh-CN" dirty="0" smtClean="0"/>
              <a:t>describe deviations </a:t>
            </a:r>
            <a:r>
              <a:rPr lang="en-US" altLang="zh-CN" dirty="0"/>
              <a:t>from the predictions </a:t>
            </a:r>
            <a:r>
              <a:rPr lang="en-US" altLang="zh-CN" dirty="0" smtClean="0"/>
              <a:t>of game-theory </a:t>
            </a:r>
            <a:r>
              <a:rPr lang="en-US" altLang="zh-CN" dirty="0"/>
              <a:t>approaches.</a:t>
            </a:r>
            <a:endParaRPr lang="zh-CN" altLang="en-US" dirty="0"/>
          </a:p>
        </p:txBody>
      </p:sp>
      <p:sp>
        <p:nvSpPr>
          <p:cNvPr id="3" name="标题 2"/>
          <p:cNvSpPr>
            <a:spLocks noGrp="1"/>
          </p:cNvSpPr>
          <p:nvPr>
            <p:ph type="title"/>
          </p:nvPr>
        </p:nvSpPr>
        <p:spPr/>
        <p:txBody>
          <a:bodyPr/>
          <a:lstStyle/>
          <a:p>
            <a:r>
              <a:rPr lang="en-US" altLang="zh-CN" sz="4800" dirty="0"/>
              <a:t>The Winner’s Curse</a:t>
            </a:r>
            <a:br>
              <a:rPr lang="en-US" altLang="zh-CN" sz="4800" dirty="0"/>
            </a:br>
            <a:r>
              <a:rPr lang="en-US" altLang="zh-CN" sz="4800" dirty="0"/>
              <a:t>and Auction Behavior</a:t>
            </a:r>
            <a:endParaRPr lang="zh-CN" altLang="en-US" sz="4800" dirty="0"/>
          </a:p>
        </p:txBody>
      </p:sp>
    </p:spTree>
    <p:extLst>
      <p:ext uri="{BB962C8B-B14F-4D97-AF65-F5344CB8AC3E}">
        <p14:creationId xmlns:p14="http://schemas.microsoft.com/office/powerpoint/2010/main" val="32335287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Autofit/>
          </a:bodyPr>
          <a:lstStyle/>
          <a:p>
            <a:r>
              <a:rPr lang="en-US" altLang="zh-CN" sz="2800" dirty="0"/>
              <a:t>The most common type of auction found online is a second-price auction. A </a:t>
            </a:r>
            <a:r>
              <a:rPr lang="en-US" altLang="zh-CN" sz="2800" dirty="0" smtClean="0"/>
              <a:t>second-price</a:t>
            </a:r>
            <a:r>
              <a:rPr lang="en-US" altLang="zh-CN" sz="2800" dirty="0"/>
              <a:t> </a:t>
            </a:r>
            <a:r>
              <a:rPr lang="en-US" altLang="zh-CN" sz="2800" dirty="0" smtClean="0"/>
              <a:t>auction </a:t>
            </a:r>
            <a:r>
              <a:rPr lang="en-US" altLang="zh-CN" sz="2800" dirty="0"/>
              <a:t>awards the object of the auction to the highest bidder, with the </a:t>
            </a:r>
            <a:r>
              <a:rPr lang="en-US" altLang="zh-CN" sz="2800" dirty="0" smtClean="0"/>
              <a:t>price being </a:t>
            </a:r>
            <a:r>
              <a:rPr lang="en-US" altLang="zh-CN" sz="2800" dirty="0"/>
              <a:t>determined by the second-highest </a:t>
            </a:r>
            <a:r>
              <a:rPr lang="en-US" altLang="zh-CN" sz="2800" dirty="0" smtClean="0"/>
              <a:t>bid. An </a:t>
            </a:r>
            <a:r>
              <a:rPr lang="en-US" altLang="zh-CN" sz="2800" dirty="0"/>
              <a:t>auction with n participants can </a:t>
            </a:r>
            <a:r>
              <a:rPr lang="en-US" altLang="zh-CN" sz="2800" dirty="0" smtClean="0"/>
              <a:t>be described </a:t>
            </a:r>
            <a:r>
              <a:rPr lang="en-US" altLang="zh-CN" sz="2800" dirty="0"/>
              <a:t>as a game among n players. Each player might value the object of </a:t>
            </a:r>
            <a:r>
              <a:rPr lang="en-US" altLang="zh-CN" sz="2800" dirty="0" smtClean="0"/>
              <a:t>the auction </a:t>
            </a:r>
            <a:r>
              <a:rPr lang="en-US" altLang="zh-CN" sz="2800" dirty="0"/>
              <a:t>differently.</a:t>
            </a:r>
            <a:endParaRPr lang="zh-CN" altLang="en-US" sz="2800" dirty="0"/>
          </a:p>
        </p:txBody>
      </p:sp>
      <p:sp>
        <p:nvSpPr>
          <p:cNvPr id="4" name="标题 3"/>
          <p:cNvSpPr>
            <a:spLocks noGrp="1"/>
          </p:cNvSpPr>
          <p:nvPr>
            <p:ph type="title"/>
          </p:nvPr>
        </p:nvSpPr>
        <p:spPr/>
        <p:txBody>
          <a:bodyPr/>
          <a:lstStyle/>
          <a:p>
            <a:r>
              <a:rPr lang="en-US" altLang="zh-CN" dirty="0"/>
              <a:t>Rational Bidding in Auctions</a:t>
            </a:r>
            <a:endParaRPr lang="zh-CN" altLang="en-US" dirty="0"/>
          </a:p>
        </p:txBody>
      </p:sp>
    </p:spTree>
    <p:extLst>
      <p:ext uri="{BB962C8B-B14F-4D97-AF65-F5344CB8AC3E}">
        <p14:creationId xmlns:p14="http://schemas.microsoft.com/office/powerpoint/2010/main" val="8580771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99247" y="2204864"/>
            <a:ext cx="7745505" cy="3877815"/>
          </a:xfrm>
        </p:spPr>
        <p:txBody>
          <a:bodyPr>
            <a:normAutofit/>
          </a:bodyPr>
          <a:lstStyle/>
          <a:p>
            <a:r>
              <a:rPr lang="en-US" altLang="zh-CN" dirty="0"/>
              <a:t>First, let’s examine the case of a second-price sealed-bid auction, often referred to </a:t>
            </a:r>
            <a:r>
              <a:rPr lang="en-US" altLang="zh-CN" dirty="0" smtClean="0"/>
              <a:t>as a </a:t>
            </a:r>
            <a:r>
              <a:rPr lang="en-US" altLang="zh-CN" dirty="0" err="1"/>
              <a:t>Vickrey</a:t>
            </a:r>
            <a:r>
              <a:rPr lang="en-US" altLang="zh-CN" dirty="0"/>
              <a:t> auction. A sealed-bid auction means that no bidder is aware of </a:t>
            </a:r>
            <a:r>
              <a:rPr lang="en-US" altLang="zh-CN" dirty="0" smtClean="0"/>
              <a:t>other bidders</a:t>
            </a:r>
            <a:r>
              <a:rPr lang="en-US" altLang="zh-CN" dirty="0"/>
              <a:t>’ bids at the time they place their own bid. Because players cannot </a:t>
            </a:r>
            <a:r>
              <a:rPr lang="en-US" altLang="zh-CN" dirty="0" smtClean="0"/>
              <a:t>observe the </a:t>
            </a:r>
            <a:r>
              <a:rPr lang="en-US" altLang="zh-CN" dirty="0"/>
              <a:t>bids of others, a player cannot condition his actions on the actions of </a:t>
            </a:r>
            <a:r>
              <a:rPr lang="en-US" altLang="zh-CN" dirty="0" smtClean="0"/>
              <a:t>other players</a:t>
            </a:r>
            <a:r>
              <a:rPr lang="en-US" altLang="zh-CN" dirty="0"/>
              <a:t>. In this case, bidder i’s payoffs can be characterized as</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5301208"/>
            <a:ext cx="3293166"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标题 3"/>
          <p:cNvSpPr>
            <a:spLocks noGrp="1"/>
          </p:cNvSpPr>
          <p:nvPr>
            <p:ph type="title"/>
          </p:nvPr>
        </p:nvSpPr>
        <p:spPr>
          <a:xfrm>
            <a:off x="688490" y="570156"/>
            <a:ext cx="7756263" cy="1054250"/>
          </a:xfrm>
        </p:spPr>
        <p:txBody>
          <a:bodyPr/>
          <a:lstStyle/>
          <a:p>
            <a:r>
              <a:rPr lang="en-US" altLang="zh-CN" dirty="0"/>
              <a:t>Rational Bidding in Auctions</a:t>
            </a:r>
            <a:endParaRPr lang="zh-CN" altLang="en-US" dirty="0"/>
          </a:p>
        </p:txBody>
      </p:sp>
    </p:spTree>
    <p:extLst>
      <p:ext uri="{BB962C8B-B14F-4D97-AF65-F5344CB8AC3E}">
        <p14:creationId xmlns:p14="http://schemas.microsoft.com/office/powerpoint/2010/main" val="36532807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Finally, consider a first-price auction. A first-price auction is an auction </a:t>
            </a:r>
            <a:r>
              <a:rPr lang="en-US" altLang="zh-CN" dirty="0" smtClean="0"/>
              <a:t>mechanism where </a:t>
            </a:r>
            <a:r>
              <a:rPr lang="en-US" altLang="zh-CN" dirty="0"/>
              <a:t>the top bidder wins the item but must pay his own bid for the item. In this case, </a:t>
            </a:r>
            <a:r>
              <a:rPr lang="en-US" altLang="zh-CN" dirty="0" smtClean="0"/>
              <a:t>the winner’s </a:t>
            </a:r>
            <a:r>
              <a:rPr lang="en-US" altLang="zh-CN" dirty="0"/>
              <a:t>payout can be described as</a:t>
            </a:r>
            <a:endParaRPr lang="zh-CN" altLang="en-US" dirty="0"/>
          </a:p>
        </p:txBody>
      </p:sp>
      <p:sp>
        <p:nvSpPr>
          <p:cNvPr id="3" name="标题 2"/>
          <p:cNvSpPr>
            <a:spLocks noGrp="1"/>
          </p:cNvSpPr>
          <p:nvPr>
            <p:ph type="title"/>
          </p:nvPr>
        </p:nvSpPr>
        <p:spPr/>
        <p:txBody>
          <a:bodyPr/>
          <a:lstStyle/>
          <a:p>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4209419"/>
            <a:ext cx="3096344" cy="10103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51408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sz="2800" dirty="0"/>
              <a:t>In more-general sets of games it is not always possible to find a dominant </a:t>
            </a:r>
            <a:r>
              <a:rPr lang="en-US" altLang="zh-CN" sz="2800" dirty="0" smtClean="0"/>
              <a:t>strategy. The </a:t>
            </a:r>
            <a:r>
              <a:rPr lang="en-US" altLang="zh-CN" sz="2800" dirty="0"/>
              <a:t>primary tool to make predictions when the player’s outcome depends on the </a:t>
            </a:r>
            <a:r>
              <a:rPr lang="en-US" altLang="zh-CN" sz="2800" dirty="0" smtClean="0"/>
              <a:t>actions of </a:t>
            </a:r>
            <a:r>
              <a:rPr lang="en-US" altLang="zh-CN" sz="2800" dirty="0"/>
              <a:t>others is the concept of the Nash equilibrium.</a:t>
            </a:r>
            <a:endParaRPr lang="zh-CN" altLang="en-US" sz="2800"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0990747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a:t>One useful way </a:t>
            </a:r>
            <a:r>
              <a:rPr lang="en-US" altLang="zh-CN" dirty="0" smtClean="0"/>
              <a:t>to think </a:t>
            </a:r>
            <a:r>
              <a:rPr lang="en-US" altLang="zh-CN" dirty="0"/>
              <a:t>about this behavior is as a result of anchoring and adjusting. Just as in the case </a:t>
            </a:r>
            <a:r>
              <a:rPr lang="en-US" altLang="zh-CN" dirty="0" smtClean="0"/>
              <a:t>where bidders </a:t>
            </a:r>
            <a:r>
              <a:rPr lang="en-US" altLang="zh-CN" dirty="0"/>
              <a:t>created a willingness to pay for items based on an arbitrary anchor, now bidders </a:t>
            </a:r>
            <a:r>
              <a:rPr lang="en-US" altLang="zh-CN" dirty="0" smtClean="0"/>
              <a:t>are forming </a:t>
            </a:r>
            <a:r>
              <a:rPr lang="en-US" altLang="zh-CN" dirty="0"/>
              <a:t>bids based on an anchor. In this case, bidders anchor on the private valuation </a:t>
            </a:r>
            <a:r>
              <a:rPr lang="en-US" altLang="zh-CN" dirty="0" smtClean="0"/>
              <a:t>they are </a:t>
            </a:r>
            <a:r>
              <a:rPr lang="en-US" altLang="zh-CN" dirty="0"/>
              <a:t>given. Then, falsely believing they can increase their bid from the anchor </a:t>
            </a:r>
            <a:r>
              <a:rPr lang="en-US" altLang="zh-CN" dirty="0" smtClean="0"/>
              <a:t>without penalty</a:t>
            </a:r>
            <a:r>
              <a:rPr lang="en-US" altLang="zh-CN" dirty="0"/>
              <a:t>, they adjust upward, a procedure that is likely to make a loser of the highest bidder.</a:t>
            </a:r>
            <a:endParaRPr lang="zh-CN" altLang="en-US" dirty="0"/>
          </a:p>
        </p:txBody>
      </p:sp>
      <p:sp>
        <p:nvSpPr>
          <p:cNvPr id="3" name="标题 2"/>
          <p:cNvSpPr>
            <a:spLocks noGrp="1"/>
          </p:cNvSpPr>
          <p:nvPr>
            <p:ph type="title"/>
          </p:nvPr>
        </p:nvSpPr>
        <p:spPr/>
        <p:txBody>
          <a:bodyPr/>
          <a:lstStyle/>
          <a:p>
            <a:r>
              <a:rPr lang="en-US" altLang="zh-CN" sz="4400" dirty="0"/>
              <a:t>Procedural Explanations for Overbidding</a:t>
            </a:r>
            <a:endParaRPr lang="zh-CN" altLang="en-US" sz="4400" dirty="0"/>
          </a:p>
        </p:txBody>
      </p:sp>
    </p:spTree>
    <p:extLst>
      <p:ext uri="{BB962C8B-B14F-4D97-AF65-F5344CB8AC3E}">
        <p14:creationId xmlns:p14="http://schemas.microsoft.com/office/powerpoint/2010/main" val="33725238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2248347"/>
            <a:ext cx="8496943" cy="3877815"/>
          </a:xfrm>
        </p:spPr>
        <p:txBody>
          <a:bodyPr>
            <a:noAutofit/>
          </a:bodyPr>
          <a:lstStyle/>
          <a:p>
            <a:r>
              <a:rPr lang="en-US" altLang="zh-CN" dirty="0"/>
              <a:t>There are several reasons why people engage in sniping. If all others are following </a:t>
            </a:r>
            <a:r>
              <a:rPr lang="en-US" altLang="zh-CN" dirty="0" smtClean="0"/>
              <a:t>the strategy </a:t>
            </a:r>
            <a:r>
              <a:rPr lang="en-US" altLang="zh-CN" dirty="0"/>
              <a:t>of bidding their value once and for all, then it is rational to bid your </a:t>
            </a:r>
            <a:r>
              <a:rPr lang="en-US" altLang="zh-CN" dirty="0" smtClean="0"/>
              <a:t>valuation once </a:t>
            </a:r>
            <a:r>
              <a:rPr lang="en-US" altLang="zh-CN" dirty="0"/>
              <a:t>and for all as well. This would constitute a Nash equilibrium. But suppose </a:t>
            </a:r>
            <a:r>
              <a:rPr lang="en-US" altLang="zh-CN" dirty="0" smtClean="0"/>
              <a:t>others did </a:t>
            </a:r>
            <a:r>
              <a:rPr lang="en-US" altLang="zh-CN" dirty="0"/>
              <a:t>not follow the Nash equilibrium strategy. For example, suppose you knew there </a:t>
            </a:r>
            <a:r>
              <a:rPr lang="en-US" altLang="zh-CN" dirty="0" smtClean="0"/>
              <a:t>were others </a:t>
            </a:r>
            <a:r>
              <a:rPr lang="en-US" altLang="zh-CN" dirty="0"/>
              <a:t>who would engage in bidding wars by always bidding just a little bit higher if </a:t>
            </a:r>
            <a:r>
              <a:rPr lang="en-US" altLang="zh-CN" dirty="0" smtClean="0"/>
              <a:t>your bid </a:t>
            </a:r>
            <a:r>
              <a:rPr lang="en-US" altLang="zh-CN" dirty="0"/>
              <a:t>exceeds theirs. Then, bidding your value early in the game will ensure that they </a:t>
            </a:r>
            <a:r>
              <a:rPr lang="en-US" altLang="zh-CN" dirty="0" smtClean="0"/>
              <a:t>bid higher </a:t>
            </a:r>
            <a:r>
              <a:rPr lang="en-US" altLang="zh-CN" dirty="0"/>
              <a:t>and take the auction with no possibility of benefit for you.</a:t>
            </a:r>
            <a:endParaRPr lang="zh-CN" altLang="en-US" dirty="0"/>
          </a:p>
        </p:txBody>
      </p:sp>
      <p:sp>
        <p:nvSpPr>
          <p:cNvPr id="3" name="标题 2"/>
          <p:cNvSpPr>
            <a:spLocks noGrp="1"/>
          </p:cNvSpPr>
          <p:nvPr>
            <p:ph type="title"/>
          </p:nvPr>
        </p:nvSpPr>
        <p:spPr/>
        <p:txBody>
          <a:bodyPr/>
          <a:lstStyle/>
          <a:p>
            <a:r>
              <a:rPr lang="en-US" altLang="zh-CN" sz="4800" dirty="0"/>
              <a:t>Levels of Rationality</a:t>
            </a:r>
            <a:endParaRPr lang="zh-CN" altLang="en-US" sz="4800" dirty="0"/>
          </a:p>
        </p:txBody>
      </p:sp>
    </p:spTree>
    <p:extLst>
      <p:ext uri="{BB962C8B-B14F-4D97-AF65-F5344CB8AC3E}">
        <p14:creationId xmlns:p14="http://schemas.microsoft.com/office/powerpoint/2010/main" val="40520985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2248347"/>
            <a:ext cx="8280919" cy="3877815"/>
          </a:xfrm>
        </p:spPr>
        <p:txBody>
          <a:bodyPr>
            <a:noAutofit/>
          </a:bodyPr>
          <a:lstStyle/>
          <a:p>
            <a:r>
              <a:rPr lang="en-US" altLang="zh-CN" dirty="0"/>
              <a:t>Although people have a strong tendency to overbid in </a:t>
            </a:r>
            <a:r>
              <a:rPr lang="en-US" altLang="zh-CN" dirty="0" err="1"/>
              <a:t>Vickrey</a:t>
            </a:r>
            <a:r>
              <a:rPr lang="en-US" altLang="zh-CN" dirty="0"/>
              <a:t> auctions, they </a:t>
            </a:r>
            <a:r>
              <a:rPr lang="en-US" altLang="zh-CN" dirty="0" smtClean="0"/>
              <a:t>display a </a:t>
            </a:r>
            <a:r>
              <a:rPr lang="en-US" altLang="zh-CN" dirty="0"/>
              <a:t>somewhat weaker tendency to underbid in the English auction. This deserves </a:t>
            </a:r>
            <a:r>
              <a:rPr lang="en-US" altLang="zh-CN" dirty="0" smtClean="0"/>
              <a:t>some additional </a:t>
            </a:r>
            <a:r>
              <a:rPr lang="en-US" altLang="zh-CN" dirty="0"/>
              <a:t>analysis. In the </a:t>
            </a:r>
            <a:r>
              <a:rPr lang="en-US" altLang="zh-CN" dirty="0" err="1"/>
              <a:t>Vickrey</a:t>
            </a:r>
            <a:r>
              <a:rPr lang="en-US" altLang="zh-CN" dirty="0"/>
              <a:t> auction, people appear to anchor on their </a:t>
            </a:r>
            <a:r>
              <a:rPr lang="en-US" altLang="zh-CN" dirty="0" smtClean="0"/>
              <a:t>valuation and </a:t>
            </a:r>
            <a:r>
              <a:rPr lang="en-US" altLang="zh-CN" dirty="0"/>
              <a:t>adjust upward. In the </a:t>
            </a:r>
            <a:r>
              <a:rPr lang="en-US" altLang="zh-CN" dirty="0" err="1"/>
              <a:t>Vickrey</a:t>
            </a:r>
            <a:r>
              <a:rPr lang="en-US" altLang="zh-CN" dirty="0"/>
              <a:t> auctions conducted in the laboratory, bidders </a:t>
            </a:r>
            <a:r>
              <a:rPr lang="en-US" altLang="zh-CN" dirty="0" smtClean="0"/>
              <a:t>are given </a:t>
            </a:r>
            <a:r>
              <a:rPr lang="en-US" altLang="zh-CN" dirty="0"/>
              <a:t>no numbers to anchor on except their randomly assigned valuation. As was </a:t>
            </a:r>
            <a:r>
              <a:rPr lang="en-US" altLang="zh-CN" dirty="0" smtClean="0"/>
              <a:t>seen in </a:t>
            </a:r>
            <a:r>
              <a:rPr lang="en-US" altLang="zh-CN" dirty="0"/>
              <a:t>the previous chapter, having any number presented in the process of eliciting </a:t>
            </a:r>
            <a:r>
              <a:rPr lang="en-US" altLang="zh-CN" dirty="0" smtClean="0"/>
              <a:t>a willingness </a:t>
            </a:r>
            <a:r>
              <a:rPr lang="en-US" altLang="zh-CN" dirty="0"/>
              <a:t>to pay from the participants can influence the final bids.</a:t>
            </a:r>
            <a:endParaRPr lang="zh-CN" altLang="en-US" dirty="0"/>
          </a:p>
        </p:txBody>
      </p:sp>
      <p:sp>
        <p:nvSpPr>
          <p:cNvPr id="3" name="标题 2"/>
          <p:cNvSpPr>
            <a:spLocks noGrp="1"/>
          </p:cNvSpPr>
          <p:nvPr>
            <p:ph type="title"/>
          </p:nvPr>
        </p:nvSpPr>
        <p:spPr/>
        <p:txBody>
          <a:bodyPr/>
          <a:lstStyle/>
          <a:p>
            <a:r>
              <a:rPr lang="en-US" altLang="zh-CN" sz="4000" dirty="0"/>
              <a:t>Bidding Heuristics and Transparency</a:t>
            </a:r>
            <a:endParaRPr lang="zh-CN" altLang="en-US" sz="4000" dirty="0"/>
          </a:p>
        </p:txBody>
      </p:sp>
    </p:spTree>
    <p:extLst>
      <p:ext uri="{BB962C8B-B14F-4D97-AF65-F5344CB8AC3E}">
        <p14:creationId xmlns:p14="http://schemas.microsoft.com/office/powerpoint/2010/main" val="13474453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精装书">
  <a:themeElements>
    <a:clrScheme name="精装书">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精装书">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精装书">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17</TotalTime>
  <Words>1126</Words>
  <Application>Microsoft Office PowerPoint</Application>
  <PresentationFormat>全屏显示(4:3)</PresentationFormat>
  <Paragraphs>27</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精装书</vt:lpstr>
      <vt:lpstr> Behavioral Economics</vt:lpstr>
      <vt:lpstr>The Winner’s Curse and Auction Behavior</vt:lpstr>
      <vt:lpstr>Rational Bidding in Auctions</vt:lpstr>
      <vt:lpstr>Rational Bidding in Auctions</vt:lpstr>
      <vt:lpstr>PowerPoint 演示文稿</vt:lpstr>
      <vt:lpstr>PowerPoint 演示文稿</vt:lpstr>
      <vt:lpstr>Procedural Explanations for Overbidding</vt:lpstr>
      <vt:lpstr>Levels of Rationality</vt:lpstr>
      <vt:lpstr>Bidding Heuristics and Transparency</vt:lpstr>
      <vt:lpstr>Rational Bidding under Dutch and First-Price Auctions</vt:lpstr>
      <vt:lpstr>Rational Prices in English, Dutch, and First-Price Auctions</vt:lpstr>
      <vt:lpstr>Auction with Uncertainty</vt:lpstr>
      <vt:lpstr>Rational Bidding under Uncertainty</vt:lpstr>
      <vt:lpstr>The Winner’s Curse and Anchoring and Adjusting</vt:lpstr>
      <vt:lpstr>Thanks for Listening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Behavioral Economics</dc:title>
  <dc:creator>myuser</dc:creator>
  <cp:lastModifiedBy>myuser</cp:lastModifiedBy>
  <cp:revision>4</cp:revision>
  <dcterms:created xsi:type="dcterms:W3CDTF">2016-06-01T08:49:25Z</dcterms:created>
  <dcterms:modified xsi:type="dcterms:W3CDTF">2016-06-08T13:17:40Z</dcterms:modified>
</cp:coreProperties>
</file>