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D533C-6D6D-4C1D-9DA3-FEE451BF197D}" type="datetimeFigureOut">
              <a:rPr lang="cs-CZ" smtClean="0"/>
              <a:t>25.2.2017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E15B5-8DEC-4F31-8590-CC7B207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47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15B5-8DEC-4F31-8590-CC7B20778D4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48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DCAD47A-700E-4577-9127-87005B61D750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8A42AB-197F-40CE-978E-25E4FDC2EEBA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90B0A6-B643-4836-AED1-436CF46D0C78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00D50-6DD9-4E94-8CEB-4B7A015119A1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5788C3-9C0F-4C2F-9EB5-F61AF5A82320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149DC9-C17E-4E96-A3B3-76734A54BDE2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7D6BB8-F267-4F15-9D16-D55A83709F41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2736E-6AC7-4B92-BC1C-98FF5A9F23C3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DF18A1-3080-44B3-82B4-360E6977A654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6F9B3A-9ABB-447C-B3E9-08E8B799CCA8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2EE7B6F-A02A-4AF6-9431-3CEA76F7EDB4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C116EF4-0DCA-4116-A375-258BD874F0DF}" type="datetime1">
              <a:rPr lang="en-US" smtClean="0"/>
              <a:t>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32611"/>
          </a:xfrm>
        </p:spPr>
        <p:txBody>
          <a:bodyPr/>
          <a:lstStyle/>
          <a:p>
            <a:r>
              <a:rPr lang="cs-CZ" dirty="0" smtClean="0"/>
              <a:t>How do i learn?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4523874"/>
            <a:ext cx="9070848" cy="756212"/>
          </a:xfrm>
        </p:spPr>
        <p:txBody>
          <a:bodyPr>
            <a:noAutofit/>
          </a:bodyPr>
          <a:lstStyle/>
          <a:p>
            <a:r>
              <a:rPr lang="cs-CZ" sz="2400" dirty="0" smtClean="0"/>
              <a:t>Study Tasks in English</a:t>
            </a:r>
          </a:p>
          <a:p>
            <a:r>
              <a:rPr lang="cs-CZ" sz="2400" dirty="0" smtClean="0"/>
              <a:t>UNIT 1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894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27" y="436098"/>
            <a:ext cx="10365545" cy="1434905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Healthy life-style </a:t>
            </a:r>
            <a:r>
              <a:rPr lang="en-GB" sz="3600" dirty="0" smtClean="0"/>
              <a:t>varies from person to person.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What is healthy life-style </a:t>
            </a:r>
            <a:r>
              <a:rPr lang="en-GB" sz="4000" i="1" dirty="0" smtClean="0"/>
              <a:t>for you</a:t>
            </a:r>
            <a:r>
              <a:rPr lang="en-GB" sz="4000" dirty="0" smtClean="0"/>
              <a:t>?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227" y="1871003"/>
            <a:ext cx="5965875" cy="322150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groups, discuss these questions:</a:t>
            </a:r>
          </a:p>
          <a:p>
            <a:pPr lvl="1"/>
            <a:r>
              <a:rPr lang="en-GB" sz="2000" dirty="0" smtClean="0"/>
              <a:t>What do you tend to </a:t>
            </a:r>
            <a:r>
              <a:rPr lang="en-GB" sz="2000" b="1" dirty="0" smtClean="0"/>
              <a:t>eat</a:t>
            </a:r>
            <a:r>
              <a:rPr lang="en-GB" sz="2000" dirty="0" smtClean="0"/>
              <a:t>? Do you feel it is </a:t>
            </a:r>
            <a:r>
              <a:rPr lang="en-GB" sz="2000" b="1" dirty="0" smtClean="0"/>
              <a:t>healthy</a:t>
            </a:r>
            <a:r>
              <a:rPr lang="en-GB" sz="2000" dirty="0" smtClean="0"/>
              <a:t>?</a:t>
            </a:r>
          </a:p>
          <a:p>
            <a:pPr lvl="1"/>
            <a:r>
              <a:rPr lang="en-GB" sz="2000" dirty="0" smtClean="0"/>
              <a:t>How much </a:t>
            </a:r>
            <a:r>
              <a:rPr lang="en-GB" sz="2000" b="1" dirty="0" smtClean="0"/>
              <a:t>sleep</a:t>
            </a:r>
            <a:r>
              <a:rPr lang="en-GB" sz="2000" dirty="0" smtClean="0"/>
              <a:t> do you get? Is it enough?</a:t>
            </a:r>
          </a:p>
          <a:p>
            <a:pPr lvl="1"/>
            <a:r>
              <a:rPr lang="en-GB" sz="2000" dirty="0" smtClean="0"/>
              <a:t>How much </a:t>
            </a:r>
            <a:r>
              <a:rPr lang="en-GB" sz="2000" b="1" dirty="0" smtClean="0"/>
              <a:t>exercise</a:t>
            </a:r>
            <a:r>
              <a:rPr lang="en-GB" sz="2000" dirty="0" smtClean="0"/>
              <a:t> do you get? Is it sufficient?</a:t>
            </a:r>
          </a:p>
          <a:p>
            <a:pPr lvl="1"/>
            <a:r>
              <a:rPr lang="en-GB" sz="2000" dirty="0" smtClean="0"/>
              <a:t>How do you </a:t>
            </a:r>
            <a:r>
              <a:rPr lang="en-GB" sz="2000" b="1" dirty="0" smtClean="0"/>
              <a:t>relax</a:t>
            </a:r>
            <a:r>
              <a:rPr lang="en-GB" sz="2000" dirty="0" smtClean="0"/>
              <a:t>?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b="1" dirty="0" smtClean="0"/>
              <a:t>emotional problems </a:t>
            </a:r>
            <a:r>
              <a:rPr lang="en-GB" sz="2000" dirty="0" smtClean="0"/>
              <a:t>affect your study? What can you do about them?</a:t>
            </a: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3226" y="5205045"/>
            <a:ext cx="10365545" cy="1153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In groups, write down </a:t>
            </a:r>
            <a:r>
              <a:rPr lang="en-GB" sz="2400" u="sng" dirty="0" smtClean="0"/>
              <a:t>three to five points </a:t>
            </a:r>
            <a:r>
              <a:rPr lang="en-GB" sz="2400" dirty="0" smtClean="0"/>
              <a:t>that </a:t>
            </a:r>
            <a:r>
              <a:rPr lang="en-GB" sz="2400" b="1" dirty="0" smtClean="0"/>
              <a:t>affect your study </a:t>
            </a:r>
            <a:r>
              <a:rPr lang="en-GB" sz="2400" dirty="0" smtClean="0"/>
              <a:t>and any </a:t>
            </a:r>
            <a:r>
              <a:rPr lang="en-GB" sz="2400" b="1" dirty="0" smtClean="0"/>
              <a:t>changes or suggestions </a:t>
            </a:r>
            <a:r>
              <a:rPr lang="en-GB" sz="2400" dirty="0" smtClean="0"/>
              <a:t>about what you could do to improve your life-style.</a:t>
            </a:r>
            <a:endParaRPr lang="cs-CZ" sz="2400" dirty="0"/>
          </a:p>
        </p:txBody>
      </p:sp>
      <p:sp>
        <p:nvSpPr>
          <p:cNvPr id="6" name="AutoShape 2" descr="https://www.dansplan.com/images/slide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s://www.dansplan.com/images/slide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7" t="19635" r="10103" b="11313"/>
          <a:stretch/>
        </p:blipFill>
        <p:spPr bwMode="auto">
          <a:xfrm>
            <a:off x="7492794" y="1725957"/>
            <a:ext cx="3587261" cy="35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8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9" y="642595"/>
            <a:ext cx="9600603" cy="1115868"/>
          </a:xfrm>
        </p:spPr>
        <p:txBody>
          <a:bodyPr/>
          <a:lstStyle/>
          <a:p>
            <a:r>
              <a:rPr lang="en-GB" i="1" dirty="0" smtClean="0"/>
              <a:t>My ideal place to study</a:t>
            </a:r>
            <a:endParaRPr lang="cs-CZ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869831"/>
            <a:ext cx="10867528" cy="1618958"/>
          </a:xfrm>
        </p:spPr>
        <p:txBody>
          <a:bodyPr>
            <a:noAutofit/>
          </a:bodyPr>
          <a:lstStyle/>
          <a:p>
            <a:r>
              <a:rPr lang="en-GB" sz="2400" dirty="0" smtClean="0"/>
              <a:t>Where can you concentrate best and study most efficiently?</a:t>
            </a:r>
          </a:p>
          <a:p>
            <a:r>
              <a:rPr lang="en-GB" sz="2400" dirty="0" smtClean="0"/>
              <a:t>In your notebook, draw </a:t>
            </a:r>
            <a:r>
              <a:rPr lang="en-GB" sz="2400" b="1" dirty="0" smtClean="0"/>
              <a:t>a picture of your ideal surroundings for study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You can find a lot of inspiration on the internet.</a:t>
            </a:r>
            <a:endParaRPr lang="cs-C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52" y="642594"/>
            <a:ext cx="1266925" cy="1266925"/>
          </a:xfrm>
          <a:prstGeom prst="rect">
            <a:avLst/>
          </a:prstGeom>
        </p:spPr>
      </p:pic>
      <p:pic>
        <p:nvPicPr>
          <p:cNvPr id="9218" name="Picture 2" descr="http://0.tqn.com/d/testprep/1/L/4/C/-/-/106349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605">
            <a:off x="484771" y="3643406"/>
            <a:ext cx="3891250" cy="2723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22" name="Picture 6" descr="http://udquickly.udayton.edu/wp-content/uploads/2015/09/2H0A3940-copy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919" flipH="1">
            <a:off x="6625883" y="3446878"/>
            <a:ext cx="4863094" cy="2917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20" name="Picture 4" descr="http://youqueen.com/wp-content/uploads/2012/05/Room-Ligh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884">
            <a:off x="4210147" y="3747644"/>
            <a:ext cx="3582508" cy="269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299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7055"/>
          </a:xfrm>
        </p:spPr>
        <p:txBody>
          <a:bodyPr/>
          <a:lstStyle/>
          <a:p>
            <a:r>
              <a:rPr lang="en-GB" dirty="0" smtClean="0"/>
              <a:t>How do you use time?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89649"/>
            <a:ext cx="10058400" cy="64711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Which ones apply to you? Discuss with other students.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42" name="Picture 2" descr="https://assets.ec.quoracdn.net/main-qimg-ce5b458c8cf64cf1ee2c3be14df4f760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0" y="2236764"/>
            <a:ext cx="3098200" cy="20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tudymyway.com/sites/default/files/Student%20studying%20in%20par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9" y="2236763"/>
            <a:ext cx="3046927" cy="20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ac.450f.edgecastcdn.net/80450F/kkyr.com/files/2013/10/Young-Man-Studying-at-Night-Credit-iStock-179423702-630x4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770" y="2265042"/>
            <a:ext cx="2666115" cy="19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harlesstone.com/wp-content/uploads/2010/07/concentrate-530x3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36" y="4365216"/>
            <a:ext cx="2700998" cy="19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plus.mynahcare.com/storage/news/short-break-1110x4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52" name="Picture 12" descr="https://plus.mynahcare.com/storage/news/short-break-111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96" y="4365216"/>
            <a:ext cx="5487104" cy="19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300" y="2213291"/>
            <a:ext cx="395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 LIKE TO STUDY IN THE MORNING.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782" y="3908414"/>
            <a:ext cx="423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 LIKE TO STUDY IN THE AFTERNOON.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1170" y="2259210"/>
            <a:ext cx="302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 LIKE TO STUDY AT NIGHT.</a:t>
            </a:r>
            <a:endParaRPr lang="cs-CZ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54" y="5824236"/>
            <a:ext cx="364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 LIKE TO CONCENTRATE FOR LONG PERIODS OF TIME.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4665" y="5573067"/>
            <a:ext cx="379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 LIKE TO TAKE FREQUENT BREAKS.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7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907194" cy="1371600"/>
          </a:xfrm>
        </p:spPr>
        <p:txBody>
          <a:bodyPr/>
          <a:lstStyle/>
          <a:p>
            <a:r>
              <a:rPr lang="en-GB" dirty="0" smtClean="0"/>
              <a:t>Weekly study plan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9281736" cy="92143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In your notebook, draw up a study plan for yourself for next week.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52" y="642594"/>
            <a:ext cx="1266925" cy="1266925"/>
          </a:xfrm>
          <a:prstGeom prst="rect">
            <a:avLst/>
          </a:prstGeom>
        </p:spPr>
      </p:pic>
      <p:pic>
        <p:nvPicPr>
          <p:cNvPr id="11266" name="Picture 2" descr="http://68.media.tumblr.com/a3c693e44285d0a332bc3e97c72d9221/tumblr_inline_nkdzoxO8bF1t38l0q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1"/>
          <a:stretch/>
        </p:blipFill>
        <p:spPr bwMode="auto">
          <a:xfrm>
            <a:off x="1746440" y="3113480"/>
            <a:ext cx="7922455" cy="32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9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skills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290" name="Picture 2" descr="http://www.easitalian.com/blog/wp-content/uploads/2015/07/4-basic-language-skills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72" y="2192436"/>
            <a:ext cx="9751255" cy="38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8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additional skills might you need when studying?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5" y="2349304"/>
            <a:ext cx="11085341" cy="209608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 groups, write a list of the skills you need to study successfully.</a:t>
            </a:r>
          </a:p>
          <a:p>
            <a:r>
              <a:rPr lang="en-GB" sz="2800" dirty="0" smtClean="0"/>
              <a:t>Which skills apply only to reading/speaking/listening/writing?</a:t>
            </a:r>
          </a:p>
          <a:p>
            <a:r>
              <a:rPr lang="en-GB" sz="2800" dirty="0" smtClean="0"/>
              <a:t>Look at the pictures on page 9 – they may give you a few ideas!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320" name="Picture 8" descr="http://www.dataipencil.com/Uploads/image/20150112/20150112094156_21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" b="67220"/>
          <a:stretch/>
        </p:blipFill>
        <p:spPr bwMode="auto">
          <a:xfrm>
            <a:off x="520504" y="4672588"/>
            <a:ext cx="11085341" cy="16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8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642594"/>
            <a:ext cx="9819249" cy="1371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Self-assessment is essential for study.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2103120"/>
            <a:ext cx="10421815" cy="3931920"/>
          </a:xfrm>
        </p:spPr>
        <p:txBody>
          <a:bodyPr/>
          <a:lstStyle/>
          <a:p>
            <a:r>
              <a:rPr lang="en-GB" dirty="0" smtClean="0"/>
              <a:t>At home, think honestly and critically about your own learning skills.</a:t>
            </a:r>
          </a:p>
          <a:p>
            <a:r>
              <a:rPr lang="en-GB" dirty="0" smtClean="0"/>
              <a:t>Write your answers in your notebook for future reference.</a:t>
            </a:r>
          </a:p>
          <a:p>
            <a:r>
              <a:rPr lang="en-GB" dirty="0" smtClean="0"/>
              <a:t>You can find a complete table at the end of the book and fill it in as you go.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3200" dirty="0" smtClean="0"/>
              <a:t>Which skills do you feel you have </a:t>
            </a:r>
            <a:r>
              <a:rPr lang="en-GB" sz="3200" b="1" dirty="0" smtClean="0"/>
              <a:t>mastered</a:t>
            </a:r>
            <a:r>
              <a:rPr lang="en-GB" sz="3200" dirty="0" smtClean="0"/>
              <a:t>?</a:t>
            </a:r>
          </a:p>
          <a:p>
            <a:r>
              <a:rPr lang="en-GB" sz="3200" dirty="0" smtClean="0"/>
              <a:t>Which skills do you think need </a:t>
            </a:r>
            <a:r>
              <a:rPr lang="en-GB" sz="3200" b="1" dirty="0" smtClean="0"/>
              <a:t>a lot more practice</a:t>
            </a:r>
            <a:r>
              <a:rPr lang="en-GB" sz="3200" dirty="0" smtClean="0"/>
              <a:t>?</a:t>
            </a:r>
            <a:endParaRPr lang="cs-CZ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92" y="553668"/>
            <a:ext cx="1266925" cy="12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back at the lesson…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82" y="2293033"/>
            <a:ext cx="7596553" cy="35309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What do you feel was the aim of this unit?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What were the most important points to remember?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In what way do you feel more prepared for your future studies in English?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338" name="Picture 2" descr="http://lessonsinyourhome.net/wp-content/uploads/bigstock-images-of-the-end-Movie-ending-55183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r="8708"/>
          <a:stretch/>
        </p:blipFill>
        <p:spPr bwMode="auto">
          <a:xfrm>
            <a:off x="8013032" y="2014194"/>
            <a:ext cx="3657599" cy="39465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5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14" y="696890"/>
            <a:ext cx="10058400" cy="1371600"/>
          </a:xfrm>
        </p:spPr>
        <p:txBody>
          <a:bodyPr/>
          <a:lstStyle/>
          <a:p>
            <a:r>
              <a:rPr lang="en-GB" dirty="0" smtClean="0"/>
              <a:t>Homework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8" y="2103120"/>
            <a:ext cx="6414868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get a notebook and a wordbook for Academic English lessons</a:t>
            </a:r>
          </a:p>
          <a:p>
            <a:r>
              <a:rPr lang="en-GB" sz="2800" dirty="0" smtClean="0"/>
              <a:t>draw a picture of your ideal surroundings for study</a:t>
            </a:r>
          </a:p>
          <a:p>
            <a:r>
              <a:rPr lang="en-GB" sz="2800" dirty="0" smtClean="0"/>
              <a:t>write your study plan for next week</a:t>
            </a:r>
          </a:p>
          <a:p>
            <a:r>
              <a:rPr lang="en-GB" sz="2800"/>
              <a:t>self-assessment questions (page 10, task 4.3 a))</a:t>
            </a:r>
          </a:p>
          <a:p>
            <a:endParaRPr lang="en-GB" sz="2800" dirty="0" smtClean="0"/>
          </a:p>
          <a:p>
            <a:endParaRPr lang="en-GB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10" y="2103120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5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1264"/>
            <a:ext cx="10058400" cy="95915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Getting to know </a:t>
            </a:r>
            <a:r>
              <a:rPr lang="cs-CZ" i="1" dirty="0" smtClean="0"/>
              <a:t>Study Tasks in English</a:t>
            </a:r>
            <a:endParaRPr lang="cs-CZ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440423"/>
            <a:ext cx="7760368" cy="4644188"/>
          </a:xfrm>
        </p:spPr>
        <p:txBody>
          <a:bodyPr>
            <a:noAutofit/>
          </a:bodyPr>
          <a:lstStyle/>
          <a:p>
            <a:r>
              <a:rPr lang="cs-CZ" sz="2800" dirty="0" smtClean="0"/>
              <a:t>Task 1.1</a:t>
            </a:r>
          </a:p>
          <a:p>
            <a:pPr lvl="1"/>
            <a:r>
              <a:rPr lang="en-GB" sz="2400" dirty="0" smtClean="0"/>
              <a:t>In groups, </a:t>
            </a:r>
            <a:r>
              <a:rPr lang="cs-CZ" sz="2400" dirty="0" smtClean="0"/>
              <a:t>answer these questions:</a:t>
            </a:r>
          </a:p>
          <a:p>
            <a:pPr lvl="2"/>
            <a:r>
              <a:rPr lang="en-GB" sz="2000" dirty="0" smtClean="0"/>
              <a:t>W</a:t>
            </a:r>
            <a:r>
              <a:rPr lang="cs-CZ" sz="2000" dirty="0" smtClean="0"/>
              <a:t>hat is the </a:t>
            </a:r>
            <a:r>
              <a:rPr lang="cs-CZ" sz="2000" b="1" dirty="0" smtClean="0"/>
              <a:t>title</a:t>
            </a:r>
            <a:r>
              <a:rPr lang="cs-CZ" sz="2000" dirty="0" smtClean="0"/>
              <a:t> of the book?</a:t>
            </a:r>
            <a:endParaRPr lang="en-GB" sz="2000" dirty="0" smtClean="0"/>
          </a:p>
          <a:p>
            <a:pPr lvl="2"/>
            <a:r>
              <a:rPr lang="cs-CZ" sz="2000" dirty="0" smtClean="0"/>
              <a:t>Who are the </a:t>
            </a:r>
            <a:r>
              <a:rPr lang="cs-CZ" sz="2000" b="1" dirty="0" smtClean="0"/>
              <a:t>authors</a:t>
            </a:r>
            <a:r>
              <a:rPr lang="cs-CZ" sz="2000" dirty="0" smtClean="0"/>
              <a:t>?</a:t>
            </a:r>
            <a:endParaRPr lang="en-GB" sz="2000" dirty="0" smtClean="0"/>
          </a:p>
          <a:p>
            <a:pPr lvl="2"/>
            <a:r>
              <a:rPr lang="cs-CZ" sz="2000" dirty="0" smtClean="0"/>
              <a:t>When was it </a:t>
            </a:r>
            <a:r>
              <a:rPr lang="cs-CZ" sz="2000" b="1" dirty="0" smtClean="0"/>
              <a:t>published</a:t>
            </a:r>
            <a:r>
              <a:rPr lang="cs-CZ" sz="2000" dirty="0" smtClean="0"/>
              <a:t>?</a:t>
            </a:r>
          </a:p>
          <a:p>
            <a:pPr lvl="2"/>
            <a:r>
              <a:rPr lang="cs-CZ" sz="2000" dirty="0" smtClean="0"/>
              <a:t>What information does the </a:t>
            </a:r>
            <a:r>
              <a:rPr lang="cs-CZ" sz="2000" b="1" dirty="0" smtClean="0"/>
              <a:t>table of contents </a:t>
            </a:r>
            <a:r>
              <a:rPr lang="cs-CZ" sz="2000" dirty="0" smtClean="0"/>
              <a:t>provide?</a:t>
            </a:r>
            <a:endParaRPr lang="en-GB" sz="2000" dirty="0" smtClean="0"/>
          </a:p>
          <a:p>
            <a:pPr lvl="2"/>
            <a:r>
              <a:rPr lang="cs-CZ" sz="2000" dirty="0" smtClean="0"/>
              <a:t>How many </a:t>
            </a:r>
            <a:r>
              <a:rPr lang="cs-CZ" sz="2000" b="1" dirty="0" smtClean="0"/>
              <a:t>units</a:t>
            </a:r>
            <a:r>
              <a:rPr lang="cs-CZ" sz="2000" dirty="0" smtClean="0"/>
              <a:t> are there in the book?</a:t>
            </a:r>
          </a:p>
          <a:p>
            <a:pPr lvl="2"/>
            <a:r>
              <a:rPr lang="en-GB" sz="2000" dirty="0" smtClean="0"/>
              <a:t>What is</a:t>
            </a:r>
            <a:r>
              <a:rPr lang="cs-CZ" sz="2000" dirty="0" smtClean="0"/>
              <a:t> the </a:t>
            </a:r>
            <a:r>
              <a:rPr lang="cs-CZ" sz="2000" b="1" dirty="0" smtClean="0"/>
              <a:t>last section </a:t>
            </a:r>
            <a:r>
              <a:rPr lang="cs-CZ" sz="2000" dirty="0" smtClean="0"/>
              <a:t>in each unit</a:t>
            </a:r>
            <a:r>
              <a:rPr lang="en-GB" sz="2000" dirty="0" smtClean="0"/>
              <a:t> called?</a:t>
            </a:r>
            <a:endParaRPr lang="en-GB" sz="2000" dirty="0"/>
          </a:p>
          <a:p>
            <a:pPr lvl="3"/>
            <a:r>
              <a:rPr lang="en-GB" sz="2000" dirty="0" smtClean="0"/>
              <a:t>W</a:t>
            </a:r>
            <a:r>
              <a:rPr lang="cs-CZ" sz="2000" dirty="0" smtClean="0"/>
              <a:t>hat </a:t>
            </a:r>
            <a:r>
              <a:rPr lang="en-GB" sz="2000" dirty="0" smtClean="0"/>
              <a:t>do you think ‘</a:t>
            </a:r>
            <a:r>
              <a:rPr lang="en-GB" sz="2000" b="1" dirty="0" smtClean="0"/>
              <a:t>assessment</a:t>
            </a:r>
            <a:r>
              <a:rPr lang="en-GB" sz="2000" dirty="0" smtClean="0"/>
              <a:t>’ means?</a:t>
            </a:r>
          </a:p>
          <a:p>
            <a:pPr lvl="2"/>
            <a:r>
              <a:rPr lang="en-GB" sz="2000" dirty="0" smtClean="0"/>
              <a:t>What is an </a:t>
            </a:r>
            <a:r>
              <a:rPr lang="en-GB" sz="2000" b="1" dirty="0" smtClean="0"/>
              <a:t>appendix</a:t>
            </a:r>
            <a:r>
              <a:rPr lang="en-GB" sz="2000" dirty="0" smtClean="0"/>
              <a:t>?</a:t>
            </a:r>
          </a:p>
          <a:p>
            <a:pPr lvl="3"/>
            <a:r>
              <a:rPr lang="en-GB" sz="2000" dirty="0" smtClean="0"/>
              <a:t>Where are the appendices in this book?</a:t>
            </a:r>
          </a:p>
          <a:p>
            <a:pPr lvl="3"/>
            <a:r>
              <a:rPr lang="en-GB" sz="2000" dirty="0" smtClean="0"/>
              <a:t>What information is given in the appendices?</a:t>
            </a:r>
            <a:endParaRPr lang="cs-CZ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https://images-na.ssl-images-amazon.com/images/I/41Ady0d5Vx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84" y="1679841"/>
            <a:ext cx="3304056" cy="4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0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The two basic tools:</a:t>
            </a:r>
            <a:br>
              <a:rPr lang="cs-CZ" dirty="0" smtClean="0"/>
            </a:br>
            <a:r>
              <a:rPr lang="cs-CZ" sz="4900" b="1" dirty="0" smtClean="0"/>
              <a:t>NOTEBOOK &amp; WORDBOOK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693" y="5462337"/>
            <a:ext cx="4067117" cy="88569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 </a:t>
            </a:r>
            <a:r>
              <a:rPr lang="cs-CZ" b="1" dirty="0" smtClean="0"/>
              <a:t>NOTEBOOK</a:t>
            </a:r>
            <a:r>
              <a:rPr lang="cs-CZ" dirty="0" smtClean="0"/>
              <a:t> should contain your class notes and material for exam revision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2622" y="5462337"/>
            <a:ext cx="4507832" cy="885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 </a:t>
            </a:r>
            <a:r>
              <a:rPr lang="cs-CZ" b="1" dirty="0" smtClean="0"/>
              <a:t>WORDBOOK</a:t>
            </a:r>
            <a:r>
              <a:rPr lang="cs-CZ" dirty="0" smtClean="0"/>
              <a:t> is your personal dictionary where you write unknown words from lessons and books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67" y="535860"/>
            <a:ext cx="1266925" cy="1266925"/>
          </a:xfrm>
          <a:prstGeom prst="rect">
            <a:avLst/>
          </a:prstGeom>
        </p:spPr>
      </p:pic>
      <p:pic>
        <p:nvPicPr>
          <p:cNvPr id="1026" name="Picture 2" descr="http://cdn.notonthehighstreet.com/system/product_images/images/001/726/213/original_graduation-a5-school-college-or-university-notebo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8" b="9412"/>
          <a:stretch/>
        </p:blipFill>
        <p:spPr bwMode="auto">
          <a:xfrm>
            <a:off x="1575693" y="2014193"/>
            <a:ext cx="4067118" cy="33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736x/df/50/d5/df50d556b15dbe4292d916955c1815c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" b="5796"/>
          <a:stretch/>
        </p:blipFill>
        <p:spPr bwMode="auto">
          <a:xfrm>
            <a:off x="6332622" y="1979729"/>
            <a:ext cx="4507832" cy="33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0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do </a:t>
            </a:r>
            <a:r>
              <a:rPr lang="cs-CZ" i="1" dirty="0" smtClean="0"/>
              <a:t>you</a:t>
            </a:r>
            <a:r>
              <a:rPr lang="cs-CZ" dirty="0" smtClean="0"/>
              <a:t> learn best?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2" y="2103120"/>
            <a:ext cx="5562601" cy="39319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not everyone learns in the same way</a:t>
            </a:r>
          </a:p>
          <a:p>
            <a:r>
              <a:rPr lang="cs-CZ" dirty="0" smtClean="0"/>
              <a:t>pay attention to your </a:t>
            </a:r>
            <a:r>
              <a:rPr lang="cs-CZ" b="1" dirty="0" smtClean="0"/>
              <a:t>learning </a:t>
            </a:r>
            <a:r>
              <a:rPr lang="cs-CZ" b="1" dirty="0" smtClean="0"/>
              <a:t>style </a:t>
            </a:r>
            <a:r>
              <a:rPr lang="cs-CZ" dirty="0" smtClean="0"/>
              <a:t>(refer back to the quiz we did at the beginning)</a:t>
            </a:r>
          </a:p>
          <a:p>
            <a:pPr lvl="1"/>
            <a:r>
              <a:rPr lang="cs-CZ" b="1" dirty="0" smtClean="0"/>
              <a:t>visual</a:t>
            </a:r>
          </a:p>
          <a:p>
            <a:pPr lvl="1"/>
            <a:r>
              <a:rPr lang="cs-CZ" b="1" dirty="0" smtClean="0"/>
              <a:t>auditory</a:t>
            </a:r>
          </a:p>
          <a:p>
            <a:pPr lvl="1"/>
            <a:r>
              <a:rPr lang="cs-CZ" b="1" dirty="0" smtClean="0"/>
              <a:t>kinesthetic</a:t>
            </a:r>
            <a:endParaRPr lang="cs-CZ" b="1" dirty="0"/>
          </a:p>
          <a:p>
            <a:r>
              <a:rPr lang="cs-CZ" dirty="0" smtClean="0"/>
              <a:t>everyone is successful in some activities but less successful in others</a:t>
            </a:r>
          </a:p>
          <a:p>
            <a:endParaRPr lang="cs-CZ" dirty="0"/>
          </a:p>
          <a:p>
            <a:r>
              <a:rPr lang="cs-CZ" sz="2800" dirty="0" smtClean="0"/>
              <a:t>Write down </a:t>
            </a:r>
            <a:r>
              <a:rPr lang="cs-CZ" sz="2800" u="sng" dirty="0" smtClean="0"/>
              <a:t>two things </a:t>
            </a:r>
            <a:r>
              <a:rPr lang="cs-CZ" sz="2800" dirty="0" smtClean="0"/>
              <a:t>you have learn </a:t>
            </a:r>
            <a:r>
              <a:rPr lang="cs-CZ" sz="2800" b="1" dirty="0" smtClean="0"/>
              <a:t>successfully</a:t>
            </a:r>
            <a:r>
              <a:rPr lang="cs-CZ" sz="2800" dirty="0" smtClean="0"/>
              <a:t> and </a:t>
            </a:r>
            <a:r>
              <a:rPr lang="cs-CZ" sz="2800" u="sng" dirty="0" smtClean="0"/>
              <a:t>two things </a:t>
            </a:r>
            <a:r>
              <a:rPr lang="cs-CZ" sz="2800" dirty="0" smtClean="0"/>
              <a:t>you feel you are </a:t>
            </a:r>
            <a:r>
              <a:rPr lang="cs-CZ" sz="2800" b="1" dirty="0" smtClean="0"/>
              <a:t>weak at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AutoShape 2" descr="https://www.privateprep.com/wp-content/uploads/2015/11/differentlearningstyles_shutterstock_2339219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https://www.privateprep.com/wp-content/uploads/2015/11/differentlearningstyles_shutterstock_2339219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5009"/>
          <a:stretch/>
        </p:blipFill>
        <p:spPr bwMode="auto">
          <a:xfrm>
            <a:off x="6460958" y="2289810"/>
            <a:ext cx="5137485" cy="35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6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2" y="498214"/>
            <a:ext cx="11141612" cy="11336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 groups, compare your answers and </a:t>
            </a:r>
            <a:r>
              <a:rPr lang="cs-CZ" b="1" dirty="0" smtClean="0"/>
              <a:t>answer these questions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534" y="1899223"/>
            <a:ext cx="7427742" cy="4373175"/>
          </a:xfrm>
        </p:spPr>
        <p:txBody>
          <a:bodyPr>
            <a:noAutofit/>
          </a:bodyPr>
          <a:lstStyle/>
          <a:p>
            <a:r>
              <a:rPr lang="cs-CZ" sz="2800" dirty="0" smtClean="0"/>
              <a:t>What contributed to </a:t>
            </a:r>
            <a:r>
              <a:rPr lang="en-GB" sz="2800" dirty="0" smtClean="0"/>
              <a:t>your </a:t>
            </a:r>
            <a:r>
              <a:rPr lang="en-GB" sz="2800" b="1" dirty="0" smtClean="0"/>
              <a:t>successes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What contributed to your </a:t>
            </a:r>
            <a:r>
              <a:rPr lang="en-GB" sz="2800" b="1" dirty="0" smtClean="0"/>
              <a:t>failures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What are the </a:t>
            </a:r>
            <a:r>
              <a:rPr lang="en-GB" sz="2800" b="1" dirty="0" smtClean="0"/>
              <a:t>similarities</a:t>
            </a:r>
            <a:r>
              <a:rPr lang="en-GB" sz="2800" dirty="0" smtClean="0"/>
              <a:t> in your answers?</a:t>
            </a:r>
          </a:p>
          <a:p>
            <a:r>
              <a:rPr lang="en-GB" sz="2800" dirty="0" smtClean="0"/>
              <a:t>Are there any big </a:t>
            </a:r>
            <a:r>
              <a:rPr lang="en-GB" sz="2800" b="1" dirty="0" smtClean="0"/>
              <a:t>differences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r>
              <a:rPr lang="en-GB" sz="2800" dirty="0" smtClean="0"/>
              <a:t>What does ‘</a:t>
            </a:r>
            <a:r>
              <a:rPr lang="en-GB" sz="2800" b="1" dirty="0" smtClean="0"/>
              <a:t>success</a:t>
            </a:r>
            <a:r>
              <a:rPr lang="en-GB" sz="2800" dirty="0" smtClean="0"/>
              <a:t>’ mean?</a:t>
            </a:r>
          </a:p>
          <a:p>
            <a:r>
              <a:rPr lang="en-GB" sz="2800" dirty="0" smtClean="0"/>
              <a:t>Can you describe </a:t>
            </a:r>
            <a:r>
              <a:rPr lang="en-GB" sz="2800" b="1" dirty="0" smtClean="0"/>
              <a:t>a clever person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What makes a topic </a:t>
            </a:r>
            <a:r>
              <a:rPr lang="en-GB" sz="2800" b="1" dirty="0" smtClean="0"/>
              <a:t>interesting</a:t>
            </a:r>
            <a:r>
              <a:rPr lang="en-GB" sz="2800" dirty="0" smtClean="0"/>
              <a:t>?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http://images.huffingtonpost.com/2016-05-01-1462073480-1373723-failuresucce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4282"/>
          <a:stretch/>
        </p:blipFill>
        <p:spPr bwMode="auto">
          <a:xfrm>
            <a:off x="8456667" y="1969376"/>
            <a:ext cx="3219517" cy="437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/>
              <a:t>Are students simply empty heads to absorb information?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738" y="5487805"/>
            <a:ext cx="7174523" cy="854745"/>
          </a:xfrm>
        </p:spPr>
        <p:txBody>
          <a:bodyPr>
            <a:normAutofit/>
          </a:bodyPr>
          <a:lstStyle/>
          <a:p>
            <a:r>
              <a:rPr lang="en-GB" dirty="0" smtClean="0"/>
              <a:t>YOU NEED TO FEEL YOU ARE IN CONTROL OF YOUR LEARNING</a:t>
            </a:r>
          </a:p>
          <a:p>
            <a:r>
              <a:rPr lang="en-GB" dirty="0" smtClean="0"/>
              <a:t>YOU NEED TO BE CONFIDENT ENOUGH TO MAKE DECISIONS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AutoShape 2" descr="http://3.bp.blogspot.com/-4C5-KOQxRI0/Vgs2-IjbPnI/AAAAAAAAASk/bo1k5eENg-c/s1600/tumblr_inline_mw9sm4EpE91s6kzh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35" t="2421" r="2208" b="29011"/>
          <a:stretch/>
        </p:blipFill>
        <p:spPr>
          <a:xfrm>
            <a:off x="4013905" y="2147623"/>
            <a:ext cx="4164190" cy="307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95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90843"/>
            <a:ext cx="10058400" cy="19835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In groups, list some of the </a:t>
            </a:r>
            <a:r>
              <a:rPr lang="en-GB" b="1" dirty="0" smtClean="0"/>
              <a:t>steps</a:t>
            </a:r>
            <a:r>
              <a:rPr lang="en-GB" dirty="0" smtClean="0"/>
              <a:t> students can take to help themselves be </a:t>
            </a:r>
            <a:r>
              <a:rPr lang="en-GB" b="1" dirty="0" smtClean="0"/>
              <a:t>more successful</a:t>
            </a:r>
            <a:endParaRPr lang="cs-C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https://image.thmeythmey.com/pictures/2015/06/25/leadership-development6x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3393757" y="2836832"/>
            <a:ext cx="5404485" cy="3115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545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7395"/>
          </a:xfrm>
        </p:spPr>
        <p:txBody>
          <a:bodyPr/>
          <a:lstStyle/>
          <a:p>
            <a:pPr algn="ctr"/>
            <a:r>
              <a:rPr lang="en-GB" b="1" dirty="0" smtClean="0"/>
              <a:t>Why</a:t>
            </a:r>
            <a:r>
              <a:rPr lang="en-GB" dirty="0" smtClean="0"/>
              <a:t> are you learning?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34" y="1814733"/>
            <a:ext cx="5981114" cy="4529796"/>
          </a:xfrm>
        </p:spPr>
        <p:txBody>
          <a:bodyPr>
            <a:noAutofit/>
          </a:bodyPr>
          <a:lstStyle/>
          <a:p>
            <a:r>
              <a:rPr lang="en-GB" sz="2800" u="sng" dirty="0" smtClean="0"/>
              <a:t>Discuss in pairs or groups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b="1" dirty="0" smtClean="0"/>
              <a:t>Why</a:t>
            </a:r>
            <a:r>
              <a:rPr lang="en-GB" sz="2400" dirty="0" smtClean="0"/>
              <a:t> are you learning?</a:t>
            </a:r>
          </a:p>
          <a:p>
            <a:pPr lvl="1"/>
            <a:r>
              <a:rPr lang="en-GB" sz="2400" dirty="0" smtClean="0"/>
              <a:t>What is your </a:t>
            </a:r>
            <a:r>
              <a:rPr lang="en-GB" sz="2400" b="1" dirty="0" smtClean="0"/>
              <a:t>motivation</a:t>
            </a:r>
            <a:r>
              <a:rPr lang="en-GB" sz="2400" dirty="0" smtClean="0"/>
              <a:t>?</a:t>
            </a:r>
          </a:p>
          <a:p>
            <a:pPr lvl="1"/>
            <a:r>
              <a:rPr lang="en-GB" sz="2400" dirty="0" smtClean="0"/>
              <a:t>Why have you chosen to study </a:t>
            </a:r>
            <a:r>
              <a:rPr lang="en-GB" sz="2400" b="1" dirty="0" smtClean="0"/>
              <a:t>this course</a:t>
            </a:r>
            <a:r>
              <a:rPr lang="en-GB" sz="2400" dirty="0" smtClean="0"/>
              <a:t> at SISU?</a:t>
            </a:r>
            <a:endParaRPr lang="en-GB" sz="2400" dirty="0"/>
          </a:p>
          <a:p>
            <a:pPr lvl="1"/>
            <a:endParaRPr lang="en-GB" sz="2400" dirty="0"/>
          </a:p>
          <a:p>
            <a:r>
              <a:rPr lang="en-GB" sz="2800" b="1" dirty="0" smtClean="0"/>
              <a:t>DON’T</a:t>
            </a:r>
            <a:r>
              <a:rPr lang="en-GB" sz="2800" dirty="0" smtClean="0"/>
              <a:t> let your only reason for studying be parents or the vision of earning a lot of money! What are your </a:t>
            </a:r>
            <a:r>
              <a:rPr lang="en-GB" sz="2800" b="1" dirty="0" smtClean="0"/>
              <a:t>personal needs</a:t>
            </a:r>
            <a:r>
              <a:rPr lang="en-GB" sz="2800" dirty="0" smtClean="0"/>
              <a:t>?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 descr="https://pbs.twimg.com/profile_images/3640258445/c3594da0be776c296cffa7524f4a753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r="9039"/>
          <a:stretch/>
        </p:blipFill>
        <p:spPr bwMode="auto">
          <a:xfrm rot="20589046">
            <a:off x="7134469" y="1983529"/>
            <a:ext cx="4009293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843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794" y="562708"/>
            <a:ext cx="7164778" cy="113948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Preparation and pacing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94" y="5458266"/>
            <a:ext cx="7164778" cy="858128"/>
          </a:xfrm>
        </p:spPr>
        <p:txBody>
          <a:bodyPr>
            <a:normAutofit/>
          </a:bodyPr>
          <a:lstStyle/>
          <a:p>
            <a:r>
              <a:rPr lang="en-GB" dirty="0" smtClean="0"/>
              <a:t>careful planning</a:t>
            </a:r>
          </a:p>
          <a:p>
            <a:r>
              <a:rPr lang="en-GB" dirty="0" smtClean="0"/>
              <a:t>healthy life-style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 descr="http://www.photl.com/www3/photos/2011/03/04/1956/wm356461t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 b="4003"/>
          <a:stretch/>
        </p:blipFill>
        <p:spPr bwMode="auto">
          <a:xfrm>
            <a:off x="2513794" y="1702191"/>
            <a:ext cx="7164778" cy="35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2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229</TotalTime>
  <Words>793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Savon</vt:lpstr>
      <vt:lpstr>How do i learn?</vt:lpstr>
      <vt:lpstr>Getting to know Study Tasks in English</vt:lpstr>
      <vt:lpstr>The two basic tools: NOTEBOOK &amp; WORDBOOK</vt:lpstr>
      <vt:lpstr>How do you learn best?</vt:lpstr>
      <vt:lpstr>In groups, compare your answers and answer these questions</vt:lpstr>
      <vt:lpstr>Are students simply empty heads to absorb information?</vt:lpstr>
      <vt:lpstr>In groups, list some of the steps students can take to help themselves be more successful</vt:lpstr>
      <vt:lpstr>Why are you learning?</vt:lpstr>
      <vt:lpstr>Preparation and pacing</vt:lpstr>
      <vt:lpstr>Healthy life-style varies from person to person. What is healthy life-style for you?</vt:lpstr>
      <vt:lpstr>My ideal place to study</vt:lpstr>
      <vt:lpstr>How do you use time?</vt:lpstr>
      <vt:lpstr>Weekly study plan</vt:lpstr>
      <vt:lpstr>Study skills</vt:lpstr>
      <vt:lpstr>What additional skills might you need when studying?</vt:lpstr>
      <vt:lpstr>Self-assessment is essential for study.</vt:lpstr>
      <vt:lpstr>Looking back at the lesson…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learn?</dc:title>
  <dc:creator>Olga</dc:creator>
  <cp:lastModifiedBy>Olga</cp:lastModifiedBy>
  <cp:revision>34</cp:revision>
  <dcterms:created xsi:type="dcterms:W3CDTF">2017-02-21T09:29:08Z</dcterms:created>
  <dcterms:modified xsi:type="dcterms:W3CDTF">2017-02-25T04:42:16Z</dcterms:modified>
</cp:coreProperties>
</file>